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58" r:id="rId5"/>
    <p:sldId id="260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29" autoAdjust="0"/>
    <p:restoredTop sz="93103" autoAdjust="0"/>
  </p:normalViewPr>
  <p:slideViewPr>
    <p:cSldViewPr>
      <p:cViewPr>
        <p:scale>
          <a:sx n="100" d="100"/>
          <a:sy n="100" d="100"/>
        </p:scale>
        <p:origin x="1384" y="-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6/8/16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6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6/8/16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na_strand_bord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na_large_no_shadow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8746652">
            <a:off x="5798690" y="-1324736"/>
            <a:ext cx="3002965" cy="3931869"/>
          </a:xfrm>
          <a:prstGeom prst="rect">
            <a:avLst/>
          </a:prstGeom>
        </p:spPr>
      </p:pic>
      <p:pic>
        <p:nvPicPr>
          <p:cNvPr id="10" name="Picture 9" descr="dna_large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609600" y="-195943"/>
            <a:ext cx="6705600" cy="7663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2862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81000" y="3581400"/>
            <a:ext cx="7753800" cy="17526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3836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441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1000" y="457200"/>
            <a:ext cx="6858000" cy="639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1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dna_strand_b_w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0" y="762000"/>
            <a:ext cx="60007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533400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33600" y="274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53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133600" y="1330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33600" y="2040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133600" y="3388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133600" y="4097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133600" y="4876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22436"/>
            <a:ext cx="4038600" cy="4525964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400"/>
            </a:lvl1pPr>
            <a:lvl2pPr>
              <a:buClr>
                <a:schemeClr val="accent6">
                  <a:lumMod val="50000"/>
                </a:schemeClr>
              </a:buClr>
              <a:defRPr sz="2000"/>
            </a:lvl2pPr>
            <a:lvl3pPr>
              <a:buClr>
                <a:schemeClr val="accent6">
                  <a:lumMod val="50000"/>
                </a:schemeClr>
              </a:buClr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buClr>
                <a:schemeClr val="accent6">
                  <a:lumMod val="50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-600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4572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905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505199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505199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76200" y="-600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4572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-76200" y="-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30800" y="441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4478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5839" y="1447800"/>
            <a:ext cx="4041775" cy="4068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799012" y="11430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639763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1800" y="4410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na_strand_b_w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57600" y="762000"/>
            <a:ext cx="600075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7321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accent6">
            <a:lumMod val="50000"/>
          </a:schemeClr>
        </a:buClr>
        <a:buFont typeface="Arial" pitchFamily="34" charset="0"/>
        <a:buChar char="•"/>
        <a:defRPr sz="3600" b="1" kern="1200" baseline="0">
          <a:solidFill>
            <a:schemeClr val="accent6">
              <a:lumMod val="50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6">
            <a:lumMod val="50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resentermedia.com/mspp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</a:t>
            </a:r>
            <a:r>
              <a:rPr lang="en-US" dirty="0" smtClean="0"/>
              <a:t>a Conclusion</a:t>
            </a:r>
            <a:br>
              <a:rPr lang="en-US" dirty="0" smtClean="0"/>
            </a:br>
            <a:r>
              <a:rPr lang="en-US" dirty="0" smtClean="0"/>
              <a:t> to Your 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z="2000" dirty="0" smtClean="0"/>
              <a:t>Viv Grigg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6324600"/>
            <a:ext cx="23622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/>
              <a:t>By </a:t>
            </a:r>
            <a:r>
              <a:rPr lang="en-US" sz="1400" b="1" dirty="0">
                <a:hlinkClick r:id="rId2"/>
              </a:rPr>
              <a:t>PresenterMedia.com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8225" y="-381000"/>
            <a:ext cx="2076450" cy="8305800"/>
          </a:xfrm>
          <a:prstGeom prst="rect">
            <a:avLst/>
          </a:prstGeom>
        </p:spPr>
      </p:pic>
      <p:pic>
        <p:nvPicPr>
          <p:cNvPr id="34" name="Picture 33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01013" y="-381000"/>
            <a:ext cx="2085973" cy="8305800"/>
          </a:xfrm>
          <a:prstGeom prst="rect">
            <a:avLst/>
          </a:prstGeom>
        </p:spPr>
      </p:pic>
      <p:sp>
        <p:nvSpPr>
          <p:cNvPr id="27" name="Flowchart: Delay 26"/>
          <p:cNvSpPr/>
          <p:nvPr/>
        </p:nvSpPr>
        <p:spPr>
          <a:xfrm flipH="1">
            <a:off x="1828800" y="4745567"/>
            <a:ext cx="1828800" cy="567266"/>
          </a:xfrm>
          <a:prstGeom prst="flowChartDelay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Item 5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1" name="Picture 30" descr="dna_strand_small_no_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3638">
            <a:off x="1043652" y="4385784"/>
            <a:ext cx="1629537" cy="21336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914650" y="2438400"/>
            <a:ext cx="5867400" cy="609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>
          <a:xfrm>
            <a:off x="2895600" y="243840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Functions of a </a:t>
            </a:r>
            <a:r>
              <a:rPr lang="en-US" dirty="0" err="1" smtClean="0"/>
              <a:t>COnclusion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514600" y="1676400"/>
            <a:ext cx="6096000" cy="609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114800" y="4724400"/>
            <a:ext cx="4953000" cy="609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3714750" y="3962400"/>
            <a:ext cx="5257800" cy="609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314700" y="3200400"/>
            <a:ext cx="5562600" cy="609600"/>
          </a:xfrm>
          <a:prstGeom prst="roundRect">
            <a:avLst/>
          </a:prstGeom>
          <a:solidFill>
            <a:schemeClr val="bg1">
              <a:lumMod val="95000"/>
              <a:alpha val="75000"/>
            </a:schemeClr>
          </a:solidFill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3276600" y="320040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“1 Must” and “3 Ideals”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2514600" y="167640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Conclusion-a-phobia</a:t>
            </a:r>
          </a:p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>
          <a:xfrm>
            <a:off x="3657600" y="396240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The “5 Avoids”</a:t>
            </a:r>
          </a:p>
          <a:p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9"/>
          </p:nvPr>
        </p:nvSpPr>
        <p:spPr>
          <a:xfrm>
            <a:off x="4038600" y="472440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Sample</a:t>
            </a:r>
          </a:p>
          <a:p>
            <a:endParaRPr lang="en-US" dirty="0"/>
          </a:p>
        </p:txBody>
      </p:sp>
      <p:sp>
        <p:nvSpPr>
          <p:cNvPr id="24" name="Flowchart: Delay 23"/>
          <p:cNvSpPr/>
          <p:nvPr/>
        </p:nvSpPr>
        <p:spPr>
          <a:xfrm flipH="1">
            <a:off x="76200" y="1697567"/>
            <a:ext cx="1828800" cy="567266"/>
          </a:xfrm>
          <a:prstGeom prst="flowChartDelay">
            <a:avLst/>
          </a:prstGeom>
          <a:solidFill>
            <a:schemeClr val="bg1">
              <a:lumMod val="85000"/>
              <a:alpha val="75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Item 1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Flowchart: Delay 25"/>
          <p:cNvSpPr/>
          <p:nvPr/>
        </p:nvSpPr>
        <p:spPr>
          <a:xfrm flipH="1">
            <a:off x="514350" y="2459567"/>
            <a:ext cx="1828800" cy="567266"/>
          </a:xfrm>
          <a:prstGeom prst="flowChartDelay">
            <a:avLst/>
          </a:prstGeom>
          <a:solidFill>
            <a:schemeClr val="bg1">
              <a:lumMod val="85000"/>
              <a:alpha val="9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Item 2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Flowchart: Delay 27"/>
          <p:cNvSpPr/>
          <p:nvPr/>
        </p:nvSpPr>
        <p:spPr>
          <a:xfrm flipH="1">
            <a:off x="952500" y="3221567"/>
            <a:ext cx="1828800" cy="567266"/>
          </a:xfrm>
          <a:prstGeom prst="flowChartDelay">
            <a:avLst/>
          </a:prstGeom>
          <a:solidFill>
            <a:schemeClr val="bg1">
              <a:lumMod val="75000"/>
              <a:alpha val="9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Item 3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Flowchart: Delay 28"/>
          <p:cNvSpPr/>
          <p:nvPr/>
        </p:nvSpPr>
        <p:spPr>
          <a:xfrm flipH="1">
            <a:off x="1390650" y="3983567"/>
            <a:ext cx="1828800" cy="567266"/>
          </a:xfrm>
          <a:prstGeom prst="flowChartDelay">
            <a:avLst/>
          </a:prstGeom>
          <a:solidFill>
            <a:schemeClr val="bg1">
              <a:lumMod val="50000"/>
              <a:alpha val="90000"/>
            </a:schemeClr>
          </a:solidFill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Item 4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na_strand_small_no_b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900384">
            <a:off x="6772281" y="489673"/>
            <a:ext cx="2438400" cy="319266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525965"/>
          </a:xfrm>
        </p:spPr>
        <p:txBody>
          <a:bodyPr/>
          <a:lstStyle/>
          <a:p>
            <a:r>
              <a:rPr lang="en-US" dirty="0" smtClean="0"/>
              <a:t>Non-academic causes.</a:t>
            </a:r>
          </a:p>
          <a:p>
            <a:pPr lvl="1"/>
            <a:r>
              <a:rPr lang="en-US" dirty="0" smtClean="0"/>
              <a:t>Psychologically, you have finished your thesis, so it is hard to write another chapter.</a:t>
            </a:r>
          </a:p>
          <a:p>
            <a:pPr lvl="1"/>
            <a:r>
              <a:rPr lang="en-US" dirty="0" smtClean="0"/>
              <a:t>You are exhausted after two years work</a:t>
            </a:r>
          </a:p>
          <a:p>
            <a:pPr lvl="1"/>
            <a:r>
              <a:rPr lang="en-US" dirty="0" smtClean="0"/>
              <a:t>You are bored with the topic because the interesting discoveries have been made</a:t>
            </a:r>
          </a:p>
          <a:p>
            <a:pPr lvl="2"/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It is not technically difficult</a:t>
            </a:r>
          </a:p>
          <a:p>
            <a:pPr lvl="1"/>
            <a:r>
              <a:rPr lang="en-US" dirty="0" smtClean="0"/>
              <a:t>It is a short chapter.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Often “Feel” </a:t>
            </a:r>
            <a:r>
              <a:rPr lang="en-US" dirty="0" err="1" smtClean="0"/>
              <a:t>conclusos</a:t>
            </a:r>
            <a:r>
              <a:rPr lang="en-US" dirty="0" smtClean="0"/>
              <a:t> are hard to write.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Conclusion-a-phobia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429000" y="4953000"/>
            <a:ext cx="2362200" cy="14478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Its not complicated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4953000"/>
            <a:ext cx="2362200" cy="14478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Its short</a:t>
            </a:r>
            <a:r>
              <a:rPr lang="en-US" sz="11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48400" y="4953000"/>
            <a:ext cx="2362200" cy="1447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Its motivational writing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" name="Picture 18" descr="dna_strand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8225" y="-381000"/>
            <a:ext cx="2076450" cy="830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For grading/Examination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Its the LAST piece the examiner reads.</a:t>
            </a:r>
          </a:p>
          <a:p>
            <a:pPr lvl="1"/>
            <a:r>
              <a:rPr lang="en-US" dirty="0" smtClean="0"/>
              <a:t>They may have read it over weeks</a:t>
            </a:r>
          </a:p>
          <a:p>
            <a:pPr lvl="2"/>
            <a:r>
              <a:rPr lang="en-US" dirty="0" smtClean="0"/>
              <a:t>Bits and pieces</a:t>
            </a:r>
          </a:p>
          <a:p>
            <a:pPr lvl="3"/>
            <a:r>
              <a:rPr lang="en-US" dirty="0" smtClean="0"/>
              <a:t>This piece integrates it all in a few minutes</a:t>
            </a:r>
          </a:p>
          <a:p>
            <a:pPr lvl="3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good conclusion </a:t>
            </a:r>
            <a:r>
              <a:rPr lang="en-US" dirty="0" err="1" smtClean="0"/>
              <a:t>wil</a:t>
            </a:r>
            <a:r>
              <a:rPr lang="en-US" dirty="0" smtClean="0"/>
              <a:t> provide you with the energy to publish your thesis when you </a:t>
            </a:r>
            <a:r>
              <a:rPr lang="en-US" dirty="0" err="1" smtClean="0"/>
              <a:t>cme</a:t>
            </a:r>
            <a:r>
              <a:rPr lang="en-US" dirty="0" smtClean="0"/>
              <a:t> back to recap your findings…after your post-thesis rest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For Longer Term Career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A second line of text could go here</a:t>
            </a:r>
            <a:endParaRPr lang="en-US" dirty="0"/>
          </a:p>
        </p:txBody>
      </p:sp>
      <p:pic>
        <p:nvPicPr>
          <p:cNvPr id="32" name="Picture 31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8225" y="-381000"/>
            <a:ext cx="2076450" cy="8305800"/>
          </a:xfrm>
          <a:prstGeom prst="rect">
            <a:avLst/>
          </a:prstGeom>
        </p:spPr>
      </p:pic>
      <p:pic>
        <p:nvPicPr>
          <p:cNvPr id="34" name="Picture 33" descr="dna_strand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01013" y="-381000"/>
            <a:ext cx="2085973" cy="830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Claiming findings that you have not proven</a:t>
            </a:r>
          </a:p>
          <a:p>
            <a:r>
              <a:rPr lang="en-US" dirty="0" smtClean="0"/>
              <a:t>Introducing new data</a:t>
            </a:r>
          </a:p>
          <a:p>
            <a:r>
              <a:rPr lang="en-US" dirty="0" smtClean="0"/>
              <a:t>Hiding weaknesses or limitations in your thesis. (Use a self critique, but don</a:t>
            </a:r>
            <a:r>
              <a:rPr lang="fr-FR" dirty="0" smtClean="0"/>
              <a:t>’</a:t>
            </a:r>
            <a:r>
              <a:rPr lang="en-US" dirty="0" smtClean="0"/>
              <a:t>t go overboard)</a:t>
            </a:r>
          </a:p>
          <a:p>
            <a:r>
              <a:rPr lang="en-US" dirty="0" smtClean="0"/>
              <a:t>Avoid too long (repetitive) or too short (nothing to say)</a:t>
            </a:r>
          </a:p>
        </p:txBody>
      </p:sp>
      <p:pic>
        <p:nvPicPr>
          <p:cNvPr id="16" name="Content Placeholder 15" descr="PM00100_hundred_dollar_bills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1295400"/>
            <a:ext cx="4038600" cy="227171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Five Avoids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" name="Picture 20" descr="dna_strand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1066800"/>
            <a:ext cx="2590800" cy="1036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One paragraph </a:t>
            </a:r>
            <a:r>
              <a:rPr lang="en-US" dirty="0" smtClean="0"/>
              <a:t>restating what you researched and your original contribution</a:t>
            </a:r>
          </a:p>
          <a:p>
            <a:r>
              <a:rPr lang="en-US" dirty="0" smtClean="0"/>
              <a:t>Then break into sections</a:t>
            </a:r>
          </a:p>
          <a:p>
            <a:r>
              <a:rPr lang="en-US" dirty="0" smtClean="0"/>
              <a:t>One section on what you </a:t>
            </a:r>
            <a:r>
              <a:rPr lang="en-US" dirty="0" err="1" smtClean="0"/>
              <a:t>researche</a:t>
            </a:r>
            <a:r>
              <a:rPr lang="en-US" dirty="0" smtClean="0"/>
              <a:t> and how you did it</a:t>
            </a:r>
          </a:p>
          <a:p>
            <a:r>
              <a:rPr lang="en-US" dirty="0" smtClean="0"/>
              <a:t>One section on main findings</a:t>
            </a:r>
          </a:p>
          <a:p>
            <a:r>
              <a:rPr lang="en-US" dirty="0" smtClean="0"/>
              <a:t>One section on </a:t>
            </a:r>
            <a:r>
              <a:rPr lang="en-US" dirty="0" err="1" smtClean="0"/>
              <a:t>possble</a:t>
            </a:r>
            <a:r>
              <a:rPr lang="en-US" dirty="0" smtClean="0"/>
              <a:t> areas of future research</a:t>
            </a:r>
          </a:p>
          <a:p>
            <a:r>
              <a:rPr lang="en-US" dirty="0" smtClean="0"/>
              <a:t>Motivational pitch about </a:t>
            </a:r>
            <a:r>
              <a:rPr lang="en-US" dirty="0" err="1" smtClean="0"/>
              <a:t>applicational</a:t>
            </a:r>
            <a:r>
              <a:rPr lang="en-US" dirty="0" smtClean="0"/>
              <a:t> use of your findings</a:t>
            </a:r>
          </a:p>
          <a:p>
            <a:r>
              <a:rPr lang="en-US" dirty="0" smtClean="0"/>
              <a:t>Final summary paragraph – motivational and integrative. </a:t>
            </a:r>
          </a:p>
        </p:txBody>
      </p:sp>
      <p:pic>
        <p:nvPicPr>
          <p:cNvPr id="16" name="Content Placeholder 15" descr="PM00100_hundred_dollar_bills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0" y="1295400"/>
            <a:ext cx="4038600" cy="227171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Conclusion Structure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" name="Picture 20" descr="dna_strand_sli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1066800"/>
            <a:ext cx="2590800" cy="103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glob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4448" y="3505201"/>
            <a:ext cx="2167466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657600" y="1752600"/>
            <a:ext cx="57150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Must</a:t>
            </a:r>
          </a:p>
          <a:p>
            <a:r>
              <a:rPr lang="en-US" dirty="0" smtClean="0"/>
              <a:t>Make a clear and concise statement of your contribution to knowledge</a:t>
            </a:r>
            <a:endParaRPr lang="en-US" dirty="0"/>
          </a:p>
        </p:txBody>
      </p:sp>
      <p:pic>
        <p:nvPicPr>
          <p:cNvPr id="40" name="Content Placeholder 39" descr="PM00100_hundred_dollar_bills.png"/>
          <p:cNvPicPr>
            <a:picLocks noGrp="1" noChangeAspect="1"/>
          </p:cNvPicPr>
          <p:nvPr>
            <p:ph sz="half" idx="14"/>
          </p:nvPr>
        </p:nvPicPr>
        <p:blipFill>
          <a:blip r:embed="rId3" cstate="print"/>
          <a:stretch>
            <a:fillRect/>
          </a:stretch>
        </p:blipFill>
        <p:spPr>
          <a:xfrm>
            <a:off x="317589" y="1923556"/>
            <a:ext cx="2185187" cy="1229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Content Placeholder 30"/>
          <p:cNvSpPr>
            <a:spLocks noGrp="1"/>
          </p:cNvSpPr>
          <p:nvPr>
            <p:ph sz="half" idx="15"/>
          </p:nvPr>
        </p:nvSpPr>
        <p:spPr>
          <a:xfrm>
            <a:off x="3657600" y="3352798"/>
            <a:ext cx="5181600" cy="22098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Aspire to</a:t>
            </a:r>
          </a:p>
          <a:p>
            <a:r>
              <a:rPr lang="en-US" dirty="0" smtClean="0"/>
              <a:t>Show links between key ideas across the chapters</a:t>
            </a:r>
          </a:p>
          <a:p>
            <a:r>
              <a:rPr lang="en-US" dirty="0" smtClean="0"/>
              <a:t>Show your commitment and aspiration to academic research</a:t>
            </a:r>
          </a:p>
          <a:p>
            <a:r>
              <a:rPr lang="en-US" dirty="0" smtClean="0"/>
              <a:t>Leave a positive impression with the examiners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“1 Must” and “3 Ideals”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" name="Picture 16" descr="dna_strand_sli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1066800"/>
            <a:ext cx="1752600" cy="701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4724400" cy="1447799"/>
          </a:xfrm>
        </p:spPr>
        <p:txBody>
          <a:bodyPr/>
          <a:lstStyle/>
          <a:p>
            <a:r>
              <a:rPr lang="en-US" dirty="0" smtClean="0"/>
              <a:t>A Theology </a:t>
            </a:r>
            <a:r>
              <a:rPr lang="en-US" smtClean="0"/>
              <a:t>of Entrepreneurship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1854199"/>
            <a:ext cx="7848600" cy="4419602"/>
          </a:xfrm>
        </p:spPr>
        <p:txBody>
          <a:bodyPr>
            <a:noAutofit/>
          </a:bodyPr>
          <a:lstStyle/>
          <a:p>
            <a:r>
              <a:rPr lang="en-US" sz="2000" dirty="0" smtClean="0"/>
              <a:t>A Theology of Creativity</a:t>
            </a:r>
          </a:p>
          <a:p>
            <a:r>
              <a:rPr lang="en-US" sz="2000" dirty="0" smtClean="0"/>
              <a:t>+ </a:t>
            </a:r>
          </a:p>
          <a:p>
            <a:r>
              <a:rPr lang="en-US" sz="2000" dirty="0" smtClean="0"/>
              <a:t>A Theology of Management</a:t>
            </a:r>
          </a:p>
          <a:p>
            <a:endParaRPr lang="en-US" sz="2000" dirty="0"/>
          </a:p>
          <a:p>
            <a:r>
              <a:rPr lang="en-US" sz="2000" dirty="0" smtClean="0"/>
              <a:t>Leads to a Theology of Innovation</a:t>
            </a:r>
          </a:p>
          <a:p>
            <a:r>
              <a:rPr lang="en-US" sz="2000" dirty="0" smtClean="0"/>
              <a:t>+</a:t>
            </a:r>
          </a:p>
          <a:p>
            <a:r>
              <a:rPr lang="en-US" sz="2000" dirty="0" smtClean="0"/>
              <a:t>A Theology of Faith</a:t>
            </a:r>
          </a:p>
          <a:p>
            <a:endParaRPr lang="en-US" sz="2000" dirty="0"/>
          </a:p>
          <a:p>
            <a:r>
              <a:rPr lang="en-US" sz="2000" dirty="0" smtClean="0"/>
              <a:t>Leads to a Theology or Entrepreneurship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9568610"/>
      </p:ext>
    </p:extLst>
  </p:cSld>
  <p:clrMapOvr>
    <a:masterClrMapping/>
  </p:clrMapOvr>
</p:sld>
</file>

<file path=ppt/theme/theme1.xml><?xml version="1.0" encoding="utf-8"?>
<a:theme xmlns:a="http://schemas.openxmlformats.org/drawingml/2006/main" name="TC018572829991">
  <a:themeElements>
    <a:clrScheme name="Custom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ED62F"/>
      </a:accent3>
      <a:accent4>
        <a:srgbClr val="CBCB15"/>
      </a:accent4>
      <a:accent5>
        <a:srgbClr val="7CCA62"/>
      </a:accent5>
      <a:accent6>
        <a:srgbClr val="541484"/>
      </a:accent6>
      <a:hlink>
        <a:srgbClr val="A44FE3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ACEF97D-AFBF-40CF-B6A4-760A1BDBFF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TC018572829991</Template>
  <TotalTime>15392</TotalTime>
  <Words>362</Words>
  <Application>Microsoft Macintosh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Perpetua</vt:lpstr>
      <vt:lpstr>Segoe UI</vt:lpstr>
      <vt:lpstr>TC018572829991</vt:lpstr>
      <vt:lpstr>Writing a Conclusion  to Your Thesis</vt:lpstr>
      <vt:lpstr>Overview</vt:lpstr>
      <vt:lpstr>Conclusion-a-phobia</vt:lpstr>
      <vt:lpstr>Importance</vt:lpstr>
      <vt:lpstr>The Five Avoids</vt:lpstr>
      <vt:lpstr>Sample Conclusion Structure</vt:lpstr>
      <vt:lpstr>The “1 Must” and “3 Ideals”</vt:lpstr>
      <vt:lpstr>A Theology of Entrepreneurship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keywords/>
  <cp:lastModifiedBy>Viv Grigg</cp:lastModifiedBy>
  <cp:revision>293</cp:revision>
  <dcterms:modified xsi:type="dcterms:W3CDTF">2016-06-08T19:27:02Z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TC018572829991</vt:lpwstr>
  </property>
</Properties>
</file>