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59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600E3-10D8-154F-9C7A-3653EE04637B}" type="doc">
      <dgm:prSet loTypeId="urn:microsoft.com/office/officeart/2005/8/layout/venn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22F1B5-F4E0-3D4E-9873-41A6810DF454}">
      <dgm:prSet custT="1"/>
      <dgm:spPr/>
      <dgm:t>
        <a:bodyPr/>
        <a:lstStyle/>
        <a:p>
          <a:pPr rtl="0"/>
          <a:r>
            <a:rPr lang="en-US" sz="1200" dirty="0" smtClean="0"/>
            <a:t>Individual knowledge about the world </a:t>
          </a:r>
        </a:p>
        <a:p>
          <a:pPr rtl="0"/>
          <a:r>
            <a:rPr lang="en-US" sz="1200" dirty="0" smtClean="0"/>
            <a:t>(Psychology, Education, Learning Theory)</a:t>
          </a:r>
          <a:endParaRPr lang="en-US" sz="1200" dirty="0"/>
        </a:p>
      </dgm:t>
    </dgm:pt>
    <dgm:pt modelId="{6F7ECEE0-789C-F049-874D-B689730B7C94}" type="parTrans" cxnId="{221A6F2D-75CF-CC4B-B93B-48BD7A7B3FB3}">
      <dgm:prSet/>
      <dgm:spPr/>
      <dgm:t>
        <a:bodyPr/>
        <a:lstStyle/>
        <a:p>
          <a:endParaRPr lang="en-US"/>
        </a:p>
      </dgm:t>
    </dgm:pt>
    <dgm:pt modelId="{D8869A5B-14D0-A743-9104-5888D2CE4F49}" type="sibTrans" cxnId="{221A6F2D-75CF-CC4B-B93B-48BD7A7B3FB3}">
      <dgm:prSet/>
      <dgm:spPr/>
      <dgm:t>
        <a:bodyPr/>
        <a:lstStyle/>
        <a:p>
          <a:endParaRPr lang="en-US"/>
        </a:p>
      </dgm:t>
    </dgm:pt>
    <dgm:pt modelId="{33B2032A-9395-F14F-9D97-04C5E3100393}">
      <dgm:prSet custT="1"/>
      <dgm:spPr/>
      <dgm:t>
        <a:bodyPr/>
        <a:lstStyle/>
        <a:p>
          <a:pPr rtl="0"/>
          <a:r>
            <a:rPr lang="en-US" sz="1100" dirty="0" smtClean="0"/>
            <a:t>Shared and Accepted Scientific Knowledge about the world </a:t>
          </a:r>
        </a:p>
        <a:p>
          <a:pPr rtl="0"/>
          <a:r>
            <a:rPr lang="en-US" sz="1100" dirty="0" smtClean="0"/>
            <a:t>(Sociology, Philosophy, epistemology)</a:t>
          </a:r>
          <a:endParaRPr lang="en-US" sz="1100" dirty="0"/>
        </a:p>
      </dgm:t>
    </dgm:pt>
    <dgm:pt modelId="{7D33FBB1-675D-E741-8EE0-FA5DFB94BBAA}" type="parTrans" cxnId="{A7E339FA-7AB7-C945-B165-BD5EAD2F4006}">
      <dgm:prSet/>
      <dgm:spPr/>
      <dgm:t>
        <a:bodyPr/>
        <a:lstStyle/>
        <a:p>
          <a:endParaRPr lang="en-US"/>
        </a:p>
      </dgm:t>
    </dgm:pt>
    <dgm:pt modelId="{CFD7137D-E804-0845-BA8C-9CBD838D341E}" type="sibTrans" cxnId="{A7E339FA-7AB7-C945-B165-BD5EAD2F4006}">
      <dgm:prSet/>
      <dgm:spPr/>
      <dgm:t>
        <a:bodyPr/>
        <a:lstStyle/>
        <a:p>
          <a:endParaRPr lang="en-US"/>
        </a:p>
      </dgm:t>
    </dgm:pt>
    <dgm:pt modelId="{72D5B87E-3656-4743-8CB4-76E882E40299}">
      <dgm:prSet custT="1"/>
      <dgm:spPr/>
      <dgm:t>
        <a:bodyPr/>
        <a:lstStyle/>
        <a:p>
          <a:pPr rtl="0"/>
          <a:r>
            <a:rPr lang="en-US" sz="1200" dirty="0" smtClean="0"/>
            <a:t>The world is socially constructed”</a:t>
          </a:r>
        </a:p>
        <a:p>
          <a:pPr rtl="0"/>
          <a:r>
            <a:rPr lang="en-US" sz="1200" dirty="0" smtClean="0"/>
            <a:t>( Philosophy, and Epistemology )</a:t>
          </a:r>
          <a:endParaRPr lang="en-US" sz="1200" dirty="0"/>
        </a:p>
      </dgm:t>
    </dgm:pt>
    <dgm:pt modelId="{40430A6B-B96D-3E4F-A4B6-E10C117F9C8E}" type="parTrans" cxnId="{63AC85A4-FAEF-AB47-9622-1E25A8E5603D}">
      <dgm:prSet/>
      <dgm:spPr/>
      <dgm:t>
        <a:bodyPr/>
        <a:lstStyle/>
        <a:p>
          <a:endParaRPr lang="en-US"/>
        </a:p>
      </dgm:t>
    </dgm:pt>
    <dgm:pt modelId="{9788DF53-2CC6-B249-A0A2-9214609FC9E5}" type="sibTrans" cxnId="{63AC85A4-FAEF-AB47-9622-1E25A8E5603D}">
      <dgm:prSet/>
      <dgm:spPr/>
      <dgm:t>
        <a:bodyPr/>
        <a:lstStyle/>
        <a:p>
          <a:endParaRPr lang="en-US"/>
        </a:p>
      </dgm:t>
    </dgm:pt>
    <dgm:pt modelId="{EE0E9F9F-4F23-C24F-A7C7-F26440E1405B}" type="pres">
      <dgm:prSet presAssocID="{2A2600E3-10D8-154F-9C7A-3653EE04637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CAB223-7BDE-4047-A840-F66AE044B468}" type="pres">
      <dgm:prSet presAssocID="{2A2600E3-10D8-154F-9C7A-3653EE04637B}" presName="comp1" presStyleCnt="0"/>
      <dgm:spPr/>
    </dgm:pt>
    <dgm:pt modelId="{9A93A4AF-8964-E949-85A0-5FE8F787FF2A}" type="pres">
      <dgm:prSet presAssocID="{2A2600E3-10D8-154F-9C7A-3653EE04637B}" presName="circle1" presStyleLbl="node1" presStyleIdx="0" presStyleCnt="3"/>
      <dgm:spPr/>
      <dgm:t>
        <a:bodyPr/>
        <a:lstStyle/>
        <a:p>
          <a:endParaRPr lang="en-US"/>
        </a:p>
      </dgm:t>
    </dgm:pt>
    <dgm:pt modelId="{5F750F96-B013-DB48-8C67-888FBA815084}" type="pres">
      <dgm:prSet presAssocID="{2A2600E3-10D8-154F-9C7A-3653EE04637B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04850-DAF1-4641-9907-7DF05B0C1A91}" type="pres">
      <dgm:prSet presAssocID="{2A2600E3-10D8-154F-9C7A-3653EE04637B}" presName="comp2" presStyleCnt="0"/>
      <dgm:spPr/>
    </dgm:pt>
    <dgm:pt modelId="{D7C8FD99-95FD-CE43-AC35-D894BE9FA5FD}" type="pres">
      <dgm:prSet presAssocID="{2A2600E3-10D8-154F-9C7A-3653EE04637B}" presName="circle2" presStyleLbl="node1" presStyleIdx="1" presStyleCnt="3"/>
      <dgm:spPr/>
      <dgm:t>
        <a:bodyPr/>
        <a:lstStyle/>
        <a:p>
          <a:endParaRPr lang="en-US"/>
        </a:p>
      </dgm:t>
    </dgm:pt>
    <dgm:pt modelId="{95F643CE-3B99-4C48-B378-7146A9C9F207}" type="pres">
      <dgm:prSet presAssocID="{2A2600E3-10D8-154F-9C7A-3653EE04637B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83070-40F6-744A-B601-992A4585A6D7}" type="pres">
      <dgm:prSet presAssocID="{2A2600E3-10D8-154F-9C7A-3653EE04637B}" presName="comp3" presStyleCnt="0"/>
      <dgm:spPr/>
    </dgm:pt>
    <dgm:pt modelId="{F73E292F-E1C0-1242-8915-75C5B613E973}" type="pres">
      <dgm:prSet presAssocID="{2A2600E3-10D8-154F-9C7A-3653EE04637B}" presName="circle3" presStyleLbl="node1" presStyleIdx="2" presStyleCnt="3" custLinFactNeighborX="-3155" custLinFactNeighborY="0"/>
      <dgm:spPr/>
      <dgm:t>
        <a:bodyPr/>
        <a:lstStyle/>
        <a:p>
          <a:endParaRPr lang="en-US"/>
        </a:p>
      </dgm:t>
    </dgm:pt>
    <dgm:pt modelId="{2B99AEFF-B5BE-E544-888B-B2F36765B700}" type="pres">
      <dgm:prSet presAssocID="{2A2600E3-10D8-154F-9C7A-3653EE04637B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769EEA-F4E2-144F-A6F7-85CFA4A0B20D}" type="presOf" srcId="{2A2600E3-10D8-154F-9C7A-3653EE04637B}" destId="{EE0E9F9F-4F23-C24F-A7C7-F26440E1405B}" srcOrd="0" destOrd="0" presId="urn:microsoft.com/office/officeart/2005/8/layout/venn2"/>
    <dgm:cxn modelId="{221A6F2D-75CF-CC4B-B93B-48BD7A7B3FB3}" srcId="{2A2600E3-10D8-154F-9C7A-3653EE04637B}" destId="{0222F1B5-F4E0-3D4E-9873-41A6810DF454}" srcOrd="2" destOrd="0" parTransId="{6F7ECEE0-789C-F049-874D-B689730B7C94}" sibTransId="{D8869A5B-14D0-A743-9104-5888D2CE4F49}"/>
    <dgm:cxn modelId="{114A0F44-9BF2-5B4E-BAFD-29C87FF73FD3}" type="presOf" srcId="{0222F1B5-F4E0-3D4E-9873-41A6810DF454}" destId="{2B99AEFF-B5BE-E544-888B-B2F36765B700}" srcOrd="1" destOrd="0" presId="urn:microsoft.com/office/officeart/2005/8/layout/venn2"/>
    <dgm:cxn modelId="{63AC85A4-FAEF-AB47-9622-1E25A8E5603D}" srcId="{2A2600E3-10D8-154F-9C7A-3653EE04637B}" destId="{72D5B87E-3656-4743-8CB4-76E882E40299}" srcOrd="0" destOrd="0" parTransId="{40430A6B-B96D-3E4F-A4B6-E10C117F9C8E}" sibTransId="{9788DF53-2CC6-B249-A0A2-9214609FC9E5}"/>
    <dgm:cxn modelId="{90849E0E-F1DF-154E-B43E-833FA8C984AC}" type="presOf" srcId="{72D5B87E-3656-4743-8CB4-76E882E40299}" destId="{5F750F96-B013-DB48-8C67-888FBA815084}" srcOrd="1" destOrd="0" presId="urn:microsoft.com/office/officeart/2005/8/layout/venn2"/>
    <dgm:cxn modelId="{A7E339FA-7AB7-C945-B165-BD5EAD2F4006}" srcId="{2A2600E3-10D8-154F-9C7A-3653EE04637B}" destId="{33B2032A-9395-F14F-9D97-04C5E3100393}" srcOrd="1" destOrd="0" parTransId="{7D33FBB1-675D-E741-8EE0-FA5DFB94BBAA}" sibTransId="{CFD7137D-E804-0845-BA8C-9CBD838D341E}"/>
    <dgm:cxn modelId="{3ADD4DD9-FA84-544B-8693-28BE55028BF7}" type="presOf" srcId="{33B2032A-9395-F14F-9D97-04C5E3100393}" destId="{95F643CE-3B99-4C48-B378-7146A9C9F207}" srcOrd="1" destOrd="0" presId="urn:microsoft.com/office/officeart/2005/8/layout/venn2"/>
    <dgm:cxn modelId="{6ACC6046-5728-F14E-A922-51354BCAE2ED}" type="presOf" srcId="{0222F1B5-F4E0-3D4E-9873-41A6810DF454}" destId="{F73E292F-E1C0-1242-8915-75C5B613E973}" srcOrd="0" destOrd="0" presId="urn:microsoft.com/office/officeart/2005/8/layout/venn2"/>
    <dgm:cxn modelId="{E523A0F1-FD00-E648-AA6F-31DFEFFB4818}" type="presOf" srcId="{72D5B87E-3656-4743-8CB4-76E882E40299}" destId="{9A93A4AF-8964-E949-85A0-5FE8F787FF2A}" srcOrd="0" destOrd="0" presId="urn:microsoft.com/office/officeart/2005/8/layout/venn2"/>
    <dgm:cxn modelId="{B38BC569-CE5F-514F-A040-15AEE9CEF889}" type="presOf" srcId="{33B2032A-9395-F14F-9D97-04C5E3100393}" destId="{D7C8FD99-95FD-CE43-AC35-D894BE9FA5FD}" srcOrd="0" destOrd="0" presId="urn:microsoft.com/office/officeart/2005/8/layout/venn2"/>
    <dgm:cxn modelId="{E1A0E7D3-EFBF-ED40-BA94-98895CD43F2D}" type="presParOf" srcId="{EE0E9F9F-4F23-C24F-A7C7-F26440E1405B}" destId="{24CAB223-7BDE-4047-A840-F66AE044B468}" srcOrd="0" destOrd="0" presId="urn:microsoft.com/office/officeart/2005/8/layout/venn2"/>
    <dgm:cxn modelId="{78F23545-6683-0443-8BCD-B81ED335B631}" type="presParOf" srcId="{24CAB223-7BDE-4047-A840-F66AE044B468}" destId="{9A93A4AF-8964-E949-85A0-5FE8F787FF2A}" srcOrd="0" destOrd="0" presId="urn:microsoft.com/office/officeart/2005/8/layout/venn2"/>
    <dgm:cxn modelId="{6C7DF763-9342-FC4E-B317-3C4186548879}" type="presParOf" srcId="{24CAB223-7BDE-4047-A840-F66AE044B468}" destId="{5F750F96-B013-DB48-8C67-888FBA815084}" srcOrd="1" destOrd="0" presId="urn:microsoft.com/office/officeart/2005/8/layout/venn2"/>
    <dgm:cxn modelId="{097A26B2-FD8B-BC43-8ACB-37927DBF50C3}" type="presParOf" srcId="{EE0E9F9F-4F23-C24F-A7C7-F26440E1405B}" destId="{36B04850-DAF1-4641-9907-7DF05B0C1A91}" srcOrd="1" destOrd="0" presId="urn:microsoft.com/office/officeart/2005/8/layout/venn2"/>
    <dgm:cxn modelId="{8DA83201-7994-A340-A954-F9D67614CE63}" type="presParOf" srcId="{36B04850-DAF1-4641-9907-7DF05B0C1A91}" destId="{D7C8FD99-95FD-CE43-AC35-D894BE9FA5FD}" srcOrd="0" destOrd="0" presId="urn:microsoft.com/office/officeart/2005/8/layout/venn2"/>
    <dgm:cxn modelId="{E61D0D1C-099F-0742-8567-73D503418FCA}" type="presParOf" srcId="{36B04850-DAF1-4641-9907-7DF05B0C1A91}" destId="{95F643CE-3B99-4C48-B378-7146A9C9F207}" srcOrd="1" destOrd="0" presId="urn:microsoft.com/office/officeart/2005/8/layout/venn2"/>
    <dgm:cxn modelId="{382B5C10-3CB3-2C4A-BDD2-CF3D7FBC5179}" type="presParOf" srcId="{EE0E9F9F-4F23-C24F-A7C7-F26440E1405B}" destId="{20C83070-40F6-744A-B601-992A4585A6D7}" srcOrd="2" destOrd="0" presId="urn:microsoft.com/office/officeart/2005/8/layout/venn2"/>
    <dgm:cxn modelId="{B5EC9EDB-B695-A547-A026-215CEF3DB461}" type="presParOf" srcId="{20C83070-40F6-744A-B601-992A4585A6D7}" destId="{F73E292F-E1C0-1242-8915-75C5B613E973}" srcOrd="0" destOrd="0" presId="urn:microsoft.com/office/officeart/2005/8/layout/venn2"/>
    <dgm:cxn modelId="{89F87160-CD37-994B-85EE-ACA7BE34DA58}" type="presParOf" srcId="{20C83070-40F6-744A-B601-992A4585A6D7}" destId="{2B99AEFF-B5BE-E544-888B-B2F36765B70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3A4AF-8964-E949-85A0-5FE8F787FF2A}">
      <dsp:nvSpPr>
        <dsp:cNvPr id="0" name=""/>
        <dsp:cNvSpPr/>
      </dsp:nvSpPr>
      <dsp:spPr>
        <a:xfrm>
          <a:off x="1757363" y="0"/>
          <a:ext cx="4696883" cy="469688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world is socially constructed”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 Philosophy, and Epistemology )</a:t>
          </a:r>
          <a:endParaRPr lang="en-US" sz="1200" kern="1200" dirty="0"/>
        </a:p>
      </dsp:txBody>
      <dsp:txXfrm>
        <a:off x="3285024" y="234844"/>
        <a:ext cx="1641560" cy="704532"/>
      </dsp:txXfrm>
    </dsp:sp>
    <dsp:sp modelId="{D7C8FD99-95FD-CE43-AC35-D894BE9FA5FD}">
      <dsp:nvSpPr>
        <dsp:cNvPr id="0" name=""/>
        <dsp:cNvSpPr/>
      </dsp:nvSpPr>
      <dsp:spPr>
        <a:xfrm>
          <a:off x="2344473" y="1174220"/>
          <a:ext cx="3522662" cy="35226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Shared and Accepted Scientific Knowledge about the world </a:t>
          </a: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(Sociology, Philosophy, epistemology)</a:t>
          </a:r>
          <a:endParaRPr lang="en-US" sz="1100" kern="1200" dirty="0"/>
        </a:p>
      </dsp:txBody>
      <dsp:txXfrm>
        <a:off x="3285024" y="1394387"/>
        <a:ext cx="1641560" cy="660499"/>
      </dsp:txXfrm>
    </dsp:sp>
    <dsp:sp modelId="{F73E292F-E1C0-1242-8915-75C5B613E973}">
      <dsp:nvSpPr>
        <dsp:cNvPr id="0" name=""/>
        <dsp:cNvSpPr/>
      </dsp:nvSpPr>
      <dsp:spPr>
        <a:xfrm>
          <a:off x="2857490" y="2348441"/>
          <a:ext cx="2348441" cy="23484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Individual knowledge about the world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(Psychology, Education, Learning Theory)</a:t>
          </a:r>
          <a:endParaRPr lang="en-US" sz="1200" kern="1200" dirty="0"/>
        </a:p>
      </dsp:txBody>
      <dsp:txXfrm>
        <a:off x="3201411" y="2935551"/>
        <a:ext cx="1660598" cy="1174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1/25/16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demia.edu/10897308/Constructivism_and_Learning" TargetMode="External"/><Relationship Id="rId4" Type="http://schemas.openxmlformats.org/officeDocument/2006/relationships/hyperlink" Target="http://www.thirteen.org/edonline/concept2class/constructivism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cdoer.ie/index.php/Education_TheoryConstructivism_and_Social_Constructivi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Constructivism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Stephanie Moore </a:t>
            </a:r>
          </a:p>
          <a:p>
            <a:r>
              <a:rPr lang="en-US" dirty="0" smtClean="0"/>
              <a:t>TUL 671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3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Constructed?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465611"/>
              </p:ext>
            </p:extLst>
          </p:nvPr>
        </p:nvGraphicFramePr>
        <p:xfrm>
          <a:off x="498474" y="1981200"/>
          <a:ext cx="8211609" cy="469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82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Constructivism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460500"/>
            <a:ext cx="7800787" cy="46656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1) Knowledge </a:t>
            </a:r>
            <a:r>
              <a:rPr lang="en-US" dirty="0">
                <a:solidFill>
                  <a:srgbClr val="663366"/>
                </a:solidFill>
              </a:rPr>
              <a:t>is actively constructed by the learner</a:t>
            </a:r>
            <a:r>
              <a:rPr lang="en-US" dirty="0"/>
              <a:t>, not passively received from the outside. Learning is something done by the learner, not something that is imposed on the learner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2) </a:t>
            </a:r>
            <a:r>
              <a:rPr lang="en-US" dirty="0"/>
              <a:t>Learners come to the learning situation (in science etc.) with </a:t>
            </a:r>
            <a:r>
              <a:rPr lang="en-US" dirty="0">
                <a:solidFill>
                  <a:srgbClr val="663366"/>
                </a:solidFill>
              </a:rPr>
              <a:t>existing </a:t>
            </a:r>
            <a:r>
              <a:rPr lang="en-US" dirty="0" smtClean="0">
                <a:solidFill>
                  <a:srgbClr val="663366"/>
                </a:solidFill>
              </a:rPr>
              <a:t>ideas</a:t>
            </a:r>
            <a:r>
              <a:rPr lang="en-US" dirty="0" smtClean="0"/>
              <a:t>. </a:t>
            </a:r>
            <a:r>
              <a:rPr lang="en-US" dirty="0"/>
              <a:t>Some unstable; others are more deeply rooted and well developed. </a:t>
            </a:r>
          </a:p>
          <a:p>
            <a:pPr marL="0" indent="0">
              <a:buNone/>
            </a:pPr>
            <a:r>
              <a:rPr lang="en-US" dirty="0" smtClean="0"/>
              <a:t>Learner </a:t>
            </a:r>
            <a:r>
              <a:rPr lang="en-US" dirty="0"/>
              <a:t>has their own </a:t>
            </a:r>
            <a:r>
              <a:rPr lang="en-US" dirty="0">
                <a:solidFill>
                  <a:srgbClr val="663366"/>
                </a:solidFill>
              </a:rPr>
              <a:t>individual ideas about the world,</a:t>
            </a:r>
            <a:r>
              <a:rPr lang="en-US" dirty="0"/>
              <a:t> but there are also </a:t>
            </a:r>
            <a:r>
              <a:rPr lang="en-US" dirty="0">
                <a:solidFill>
                  <a:srgbClr val="663366"/>
                </a:solidFill>
              </a:rPr>
              <a:t>many similarities and common patterns </a:t>
            </a:r>
            <a:r>
              <a:rPr lang="en-US" dirty="0"/>
              <a:t>in their ideas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</a:t>
            </a:r>
            <a:r>
              <a:rPr lang="en-US" dirty="0" smtClean="0"/>
              <a:t>Teaching </a:t>
            </a:r>
            <a:r>
              <a:rPr lang="en-US" dirty="0"/>
              <a:t>has to take the learner's existing ideas seriously if they want to change or challenge these. 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en-US" dirty="0" smtClean="0"/>
              <a:t>earners </a:t>
            </a:r>
            <a:r>
              <a:rPr lang="en-US" dirty="0">
                <a:solidFill>
                  <a:srgbClr val="663366"/>
                </a:solidFill>
              </a:rPr>
              <a:t>construct their knowledge </a:t>
            </a:r>
            <a:r>
              <a:rPr lang="en-US" dirty="0"/>
              <a:t>through their interaction with the physical world, collaboratively in social settings and in a cultural and linguistic environment. </a:t>
            </a:r>
          </a:p>
        </p:txBody>
      </p:sp>
    </p:spTree>
    <p:extLst>
      <p:ext uri="{BB962C8B-B14F-4D97-AF65-F5344CB8AC3E}">
        <p14:creationId xmlns:p14="http://schemas.microsoft.com/office/powerpoint/2010/main" val="249657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583" y="1333500"/>
            <a:ext cx="8646583" cy="51435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000" b="1" dirty="0" smtClean="0"/>
              <a:t>Dewey: Founder of Philosophical Approach </a:t>
            </a:r>
          </a:p>
          <a:p>
            <a:pPr>
              <a:lnSpc>
                <a:spcPct val="70000"/>
              </a:lnSpc>
            </a:pPr>
            <a:r>
              <a:rPr lang="en-US" sz="5000" b="1" dirty="0" smtClean="0"/>
              <a:t> </a:t>
            </a:r>
            <a:r>
              <a:rPr lang="en-US" sz="5000" dirty="0" smtClean="0"/>
              <a:t>rejected </a:t>
            </a:r>
            <a:r>
              <a:rPr lang="en-US" sz="5000" dirty="0"/>
              <a:t>the notion that schools should focus on repetitive, rote memorization </a:t>
            </a:r>
            <a:endParaRPr lang="en-US" sz="5000" dirty="0"/>
          </a:p>
          <a:p>
            <a:pPr>
              <a:lnSpc>
                <a:spcPct val="70000"/>
              </a:lnSpc>
            </a:pPr>
            <a:r>
              <a:rPr lang="en-US" sz="5000" dirty="0" smtClean="0"/>
              <a:t>proposed </a:t>
            </a:r>
            <a:r>
              <a:rPr lang="en-US" sz="5000" dirty="0"/>
              <a:t>a </a:t>
            </a:r>
            <a:r>
              <a:rPr lang="en-US" sz="5000" dirty="0" smtClean="0"/>
              <a:t>method grounded </a:t>
            </a:r>
            <a:r>
              <a:rPr lang="en-US" sz="5000" dirty="0"/>
              <a:t>in real </a:t>
            </a:r>
            <a:r>
              <a:rPr lang="en-US" sz="5000" dirty="0" smtClean="0"/>
              <a:t>experience</a:t>
            </a:r>
            <a:endParaRPr lang="en-US" sz="5000" b="1" dirty="0" smtClean="0"/>
          </a:p>
          <a:p>
            <a:pPr marL="0" indent="0">
              <a:buNone/>
            </a:pPr>
            <a:endParaRPr lang="en-US" sz="5000" b="1" dirty="0"/>
          </a:p>
          <a:p>
            <a:pPr marL="0" indent="0">
              <a:buNone/>
            </a:pPr>
            <a:r>
              <a:rPr lang="en-US" sz="5000" b="1" dirty="0" smtClean="0"/>
              <a:t>Paiget</a:t>
            </a:r>
            <a:r>
              <a:rPr lang="en-US" sz="5000" dirty="0" smtClean="0"/>
              <a:t>: </a:t>
            </a:r>
            <a:r>
              <a:rPr lang="en-US" sz="5000" b="1" dirty="0"/>
              <a:t>Father of </a:t>
            </a:r>
            <a:r>
              <a:rPr lang="en-US" sz="5000" b="1" dirty="0">
                <a:solidFill>
                  <a:schemeClr val="accent1"/>
                </a:solidFill>
              </a:rPr>
              <a:t>Personal/Psychological Constructivism </a:t>
            </a:r>
            <a:endParaRPr lang="en-US" sz="5000" dirty="0" smtClean="0">
              <a:solidFill>
                <a:schemeClr val="accent1"/>
              </a:solidFill>
            </a:endParaRPr>
          </a:p>
          <a:p>
            <a:r>
              <a:rPr lang="en-US" sz="5000" dirty="0" smtClean="0"/>
              <a:t>rejected </a:t>
            </a:r>
            <a:r>
              <a:rPr lang="en-US" sz="5000" dirty="0"/>
              <a:t>the idea that learning was the passive assimilation of given knowledge. </a:t>
            </a:r>
            <a:endParaRPr lang="en-US" sz="5000" dirty="0" smtClean="0"/>
          </a:p>
          <a:p>
            <a:r>
              <a:rPr lang="en-US" sz="5000" dirty="0" smtClean="0"/>
              <a:t>proposed </a:t>
            </a:r>
            <a:r>
              <a:rPr lang="en-US" sz="5000" dirty="0"/>
              <a:t>that learning is a dynamic process comprising successive stages of adaption to reality during which learners actively construct knowledge </a:t>
            </a:r>
            <a:endParaRPr lang="en-US" sz="5000" b="1" dirty="0" smtClean="0"/>
          </a:p>
          <a:p>
            <a:pPr marL="0" indent="0">
              <a:buNone/>
            </a:pPr>
            <a:endParaRPr lang="en-US" sz="5000" b="1" dirty="0" smtClean="0"/>
          </a:p>
          <a:p>
            <a:pPr marL="0" indent="0">
              <a:buNone/>
            </a:pPr>
            <a:r>
              <a:rPr lang="en-US" sz="5000" b="1" dirty="0" smtClean="0"/>
              <a:t>Vygotsky</a:t>
            </a:r>
            <a:r>
              <a:rPr lang="en-US" sz="5000" b="1" dirty="0"/>
              <a:t>: the father of </a:t>
            </a:r>
            <a:r>
              <a:rPr lang="en-US" sz="5000" b="1" dirty="0">
                <a:solidFill>
                  <a:schemeClr val="accent1"/>
                </a:solidFill>
              </a:rPr>
              <a:t>Social Constructivism,</a:t>
            </a:r>
            <a:r>
              <a:rPr lang="en-US" sz="5000" dirty="0">
                <a:solidFill>
                  <a:schemeClr val="accent1"/>
                </a:solidFill>
              </a:rPr>
              <a:t> </a:t>
            </a:r>
            <a:endParaRPr lang="en-US" sz="5000" dirty="0"/>
          </a:p>
          <a:p>
            <a:r>
              <a:rPr lang="en-US" sz="5000" dirty="0"/>
              <a:t>He rejected the assumption made by Piaget that it was possible to separate learning from its social </a:t>
            </a:r>
            <a:r>
              <a:rPr lang="en-US" sz="5000" dirty="0" smtClean="0"/>
              <a:t>context</a:t>
            </a:r>
          </a:p>
          <a:p>
            <a:r>
              <a:rPr lang="en-US" sz="5000" dirty="0" smtClean="0"/>
              <a:t>Proposed social </a:t>
            </a:r>
            <a:r>
              <a:rPr lang="en-US" sz="5000" dirty="0"/>
              <a:t>and collaborative nature of </a:t>
            </a:r>
            <a:r>
              <a:rPr lang="en-US" sz="5000" dirty="0" smtClean="0"/>
              <a:t>learning</a:t>
            </a:r>
            <a:endParaRPr lang="en-US" sz="5000" b="1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6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241300"/>
            <a:ext cx="6743700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0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Constructivism roles in Education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852083"/>
            <a:ext cx="3935943" cy="4549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Students Role: Active Learners</a:t>
            </a:r>
          </a:p>
          <a:p>
            <a:r>
              <a:rPr lang="en-US" dirty="0" smtClean="0">
                <a:solidFill>
                  <a:srgbClr val="663366"/>
                </a:solidFill>
              </a:rPr>
              <a:t>Reflect </a:t>
            </a:r>
            <a:r>
              <a:rPr lang="en-US" dirty="0">
                <a:solidFill>
                  <a:srgbClr val="663366"/>
                </a:solidFill>
              </a:rPr>
              <a:t>on and examine</a:t>
            </a:r>
            <a:r>
              <a:rPr lang="en-US" dirty="0"/>
              <a:t> his or her current </a:t>
            </a:r>
            <a:r>
              <a:rPr lang="en-US" dirty="0" smtClean="0"/>
              <a:t>knowledge</a:t>
            </a:r>
          </a:p>
          <a:p>
            <a:r>
              <a:rPr lang="en-US" dirty="0">
                <a:solidFill>
                  <a:srgbClr val="663366"/>
                </a:solidFill>
              </a:rPr>
              <a:t>A</a:t>
            </a:r>
            <a:r>
              <a:rPr lang="en-US" dirty="0" smtClean="0">
                <a:solidFill>
                  <a:srgbClr val="663366"/>
                </a:solidFill>
              </a:rPr>
              <a:t>pplying </a:t>
            </a:r>
            <a:r>
              <a:rPr lang="en-US" dirty="0">
                <a:solidFill>
                  <a:srgbClr val="663366"/>
                </a:solidFill>
              </a:rPr>
              <a:t>their existing knowledge </a:t>
            </a:r>
            <a:r>
              <a:rPr lang="en-US" dirty="0"/>
              <a:t>and real-world experience, </a:t>
            </a:r>
            <a:r>
              <a:rPr lang="en-US" dirty="0" smtClean="0"/>
              <a:t>learn </a:t>
            </a:r>
            <a:r>
              <a:rPr lang="en-US" dirty="0"/>
              <a:t>to hypothesize, testing their theories, and ultimately drawing conclusions from their findings</a:t>
            </a:r>
            <a:endParaRPr lang="en-US" dirty="0" smtClean="0">
              <a:solidFill>
                <a:srgbClr val="663366"/>
              </a:solidFill>
            </a:endParaRPr>
          </a:p>
          <a:p>
            <a:r>
              <a:rPr lang="en-US" dirty="0" smtClean="0">
                <a:solidFill>
                  <a:srgbClr val="663366"/>
                </a:solidFill>
              </a:rPr>
              <a:t>They </a:t>
            </a:r>
            <a:r>
              <a:rPr lang="en-US" dirty="0">
                <a:solidFill>
                  <a:srgbClr val="663366"/>
                </a:solidFill>
              </a:rPr>
              <a:t>reflect on </a:t>
            </a:r>
            <a:r>
              <a:rPr lang="en-US" dirty="0" smtClean="0">
                <a:solidFill>
                  <a:srgbClr val="663366"/>
                </a:solidFill>
              </a:rPr>
              <a:t>their own  </a:t>
            </a:r>
            <a:r>
              <a:rPr lang="en-US" dirty="0">
                <a:solidFill>
                  <a:srgbClr val="663366"/>
                </a:solidFill>
              </a:rPr>
              <a:t>learning  </a:t>
            </a:r>
            <a:r>
              <a:rPr lang="en-US" dirty="0"/>
              <a:t>and how there knowledge has changed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434417" y="1852083"/>
            <a:ext cx="41169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Teachers Role: Facilitator </a:t>
            </a:r>
          </a:p>
          <a:p>
            <a:r>
              <a:rPr lang="en-US" sz="2000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663366"/>
                </a:solidFill>
              </a:rPr>
              <a:t>Prior Knowledge: </a:t>
            </a:r>
            <a:r>
              <a:rPr lang="en-US" sz="2000" dirty="0"/>
              <a:t> understands the students' preexisting conceptions, and guides the activity to address them and then build on them. </a:t>
            </a: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663366"/>
                </a:solidFill>
              </a:rPr>
              <a:t>Help</a:t>
            </a:r>
            <a:r>
              <a:rPr lang="en-US" sz="2000" dirty="0" smtClean="0"/>
              <a:t> students to create their own knowledge</a:t>
            </a:r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663366"/>
                </a:solidFill>
              </a:rPr>
              <a:t>P</a:t>
            </a:r>
            <a:r>
              <a:rPr lang="en-US" sz="2000" dirty="0" smtClean="0">
                <a:solidFill>
                  <a:srgbClr val="663366"/>
                </a:solidFill>
              </a:rPr>
              <a:t>rovides Tools </a:t>
            </a:r>
            <a:r>
              <a:rPr lang="en-US" sz="2000" dirty="0" smtClean="0"/>
              <a:t>for further learning  </a:t>
            </a:r>
            <a:r>
              <a:rPr lang="en-US" sz="2000" dirty="0"/>
              <a:t>such as problem-solving and inquiry-based learning activities 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181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Open Educational Resources of UCD Teaching and Learning, University College </a:t>
            </a:r>
            <a:r>
              <a:rPr lang="en-US" dirty="0" smtClean="0"/>
              <a:t>Dublin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://www.ucdoer.ie/index.php/</a:t>
            </a:r>
            <a:r>
              <a:rPr lang="en-US" dirty="0" smtClean="0">
                <a:hlinkClick r:id="rId2"/>
              </a:rPr>
              <a:t>Education_TheoryConstructivism_and_Social_Constructivism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Constructivism and Learning by </a:t>
            </a:r>
            <a:r>
              <a:rPr lang="en-US" dirty="0" smtClean="0"/>
              <a:t>Svein</a:t>
            </a:r>
            <a:r>
              <a:rPr lang="en-US" dirty="0" smtClean="0"/>
              <a:t> </a:t>
            </a:r>
            <a:r>
              <a:rPr lang="en-US" dirty="0" smtClean="0"/>
              <a:t>Sjoberg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http://www.academia.edu/10897308/</a:t>
            </a:r>
            <a:r>
              <a:rPr lang="en-US" dirty="0" smtClean="0">
                <a:hlinkClick r:id="rId3"/>
              </a:rPr>
              <a:t>Constructivism_and_Learning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WNET: Concept to Classroom: Constructivism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http://www.thirteen.org/edonline/concept2class/constructivism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5590009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93</TotalTime>
  <Words>371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Advantage</vt:lpstr>
      <vt:lpstr>Constructivism </vt:lpstr>
      <vt:lpstr>What is Constructed?</vt:lpstr>
      <vt:lpstr>What is Constructivism</vt:lpstr>
      <vt:lpstr>Theorists</vt:lpstr>
      <vt:lpstr>PowerPoint Presentation</vt:lpstr>
      <vt:lpstr>Constructivism roles in Education Context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Constructivism</dc:title>
  <dc:creator>Stephanie Moore</dc:creator>
  <cp:lastModifiedBy>Stephanie Moore</cp:lastModifiedBy>
  <cp:revision>10</cp:revision>
  <dcterms:created xsi:type="dcterms:W3CDTF">2016-01-25T08:16:36Z</dcterms:created>
  <dcterms:modified xsi:type="dcterms:W3CDTF">2016-01-25T10:38:52Z</dcterms:modified>
</cp:coreProperties>
</file>