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306" r:id="rId2"/>
    <p:sldId id="262" r:id="rId3"/>
    <p:sldId id="307" r:id="rId4"/>
    <p:sldId id="258" r:id="rId5"/>
    <p:sldId id="308" r:id="rId6"/>
    <p:sldId id="309" r:id="rId7"/>
    <p:sldId id="263" r:id="rId8"/>
    <p:sldId id="260" r:id="rId9"/>
    <p:sldId id="295" r:id="rId10"/>
    <p:sldId id="310" r:id="rId11"/>
    <p:sldId id="268" r:id="rId12"/>
    <p:sldId id="312" r:id="rId13"/>
    <p:sldId id="293" r:id="rId14"/>
    <p:sldId id="267" r:id="rId15"/>
    <p:sldId id="311" r:id="rId16"/>
    <p:sldId id="270"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7368" autoAdjust="0"/>
  </p:normalViewPr>
  <p:slideViewPr>
    <p:cSldViewPr>
      <p:cViewPr varScale="1">
        <p:scale>
          <a:sx n="88" d="100"/>
          <a:sy n="88" d="100"/>
        </p:scale>
        <p:origin x="-1328" y="-104"/>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4/17/13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26843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21983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Drag picture to placeholder or click icon to add</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Drag picture to placeholder or click icon to add</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Drag picture to placeholder or click icon to add</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Drag picture to placeholder or click icon to add</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4/17/13</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1.png"/><Relationship Id="rId6" Type="http://schemas.microsoft.com/office/2007/relationships/hdphoto" Target="../media/hdphoto1.wdp"/><Relationship Id="rId7" Type="http://schemas.openxmlformats.org/officeDocument/2006/relationships/image" Target="../media/image30.png"/><Relationship Id="rId8" Type="http://schemas.openxmlformats.org/officeDocument/2006/relationships/image" Target="../media/image32.png"/><Relationship Id="rId9"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45.jpeg"/><Relationship Id="rId8" Type="http://schemas.microsoft.com/office/2007/relationships/hdphoto" Target="../media/hdphoto3.wdp"/><Relationship Id="rId9" Type="http://schemas.openxmlformats.org/officeDocument/2006/relationships/image" Target="../media/image16.pn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jpeg"/><Relationship Id="rId1" Type="http://schemas.openxmlformats.org/officeDocument/2006/relationships/slideLayout" Target="../slideLayouts/slideLayout19.xml"/><Relationship Id="rId2"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9.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2.jp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themeOverride" Target="../theme/themeOverride1.x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20000"/>
          </a:bodyPr>
          <a:lstStyle/>
          <a:p>
            <a:r>
              <a:rPr lang="en-US" dirty="0" smtClean="0">
                <a:solidFill>
                  <a:srgbClr val="FC7500"/>
                </a:solidFill>
              </a:rPr>
              <a:t>Life Transforming Thesis Proposals</a:t>
            </a:r>
            <a:endParaRPr lang="en-US" dirty="0"/>
          </a:p>
        </p:txBody>
      </p:sp>
      <p:sp>
        <p:nvSpPr>
          <p:cNvPr id="3" name="TextBox 2"/>
          <p:cNvSpPr txBox="1"/>
          <p:nvPr/>
        </p:nvSpPr>
        <p:spPr>
          <a:xfrm>
            <a:off x="4909366" y="4176160"/>
            <a:ext cx="2786834" cy="1200329"/>
          </a:xfrm>
          <a:prstGeom prst="rect">
            <a:avLst/>
          </a:prstGeom>
          <a:noFill/>
        </p:spPr>
        <p:txBody>
          <a:bodyPr wrap="square" rtlCol="0">
            <a:spAutoFit/>
          </a:bodyPr>
          <a:lstStyle/>
          <a:p>
            <a:r>
              <a:rPr lang="en-US" dirty="0" smtClean="0"/>
              <a:t>They begin with murky ideas in the darkness of soul in the depths of the depravity of the city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324600" y="5105400"/>
            <a:ext cx="1600200" cy="1002547"/>
          </a:xfrm>
        </p:spPr>
      </p:pic>
      <p:sp>
        <p:nvSpPr>
          <p:cNvPr id="10" name="TextBox 9"/>
          <p:cNvSpPr txBox="1"/>
          <p:nvPr/>
        </p:nvSpPr>
        <p:spPr>
          <a:xfrm>
            <a:off x="0" y="533400"/>
            <a:ext cx="5181600" cy="685800"/>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Methodological Drift: test, flex, nail it</a:t>
            </a:r>
          </a:p>
          <a:p>
            <a:endParaRPr lang="en-US" sz="2400" b="1" dirty="0">
              <a:solidFill>
                <a:schemeClr val="bg1"/>
              </a:solidFill>
            </a:endParaRPr>
          </a:p>
        </p:txBody>
      </p:sp>
      <p:pic>
        <p:nvPicPr>
          <p:cNvPr id="6" name="Picture Placeholder 5"/>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xfrm>
            <a:off x="4419600" y="4343400"/>
            <a:ext cx="1600200" cy="1002547"/>
          </a:xfrm>
        </p:spPr>
      </p:pic>
      <p:pic>
        <p:nvPicPr>
          <p:cNvPr id="5" name="Picture Placeholder 4"/>
          <p:cNvPicPr>
            <a:picLocks noGrp="1" noChangeAspect="1"/>
          </p:cNvPicPr>
          <p:nvPr>
            <p:ph type="pic" sz="quarter" idx="13"/>
          </p:nvPr>
        </p:nvPicPr>
        <p:blipFill>
          <a:blip r:embed="rId5" cstate="email">
            <a:biLevel thresh="75000"/>
            <a:extLst>
              <a:ext uri="{BEBA8EAE-BF5A-486C-A8C5-ECC9F3942E4B}">
                <a14:imgProps xmlns:a14="http://schemas.microsoft.com/office/drawing/2010/main">
                  <a14:imgLayer r:embed="rId6">
                    <a14:imgEffect>
                      <a14:sharpenSoften amount="78000"/>
                    </a14:imgEffect>
                    <a14:imgEffect>
                      <a14:brightnessContrast bright="63000" contrast="72000"/>
                    </a14:imgEffect>
                  </a14:imgLayer>
                </a14:imgProps>
              </a:ext>
              <a:ext uri="{28A0092B-C50C-407E-A947-70E740481C1C}">
                <a14:useLocalDpi xmlns:a14="http://schemas.microsoft.com/office/drawing/2010/main"/>
              </a:ext>
            </a:extLst>
          </a:blip>
          <a:srcRect/>
          <a:stretch>
            <a:fillRect/>
          </a:stretch>
        </p:blipFill>
        <p:spPr>
          <a:xfrm>
            <a:off x="1066800" y="1312675"/>
            <a:ext cx="3733800" cy="2380705"/>
          </a:xfrm>
        </p:spPr>
      </p:pic>
      <p:sp>
        <p:nvSpPr>
          <p:cNvPr id="2" name="TextBox 1"/>
          <p:cNvSpPr txBox="1"/>
          <p:nvPr/>
        </p:nvSpPr>
        <p:spPr>
          <a:xfrm>
            <a:off x="381000" y="5486400"/>
            <a:ext cx="5698844" cy="923330"/>
          </a:xfrm>
          <a:prstGeom prst="rect">
            <a:avLst/>
          </a:prstGeom>
          <a:noFill/>
        </p:spPr>
        <p:txBody>
          <a:bodyPr wrap="square" rtlCol="0">
            <a:spAutoFit/>
          </a:bodyPr>
          <a:lstStyle/>
          <a:p>
            <a:r>
              <a:rPr lang="en-US" dirty="0" smtClean="0">
                <a:solidFill>
                  <a:srgbClr val="FF0000"/>
                </a:solidFill>
              </a:rPr>
              <a:t>You start with a logical plan, but it morphs as you deal with reality until you realize there is another way to go through this keyhole of narrow data that works</a:t>
            </a:r>
            <a:endParaRPr lang="en-US" dirty="0">
              <a:solidFill>
                <a:srgbClr val="FF0000"/>
              </a:solidFill>
            </a:endParaRPr>
          </a:p>
        </p:txBody>
      </p:sp>
      <p:pic>
        <p:nvPicPr>
          <p:cNvPr id="7"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43000" y="2133600"/>
            <a:ext cx="2804822" cy="1788380"/>
          </a:xfrm>
          <a:prstGeom prst="rect">
            <a:avLst/>
          </a:prstGeom>
          <a:solidFill>
            <a:schemeClr val="tx1">
              <a:lumMod val="85000"/>
              <a:lumOff val="15000"/>
            </a:schemeClr>
          </a:solidFill>
        </p:spPr>
      </p:pic>
      <p:pic>
        <p:nvPicPr>
          <p:cNvPr id="11"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828800" y="2590800"/>
            <a:ext cx="2804822" cy="1788380"/>
          </a:xfrm>
          <a:prstGeom prst="rect">
            <a:avLst/>
          </a:prstGeom>
          <a:solidFill>
            <a:schemeClr val="tx1">
              <a:lumMod val="85000"/>
              <a:lumOff val="15000"/>
            </a:schemeClr>
          </a:solidFill>
        </p:spPr>
      </p:pic>
      <p:pic>
        <p:nvPicPr>
          <p:cNvPr id="13"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354249" y="3132152"/>
            <a:ext cx="2804822" cy="1788380"/>
          </a:xfrm>
          <a:prstGeom prst="rect">
            <a:avLst/>
          </a:prstGeom>
          <a:solidFill>
            <a:schemeClr val="tx1">
              <a:lumMod val="85000"/>
              <a:lumOff val="15000"/>
            </a:schemeClr>
          </a:solidFill>
        </p:spPr>
      </p:pic>
      <p:pic>
        <p:nvPicPr>
          <p:cNvPr id="14" name="Picture Placeholder 4"/>
          <p:cNvPicPr>
            <a:picLocks noChangeAspect="1"/>
          </p:cNvPicPr>
          <p:nvPr/>
        </p:nvPicPr>
        <p:blipFill>
          <a:blip r:embed="rId8" cstate="email">
            <a:duotone>
              <a:prstClr val="black"/>
              <a:srgbClr val="D9C3A5">
                <a:tint val="50000"/>
                <a:satMod val="180000"/>
              </a:srgbClr>
            </a:duotone>
            <a:extLst>
              <a:ext uri="{BEBA8EAE-BF5A-486C-A8C5-ECC9F3942E4B}">
                <a14:imgProps xmlns:a14="http://schemas.microsoft.com/office/drawing/2010/main">
                  <a14:imgLayer r:embed="rId9">
                    <a14:imgEffect>
                      <a14:saturation sat="274000"/>
                    </a14:imgEffect>
                  </a14:imgLayer>
                </a14:imgProps>
              </a:ext>
              <a:ext uri="{28A0092B-C50C-407E-A947-70E740481C1C}">
                <a14:useLocalDpi xmlns:a14="http://schemas.microsoft.com/office/drawing/2010/main"/>
              </a:ext>
            </a:extLst>
          </a:blip>
          <a:srcRect/>
          <a:stretch>
            <a:fillRect/>
          </a:stretch>
        </p:blipFill>
        <p:spPr>
          <a:xfrm>
            <a:off x="2819400" y="3505200"/>
            <a:ext cx="2804822" cy="1788380"/>
          </a:xfrm>
          <a:prstGeom prst="rect">
            <a:avLst/>
          </a:prstGeom>
          <a:solidFill>
            <a:schemeClr val="tx1">
              <a:lumMod val="85000"/>
              <a:lumOff val="15000"/>
            </a:schemeClr>
          </a:solidFill>
        </p:spPr>
      </p:pic>
      <p:pic>
        <p:nvPicPr>
          <p:cNvPr id="15" name="Picture Placeholder 4"/>
          <p:cNvPicPr>
            <a:picLocks noChangeAspect="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3483139" y="3962400"/>
            <a:ext cx="1980731" cy="1262932"/>
          </a:xfrm>
          <a:prstGeom prst="rect">
            <a:avLst/>
          </a:prstGeom>
          <a:solidFill>
            <a:schemeClr val="tx1">
              <a:lumMod val="85000"/>
              <a:lumOff val="15000"/>
            </a:schemeClr>
          </a:solidFill>
        </p:spPr>
      </p:pic>
      <p:pic>
        <p:nvPicPr>
          <p:cNvPr id="16"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14800" y="4209358"/>
            <a:ext cx="2057400" cy="1288989"/>
          </a:xfrm>
          <a:prstGeom prst="rect">
            <a:avLst/>
          </a:prstGeom>
          <a:solidFill>
            <a:schemeClr val="tx1">
              <a:lumMod val="85000"/>
              <a:lumOff val="15000"/>
            </a:schemeClr>
          </a:solidFill>
        </p:spPr>
      </p:pic>
      <p:pic>
        <p:nvPicPr>
          <p:cNvPr id="17"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24400" y="4648200"/>
            <a:ext cx="1600200" cy="1002547"/>
          </a:xfrm>
          <a:prstGeom prst="rect">
            <a:avLst/>
          </a:prstGeom>
          <a:solidFill>
            <a:schemeClr val="tx1">
              <a:lumMod val="85000"/>
              <a:lumOff val="15000"/>
            </a:schemeClr>
          </a:solidFill>
        </p:spPr>
      </p:pic>
      <p:pic>
        <p:nvPicPr>
          <p:cNvPr id="18"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19800" y="5105400"/>
            <a:ext cx="838200" cy="525144"/>
          </a:xfrm>
          <a:prstGeom prst="rect">
            <a:avLst/>
          </a:prstGeom>
          <a:solidFill>
            <a:schemeClr val="tx1">
              <a:lumMod val="85000"/>
              <a:lumOff val="15000"/>
            </a:schemeClr>
          </a:solidFill>
        </p:spPr>
      </p:pic>
    </p:spTree>
    <p:extLst>
      <p:ext uri="{BB962C8B-B14F-4D97-AF65-F5344CB8AC3E}">
        <p14:creationId xmlns:p14="http://schemas.microsoft.com/office/powerpoint/2010/main" val="337534181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1649" y="1346618"/>
            <a:ext cx="4595751" cy="3438560"/>
          </a:xfrm>
          <a:prstGeom prst="rect">
            <a:avLst/>
          </a:prstGeom>
          <a:solidFill>
            <a:srgbClr val="F0F0F0"/>
          </a:solidFill>
          <a:ln w="57150">
            <a:solidFill>
              <a:schemeClr val="bg1"/>
            </a:solidFill>
          </a:ln>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rPr>
              <a:t>Deciphering the Data</a:t>
            </a:r>
            <a:endParaRPr lang="en-US" sz="2400" b="1" dirty="0">
              <a:solidFill>
                <a:schemeClr val="bg1"/>
              </a:solidFill>
            </a:endParaRPr>
          </a:p>
        </p:txBody>
      </p:sp>
      <p:sp>
        <p:nvSpPr>
          <p:cNvPr id="2" name="TextBox 1"/>
          <p:cNvSpPr txBox="1"/>
          <p:nvPr/>
        </p:nvSpPr>
        <p:spPr>
          <a:xfrm>
            <a:off x="1524000" y="4876800"/>
            <a:ext cx="5562600" cy="1200329"/>
          </a:xfrm>
          <a:prstGeom prst="rect">
            <a:avLst/>
          </a:prstGeom>
          <a:noFill/>
        </p:spPr>
        <p:txBody>
          <a:bodyPr wrap="square" rtlCol="0">
            <a:spAutoFit/>
          </a:bodyPr>
          <a:lstStyle/>
          <a:p>
            <a:r>
              <a:rPr lang="en-US" dirty="0" smtClean="0"/>
              <a:t>But it doesn’t fit my frame! But there is data missing?</a:t>
            </a:r>
          </a:p>
          <a:p>
            <a:r>
              <a:rPr lang="en-US" dirty="0" smtClean="0"/>
              <a:t>Don’t fudge.  At times interpolate, but justify this clearly.</a:t>
            </a:r>
          </a:p>
          <a:p>
            <a:r>
              <a:rPr lang="en-US" dirty="0"/>
              <a:t> </a:t>
            </a:r>
            <a:r>
              <a:rPr lang="en-US" dirty="0" smtClean="0"/>
              <a:t>       Go back and get more?  In an action reflection process you can change the question in the next round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1649" y="1346618"/>
            <a:ext cx="4595751" cy="3438560"/>
          </a:xfrm>
          <a:prstGeom prst="rect">
            <a:avLst/>
          </a:prstGeom>
          <a:solidFill>
            <a:srgbClr val="F0F0F0"/>
          </a:solidFill>
          <a:ln w="57150">
            <a:solidFill>
              <a:schemeClr val="bg1"/>
            </a:solidFill>
          </a:ln>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rPr>
              <a:t>Planning to Decipher the Data</a:t>
            </a:r>
            <a:endParaRPr lang="en-US" sz="2400" b="1" dirty="0">
              <a:solidFill>
                <a:schemeClr val="bg1"/>
              </a:solidFill>
            </a:endParaRPr>
          </a:p>
        </p:txBody>
      </p:sp>
      <p:sp>
        <p:nvSpPr>
          <p:cNvPr id="2" name="TextBox 1"/>
          <p:cNvSpPr txBox="1"/>
          <p:nvPr/>
        </p:nvSpPr>
        <p:spPr>
          <a:xfrm>
            <a:off x="1524000" y="4876800"/>
            <a:ext cx="5562600" cy="1754327"/>
          </a:xfrm>
          <a:prstGeom prst="rect">
            <a:avLst/>
          </a:prstGeom>
          <a:noFill/>
        </p:spPr>
        <p:txBody>
          <a:bodyPr wrap="square" rtlCol="0">
            <a:spAutoFit/>
          </a:bodyPr>
          <a:lstStyle/>
          <a:p>
            <a:r>
              <a:rPr lang="en-US" dirty="0" smtClean="0"/>
              <a:t>In your plan set up your rubrics for analysis.  Calculate the number of pieces of data you will need to input and the extent of analysis that will be needed for each.  Calculate your time allotments and put into your Gantt Chart. </a:t>
            </a:r>
          </a:p>
          <a:p>
            <a:r>
              <a:rPr lang="en-US" dirty="0" smtClean="0"/>
              <a:t>Usually this is missing in a proposal.  Result: stressed out people.  </a:t>
            </a:r>
            <a:endParaRPr lang="en-US" dirty="0"/>
          </a:p>
        </p:txBody>
      </p:sp>
    </p:spTree>
    <p:extLst>
      <p:ext uri="{BB962C8B-B14F-4D97-AF65-F5344CB8AC3E}">
        <p14:creationId xmlns:p14="http://schemas.microsoft.com/office/powerpoint/2010/main" val="339346173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2"/>
          </p:nvPr>
        </p:nvSpPr>
        <p:spPr>
          <a:xfrm>
            <a:off x="4724400" y="5244010"/>
            <a:ext cx="1905000" cy="914400"/>
          </a:xfrm>
        </p:spPr>
        <p:txBody>
          <a:bodyPr/>
          <a:lstStyle/>
          <a:p>
            <a:pPr algn="ctr"/>
            <a:r>
              <a:rPr lang="en-US" b="1" dirty="0" smtClean="0">
                <a:solidFill>
                  <a:schemeClr val="bg1">
                    <a:lumMod val="65000"/>
                  </a:schemeClr>
                </a:solidFill>
              </a:rPr>
              <a:t>Or it will be returned to you ungraded!!!</a:t>
            </a:r>
            <a:endParaRPr lang="en-US" b="1" dirty="0">
              <a:solidFill>
                <a:schemeClr val="bg1">
                  <a:lumMod val="65000"/>
                </a:schemeClr>
              </a:solidFill>
            </a:endParaRPr>
          </a:p>
        </p:txBody>
      </p:sp>
      <p:sp>
        <p:nvSpPr>
          <p:cNvPr id="5" name="Text Placeholder 4"/>
          <p:cNvSpPr>
            <a:spLocks noGrp="1"/>
          </p:cNvSpPr>
          <p:nvPr>
            <p:ph type="body" sz="quarter" idx="20"/>
          </p:nvPr>
        </p:nvSpPr>
        <p:spPr>
          <a:xfrm>
            <a:off x="4724400" y="990600"/>
            <a:ext cx="1905000" cy="914400"/>
          </a:xfrm>
        </p:spPr>
        <p:txBody>
          <a:bodyPr/>
          <a:lstStyle/>
          <a:p>
            <a:pPr algn="ctr"/>
            <a:r>
              <a:rPr lang="en-US" b="1" dirty="0" smtClean="0">
                <a:solidFill>
                  <a:schemeClr val="bg1">
                    <a:lumMod val="65000"/>
                  </a:schemeClr>
                </a:solidFill>
              </a:rPr>
              <a:t>Spelling check</a:t>
            </a:r>
            <a:endParaRPr lang="en-US" b="1" dirty="0">
              <a:solidFill>
                <a:schemeClr val="bg1">
                  <a:lumMod val="65000"/>
                </a:schemeClr>
              </a:solidFill>
            </a:endParaRPr>
          </a:p>
        </p:txBody>
      </p:sp>
      <p:pic>
        <p:nvPicPr>
          <p:cNvPr id="20" name="Picture Placeholder 1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432050" y="291010"/>
            <a:ext cx="2070100" cy="1994990"/>
          </a:xfrm>
        </p:spPr>
      </p:pic>
      <p:pic>
        <p:nvPicPr>
          <p:cNvPr id="21" name="Picture Placeholder 20"/>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6858000" y="291009"/>
            <a:ext cx="2059858" cy="1997633"/>
          </a:xfrm>
        </p:spPr>
      </p:pic>
      <p:sp>
        <p:nvSpPr>
          <p:cNvPr id="9" name="Text Placeholder 8"/>
          <p:cNvSpPr>
            <a:spLocks noGrp="1"/>
          </p:cNvSpPr>
          <p:nvPr>
            <p:ph type="body" sz="quarter" idx="18"/>
          </p:nvPr>
        </p:nvSpPr>
        <p:spPr>
          <a:xfrm>
            <a:off x="304800" y="989272"/>
            <a:ext cx="1905000" cy="914400"/>
          </a:xfrm>
        </p:spPr>
        <p:txBody>
          <a:bodyPr>
            <a:normAutofit fontScale="85000" lnSpcReduction="10000"/>
          </a:bodyPr>
          <a:lstStyle/>
          <a:p>
            <a:pPr algn="ctr"/>
            <a:r>
              <a:rPr lang="en-US" b="1" dirty="0" smtClean="0">
                <a:solidFill>
                  <a:schemeClr val="bg1">
                    <a:lumMod val="65000"/>
                  </a:schemeClr>
                </a:solidFill>
              </a:rPr>
              <a:t>Do NOT pass in your proposal unless you have done</a:t>
            </a:r>
            <a:endParaRPr lang="en-US" b="1" dirty="0">
              <a:solidFill>
                <a:schemeClr val="bg1">
                  <a:lumMod val="65000"/>
                </a:schemeClr>
              </a:solidFill>
            </a:endParaRPr>
          </a:p>
        </p:txBody>
      </p:sp>
      <p:pic>
        <p:nvPicPr>
          <p:cNvPr id="23" name="Picture Placeholder 22"/>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p:pic>
      <p:sp>
        <p:nvSpPr>
          <p:cNvPr id="13" name="Text Placeholder 12"/>
          <p:cNvSpPr>
            <a:spLocks noGrp="1"/>
          </p:cNvSpPr>
          <p:nvPr>
            <p:ph type="body" sz="quarter" idx="24"/>
          </p:nvPr>
        </p:nvSpPr>
        <p:spPr>
          <a:xfrm>
            <a:off x="2517057" y="3110410"/>
            <a:ext cx="1905000" cy="914400"/>
          </a:xfrm>
        </p:spPr>
        <p:txBody>
          <a:bodyPr/>
          <a:lstStyle/>
          <a:p>
            <a:pPr algn="ctr"/>
            <a:r>
              <a:rPr lang="en-US" b="1" dirty="0">
                <a:solidFill>
                  <a:schemeClr val="bg1">
                    <a:lumMod val="65000"/>
                  </a:schemeClr>
                </a:solidFill>
              </a:rPr>
              <a:t>Grammar </a:t>
            </a:r>
            <a:r>
              <a:rPr lang="en-US" b="1" dirty="0" smtClean="0">
                <a:solidFill>
                  <a:schemeClr val="bg1">
                    <a:lumMod val="65000"/>
                  </a:schemeClr>
                </a:solidFill>
              </a:rPr>
              <a:t>check</a:t>
            </a:r>
            <a:endParaRPr lang="en-US" b="1" dirty="0">
              <a:solidFill>
                <a:schemeClr val="bg1">
                  <a:lumMod val="65000"/>
                </a:schemeClr>
              </a:solidFill>
            </a:endParaRPr>
          </a:p>
        </p:txBody>
      </p:sp>
      <p:sp>
        <p:nvSpPr>
          <p:cNvPr id="15" name="Text Placeholder 14"/>
          <p:cNvSpPr>
            <a:spLocks noGrp="1"/>
          </p:cNvSpPr>
          <p:nvPr>
            <p:ph type="body" sz="quarter" idx="26"/>
          </p:nvPr>
        </p:nvSpPr>
        <p:spPr>
          <a:xfrm>
            <a:off x="6936657" y="3124200"/>
            <a:ext cx="1905000" cy="1143000"/>
          </a:xfrm>
        </p:spPr>
        <p:txBody>
          <a:bodyPr>
            <a:normAutofit fontScale="77500" lnSpcReduction="20000"/>
          </a:bodyPr>
          <a:lstStyle/>
          <a:p>
            <a:pPr algn="ctr"/>
            <a:r>
              <a:rPr lang="en-US" b="1" dirty="0" smtClean="0">
                <a:solidFill>
                  <a:schemeClr val="bg1">
                    <a:lumMod val="65000"/>
                  </a:schemeClr>
                </a:solidFill>
              </a:rPr>
              <a:t>Consistency check of all footnotes and </a:t>
            </a:r>
            <a:r>
              <a:rPr lang="en-US" b="1" dirty="0" err="1" smtClean="0">
                <a:solidFill>
                  <a:schemeClr val="bg1">
                    <a:lumMod val="65000"/>
                  </a:schemeClr>
                </a:solidFill>
              </a:rPr>
              <a:t>bibiographic</a:t>
            </a:r>
            <a:r>
              <a:rPr lang="en-US" b="1" dirty="0" smtClean="0">
                <a:solidFill>
                  <a:schemeClr val="bg1">
                    <a:lumMod val="65000"/>
                  </a:schemeClr>
                </a:solidFill>
              </a:rPr>
              <a:t> entries, including page numbers when referenced</a:t>
            </a:r>
            <a:endParaRPr lang="en-US" b="1" dirty="0">
              <a:solidFill>
                <a:schemeClr val="bg1">
                  <a:lumMod val="65000"/>
                </a:schemeClr>
              </a:solidFill>
            </a:endParaRPr>
          </a:p>
        </p:txBody>
      </p:sp>
      <p:pic>
        <p:nvPicPr>
          <p:cNvPr id="25" name="Picture Placeholder 24"/>
          <p:cNvPicPr>
            <a:picLocks noGrp="1" noChangeAspect="1"/>
          </p:cNvPicPr>
          <p:nvPr>
            <p:ph type="pic" sz="quarter" idx="27"/>
          </p:nvPr>
        </p:nvPicPr>
        <p:blipFill>
          <a:blip r:embed="rId6" cstate="email">
            <a:extLst>
              <a:ext uri="{28A0092B-C50C-407E-A947-70E740481C1C}">
                <a14:useLocalDpi xmlns:a14="http://schemas.microsoft.com/office/drawing/2010/main"/>
              </a:ext>
            </a:extLst>
          </a:blip>
          <a:srcRect/>
          <a:stretch>
            <a:fillRect/>
          </a:stretch>
        </p:blipFill>
        <p:spPr/>
      </p:pic>
      <p:sp>
        <p:nvSpPr>
          <p:cNvPr id="19" name="Text Placeholder 18"/>
          <p:cNvSpPr>
            <a:spLocks noGrp="1"/>
          </p:cNvSpPr>
          <p:nvPr>
            <p:ph type="body" sz="quarter" idx="30"/>
          </p:nvPr>
        </p:nvSpPr>
        <p:spPr>
          <a:xfrm>
            <a:off x="304800" y="4953000"/>
            <a:ext cx="1905000" cy="1447800"/>
          </a:xfrm>
        </p:spPr>
        <p:txBody>
          <a:bodyPr>
            <a:normAutofit fontScale="92500" lnSpcReduction="20000"/>
          </a:bodyPr>
          <a:lstStyle/>
          <a:p>
            <a:pPr algn="ctr"/>
            <a:r>
              <a:rPr lang="en-US" b="1" dirty="0" smtClean="0">
                <a:solidFill>
                  <a:schemeClr val="bg1">
                    <a:lumMod val="65000"/>
                  </a:schemeClr>
                </a:solidFill>
              </a:rPr>
              <a:t>Consistent layout with three levels of headings, page numbers, paragraph formatting, fonts.</a:t>
            </a:r>
            <a:endParaRPr lang="en-US" b="1" dirty="0">
              <a:solidFill>
                <a:schemeClr val="bg1">
                  <a:lumMod val="65000"/>
                </a:schemeClr>
              </a:solidFill>
            </a:endParaRPr>
          </a:p>
        </p:txBody>
      </p:sp>
      <p:pic>
        <p:nvPicPr>
          <p:cNvPr id="6" name="Picture Placeholder 5"/>
          <p:cNvPicPr>
            <a:picLocks noGrp="1" noChangeAspect="1"/>
          </p:cNvPicPr>
          <p:nvPr>
            <p:ph type="pic" sz="quarter" idx="28"/>
          </p:nvPr>
        </p:nvPicPr>
        <p:blipFill>
          <a:blip r:embed="rId7">
            <a:grayscl/>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21"/>
          </p:nvPr>
        </p:nvPicPr>
        <p:blipFill rotWithShape="1">
          <a:blip r:embed="rId8" cstate="email">
            <a:extLst>
              <a:ext uri="{28A0092B-C50C-407E-A947-70E740481C1C}">
                <a14:useLocalDpi xmlns:a14="http://schemas.microsoft.com/office/drawing/2010/main"/>
              </a:ext>
            </a:extLst>
          </a:blip>
          <a:srcRect/>
          <a:stretch/>
        </p:blipFill>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childTnLst>
                                </p:cTn>
                              </p:par>
                              <p:par>
                                <p:cTn id="9" presetID="45" presetClass="entr" presetSubtype="0" fill="hold" grpId="0"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anim calcmode="lin" valueType="num">
                                      <p:cBhvr>
                                        <p:cTn id="12" dur="25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3" dur="25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225"/>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50" fill="hold"/>
                                        <p:tgtEl>
                                          <p:spTgt spid="23"/>
                                        </p:tgtEl>
                                        <p:attrNameLst>
                                          <p:attrName>ppt_w</p:attrName>
                                        </p:attrNameLst>
                                      </p:cBhvr>
                                      <p:tavLst>
                                        <p:tav tm="0">
                                          <p:val>
                                            <p:fltVal val="0"/>
                                          </p:val>
                                        </p:tav>
                                        <p:tav tm="100000">
                                          <p:val>
                                            <p:strVal val="#ppt_w"/>
                                          </p:val>
                                        </p:tav>
                                      </p:tavLst>
                                    </p:anim>
                                    <p:anim calcmode="lin" valueType="num">
                                      <p:cBhvr>
                                        <p:cTn id="18" dur="250" fill="hold"/>
                                        <p:tgtEl>
                                          <p:spTgt spid="23"/>
                                        </p:tgtEl>
                                        <p:attrNameLst>
                                          <p:attrName>ppt_h</p:attrName>
                                        </p:attrNameLst>
                                      </p:cBhvr>
                                      <p:tavLst>
                                        <p:tav tm="0">
                                          <p:val>
                                            <p:fltVal val="0"/>
                                          </p:val>
                                        </p:tav>
                                        <p:tav tm="100000">
                                          <p:val>
                                            <p:strVal val="#ppt_h"/>
                                          </p:val>
                                        </p:tav>
                                      </p:tavLst>
                                    </p:anim>
                                  </p:childTnLst>
                                </p:cTn>
                              </p:par>
                              <p:par>
                                <p:cTn id="19" presetID="45" presetClass="entr" presetSubtype="0" fill="hold" grpId="0" nodeType="withEffect">
                                  <p:stCondLst>
                                    <p:cond delay="0"/>
                                  </p:stCondLst>
                                  <p:iterate type="lt">
                                    <p:tmPct val="75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50"/>
                                        <p:tgtEl>
                                          <p:spTgt spid="15">
                                            <p:txEl>
                                              <p:pRg st="0" end="0"/>
                                            </p:txEl>
                                          </p:spTgt>
                                        </p:tgtEl>
                                      </p:cBhvr>
                                    </p:animEffect>
                                    <p:anim calcmode="lin" valueType="num">
                                      <p:cBhvr>
                                        <p:cTn id="22" dur="25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3" dur="25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3088"/>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childTnLst>
                                </p:cTn>
                              </p:par>
                              <p:par>
                                <p:cTn id="29" presetID="45" presetClass="entr" presetSubtype="0" fill="hold" grpId="0" nodeType="withEffect">
                                  <p:stCondLst>
                                    <p:cond delay="0"/>
                                  </p:stCondLst>
                                  <p:iterate type="lt">
                                    <p:tmPct val="16667"/>
                                  </p:iterate>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50"/>
                                        <p:tgtEl>
                                          <p:spTgt spid="5">
                                            <p:txEl>
                                              <p:pRg st="0" end="0"/>
                                            </p:txEl>
                                          </p:spTgt>
                                        </p:tgtEl>
                                      </p:cBhvr>
                                    </p:animEffect>
                                    <p:anim calcmode="lin" valueType="num">
                                      <p:cBhvr>
                                        <p:cTn id="32"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3" dur="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4" fill="hold">
                            <p:stCondLst>
                              <p:cond delay="3838"/>
                            </p:stCondLst>
                            <p:childTnLst>
                              <p:par>
                                <p:cTn id="35" presetID="23" presetClass="entr" presetSubtype="16" fill="hold" nodeType="after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p:cTn id="37" dur="300" fill="hold"/>
                                        <p:tgtEl>
                                          <p:spTgt spid="6">
                                            <p:bg/>
                                          </p:spTgt>
                                        </p:tgtEl>
                                        <p:attrNameLst>
                                          <p:attrName>ppt_w</p:attrName>
                                        </p:attrNameLst>
                                      </p:cBhvr>
                                      <p:tavLst>
                                        <p:tav tm="0">
                                          <p:val>
                                            <p:fltVal val="0"/>
                                          </p:val>
                                        </p:tav>
                                        <p:tav tm="100000">
                                          <p:val>
                                            <p:strVal val="#ppt_w"/>
                                          </p:val>
                                        </p:tav>
                                      </p:tavLst>
                                    </p:anim>
                                    <p:anim calcmode="lin" valueType="num">
                                      <p:cBhvr>
                                        <p:cTn id="38" dur="300" fill="hold"/>
                                        <p:tgtEl>
                                          <p:spTgt spid="6">
                                            <p:bg/>
                                          </p:spTgt>
                                        </p:tgtEl>
                                        <p:attrNameLst>
                                          <p:attrName>ppt_h</p:attrName>
                                        </p:attrNameLst>
                                      </p:cBhvr>
                                      <p:tavLst>
                                        <p:tav tm="0">
                                          <p:val>
                                            <p:fltVal val="0"/>
                                          </p:val>
                                        </p:tav>
                                        <p:tav tm="100000">
                                          <p:val>
                                            <p:strVal val="#ppt_h"/>
                                          </p:val>
                                        </p:tav>
                                      </p:tavLst>
                                    </p:anim>
                                  </p:childTnLst>
                                </p:cTn>
                              </p:par>
                              <p:par>
                                <p:cTn id="39" presetID="45" presetClass="entr" presetSubtype="0" fill="hold" grpId="0" nodeType="withEffect">
                                  <p:stCondLst>
                                    <p:cond delay="0"/>
                                  </p:stCondLst>
                                  <p:iterate type="lt">
                                    <p:tmPct val="20000"/>
                                  </p:iterate>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250"/>
                                        <p:tgtEl>
                                          <p:spTgt spid="3">
                                            <p:txEl>
                                              <p:pRg st="0" end="0"/>
                                            </p:txEl>
                                          </p:spTgt>
                                        </p:tgtEl>
                                      </p:cBhvr>
                                    </p:animEffect>
                                    <p:anim calcmode="lin" valueType="num">
                                      <p:cBhvr>
                                        <p:cTn id="42" dur="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43" dur="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5738"/>
                            </p:stCondLst>
                            <p:childTnLst>
                              <p:par>
                                <p:cTn id="45" presetID="2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childTnLst>
                                </p:cTn>
                              </p:par>
                              <p:par>
                                <p:cTn id="49" presetID="45" presetClass="entr" presetSubtype="0" fill="hold" grpId="0" nodeType="withEffect">
                                  <p:stCondLst>
                                    <p:cond delay="0"/>
                                  </p:stCondLst>
                                  <p:iterate type="lt">
                                    <p:tmPct val="14286"/>
                                  </p:iterate>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250"/>
                                        <p:tgtEl>
                                          <p:spTgt spid="19">
                                            <p:txEl>
                                              <p:pRg st="0" end="0"/>
                                            </p:txEl>
                                          </p:spTgt>
                                        </p:tgtEl>
                                      </p:cBhvr>
                                    </p:animEffect>
                                    <p:anim calcmode="lin" valueType="num">
                                      <p:cBhvr>
                                        <p:cTn id="52"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53"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54" fill="hold">
                            <p:stCondLst>
                              <p:cond delay="8809"/>
                            </p:stCondLst>
                            <p:childTnLst>
                              <p:par>
                                <p:cTn id="55" presetID="23" presetClass="entr" presetSubtype="16" fill="hold" nodeType="afterEffect">
                                  <p:stCondLst>
                                    <p:cond delay="0"/>
                                  </p:stCondLst>
                                  <p:childTnLst>
                                    <p:set>
                                      <p:cBhvr>
                                        <p:cTn id="56" dur="1" fill="hold">
                                          <p:stCondLst>
                                            <p:cond delay="0"/>
                                          </p:stCondLst>
                                        </p:cTn>
                                        <p:tgtEl>
                                          <p:spTgt spid="4">
                                            <p:bg/>
                                          </p:spTgt>
                                        </p:tgtEl>
                                        <p:attrNameLst>
                                          <p:attrName>style.visibility</p:attrName>
                                        </p:attrNameLst>
                                      </p:cBhvr>
                                      <p:to>
                                        <p:strVal val="visible"/>
                                      </p:to>
                                    </p:set>
                                    <p:anim calcmode="lin" valueType="num">
                                      <p:cBhvr>
                                        <p:cTn id="57" dur="300" fill="hold"/>
                                        <p:tgtEl>
                                          <p:spTgt spid="4">
                                            <p:bg/>
                                          </p:spTgt>
                                        </p:tgtEl>
                                        <p:attrNameLst>
                                          <p:attrName>ppt_w</p:attrName>
                                        </p:attrNameLst>
                                      </p:cBhvr>
                                      <p:tavLst>
                                        <p:tav tm="0">
                                          <p:val>
                                            <p:fltVal val="0"/>
                                          </p:val>
                                        </p:tav>
                                        <p:tav tm="100000">
                                          <p:val>
                                            <p:strVal val="#ppt_w"/>
                                          </p:val>
                                        </p:tav>
                                      </p:tavLst>
                                    </p:anim>
                                    <p:anim calcmode="lin" valueType="num">
                                      <p:cBhvr>
                                        <p:cTn id="58" dur="300" fill="hold"/>
                                        <p:tgtEl>
                                          <p:spTgt spid="4">
                                            <p:bg/>
                                          </p:spTgt>
                                        </p:tgtEl>
                                        <p:attrNameLst>
                                          <p:attrName>ppt_h</p:attrName>
                                        </p:attrNameLst>
                                      </p:cBhvr>
                                      <p:tavLst>
                                        <p:tav tm="0">
                                          <p:val>
                                            <p:fltVal val="0"/>
                                          </p:val>
                                        </p:tav>
                                        <p:tav tm="100000">
                                          <p:val>
                                            <p:strVal val="#ppt_h"/>
                                          </p:val>
                                        </p:tav>
                                      </p:tavLst>
                                    </p:anim>
                                  </p:childTnLst>
                                </p:cTn>
                              </p:par>
                              <p:par>
                                <p:cTn id="59" presetID="45" presetClass="entr" presetSubtype="0" fill="hold" grpId="0" nodeType="withEffect">
                                  <p:stCondLst>
                                    <p:cond delay="0"/>
                                  </p:stCondLst>
                                  <p:iterate type="lt">
                                    <p:tmPct val="14286"/>
                                  </p:iterate>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250"/>
                                        <p:tgtEl>
                                          <p:spTgt spid="13">
                                            <p:txEl>
                                              <p:pRg st="0" end="0"/>
                                            </p:txEl>
                                          </p:spTgt>
                                        </p:tgtEl>
                                      </p:cBhvr>
                                    </p:animEffect>
                                    <p:anim calcmode="lin" valueType="num">
                                      <p:cBhvr>
                                        <p:cTn id="62"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63"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9" grpId="0" build="p"/>
      <p:bldP spid="13" grpId="0" build="p" autoUpdateAnimBg="0"/>
      <p:bldP spid="15" grpId="0" build="p" autoUpdateAnimBg="0"/>
      <p:bldP spid="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1520" y="2560320"/>
            <a:ext cx="3200400" cy="640080"/>
          </a:xfrm>
          <a:prstGeom prst="rect">
            <a:avLst/>
          </a:prstGeom>
          <a:solidFill>
            <a:schemeClr val="tx1">
              <a:lumMod val="95000"/>
              <a:lumOff val="5000"/>
              <a:alpha val="55000"/>
            </a:schemeClr>
          </a:solidFill>
        </p:spPr>
        <p:txBody>
          <a:bodyPr wrap="square" rtlCol="0" anchor="ctr" anchorCtr="1">
            <a:normAutofit/>
          </a:bodyPr>
          <a:lstStyle/>
          <a:p>
            <a:r>
              <a:rPr lang="en-US" sz="2400" b="1" dirty="0" smtClean="0">
                <a:solidFill>
                  <a:schemeClr val="bg1"/>
                </a:solidFill>
              </a:rPr>
              <a:t>Transitions</a:t>
            </a:r>
            <a:endParaRPr lang="en-US" sz="2400" b="1" dirty="0">
              <a:solidFill>
                <a:schemeClr val="bg1"/>
              </a:solidFill>
            </a:endParaRPr>
          </a:p>
        </p:txBody>
      </p:sp>
      <p:sp>
        <p:nvSpPr>
          <p:cNvPr id="2" name="Rectangle 1"/>
          <p:cNvSpPr/>
          <p:nvPr/>
        </p:nvSpPr>
        <p:spPr>
          <a:xfrm>
            <a:off x="304800" y="4724400"/>
            <a:ext cx="3886200" cy="1905000"/>
          </a:xfrm>
          <a:prstGeom prst="rect">
            <a:avLst/>
          </a:prstGeom>
        </p:spPr>
        <p:txBody>
          <a:bodyPr wrap="square">
            <a:normAutofit fontScale="92500" lnSpcReduction="20000"/>
          </a:bodyPr>
          <a:lstStyle/>
          <a:p>
            <a:pPr algn="ctr">
              <a:defRPr/>
            </a:pPr>
            <a:r>
              <a:rPr lang="en-US" dirty="0" smtClean="0">
                <a:solidFill>
                  <a:schemeClr val="tx1">
                    <a:lumMod val="75000"/>
                    <a:lumOff val="25000"/>
                  </a:schemeClr>
                </a:solidFill>
              </a:rPr>
              <a:t>Check all</a:t>
            </a:r>
            <a:r>
              <a:rPr lang="en-US" dirty="0" smtClean="0">
                <a:solidFill>
                  <a:schemeClr val="tx1">
                    <a:lumMod val="85000"/>
                    <a:lumOff val="15000"/>
                  </a:schemeClr>
                </a:solidFill>
              </a:rPr>
              <a:t> </a:t>
            </a:r>
            <a:r>
              <a:rPr lang="en-US" b="1" dirty="0">
                <a:solidFill>
                  <a:srgbClr val="FC7500"/>
                </a:solidFill>
              </a:rPr>
              <a:t>transitions</a:t>
            </a:r>
            <a:r>
              <a:rPr lang="en-US" dirty="0">
                <a:solidFill>
                  <a:schemeClr val="tx1">
                    <a:lumMod val="85000"/>
                    <a:lumOff val="15000"/>
                  </a:schemeClr>
                </a:solidFill>
              </a:rPr>
              <a:t> </a:t>
            </a:r>
            <a:r>
              <a:rPr lang="en-US" dirty="0" smtClean="0">
                <a:solidFill>
                  <a:schemeClr val="tx1">
                    <a:lumMod val="75000"/>
                    <a:lumOff val="25000"/>
                  </a:schemeClr>
                </a:solidFill>
              </a:rPr>
              <a:t>between paragraphs.  A paragraph is an idea.  The first sentence is the idea.  The second expands, or explains or extends. The last sentence links to the next paragraph.</a:t>
            </a:r>
          </a:p>
          <a:p>
            <a:pPr algn="ctr">
              <a:defRPr/>
            </a:pPr>
            <a:r>
              <a:rPr lang="en-US" dirty="0" smtClean="0">
                <a:solidFill>
                  <a:schemeClr val="tx1">
                    <a:lumMod val="75000"/>
                    <a:lumOff val="25000"/>
                  </a:schemeClr>
                </a:solidFill>
              </a:rPr>
              <a:t>No paragraph over 6 lines</a:t>
            </a:r>
          </a:p>
          <a:p>
            <a:pPr algn="ctr">
              <a:defRPr/>
            </a:pPr>
            <a:endParaRPr lang="en-US" dirty="0" smtClean="0">
              <a:solidFill>
                <a:schemeClr val="tx1">
                  <a:lumMod val="75000"/>
                  <a:lumOff val="25000"/>
                </a:schemeClr>
              </a:solidFill>
            </a:endParaRPr>
          </a:p>
          <a:p>
            <a:pPr algn="ctr">
              <a:defRPr/>
            </a:pPr>
            <a:r>
              <a:rPr lang="en-US" dirty="0" smtClean="0">
                <a:solidFill>
                  <a:schemeClr val="tx1">
                    <a:lumMod val="75000"/>
                    <a:lumOff val="25000"/>
                  </a:schemeClr>
                </a:solidFill>
              </a:rPr>
              <a:t>Did you check the </a:t>
            </a:r>
            <a:r>
              <a:rPr lang="en-US" dirty="0" smtClean="0">
                <a:solidFill>
                  <a:schemeClr val="accent6">
                    <a:lumMod val="75000"/>
                  </a:schemeClr>
                </a:solidFill>
              </a:rPr>
              <a:t>readability</a:t>
            </a:r>
            <a:r>
              <a:rPr lang="en-US" dirty="0" smtClean="0">
                <a:solidFill>
                  <a:schemeClr val="tx1">
                    <a:lumMod val="75000"/>
                    <a:lumOff val="25000"/>
                  </a:schemeClr>
                </a:solidFill>
              </a:rPr>
              <a:t> statistics?  </a:t>
            </a:r>
            <a:endParaRPr lang="en-US" dirty="0">
              <a:solidFill>
                <a:schemeClr val="tx1">
                  <a:lumMod val="75000"/>
                  <a:lumOff val="25000"/>
                </a:schemeClr>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2950" y="0"/>
            <a:ext cx="4591050" cy="6858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rot="5400000">
            <a:off x="5197221" y="1105518"/>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30" name="Picture 2"/>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669184" y="2631084"/>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3" name="Picture 5"/>
          <p:cNvPicPr>
            <a:picLocks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3026314" y="552306"/>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26" name="Picture 5"/>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85715" y="2077872"/>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9" name="Picture 3"/>
          <p:cNvPicPr>
            <a:picLocks noChangeAspect="1" noChangeArrowheads="1"/>
          </p:cNvPicPr>
          <p:nvPr/>
        </p:nvPicPr>
        <p:blipFill rotWithShape="1">
          <a:blip r:embed="rId7" cstate="email">
            <a:duotone>
              <a:prstClr val="black"/>
              <a:srgbClr val="D9C3A5">
                <a:tint val="50000"/>
                <a:satMod val="180000"/>
              </a:srgbClr>
            </a:duotone>
            <a:extLst>
              <a:ext uri="{BEBA8EAE-BF5A-486C-A8C5-ECC9F3942E4B}">
                <a14:imgProps xmlns:a14="http://schemas.microsoft.com/office/drawing/2010/main">
                  <a14:imgLayer r:embed="rId8">
                    <a14:imgEffect>
                      <a14:sharpenSoften amount="-67000"/>
                    </a14:imgEffect>
                    <a14:imgEffect>
                      <a14:brightnessContrast bright="-50000" contrast="-72000"/>
                    </a14:imgEffect>
                  </a14:imgLayer>
                </a14:imgProps>
              </a:ext>
              <a:ext uri="{28A0092B-C50C-407E-A947-70E740481C1C}">
                <a14:useLocalDpi xmlns:a14="http://schemas.microsoft.com/office/drawing/2010/main"/>
              </a:ext>
            </a:extLst>
          </a:blip>
          <a:srcRect/>
          <a:stretch/>
        </p:blipFill>
        <p:spPr bwMode="auto">
          <a:xfrm rot="5400000">
            <a:off x="-255576" y="1101736"/>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1"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5400000">
            <a:off x="250528" y="2627301"/>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sp>
        <p:nvSpPr>
          <p:cNvPr id="20" name="TextBox 19"/>
          <p:cNvSpPr txBox="1"/>
          <p:nvPr/>
        </p:nvSpPr>
        <p:spPr>
          <a:xfrm>
            <a:off x="762000" y="5586350"/>
            <a:ext cx="7391400" cy="1195450"/>
          </a:xfrm>
          <a:prstGeom prst="rect">
            <a:avLst/>
          </a:prstGeom>
          <a:noFill/>
        </p:spPr>
        <p:txBody>
          <a:bodyPr wrap="square" rtlCol="0">
            <a:normAutofit/>
          </a:bodyPr>
          <a:lstStyle/>
          <a:p>
            <a:r>
              <a:rPr lang="en-US" sz="2400" b="1" dirty="0" smtClean="0">
                <a:solidFill>
                  <a:srgbClr val="FC7500"/>
                </a:solidFill>
              </a:rPr>
              <a:t>Titles </a:t>
            </a:r>
            <a:r>
              <a:rPr lang="en-US" sz="2400" b="1" dirty="0" err="1" smtClean="0">
                <a:solidFill>
                  <a:srgbClr val="FC7500"/>
                </a:solidFill>
              </a:rPr>
              <a:t>Titilate</a:t>
            </a:r>
            <a:r>
              <a:rPr lang="en-US" sz="2400" b="1" dirty="0" smtClean="0">
                <a:solidFill>
                  <a:srgbClr val="FC7500"/>
                </a:solidFill>
              </a:rPr>
              <a:t> Teachers to Track Through to </a:t>
            </a:r>
            <a:r>
              <a:rPr lang="en-US" sz="2400" b="1" dirty="0" err="1" smtClean="0">
                <a:solidFill>
                  <a:srgbClr val="FC7500"/>
                </a:solidFill>
              </a:rPr>
              <a:t>Thend</a:t>
            </a:r>
            <a:r>
              <a:rPr lang="en-US" sz="2400" dirty="0" smtClean="0"/>
              <a:t>.</a:t>
            </a:r>
          </a:p>
          <a:p>
            <a:r>
              <a:rPr lang="en-US" sz="2400" dirty="0" smtClean="0"/>
              <a:t>3 Levels, Use Template Formatting</a:t>
            </a:r>
            <a:endParaRPr lang="en-US" sz="2400" dirty="0"/>
          </a:p>
        </p:txBody>
      </p:sp>
      <p:sp>
        <p:nvSpPr>
          <p:cNvPr id="24" name="TextBox 23"/>
          <p:cNvSpPr txBox="1"/>
          <p:nvPr/>
        </p:nvSpPr>
        <p:spPr>
          <a:xfrm>
            <a:off x="295275" y="549932"/>
            <a:ext cx="7443216" cy="369332"/>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 your Revisions: </a:t>
            </a:r>
            <a:r>
              <a:rPr lang="en-US" b="1" dirty="0">
                <a:solidFill>
                  <a:schemeClr val="bg1"/>
                </a:solidFill>
              </a:rPr>
              <a:t>b</a:t>
            </a:r>
            <a:r>
              <a:rPr lang="en-US" b="1" dirty="0" smtClean="0">
                <a:solidFill>
                  <a:schemeClr val="bg1"/>
                </a:solidFill>
              </a:rPr>
              <a:t>oring, non-communicative, nonsensical, nonchalant</a:t>
            </a:r>
            <a:endParaRPr lang="en-US" b="1" dirty="0">
              <a:solidFill>
                <a:schemeClr val="bg1"/>
              </a:solidFill>
            </a:endParaRPr>
          </a:p>
        </p:txBody>
      </p:sp>
      <p:sp>
        <p:nvSpPr>
          <p:cNvPr id="27" name="TextBox 26"/>
          <p:cNvSpPr txBox="1"/>
          <p:nvPr/>
        </p:nvSpPr>
        <p:spPr>
          <a:xfrm>
            <a:off x="787520" y="2081050"/>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After</a:t>
            </a:r>
            <a:endParaRPr lang="en-US" b="1" dirty="0">
              <a:solidFill>
                <a:schemeClr val="bg1"/>
              </a:solidFill>
            </a:endParaRPr>
          </a:p>
        </p:txBody>
      </p:sp>
      <p:sp>
        <p:nvSpPr>
          <p:cNvPr id="35" name="TextBox 34"/>
          <p:cNvSpPr txBox="1"/>
          <p:nvPr/>
        </p:nvSpPr>
        <p:spPr>
          <a:xfrm>
            <a:off x="809742"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Captivating</a:t>
            </a:r>
            <a:endParaRPr lang="en-US" sz="1400" b="1" dirty="0">
              <a:solidFill>
                <a:schemeClr val="bg1"/>
              </a:solidFill>
            </a:endParaRPr>
          </a:p>
        </p:txBody>
      </p:sp>
      <p:sp>
        <p:nvSpPr>
          <p:cNvPr id="36" name="TextBox 35"/>
          <p:cNvSpPr txBox="1"/>
          <p:nvPr/>
        </p:nvSpPr>
        <p:spPr>
          <a:xfrm>
            <a:off x="3486150"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Creative</a:t>
            </a:r>
            <a:endParaRPr lang="en-US" sz="1400" b="1" dirty="0">
              <a:solidFill>
                <a:schemeClr val="bg1"/>
              </a:solidFill>
            </a:endParaRPr>
          </a:p>
        </p:txBody>
      </p:sp>
      <p:sp>
        <p:nvSpPr>
          <p:cNvPr id="37" name="TextBox 36"/>
          <p:cNvSpPr txBox="1"/>
          <p:nvPr/>
        </p:nvSpPr>
        <p:spPr>
          <a:xfrm>
            <a:off x="6222045"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Clear Concept</a:t>
            </a:r>
            <a:endParaRPr lang="en-US" sz="1400" b="1" dirty="0">
              <a:solidFill>
                <a:schemeClr val="bg1"/>
              </a:solidFill>
            </a:endParaRPr>
          </a:p>
        </p:txBody>
      </p:sp>
      <p:sp>
        <p:nvSpPr>
          <p:cNvPr id="2" name="TextBox 1"/>
          <p:cNvSpPr txBox="1"/>
          <p:nvPr/>
        </p:nvSpPr>
        <p:spPr>
          <a:xfrm>
            <a:off x="304800" y="152400"/>
            <a:ext cx="700658" cy="369332"/>
          </a:xfrm>
          <a:prstGeom prst="rect">
            <a:avLst/>
          </a:prstGeom>
          <a:noFill/>
        </p:spPr>
        <p:txBody>
          <a:bodyPr wrap="none" rtlCol="0">
            <a:spAutoFit/>
          </a:bodyPr>
          <a:lstStyle/>
          <a:p>
            <a:r>
              <a:rPr lang="en-US" b="1" dirty="0" smtClean="0"/>
              <a:t>Titles</a:t>
            </a:r>
            <a:endParaRPr lang="en-US" b="1" dirty="0"/>
          </a:p>
        </p:txBody>
      </p:sp>
    </p:spTree>
    <p:extLst>
      <p:ext uri="{BB962C8B-B14F-4D97-AF65-F5344CB8AC3E}">
        <p14:creationId xmlns:p14="http://schemas.microsoft.com/office/powerpoint/2010/main" val="4210548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 presetClass="entr" presetSubtype="0" fill="hold" grpId="0" nodeType="withEffect">
                                  <p:stCondLst>
                                    <p:cond delay="250"/>
                                  </p:stCondLst>
                                  <p:childTnLst>
                                    <p:set>
                                      <p:cBhvr>
                                        <p:cTn id="9" dur="1" fill="hold">
                                          <p:stCondLst>
                                            <p:cond delay="249"/>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 presetClass="entr" presetSubtype="0" fill="hold" grpId="0" nodeType="withEffect">
                                  <p:stCondLst>
                                    <p:cond delay="250"/>
                                  </p:stCondLst>
                                  <p:childTnLst>
                                    <p:set>
                                      <p:cBhvr>
                                        <p:cTn id="15" dur="1" fill="hold">
                                          <p:stCondLst>
                                            <p:cond delay="249"/>
                                          </p:stCondLst>
                                        </p:cTn>
                                        <p:tgtEl>
                                          <p:spTgt spid="36"/>
                                        </p:tgtEl>
                                        <p:attrNameLst>
                                          <p:attrName>style.visibility</p:attrName>
                                        </p:attrNameLst>
                                      </p:cBhvr>
                                      <p:to>
                                        <p:strVal val="visible"/>
                                      </p:to>
                                    </p:se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par>
                                <p:cTn id="20" presetID="1" presetClass="entr" presetSubtype="0" fill="hold" grpId="0" nodeType="withEffect">
                                  <p:stCondLst>
                                    <p:cond delay="250"/>
                                  </p:stCondLst>
                                  <p:childTnLst>
                                    <p:set>
                                      <p:cBhvr>
                                        <p:cTn id="21" dur="1" fill="hold">
                                          <p:stCondLst>
                                            <p:cond delay="249"/>
                                          </p:stCondLst>
                                        </p:cTn>
                                        <p:tgtEl>
                                          <p:spTgt spid="37"/>
                                        </p:tgtEl>
                                        <p:attrNameLst>
                                          <p:attrName>style.visibility</p:attrName>
                                        </p:attrNameLst>
                                      </p:cBhvr>
                                      <p:to>
                                        <p:strVal val="visible"/>
                                      </p:to>
                                    </p:se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03520" y="2560320"/>
            <a:ext cx="3200400" cy="640080"/>
          </a:xfrm>
          <a:prstGeom prst="rect">
            <a:avLst/>
          </a:prstGeom>
          <a:solidFill>
            <a:schemeClr val="tx1">
              <a:lumMod val="95000"/>
              <a:lumOff val="5000"/>
              <a:alpha val="55000"/>
            </a:schemeClr>
          </a:solidFill>
        </p:spPr>
        <p:txBody>
          <a:bodyPr wrap="square" rtlCol="0" anchor="ctr" anchorCtr="1">
            <a:normAutofit fontScale="92500" lnSpcReduction="20000"/>
          </a:bodyPr>
          <a:lstStyle/>
          <a:p>
            <a:r>
              <a:rPr lang="en-US" sz="2400" b="1" dirty="0" smtClean="0">
                <a:solidFill>
                  <a:schemeClr val="bg1"/>
                </a:solidFill>
              </a:rPr>
              <a:t>Reduce the number of words</a:t>
            </a:r>
            <a:endParaRPr lang="en-US" sz="2400" b="1" dirty="0">
              <a:solidFill>
                <a:schemeClr val="bg1"/>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583873" cy="6858000"/>
          </a:xfrm>
          <a:prstGeom prst="rect">
            <a:avLst/>
          </a:prstGeom>
        </p:spPr>
      </p:pic>
      <p:sp>
        <p:nvSpPr>
          <p:cNvPr id="2" name="TextBox 1"/>
          <p:cNvSpPr txBox="1"/>
          <p:nvPr/>
        </p:nvSpPr>
        <p:spPr>
          <a:xfrm>
            <a:off x="5334001" y="3581400"/>
            <a:ext cx="3048000" cy="2308324"/>
          </a:xfrm>
          <a:prstGeom prst="rect">
            <a:avLst/>
          </a:prstGeom>
          <a:noFill/>
        </p:spPr>
        <p:txBody>
          <a:bodyPr wrap="square" rtlCol="0">
            <a:spAutoFit/>
          </a:bodyPr>
          <a:lstStyle/>
          <a:p>
            <a:r>
              <a:rPr lang="en-US" dirty="0" smtClean="0"/>
              <a:t>After you have put it all together go through and eliminate 20% of what you have written.  This discipline will tighten your English and your argument.  Plan to rewrite four times. The best writers do so seven times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18"/>
          </p:nvPr>
        </p:nvPicPr>
        <p:blipFill rotWithShape="1">
          <a:blip r:embed="rId3" cstate="email">
            <a:grayscl/>
            <a:extLst>
              <a:ext uri="{28A0092B-C50C-407E-A947-70E740481C1C}">
                <a14:useLocalDpi xmlns:a14="http://schemas.microsoft.com/office/drawing/2010/main"/>
              </a:ext>
            </a:extLst>
          </a:blip>
          <a:srcRect t="-401"/>
          <a:stretch/>
        </p:blipFill>
        <p:spPr/>
      </p:pic>
      <p:pic>
        <p:nvPicPr>
          <p:cNvPr id="3" name="Picture Placeholder 2"/>
          <p:cNvPicPr>
            <a:picLocks noGrp="1" noChangeAspect="1"/>
          </p:cNvPicPr>
          <p:nvPr>
            <p:ph type="pic" sz="quarter" idx="23"/>
          </p:nvPr>
        </p:nvPicPr>
        <p:blipFill rotWithShape="1">
          <a:blip r:embed="rId4" cstate="email">
            <a:grayscl/>
            <a:extLst>
              <a:ext uri="{28A0092B-C50C-407E-A947-70E740481C1C}">
                <a14:useLocalDpi xmlns:a14="http://schemas.microsoft.com/office/drawing/2010/main"/>
              </a:ext>
            </a:extLst>
          </a:blip>
          <a:srcRect/>
          <a:stretch/>
        </p:blipFill>
        <p:spPr/>
      </p:pic>
      <p:pic>
        <p:nvPicPr>
          <p:cNvPr id="4" name="Picture Placeholder 3"/>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blip>
          <a:stretch>
            <a:fillRect/>
          </a:stretch>
        </p:blipFill>
        <p:spPr>
          <a:xfrm>
            <a:off x="1066800" y="2133600"/>
            <a:ext cx="1346672" cy="1739900"/>
          </a:xfrm>
          <a:prstGeom prst="rect">
            <a:avLst/>
          </a:prstGeom>
        </p:spPr>
      </p:pic>
      <p:sp>
        <p:nvSpPr>
          <p:cNvPr id="2" name="Title 1"/>
          <p:cNvSpPr>
            <a:spLocks noGrp="1"/>
          </p:cNvSpPr>
          <p:nvPr>
            <p:ph type="title"/>
          </p:nvPr>
        </p:nvSpPr>
        <p:spPr/>
        <p:txBody>
          <a:bodyPr>
            <a:normAutofit/>
          </a:bodyPr>
          <a:lstStyle/>
          <a:p>
            <a:pPr algn="l"/>
            <a:r>
              <a:rPr lang="en-US" b="1" dirty="0" smtClean="0">
                <a:solidFill>
                  <a:schemeClr val="tx1">
                    <a:lumMod val="85000"/>
                    <a:lumOff val="15000"/>
                  </a:schemeClr>
                </a:solidFill>
              </a:rPr>
              <a:t>The Sherlock Holmes Approach to societal transformation</a:t>
            </a:r>
            <a:endParaRPr lang="en-US" b="1" dirty="0">
              <a:solidFill>
                <a:schemeClr val="tx1">
                  <a:lumMod val="85000"/>
                  <a:lumOff val="15000"/>
                </a:schemeClr>
              </a:solidFill>
            </a:endParaRPr>
          </a:p>
        </p:txBody>
      </p:sp>
      <p:sp>
        <p:nvSpPr>
          <p:cNvPr id="3" name="Text Placeholder 2"/>
          <p:cNvSpPr>
            <a:spLocks noGrp="1"/>
          </p:cNvSpPr>
          <p:nvPr>
            <p:ph type="body" idx="1"/>
          </p:nvPr>
        </p:nvSpPr>
        <p:spPr/>
        <p:txBody>
          <a:bodyPr>
            <a:normAutofit/>
          </a:bodyPr>
          <a:lstStyle/>
          <a:p>
            <a:pPr>
              <a:buNone/>
            </a:pPr>
            <a:r>
              <a:rPr lang="en-US" sz="2800" b="1" dirty="0" smtClean="0">
                <a:solidFill>
                  <a:schemeClr val="tx1">
                    <a:lumMod val="50000"/>
                    <a:lumOff val="50000"/>
                  </a:schemeClr>
                </a:solidFill>
              </a:rPr>
              <a:t>Introducing the Thesis Proposal</a:t>
            </a:r>
            <a:endParaRPr lang="en-US" sz="2800" b="1" dirty="0">
              <a:solidFill>
                <a:schemeClr val="tx1">
                  <a:lumMod val="50000"/>
                  <a:lumOff val="50000"/>
                </a:schemeClr>
              </a:solidFill>
            </a:endParaRPr>
          </a:p>
        </p:txBody>
      </p:sp>
      <p:sp>
        <p:nvSpPr>
          <p:cNvPr id="4" name="TextBox 3"/>
          <p:cNvSpPr txBox="1"/>
          <p:nvPr/>
        </p:nvSpPr>
        <p:spPr>
          <a:xfrm>
            <a:off x="3285123" y="1160044"/>
            <a:ext cx="4715877" cy="1200329"/>
          </a:xfrm>
          <a:prstGeom prst="rect">
            <a:avLst/>
          </a:prstGeom>
          <a:noFill/>
        </p:spPr>
        <p:txBody>
          <a:bodyPr wrap="square" rtlCol="0">
            <a:spAutoFit/>
          </a:bodyPr>
          <a:lstStyle/>
          <a:p>
            <a:r>
              <a:rPr lang="en-US" dirty="0" smtClean="0"/>
              <a:t>Finding the details to preclude </a:t>
            </a:r>
          </a:p>
          <a:p>
            <a:r>
              <a:rPr lang="en-US" dirty="0" smtClean="0"/>
              <a:t>the fall of an empire, </a:t>
            </a:r>
          </a:p>
          <a:p>
            <a:r>
              <a:rPr lang="en-US" dirty="0" smtClean="0"/>
              <a:t>the loss of a city, </a:t>
            </a:r>
          </a:p>
          <a:p>
            <a:r>
              <a:rPr lang="en-US" dirty="0" smtClean="0"/>
              <a:t>the freedom of maids enslaved by evil forces.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email">
            <a:extLst>
              <a:ext uri="{28A0092B-C50C-407E-A947-70E740481C1C}">
                <a14:useLocalDpi xmlns:a14="http://schemas.microsoft.com/office/drawing/2010/main"/>
              </a:ext>
            </a:extLst>
          </a:blip>
          <a:stretch>
            <a:fillRect/>
          </a:stretch>
        </p:blipFill>
        <p:spPr>
          <a:xfrm>
            <a:off x="5755195"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4" name="Picture 3"/>
          <p:cNvPicPr>
            <a:picLocks/>
          </p:cNvPicPr>
          <p:nvPr/>
        </p:nvPicPr>
        <p:blipFill rotWithShape="1">
          <a:blip r:embed="rId3" cstate="email">
            <a:extLst>
              <a:ext uri="{28A0092B-C50C-407E-A947-70E740481C1C}">
                <a14:useLocalDpi xmlns:a14="http://schemas.microsoft.com/office/drawing/2010/main"/>
              </a:ext>
            </a:extLst>
          </a:blip>
          <a:srcRect b="-396"/>
          <a:stretch/>
        </p:blipFill>
        <p:spPr>
          <a:xfrm>
            <a:off x="300764"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7" name="Picture 6"/>
          <p:cNvPicPr>
            <a:picLocks/>
          </p:cNvPicPr>
          <p:nvPr/>
        </p:nvPicPr>
        <p:blipFill rotWithShape="1">
          <a:blip r:embed="rId4" cstate="email">
            <a:extLst>
              <a:ext uri="{28A0092B-C50C-407E-A947-70E740481C1C}">
                <a14:useLocalDpi xmlns:a14="http://schemas.microsoft.com/office/drawing/2010/main"/>
              </a:ext>
            </a:extLst>
          </a:blip>
          <a:srcRect l="-1"/>
          <a:stretch/>
        </p:blipFill>
        <p:spPr>
          <a:xfrm rot="10800000">
            <a:off x="3027979"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13" name="TextBox 12"/>
          <p:cNvSpPr txBox="1"/>
          <p:nvPr/>
        </p:nvSpPr>
        <p:spPr>
          <a:xfrm>
            <a:off x="752475" y="5562600"/>
            <a:ext cx="7553325" cy="1143000"/>
          </a:xfrm>
          <a:prstGeom prst="rect">
            <a:avLst/>
          </a:prstGeom>
          <a:noFill/>
        </p:spPr>
        <p:txBody>
          <a:bodyPr wrap="square" rtlCol="0">
            <a:normAutofit fontScale="70000" lnSpcReduction="20000"/>
          </a:bodyPr>
          <a:lstStyle/>
          <a:p>
            <a:r>
              <a:rPr lang="en-US" sz="2400" dirty="0" smtClean="0">
                <a:solidFill>
                  <a:schemeClr val="tx1">
                    <a:lumMod val="75000"/>
                    <a:lumOff val="25000"/>
                  </a:schemeClr>
                </a:solidFill>
              </a:rPr>
              <a:t>Can you spot the </a:t>
            </a:r>
            <a:r>
              <a:rPr lang="en-US" sz="2400" b="1" dirty="0" smtClean="0">
                <a:solidFill>
                  <a:srgbClr val="FC7500"/>
                </a:solidFill>
              </a:rPr>
              <a:t>Difference </a:t>
            </a:r>
            <a:r>
              <a:rPr lang="en-US" sz="2400" dirty="0" smtClean="0">
                <a:solidFill>
                  <a:schemeClr val="tx1">
                    <a:lumMod val="75000"/>
                    <a:lumOff val="25000"/>
                  </a:schemeClr>
                </a:solidFill>
              </a:rPr>
              <a:t>simply because you are brilliant and have flashes </a:t>
            </a:r>
            <a:r>
              <a:rPr lang="en-US" sz="2400" dirty="0" smtClean="0">
                <a:solidFill>
                  <a:schemeClr val="tx1">
                    <a:lumMod val="75000"/>
                    <a:lumOff val="25000"/>
                  </a:schemeClr>
                </a:solidFill>
              </a:rPr>
              <a:t>of insight?  Or by the Holmes method: logically laying out a process form which you can deduce that difference?  The proposal makes the decisions for an effective plan prior to investing heaps of time following rabbit trails to failed research.</a:t>
            </a:r>
            <a:endParaRPr lang="en-US" sz="2400" dirty="0">
              <a:solidFill>
                <a:schemeClr val="tx1">
                  <a:lumMod val="75000"/>
                  <a:lumOff val="25000"/>
                </a:schemeClr>
              </a:solidFill>
            </a:endParaRPr>
          </a:p>
        </p:txBody>
      </p:sp>
      <p:pic>
        <p:nvPicPr>
          <p:cNvPr id="15" name="Picture 14"/>
          <p:cNvPicPr>
            <a:picLocks noChangeAspect="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258251" y="2074849"/>
            <a:ext cx="1994170" cy="3097113"/>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6" name="Picture 15"/>
          <p:cNvPicPr>
            <a:picLocks/>
          </p:cNvPicPr>
          <p:nvPr/>
        </p:nvPicPr>
        <p:blipFill rotWithShape="1">
          <a:blip r:embed="rId6" cstate="email">
            <a:extLst>
              <a:ext uri="{28A0092B-C50C-407E-A947-70E740481C1C}">
                <a14:useLocalDpi xmlns:a14="http://schemas.microsoft.com/office/drawing/2010/main"/>
              </a:ext>
            </a:extLst>
          </a:blip>
          <a:srcRect b="-396"/>
          <a:stretch/>
        </p:blipFill>
        <p:spPr>
          <a:xfrm>
            <a:off x="803424" y="2074848"/>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7" name="Picture 16"/>
          <p:cNvPicPr>
            <a:picLocks/>
          </p:cNvPicPr>
          <p:nvPr/>
        </p:nvPicPr>
        <p:blipFill rotWithShape="1">
          <a:blip r:embed="rId7" cstate="email">
            <a:duotone>
              <a:prstClr val="black"/>
              <a:srgbClr val="D9C3A5">
                <a:tint val="50000"/>
                <a:satMod val="180000"/>
              </a:srgbClr>
            </a:duotone>
            <a:extLst>
              <a:ext uri="{28A0092B-C50C-407E-A947-70E740481C1C}">
                <a14:useLocalDpi xmlns:a14="http://schemas.microsoft.com/office/drawing/2010/main"/>
              </a:ext>
            </a:extLst>
          </a:blip>
          <a:srcRect l="-1"/>
          <a:stretch/>
        </p:blipFill>
        <p:spPr>
          <a:xfrm rot="10800000">
            <a:off x="3530837" y="2074849"/>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26" name="TextBox 25"/>
          <p:cNvSpPr txBox="1"/>
          <p:nvPr/>
        </p:nvSpPr>
        <p:spPr>
          <a:xfrm>
            <a:off x="304800" y="556650"/>
            <a:ext cx="7439025"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a:t>
            </a:r>
            <a:endParaRPr lang="en-US" b="1" dirty="0">
              <a:solidFill>
                <a:schemeClr val="bg1"/>
              </a:solidFill>
            </a:endParaRPr>
          </a:p>
        </p:txBody>
      </p:sp>
      <p:sp>
        <p:nvSpPr>
          <p:cNvPr id="28" name="TextBox 27"/>
          <p:cNvSpPr txBox="1"/>
          <p:nvPr/>
        </p:nvSpPr>
        <p:spPr>
          <a:xfrm>
            <a:off x="803424" y="2064816"/>
            <a:ext cx="7443216" cy="384048"/>
          </a:xfrm>
          <a:prstGeom prst="rect">
            <a:avLst/>
          </a:prstGeom>
          <a:solidFill>
            <a:schemeClr val="tx1">
              <a:lumMod val="95000"/>
              <a:lumOff val="5000"/>
              <a:alpha val="55000"/>
            </a:schemeClr>
          </a:solidFill>
        </p:spPr>
        <p:txBody>
          <a:bodyPr wrap="square" rtlCol="0">
            <a:spAutoFit/>
          </a:bodyPr>
          <a:lstStyle/>
          <a:p>
            <a:r>
              <a:rPr lang="en-US" b="1" dirty="0" smtClean="0">
                <a:solidFill>
                  <a:schemeClr val="bg1"/>
                </a:solidFill>
              </a:rPr>
              <a:t>   After</a:t>
            </a:r>
            <a:endParaRPr lang="en-US" b="1" dirty="0">
              <a:solidFill>
                <a:schemeClr val="bg1"/>
              </a:solidFill>
            </a:endParaRPr>
          </a:p>
        </p:txBody>
      </p:sp>
      <p:sp>
        <p:nvSpPr>
          <p:cNvPr id="14" name="TextBox 13"/>
          <p:cNvSpPr txBox="1"/>
          <p:nvPr/>
        </p:nvSpPr>
        <p:spPr>
          <a:xfrm>
            <a:off x="807522" y="4854033"/>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Tone </a:t>
            </a:r>
            <a:endParaRPr lang="en-US" sz="1400" b="1" dirty="0">
              <a:solidFill>
                <a:schemeClr val="bg1"/>
              </a:solidFill>
            </a:endParaRPr>
          </a:p>
        </p:txBody>
      </p:sp>
      <p:sp>
        <p:nvSpPr>
          <p:cNvPr id="18" name="TextBox 17"/>
          <p:cNvSpPr txBox="1"/>
          <p:nvPr/>
        </p:nvSpPr>
        <p:spPr>
          <a:xfrm>
            <a:off x="3531741" y="486146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Saturation</a:t>
            </a:r>
            <a:endParaRPr lang="en-US" sz="1400" b="1" dirty="0">
              <a:solidFill>
                <a:schemeClr val="bg1"/>
              </a:solidFill>
            </a:endParaRPr>
          </a:p>
        </p:txBody>
      </p:sp>
      <p:sp>
        <p:nvSpPr>
          <p:cNvPr id="19" name="TextBox 18"/>
          <p:cNvSpPr txBox="1"/>
          <p:nvPr/>
        </p:nvSpPr>
        <p:spPr>
          <a:xfrm>
            <a:off x="6256796" y="486146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Color</a:t>
            </a:r>
            <a:endParaRPr lang="en-US" sz="1400" b="1" dirty="0">
              <a:solidFill>
                <a:schemeClr val="bg1"/>
              </a:solidFill>
            </a:endParaRPr>
          </a:p>
        </p:txBody>
      </p:sp>
      <p:sp>
        <p:nvSpPr>
          <p:cNvPr id="2" name="TextBox 1"/>
          <p:cNvSpPr txBox="1"/>
          <p:nvPr/>
        </p:nvSpPr>
        <p:spPr>
          <a:xfrm>
            <a:off x="381000" y="152400"/>
            <a:ext cx="3552475" cy="369332"/>
          </a:xfrm>
          <a:prstGeom prst="rect">
            <a:avLst/>
          </a:prstGeom>
          <a:noFill/>
        </p:spPr>
        <p:txBody>
          <a:bodyPr wrap="none" rtlCol="0">
            <a:spAutoFit/>
          </a:bodyPr>
          <a:lstStyle/>
          <a:p>
            <a:r>
              <a:rPr lang="en-US" dirty="0" smtClean="0"/>
              <a:t>The pre-thesis is the thesis proposal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childTnLst>
                          </p:cTn>
                        </p:par>
                        <p:par>
                          <p:cTn id="14" fill="hold">
                            <p:stCondLst>
                              <p:cond delay="1050"/>
                            </p:stCondLst>
                            <p:childTnLst>
                              <p:par>
                                <p:cTn id="15" presetID="47"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childTnLst>
                          </p:cTn>
                        </p:par>
                        <p:par>
                          <p:cTn id="24" fill="hold">
                            <p:stCondLst>
                              <p:cond delay="1800"/>
                            </p:stCondLst>
                            <p:childTnLst>
                              <p:par>
                                <p:cTn id="25" presetID="4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23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50"/>
                                        <p:tgtEl>
                                          <p:spTgt spid="19"/>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1+#ppt_w/2"/>
                                          </p:val>
                                        </p:tav>
                                        <p:tav tm="100000">
                                          <p:val>
                                            <p:strVal val="#ppt_x"/>
                                          </p:val>
                                        </p:tav>
                                      </p:tavLst>
                                    </p:anim>
                                    <p:anim calcmode="lin" valueType="num">
                                      <p:cBhvr additive="base">
                                        <p:cTn id="37"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97221" y="1105518"/>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30" name="Picture 2"/>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669184" y="2631084"/>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3" name="Picture 5"/>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26314" y="552306"/>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26" name="Picture 5"/>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85715" y="2077872"/>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9"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5400000">
            <a:off x="-255576" y="1101736"/>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5400000">
            <a:off x="250528" y="2627301"/>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sp>
        <p:nvSpPr>
          <p:cNvPr id="20" name="TextBox 19"/>
          <p:cNvSpPr txBox="1"/>
          <p:nvPr/>
        </p:nvSpPr>
        <p:spPr>
          <a:xfrm>
            <a:off x="762000" y="5586350"/>
            <a:ext cx="7391400" cy="1195450"/>
          </a:xfrm>
          <a:prstGeom prst="rect">
            <a:avLst/>
          </a:prstGeom>
          <a:noFill/>
        </p:spPr>
        <p:txBody>
          <a:bodyPr wrap="square" rtlCol="0">
            <a:normAutofit/>
          </a:bodyPr>
          <a:lstStyle/>
          <a:p>
            <a:r>
              <a:rPr lang="en-US" sz="2400" b="1" dirty="0" smtClean="0">
                <a:solidFill>
                  <a:srgbClr val="FC7500"/>
                </a:solidFill>
              </a:rPr>
              <a:t>Prior planning, testing of thesis, mapping process</a:t>
            </a:r>
            <a:r>
              <a:rPr lang="en-US" sz="2400" dirty="0" smtClean="0"/>
              <a:t> </a:t>
            </a:r>
            <a:r>
              <a:rPr lang="en-US" sz="2400" dirty="0"/>
              <a:t>allow you to change the </a:t>
            </a:r>
            <a:r>
              <a:rPr lang="en-US" sz="2400" dirty="0" smtClean="0"/>
              <a:t>contrasts, the brightness of your ideas, </a:t>
            </a:r>
            <a:r>
              <a:rPr lang="en-US" sz="2400" dirty="0" smtClean="0"/>
              <a:t>and sharpness </a:t>
            </a:r>
            <a:r>
              <a:rPr lang="en-US" sz="2400" dirty="0"/>
              <a:t>of your </a:t>
            </a:r>
            <a:r>
              <a:rPr lang="en-US" sz="2400" dirty="0" smtClean="0"/>
              <a:t>focus.</a:t>
            </a:r>
            <a:endParaRPr lang="en-US" sz="2400" dirty="0"/>
          </a:p>
        </p:txBody>
      </p:sp>
      <p:sp>
        <p:nvSpPr>
          <p:cNvPr id="24" name="TextBox 23"/>
          <p:cNvSpPr txBox="1"/>
          <p:nvPr/>
        </p:nvSpPr>
        <p:spPr>
          <a:xfrm>
            <a:off x="295275" y="549932"/>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a:t>
            </a:r>
            <a:endParaRPr lang="en-US" b="1" dirty="0">
              <a:solidFill>
                <a:schemeClr val="bg1"/>
              </a:solidFill>
            </a:endParaRPr>
          </a:p>
        </p:txBody>
      </p:sp>
      <p:sp>
        <p:nvSpPr>
          <p:cNvPr id="27" name="TextBox 26"/>
          <p:cNvSpPr txBox="1"/>
          <p:nvPr/>
        </p:nvSpPr>
        <p:spPr>
          <a:xfrm>
            <a:off x="787520" y="2081050"/>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After</a:t>
            </a:r>
            <a:endParaRPr lang="en-US" b="1" dirty="0">
              <a:solidFill>
                <a:schemeClr val="bg1"/>
              </a:solidFill>
            </a:endParaRPr>
          </a:p>
        </p:txBody>
      </p:sp>
      <p:sp>
        <p:nvSpPr>
          <p:cNvPr id="35" name="TextBox 34"/>
          <p:cNvSpPr txBox="1"/>
          <p:nvPr/>
        </p:nvSpPr>
        <p:spPr>
          <a:xfrm>
            <a:off x="809742"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Contrast</a:t>
            </a:r>
            <a:endParaRPr lang="en-US" sz="1400" b="1" dirty="0">
              <a:solidFill>
                <a:schemeClr val="bg1"/>
              </a:solidFill>
            </a:endParaRPr>
          </a:p>
        </p:txBody>
      </p:sp>
      <p:sp>
        <p:nvSpPr>
          <p:cNvPr id="36" name="TextBox 35"/>
          <p:cNvSpPr txBox="1"/>
          <p:nvPr/>
        </p:nvSpPr>
        <p:spPr>
          <a:xfrm>
            <a:off x="3486150"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Brightness</a:t>
            </a:r>
            <a:endParaRPr lang="en-US" sz="1400" b="1" dirty="0">
              <a:solidFill>
                <a:schemeClr val="bg1"/>
              </a:solidFill>
            </a:endParaRPr>
          </a:p>
        </p:txBody>
      </p:sp>
      <p:sp>
        <p:nvSpPr>
          <p:cNvPr id="37" name="TextBox 36"/>
          <p:cNvSpPr txBox="1"/>
          <p:nvPr/>
        </p:nvSpPr>
        <p:spPr>
          <a:xfrm>
            <a:off x="6222045"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Sharpness</a:t>
            </a:r>
            <a:endParaRPr lang="en-US" sz="1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 presetClass="entr" presetSubtype="0" fill="hold" grpId="0" nodeType="withEffect">
                                  <p:stCondLst>
                                    <p:cond delay="250"/>
                                  </p:stCondLst>
                                  <p:childTnLst>
                                    <p:set>
                                      <p:cBhvr>
                                        <p:cTn id="9" dur="1" fill="hold">
                                          <p:stCondLst>
                                            <p:cond delay="249"/>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 presetClass="entr" presetSubtype="0" fill="hold" grpId="0" nodeType="withEffect">
                                  <p:stCondLst>
                                    <p:cond delay="250"/>
                                  </p:stCondLst>
                                  <p:childTnLst>
                                    <p:set>
                                      <p:cBhvr>
                                        <p:cTn id="15" dur="1" fill="hold">
                                          <p:stCondLst>
                                            <p:cond delay="249"/>
                                          </p:stCondLst>
                                        </p:cTn>
                                        <p:tgtEl>
                                          <p:spTgt spid="36"/>
                                        </p:tgtEl>
                                        <p:attrNameLst>
                                          <p:attrName>style.visibility</p:attrName>
                                        </p:attrNameLst>
                                      </p:cBhvr>
                                      <p:to>
                                        <p:strVal val="visible"/>
                                      </p:to>
                                    </p:se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par>
                                <p:cTn id="20" presetID="1" presetClass="entr" presetSubtype="0" fill="hold" grpId="0" nodeType="withEffect">
                                  <p:stCondLst>
                                    <p:cond delay="250"/>
                                  </p:stCondLst>
                                  <p:childTnLst>
                                    <p:set>
                                      <p:cBhvr>
                                        <p:cTn id="21" dur="1" fill="hold">
                                          <p:stCondLst>
                                            <p:cond delay="249"/>
                                          </p:stCondLst>
                                        </p:cTn>
                                        <p:tgtEl>
                                          <p:spTgt spid="37"/>
                                        </p:tgtEl>
                                        <p:attrNameLst>
                                          <p:attrName>style.visibility</p:attrName>
                                        </p:attrNameLst>
                                      </p:cBhvr>
                                      <p:to>
                                        <p:strVal val="visible"/>
                                      </p:to>
                                    </p:se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3962401"/>
            <a:ext cx="6934200" cy="2514600"/>
          </a:xfrm>
          <a:prstGeom prst="rect">
            <a:avLst/>
          </a:prstGeom>
          <a:noFill/>
        </p:spPr>
        <p:txBody>
          <a:bodyPr wrap="square" rtlCol="0">
            <a:normAutofit fontScale="70000" lnSpcReduction="20000"/>
          </a:bodyPr>
          <a:lstStyle/>
          <a:p>
            <a:r>
              <a:rPr lang="en-US" sz="2400" b="1" dirty="0">
                <a:solidFill>
                  <a:srgbClr val="FC7500"/>
                </a:solidFill>
              </a:rPr>
              <a:t>Background Removal </a:t>
            </a:r>
            <a:r>
              <a:rPr lang="en-US" sz="2400" dirty="0"/>
              <a:t>allows you to quickly </a:t>
            </a:r>
            <a:r>
              <a:rPr lang="en-US" sz="2400" dirty="0" smtClean="0"/>
              <a:t>isolate the items </a:t>
            </a:r>
            <a:r>
              <a:rPr lang="en-US" sz="2400" dirty="0"/>
              <a:t>in your </a:t>
            </a:r>
            <a:r>
              <a:rPr lang="en-US" sz="2400" dirty="0" smtClean="0"/>
              <a:t>core question.  Noise in engineering is anything that is not that core wave you are transmitting. In pop </a:t>
            </a:r>
            <a:r>
              <a:rPr lang="en-US" sz="2400" dirty="0" smtClean="0"/>
              <a:t>music</a:t>
            </a:r>
            <a:r>
              <a:rPr lang="en-US" sz="2400" dirty="0" smtClean="0"/>
              <a:t> called music</a:t>
            </a:r>
            <a:r>
              <a:rPr lang="en-US" sz="2400" dirty="0"/>
              <a:t>!</a:t>
            </a:r>
            <a:r>
              <a:rPr lang="en-US" sz="2400" dirty="0" smtClean="0"/>
              <a:t> (but no point to go there). </a:t>
            </a:r>
          </a:p>
          <a:p>
            <a:endParaRPr lang="en-US" sz="2400" dirty="0" smtClean="0"/>
          </a:p>
          <a:p>
            <a:r>
              <a:rPr lang="en-US" sz="2400" dirty="0" smtClean="0"/>
              <a:t>Reduce your problem or question to two variables an the measurable relationship between them (in a context).  The rest is noise. </a:t>
            </a:r>
          </a:p>
          <a:p>
            <a:endParaRPr lang="en-US" sz="2400" dirty="0" smtClean="0"/>
          </a:p>
          <a:p>
            <a:r>
              <a:rPr lang="en-US" sz="2400" dirty="0" smtClean="0"/>
              <a:t>In the write up some of the noise may become very significant , especially  if your study is an exploratory study. Serendipities are the mother of breakthroughs.  But don</a:t>
            </a:r>
            <a:r>
              <a:rPr lang="fr-FR" sz="2400" dirty="0" smtClean="0"/>
              <a:t>’</a:t>
            </a:r>
            <a:r>
              <a:rPr lang="en-US" sz="2400" dirty="0" smtClean="0"/>
              <a:t>t plan on that.   </a:t>
            </a:r>
            <a:endParaRPr lang="en-US" sz="2400" dirty="0"/>
          </a:p>
        </p:txBody>
      </p:sp>
      <p:sp>
        <p:nvSpPr>
          <p:cNvPr id="10" name="TextBox 9"/>
          <p:cNvSpPr txBox="1"/>
          <p:nvPr/>
        </p:nvSpPr>
        <p:spPr>
          <a:xfrm>
            <a:off x="240767" y="762000"/>
            <a:ext cx="6432176" cy="461665"/>
          </a:xfrm>
          <a:prstGeom prst="rect">
            <a:avLst/>
          </a:prstGeom>
          <a:solidFill>
            <a:schemeClr val="tx1">
              <a:lumMod val="95000"/>
              <a:lumOff val="5000"/>
              <a:alpha val="55000"/>
            </a:schemeClr>
          </a:solidFill>
        </p:spPr>
        <p:txBody>
          <a:bodyPr wrap="square" rtlCol="0">
            <a:normAutofit fontScale="70000" lnSpcReduction="20000"/>
          </a:bodyPr>
          <a:lstStyle/>
          <a:p>
            <a:r>
              <a:rPr lang="en-US" sz="2400" b="1" dirty="0" smtClean="0">
                <a:solidFill>
                  <a:schemeClr val="bg1"/>
                </a:solidFill>
              </a:rPr>
              <a:t>	</a:t>
            </a:r>
            <a:r>
              <a:rPr lang="en-US" sz="2400" b="1" dirty="0" smtClean="0">
                <a:solidFill>
                  <a:schemeClr val="bg1"/>
                </a:solidFill>
              </a:rPr>
              <a:t>The Research Question: Focus </a:t>
            </a:r>
            <a:r>
              <a:rPr lang="en-US" sz="2400" b="1" dirty="0" smtClean="0">
                <a:solidFill>
                  <a:schemeClr val="bg1"/>
                </a:solidFill>
              </a:rPr>
              <a:t>on the </a:t>
            </a:r>
            <a:r>
              <a:rPr lang="en-US" sz="2400" b="1" dirty="0" smtClean="0">
                <a:solidFill>
                  <a:schemeClr val="bg1"/>
                </a:solidFill>
              </a:rPr>
              <a:t>Core </a:t>
            </a:r>
            <a:r>
              <a:rPr lang="en-US" sz="2400" b="1" dirty="0" smtClean="0">
                <a:solidFill>
                  <a:schemeClr val="bg1"/>
                </a:solidFill>
              </a:rPr>
              <a:t>of Your </a:t>
            </a:r>
            <a:r>
              <a:rPr lang="en-US" sz="2400" b="1" dirty="0" smtClean="0">
                <a:solidFill>
                  <a:schemeClr val="bg1"/>
                </a:solidFill>
              </a:rPr>
              <a:t>Problem</a:t>
            </a:r>
            <a:endParaRPr lang="en-US" sz="2400" b="1" dirty="0">
              <a:solidFill>
                <a:schemeClr val="bg1"/>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81943" y="1752601"/>
            <a:ext cx="1480457" cy="1092818"/>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478975" y="1759527"/>
            <a:ext cx="2364889" cy="1745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17">
                                            <p:bg/>
                                          </p:spTgt>
                                        </p:tgtEl>
                                      </p:cBhvr>
                                    </p:animEffect>
                                    <p:set>
                                      <p:cBhvr>
                                        <p:cTn id="7" dur="1" fill="hold">
                                          <p:stCondLst>
                                            <p:cond delay="1999"/>
                                          </p:stCondLst>
                                        </p:cTn>
                                        <p:tgtEl>
                                          <p:spTgt spid="1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81287" y="609600"/>
            <a:ext cx="6048027" cy="4531425"/>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12" name="Picture 2"/>
          <p:cNvPicPr>
            <a:picLocks noChangeAspect="1" noChangeArrowheads="1"/>
          </p:cNvPicPr>
          <p:nvPr/>
        </p:nvPicPr>
        <p:blipFill>
          <a:blip r:embed="rId4"/>
          <a:srcRect/>
          <a:stretch>
            <a:fillRect/>
          </a:stretch>
        </p:blipFill>
        <p:spPr bwMode="auto">
          <a:xfrm>
            <a:off x="1066800" y="873826"/>
            <a:ext cx="3590704" cy="3590704"/>
          </a:xfrm>
          <a:prstGeom prst="rect">
            <a:avLst/>
          </a:prstGeom>
        </p:spPr>
      </p:pic>
      <p:sp>
        <p:nvSpPr>
          <p:cNvPr id="17" name="TextBox 16"/>
          <p:cNvSpPr txBox="1"/>
          <p:nvPr/>
        </p:nvSpPr>
        <p:spPr>
          <a:xfrm>
            <a:off x="533400" y="5334000"/>
            <a:ext cx="7162800" cy="1371600"/>
          </a:xfrm>
          <a:prstGeom prst="rect">
            <a:avLst/>
          </a:prstGeom>
          <a:noFill/>
        </p:spPr>
        <p:txBody>
          <a:bodyPr wrap="square" rtlCol="0">
            <a:normAutofit fontScale="85000" lnSpcReduction="10000"/>
          </a:bodyPr>
          <a:lstStyle/>
          <a:p>
            <a:pPr algn="ctr"/>
            <a:r>
              <a:rPr lang="en-US" sz="2400" dirty="0" smtClean="0">
                <a:solidFill>
                  <a:schemeClr val="tx1">
                    <a:lumMod val="85000"/>
                    <a:lumOff val="15000"/>
                  </a:schemeClr>
                </a:solidFill>
              </a:rPr>
              <a:t>In the process of </a:t>
            </a:r>
            <a:r>
              <a:rPr lang="en-US" sz="2400" b="1" dirty="0" smtClean="0">
                <a:solidFill>
                  <a:srgbClr val="FC7500"/>
                </a:solidFill>
              </a:rPr>
              <a:t>layering multiple </a:t>
            </a:r>
            <a:r>
              <a:rPr lang="en-US" sz="2400" b="1" dirty="0" smtClean="0">
                <a:solidFill>
                  <a:srgbClr val="FC7500"/>
                </a:solidFill>
              </a:rPr>
              <a:t>variances of the variables </a:t>
            </a:r>
            <a:r>
              <a:rPr lang="en-US" sz="2400" dirty="0" smtClean="0">
                <a:solidFill>
                  <a:schemeClr val="tx1">
                    <a:lumMod val="85000"/>
                    <a:lumOff val="15000"/>
                  </a:schemeClr>
                </a:solidFill>
              </a:rPr>
              <a:t>on, first, the same, then </a:t>
            </a:r>
            <a:r>
              <a:rPr lang="en-US" sz="2400" dirty="0" smtClean="0">
                <a:solidFill>
                  <a:schemeClr val="tx1">
                    <a:lumMod val="85000"/>
                    <a:lumOff val="15000"/>
                  </a:schemeClr>
                </a:solidFill>
              </a:rPr>
              <a:t>different </a:t>
            </a:r>
            <a:r>
              <a:rPr lang="en-US" sz="2400" dirty="0" smtClean="0">
                <a:solidFill>
                  <a:schemeClr val="tx1">
                    <a:lumMod val="85000"/>
                    <a:lumOff val="15000"/>
                  </a:schemeClr>
                </a:solidFill>
              </a:rPr>
              <a:t>backgrounds (contexts), </a:t>
            </a:r>
            <a:r>
              <a:rPr lang="en-US" sz="2400" dirty="0" smtClean="0">
                <a:solidFill>
                  <a:schemeClr val="tx1">
                    <a:lumMod val="85000"/>
                    <a:lumOff val="15000"/>
                  </a:schemeClr>
                </a:solidFill>
              </a:rPr>
              <a:t>you can create </a:t>
            </a:r>
            <a:r>
              <a:rPr lang="en-US" sz="2400" dirty="0" smtClean="0">
                <a:solidFill>
                  <a:schemeClr val="tx1">
                    <a:lumMod val="85000"/>
                    <a:lumOff val="15000"/>
                  </a:schemeClr>
                </a:solidFill>
              </a:rPr>
              <a:t>nuances that affect the value of your data – use this iterative approach to focus on exactly what it is your ar</a:t>
            </a:r>
            <a:r>
              <a:rPr lang="en-US" sz="2400" dirty="0" smtClean="0">
                <a:solidFill>
                  <a:schemeClr val="tx1">
                    <a:lumMod val="85000"/>
                    <a:lumOff val="15000"/>
                  </a:schemeClr>
                </a:solidFill>
              </a:rPr>
              <a:t>e searching for</a:t>
            </a:r>
            <a:r>
              <a:rPr lang="en-US" sz="2400" dirty="0" smtClean="0">
                <a:solidFill>
                  <a:schemeClr val="tx1">
                    <a:lumMod val="85000"/>
                    <a:lumOff val="15000"/>
                  </a:schemeClr>
                </a:solidFill>
              </a:rPr>
              <a:t>. </a:t>
            </a:r>
            <a:endParaRPr lang="en-US" sz="2400" dirty="0">
              <a:solidFill>
                <a:schemeClr val="tx1">
                  <a:lumMod val="85000"/>
                  <a:lumOff val="15000"/>
                </a:schemeClr>
              </a:solidFill>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962400" y="1828800"/>
            <a:ext cx="3864903" cy="2852928"/>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429000" y="1219200"/>
            <a:ext cx="3864903" cy="285292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429000" y="2438400"/>
            <a:ext cx="3864903" cy="2852928"/>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2438400" y="1752600"/>
            <a:ext cx="3864903" cy="2852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0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300"/>
                            </p:stCondLst>
                            <p:childTnLst>
                              <p:par>
                                <p:cTn id="12" presetID="2" presetClass="entr" presetSubtype="2" fill="hold"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additive="base">
                                        <p:cTn id="14"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10">
                                            <p:bg/>
                                          </p:spTgt>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2" presetClass="entr" presetSubtype="2" fill="hold"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bg/>
                                          </p:spTgt>
                                        </p:tgtEl>
                                        <p:attrNameLst>
                                          <p:attrName>ppt_y</p:attrName>
                                        </p:attrNameLst>
                                      </p:cBhvr>
                                      <p:tavLst>
                                        <p:tav tm="0">
                                          <p:val>
                                            <p:strVal val="#ppt_y"/>
                                          </p:val>
                                        </p:tav>
                                        <p:tav tm="100000">
                                          <p:val>
                                            <p:strVal val="#ppt_y"/>
                                          </p:val>
                                        </p:tav>
                                      </p:tavLst>
                                    </p:anim>
                                  </p:childTnLst>
                                </p:cTn>
                              </p:par>
                            </p:childTnLst>
                          </p:cTn>
                        </p:par>
                        <p:par>
                          <p:cTn id="21" fill="hold">
                            <p:stCondLst>
                              <p:cond delay="2300"/>
                            </p:stCondLst>
                            <p:childTnLst>
                              <p:par>
                                <p:cTn id="22" presetID="2" presetClass="entr" presetSubtype="2" fill="hold"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 calcmode="lin" valueType="num">
                                      <p:cBhvr additive="base">
                                        <p:cTn id="24"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bg/>
                                          </p:spTgt>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2" presetClass="entr" presetSubtype="2" fill="hold" nodeType="after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066800"/>
            <a:ext cx="5305254" cy="379704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7" name="TextBox 6"/>
          <p:cNvSpPr txBox="1"/>
          <p:nvPr/>
        </p:nvSpPr>
        <p:spPr>
          <a:xfrm>
            <a:off x="838200" y="4953000"/>
            <a:ext cx="6934200" cy="1752600"/>
          </a:xfrm>
          <a:prstGeom prst="rect">
            <a:avLst/>
          </a:prstGeom>
          <a:noFill/>
        </p:spPr>
        <p:txBody>
          <a:bodyPr wrap="square" rtlCol="0">
            <a:normAutofit fontScale="92500" lnSpcReduction="20000"/>
          </a:bodyPr>
          <a:lstStyle/>
          <a:p>
            <a:pPr algn="ctr"/>
            <a:r>
              <a:rPr lang="en-US" sz="2400" b="1" dirty="0" smtClean="0">
                <a:solidFill>
                  <a:srgbClr val="FC7500"/>
                </a:solidFill>
              </a:rPr>
              <a:t>Dramatic </a:t>
            </a:r>
            <a:r>
              <a:rPr lang="en-US" sz="2400" b="1" dirty="0" smtClean="0">
                <a:solidFill>
                  <a:srgbClr val="FC7500"/>
                </a:solidFill>
              </a:rPr>
              <a:t>enthusing of your backers</a:t>
            </a:r>
            <a:r>
              <a:rPr lang="en-US" sz="2400" b="1" dirty="0" smtClean="0">
                <a:solidFill>
                  <a:srgbClr val="FC7500"/>
                </a:solidFill>
              </a:rPr>
              <a:t> </a:t>
            </a:r>
            <a:r>
              <a:rPr lang="en-US" sz="2400" dirty="0"/>
              <a:t>can be </a:t>
            </a:r>
            <a:r>
              <a:rPr lang="en-US" sz="2400" dirty="0" smtClean="0"/>
              <a:t>achieved by </a:t>
            </a:r>
            <a:r>
              <a:rPr lang="en-US" sz="2400" dirty="0" smtClean="0"/>
              <a:t>contrasting an image of the need with the possibilities of understanding that leads to solutions -  but use artistic effects to touch the emotions – story, drama, event, poetic nuanced paragraphs that capture the heart – never lose the opportunity to inspire. </a:t>
            </a:r>
            <a:endParaRPr lang="en-US" sz="2400" dirty="0">
              <a:solidFill>
                <a:schemeClr val="tx1">
                  <a:lumMod val="85000"/>
                  <a:lumOff val="15000"/>
                </a:schemeClr>
              </a:solidFill>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r="-210"/>
          <a:stretch/>
        </p:blipFill>
        <p:spPr>
          <a:xfrm>
            <a:off x="1752600" y="1066800"/>
            <a:ext cx="5313218" cy="3794760"/>
          </a:xfrm>
          <a:prstGeom prst="rect">
            <a:avLst/>
          </a:prstGeom>
          <a:solidFill>
            <a:srgbClr val="F0F0F0"/>
          </a:solidFill>
          <a:ln w="57150">
            <a:solidFill>
              <a:schemeClr val="bg1"/>
            </a:solidFill>
          </a:ln>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600" y="1078675"/>
            <a:ext cx="5297027" cy="3791158"/>
          </a:xfrm>
          <a:prstGeom prst="rect">
            <a:avLst/>
          </a:prstGeom>
        </p:spPr>
      </p:pic>
      <p:sp>
        <p:nvSpPr>
          <p:cNvPr id="2" name="TextBox 1"/>
          <p:cNvSpPr txBox="1"/>
          <p:nvPr/>
        </p:nvSpPr>
        <p:spPr>
          <a:xfrm>
            <a:off x="598405" y="390752"/>
            <a:ext cx="2325426" cy="461665"/>
          </a:xfrm>
          <a:prstGeom prst="rect">
            <a:avLst/>
          </a:prstGeom>
          <a:noFill/>
        </p:spPr>
        <p:txBody>
          <a:bodyPr wrap="none" rtlCol="0">
            <a:spAutoFit/>
          </a:bodyPr>
          <a:lstStyle/>
          <a:p>
            <a:r>
              <a:rPr lang="en-US" sz="2400" b="1" dirty="0" smtClean="0"/>
              <a:t>The Introduction</a:t>
            </a:r>
            <a:endParaRPr lang="en-US" sz="2400" b="1"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457200" y="5486400"/>
            <a:ext cx="8153400" cy="1219200"/>
          </a:xfrm>
          <a:noFill/>
        </p:spPr>
        <p:txBody>
          <a:bodyPr>
            <a:normAutofit fontScale="77500" lnSpcReduction="20000"/>
          </a:bodyPr>
          <a:lstStyle/>
          <a:p>
            <a:pPr>
              <a:lnSpc>
                <a:spcPct val="70000"/>
              </a:lnSpc>
            </a:pPr>
            <a:r>
              <a:rPr lang="en-US" dirty="0" smtClean="0">
                <a:solidFill>
                  <a:schemeClr val="tx1">
                    <a:lumMod val="75000"/>
                    <a:lumOff val="25000"/>
                  </a:schemeClr>
                </a:solidFill>
              </a:rPr>
              <a:t>New layouts bring </a:t>
            </a:r>
          </a:p>
          <a:p>
            <a:pPr marL="0">
              <a:lnSpc>
                <a:spcPct val="70000"/>
              </a:lnSpc>
            </a:pPr>
            <a:r>
              <a:rPr lang="en-US" sz="3700" dirty="0" smtClean="0">
                <a:solidFill>
                  <a:srgbClr val="FC7500"/>
                </a:solidFill>
              </a:rPr>
              <a:t>creativity</a:t>
            </a:r>
            <a:r>
              <a:rPr lang="en-US" sz="3700" dirty="0" smtClean="0">
                <a:solidFill>
                  <a:schemeClr val="tx1">
                    <a:lumMod val="75000"/>
                    <a:lumOff val="25000"/>
                  </a:schemeClr>
                </a:solidFill>
              </a:rPr>
              <a:t> to your </a:t>
            </a:r>
            <a:r>
              <a:rPr lang="en-US" sz="3700" dirty="0" smtClean="0">
                <a:solidFill>
                  <a:schemeClr val="tx1">
                    <a:lumMod val="75000"/>
                    <a:lumOff val="25000"/>
                  </a:schemeClr>
                </a:solidFill>
              </a:rPr>
              <a:t>presentation</a:t>
            </a:r>
          </a:p>
          <a:p>
            <a:pPr marL="0"/>
            <a:r>
              <a:rPr lang="en-US" sz="2600" dirty="0" smtClean="0"/>
              <a:t>Your thesis needs to be in a specific academic style, but your proposal can give people pushing papers a few moments of happiness!!!</a:t>
            </a:r>
            <a:endParaRPr lang="en-US" sz="2600" dirty="0">
              <a:solidFill>
                <a:schemeClr val="tx1">
                  <a:lumMod val="75000"/>
                  <a:lumOff val="25000"/>
                </a:schemeClr>
              </a:solidFill>
            </a:endParaRPr>
          </a:p>
        </p:txBody>
      </p:sp>
      <p:sp>
        <p:nvSpPr>
          <p:cNvPr id="5" name="Text Placeholder 4"/>
          <p:cNvSpPr>
            <a:spLocks noGrp="1"/>
          </p:cNvSpPr>
          <p:nvPr>
            <p:ph type="body" sz="quarter" idx="14"/>
          </p:nvPr>
        </p:nvSpPr>
        <p:spPr/>
        <p:txBody>
          <a:bodyPr/>
          <a:lstStyle/>
          <a:p>
            <a:r>
              <a:rPr lang="en-US" dirty="0" smtClean="0"/>
              <a:t>Thesis Topic: Optimizing the Design of Mechanical Flowers </a:t>
            </a:r>
            <a:endParaRPr lang="en-US" dirty="0"/>
          </a:p>
        </p:txBody>
      </p:sp>
      <p:sp>
        <p:nvSpPr>
          <p:cNvPr id="15" name="TextBox 14"/>
          <p:cNvSpPr txBox="1"/>
          <p:nvPr/>
        </p:nvSpPr>
        <p:spPr>
          <a:xfrm>
            <a:off x="0" y="528935"/>
            <a:ext cx="4343400" cy="461665"/>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      </a:t>
            </a:r>
            <a:r>
              <a:rPr lang="en-US" sz="2400" dirty="0" smtClean="0">
                <a:solidFill>
                  <a:schemeClr val="bg1"/>
                </a:solidFill>
              </a:rPr>
              <a:t>templates</a:t>
            </a:r>
            <a:endParaRPr lang="en-US" sz="2400" b="1" dirty="0">
              <a:solidFill>
                <a:schemeClr val="bg1"/>
              </a:solidFill>
            </a:endParaRPr>
          </a:p>
        </p:txBody>
      </p:sp>
      <p:pic>
        <p:nvPicPr>
          <p:cNvPr id="6" name="Picture Placeholder 5"/>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808593" y="1346849"/>
            <a:ext cx="3296159" cy="3204090"/>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10" name="TextBox 9"/>
          <p:cNvSpPr txBox="1"/>
          <p:nvPr/>
        </p:nvSpPr>
        <p:spPr>
          <a:xfrm>
            <a:off x="0" y="533400"/>
            <a:ext cx="5181600" cy="685800"/>
          </a:xfrm>
          <a:prstGeom prst="rect">
            <a:avLst/>
          </a:prstGeom>
          <a:solidFill>
            <a:schemeClr val="tx1">
              <a:lumMod val="95000"/>
              <a:lumOff val="5000"/>
              <a:alpha val="55000"/>
            </a:schemeClr>
          </a:solidFill>
        </p:spPr>
        <p:txBody>
          <a:bodyPr wrap="square" rtlCol="0">
            <a:normAutofit fontScale="85000" lnSpcReduction="10000"/>
          </a:bodyPr>
          <a:lstStyle/>
          <a:p>
            <a:r>
              <a:rPr lang="en-US" sz="2400" dirty="0" smtClean="0">
                <a:solidFill>
                  <a:schemeClr val="bg1"/>
                </a:solidFill>
              </a:rPr>
              <a:t>Methodology: Fit? Extent? Viability? Manageable outcomes? Expected valid </a:t>
            </a:r>
            <a:r>
              <a:rPr lang="en-US" sz="2400" dirty="0">
                <a:solidFill>
                  <a:schemeClr val="bg1"/>
                </a:solidFill>
              </a:rPr>
              <a:t>d</a:t>
            </a:r>
            <a:r>
              <a:rPr lang="en-US" sz="2400" dirty="0" smtClean="0">
                <a:solidFill>
                  <a:schemeClr val="bg1"/>
                </a:solidFill>
              </a:rPr>
              <a:t>ata?</a:t>
            </a:r>
          </a:p>
          <a:p>
            <a:endParaRPr lang="en-US" sz="2400" b="1" dirty="0">
              <a:solidFill>
                <a:schemeClr val="bg1"/>
              </a:solidFill>
            </a:endParaRPr>
          </a:p>
        </p:txBody>
      </p:sp>
      <p:pic>
        <p:nvPicPr>
          <p:cNvPr id="6" name="Picture Placeholder 5"/>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49556" y="5836856"/>
            <a:ext cx="8366393" cy="923330"/>
          </a:xfrm>
          <a:prstGeom prst="rect">
            <a:avLst/>
          </a:prstGeom>
          <a:noFill/>
        </p:spPr>
        <p:txBody>
          <a:bodyPr wrap="none" rtlCol="0">
            <a:spAutoFit/>
          </a:bodyPr>
          <a:lstStyle/>
          <a:p>
            <a:pPr marL="342900" indent="-342900">
              <a:buFont typeface="+mj-lt"/>
              <a:buAutoNum type="arabicPeriod"/>
            </a:pPr>
            <a:r>
              <a:rPr lang="en-US" dirty="0" smtClean="0">
                <a:solidFill>
                  <a:srgbClr val="FF0000"/>
                </a:solidFill>
              </a:rPr>
              <a:t>Logically connecting </a:t>
            </a:r>
            <a:r>
              <a:rPr lang="en-US" dirty="0">
                <a:solidFill>
                  <a:srgbClr val="FF0000"/>
                </a:solidFill>
              </a:rPr>
              <a:t>the two </a:t>
            </a:r>
            <a:r>
              <a:rPr lang="en-US" dirty="0" smtClean="0">
                <a:solidFill>
                  <a:srgbClr val="FF0000"/>
                </a:solidFill>
              </a:rPr>
              <a:t>variables?</a:t>
            </a:r>
          </a:p>
          <a:p>
            <a:pPr marL="342900" indent="-342900">
              <a:buFont typeface="+mj-lt"/>
              <a:buAutoNum type="arabicPeriod"/>
            </a:pPr>
            <a:r>
              <a:rPr lang="en-US" dirty="0" smtClean="0">
                <a:solidFill>
                  <a:srgbClr val="FF0000"/>
                </a:solidFill>
              </a:rPr>
              <a:t>A narrow keyhole within the broad field and possible data around which to discuss?</a:t>
            </a:r>
          </a:p>
          <a:p>
            <a:pPr marL="342900" indent="-342900">
              <a:buFont typeface="+mj-lt"/>
              <a:buAutoNum type="arabicPeriod"/>
            </a:pPr>
            <a:r>
              <a:rPr lang="en-US" dirty="0" smtClean="0">
                <a:solidFill>
                  <a:srgbClr val="FF0000"/>
                </a:solidFill>
              </a:rPr>
              <a:t>Or a cycle trying to fit a horizontal wall?</a:t>
            </a:r>
            <a:endParaRPr lang="en-US" dirty="0">
              <a:solidFill>
                <a:srgbClr val="FF0000"/>
              </a:solidFill>
            </a:endParaRPr>
          </a:p>
        </p:txBody>
      </p:sp>
      <p:sp>
        <p:nvSpPr>
          <p:cNvPr id="3" name="TextBox 2"/>
          <p:cNvSpPr txBox="1"/>
          <p:nvPr/>
        </p:nvSpPr>
        <p:spPr>
          <a:xfrm>
            <a:off x="1587606" y="4725655"/>
            <a:ext cx="301660"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5642108" y="2759685"/>
            <a:ext cx="301660"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5617683" y="5568214"/>
            <a:ext cx="301660" cy="369332"/>
          </a:xfrm>
          <a:prstGeom prst="rect">
            <a:avLst/>
          </a:prstGeom>
          <a:noFill/>
        </p:spPr>
        <p:txBody>
          <a:bodyPr wrap="none" rtlCol="0">
            <a:spAutoFit/>
          </a:bodyPr>
          <a:lstStyle/>
          <a:p>
            <a:r>
              <a:rPr lang="en-US" dirty="0" smtClean="0"/>
              <a:t>3</a:t>
            </a:r>
            <a:endParaRPr lang="en-US" dirty="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Urban Photo Album.potx</Template>
  <TotalTime>0</TotalTime>
  <Words>845</Words>
  <Application>Microsoft Macintosh PowerPoint</Application>
  <PresentationFormat>On-screen Show (4:3)</PresentationFormat>
  <Paragraphs>86</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 Photo Album</vt:lpstr>
      <vt:lpstr>PowerPoint Presentation</vt:lpstr>
      <vt:lpstr>The Sherlock Holmes Approach to societal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2010-02-01T21:14:06Z</dcterms:created>
  <dcterms:modified xsi:type="dcterms:W3CDTF">2013-04-19T02:12:22Z</dcterms:modified>
</cp:coreProperties>
</file>