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Override PartName="/ppt/notesSlides/notesSlide5.xml" ContentType="application/vnd.openxmlformats-officedocument.presentationml.notesSlide+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notesSlides/notesSlide6.xml" ContentType="application/vnd.openxmlformats-officedocument.presentationml.notes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1"/>
  </p:notes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70826" autoAdjust="0"/>
  </p:normalViewPr>
  <p:slideViewPr>
    <p:cSldViewPr snapToGrid="0" snapToObjects="1">
      <p:cViewPr varScale="1">
        <p:scale>
          <a:sx n="70" d="100"/>
          <a:sy n="70" d="100"/>
        </p:scale>
        <p:origin x="-14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C1AC6-8241-7347-A114-C35B4A32EF7C}" type="datetimeFigureOut">
              <a:rPr lang="en-US" smtClean="0"/>
              <a:t>1/25/14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3EE854-880F-A743-A8F3-CA113AAB827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Weaknesses: </a:t>
            </a:r>
          </a:p>
          <a:p>
            <a:r>
              <a:rPr lang="en-US" dirty="0" smtClean="0"/>
              <a:t>Representation:</a:t>
            </a:r>
            <a:r>
              <a:rPr lang="en-US" baseline="0" dirty="0" smtClean="0"/>
              <a:t> asking the right people the right sorts of questions in the right sort of way.  Are the poor, the elderly, children accurately represented in your sampling? </a:t>
            </a:r>
          </a:p>
          <a:p>
            <a:endParaRPr lang="en-US" baseline="0" dirty="0" smtClean="0"/>
          </a:p>
          <a:p>
            <a:r>
              <a:rPr lang="en-US" baseline="0" dirty="0" smtClean="0"/>
              <a:t>The Meaning of Data: Culturally questions and answers mean different things. Annual incomes aren’t known because of inconsistent work. Data on crop growth is entirely not based on facts, but on farmer estimates. </a:t>
            </a:r>
          </a:p>
          <a:p>
            <a:endParaRPr lang="en-US" baseline="0" dirty="0" smtClean="0"/>
          </a:p>
          <a:p>
            <a:r>
              <a:rPr lang="en-US" baseline="0" dirty="0" smtClean="0"/>
              <a:t>Too Much Data: Vacuum cleaner method: collecting as much as there is too collect. Can take a researcher off track.</a:t>
            </a:r>
          </a:p>
          <a:p>
            <a:endParaRPr lang="en-US" baseline="0" dirty="0" smtClean="0"/>
          </a:p>
          <a:p>
            <a:r>
              <a:rPr lang="en-US" baseline="0" dirty="0" smtClean="0"/>
              <a:t>Garbage-In, Garbage-Out: there isn’t always a way to ensure that responses are authentic, valid, appropriate, and accurate. </a:t>
            </a:r>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Secondary</a:t>
            </a:r>
            <a:r>
              <a:rPr lang="en-US" baseline="0" dirty="0" smtClean="0"/>
              <a:t> Data: Research on what has already been done in the area. Keep in mind, that just because something is published doesn’t mean it is true or accurate. </a:t>
            </a:r>
          </a:p>
          <a:p>
            <a:endParaRPr lang="en-US" baseline="0" dirty="0" smtClean="0"/>
          </a:p>
          <a:p>
            <a:r>
              <a:rPr lang="en-US" baseline="0" dirty="0" smtClean="0"/>
              <a:t>Sampling: </a:t>
            </a:r>
          </a:p>
          <a:p>
            <a:pPr marL="228600" indent="-228600">
              <a:buFont typeface="+mj-lt"/>
              <a:buAutoNum type="arabicPeriod"/>
            </a:pPr>
            <a:r>
              <a:rPr lang="en-US" baseline="0" dirty="0" smtClean="0"/>
              <a:t>Convenience: interviewing those who are easiest to access; doesn’t provide an accurate picture of the entire population</a:t>
            </a:r>
          </a:p>
          <a:p>
            <a:pPr marL="228600" indent="-228600">
              <a:buFont typeface="+mj-lt"/>
              <a:buAutoNum type="arabicPeriod"/>
            </a:pPr>
            <a:r>
              <a:rPr lang="en-US" baseline="0" dirty="0" smtClean="0"/>
              <a:t>Snowball: Interviewing someone and asking them to suggest someone else to interview; generally will get a large sample of one type of people. </a:t>
            </a:r>
          </a:p>
          <a:p>
            <a:pPr marL="228600" indent="-228600">
              <a:buFont typeface="+mj-lt"/>
              <a:buAutoNum type="arabicPeriod"/>
            </a:pPr>
            <a:r>
              <a:rPr lang="en-US" baseline="0" dirty="0" smtClean="0"/>
              <a:t>Purposeful: When the researcher handpicks those they will interview based on the question and target population of the study. </a:t>
            </a:r>
          </a:p>
          <a:p>
            <a:pPr marL="228600" indent="-228600">
              <a:buFont typeface="+mj-lt"/>
              <a:buAutoNum type="arabicPeriod"/>
            </a:pPr>
            <a:r>
              <a:rPr lang="en-US" baseline="0" dirty="0" smtClean="0"/>
              <a:t>Quota: Intentionally picking people to create a sample that is representative of the population</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None/>
            </a:pPr>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None/>
            </a:pPr>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None/>
            </a:pPr>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3EE854-880F-A743-A8F3-CA113AAB8274}"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D49D5FD-65BF-0D41-A43A-4259E7D2170E}" type="datetimeFigureOut">
              <a:rPr lang="en-US" smtClean="0"/>
              <a:t>1/25/14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EB4994-2BB9-1745-9C12-271986733CA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FD49D5FD-65BF-0D41-A43A-4259E7D2170E}" type="datetimeFigureOut">
              <a:rPr lang="en-US" smtClean="0"/>
              <a:t>1/25/14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B4994-2BB9-1745-9C12-271986733CA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B4994-2BB9-1745-9C12-271986733C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B4994-2BB9-1745-9C12-271986733CA5}"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B4994-2BB9-1745-9C12-271986733CA5}"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B4994-2BB9-1745-9C12-271986733CA5}"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FD49D5FD-65BF-0D41-A43A-4259E7D2170E}" type="datetimeFigureOut">
              <a:rPr lang="en-US" smtClean="0"/>
              <a:t>1/25/14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B7EB4994-2BB9-1745-9C12-271986733CA5}"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D49D5FD-65BF-0D41-A43A-4259E7D2170E}" type="datetimeFigureOut">
              <a:rPr lang="en-US" smtClean="0"/>
              <a:t>1/25/14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EB4994-2BB9-1745-9C12-271986733CA5}"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B7EB4994-2BB9-1745-9C12-271986733CA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D49D5FD-65BF-0D41-A43A-4259E7D2170E}" type="datetimeFigureOut">
              <a:rPr lang="en-US" smtClean="0"/>
              <a:t>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B4994-2BB9-1745-9C12-271986733CA5}"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FD49D5FD-65BF-0D41-A43A-4259E7D2170E}" type="datetimeFigureOut">
              <a:rPr lang="en-US" smtClean="0"/>
              <a:t>1/25/14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B7EB4994-2BB9-1745-9C12-271986733C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Development </a:t>
            </a:r>
            <a:r>
              <a:rPr lang="en-US" dirty="0" err="1" smtClean="0"/>
              <a:t>Feildwork</a:t>
            </a:r>
            <a:r>
              <a:rPr lang="en-US" dirty="0" smtClean="0"/>
              <a:t>, Part 1: Methodology</a:t>
            </a:r>
            <a:endParaRPr lang="en-US" dirty="0"/>
          </a:p>
        </p:txBody>
      </p:sp>
      <p:sp>
        <p:nvSpPr>
          <p:cNvPr id="3" name="Subtitle 2"/>
          <p:cNvSpPr>
            <a:spLocks noGrp="1"/>
          </p:cNvSpPr>
          <p:nvPr>
            <p:ph type="subTitle" idx="1"/>
          </p:nvPr>
        </p:nvSpPr>
        <p:spPr/>
        <p:txBody>
          <a:bodyPr/>
          <a:lstStyle/>
          <a:p>
            <a:r>
              <a:rPr lang="en-US" dirty="0" smtClean="0"/>
              <a:t>Kimberly </a:t>
            </a:r>
            <a:r>
              <a:rPr lang="en-US" dirty="0" err="1" smtClean="0"/>
              <a:t>Farnham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Developmental Research</a:t>
            </a:r>
            <a:endParaRPr lang="en-US" dirty="0"/>
          </a:p>
        </p:txBody>
      </p:sp>
      <p:sp>
        <p:nvSpPr>
          <p:cNvPr id="3" name="Content Placeholder 2"/>
          <p:cNvSpPr>
            <a:spLocks noGrp="1"/>
          </p:cNvSpPr>
          <p:nvPr>
            <p:ph idx="1"/>
          </p:nvPr>
        </p:nvSpPr>
        <p:spPr>
          <a:xfrm>
            <a:off x="498474" y="1981200"/>
            <a:ext cx="8338914" cy="4420180"/>
          </a:xfrm>
        </p:spPr>
        <p:txBody>
          <a:bodyPr>
            <a:normAutofit/>
          </a:bodyPr>
          <a:lstStyle/>
          <a:p>
            <a:r>
              <a:rPr lang="en-US" dirty="0" smtClean="0"/>
              <a:t>Design needs to be thoroughly worked out before research, but know that nothing ever goes exactly as planned.  A balance between rigidity and flexibility is key to your success. </a:t>
            </a:r>
          </a:p>
          <a:p>
            <a:r>
              <a:rPr lang="en-US" dirty="0" smtClean="0"/>
              <a:t>Design is about “…putting </a:t>
            </a:r>
            <a:r>
              <a:rPr lang="en-US" dirty="0" smtClean="0"/>
              <a:t>philosophy into practice and </a:t>
            </a:r>
            <a:r>
              <a:rPr lang="en-US" dirty="0" err="1" smtClean="0"/>
              <a:t>operationalising</a:t>
            </a:r>
            <a:r>
              <a:rPr lang="en-US" dirty="0" smtClean="0"/>
              <a:t> ways of exploring theoretical ideas. As the `bridge' between the conceptual and the logistical, it involves both abstract and practical issues and the lines between them are not always clearly demarcated</a:t>
            </a:r>
            <a:r>
              <a:rPr lang="en-US" dirty="0" smtClean="0"/>
              <a:t>.” </a:t>
            </a:r>
          </a:p>
          <a:p>
            <a:r>
              <a:rPr lang="en-US" dirty="0" smtClean="0"/>
              <a:t>Ideas flow like an hour glass. </a:t>
            </a:r>
          </a:p>
          <a:p>
            <a:pPr lvl="1"/>
            <a:r>
              <a:rPr lang="en-US" dirty="0" smtClean="0"/>
              <a:t>Big picture </a:t>
            </a:r>
            <a:r>
              <a:rPr lang="en-US" dirty="0" err="1" smtClean="0">
                <a:sym typeface="Wingdings"/>
              </a:rPr>
              <a:t></a:t>
            </a:r>
            <a:r>
              <a:rPr lang="en-US" dirty="0" smtClean="0">
                <a:sym typeface="Wingdings"/>
              </a:rPr>
              <a:t> Narrow study </a:t>
            </a:r>
            <a:r>
              <a:rPr lang="en-US" dirty="0" err="1" smtClean="0">
                <a:sym typeface="Wingdings"/>
              </a:rPr>
              <a:t></a:t>
            </a:r>
            <a:r>
              <a:rPr lang="en-US" dirty="0" smtClean="0">
                <a:sym typeface="Wingdings"/>
              </a:rPr>
              <a:t> Big implications</a:t>
            </a:r>
            <a:endParaRPr lang="en-US" dirty="0" smtClean="0"/>
          </a:p>
          <a:p>
            <a:r>
              <a:rPr lang="en-US" dirty="0" smtClean="0"/>
              <a:t>Concise proposal: a statement of intent in less than 3,000 words</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Developmental Research</a:t>
            </a:r>
            <a:endParaRPr lang="en-US" dirty="0"/>
          </a:p>
        </p:txBody>
      </p:sp>
      <p:sp>
        <p:nvSpPr>
          <p:cNvPr id="3" name="Content Placeholder 2"/>
          <p:cNvSpPr>
            <a:spLocks noGrp="1"/>
          </p:cNvSpPr>
          <p:nvPr>
            <p:ph idx="1"/>
          </p:nvPr>
        </p:nvSpPr>
        <p:spPr>
          <a:xfrm>
            <a:off x="498474" y="1981200"/>
            <a:ext cx="8373383" cy="4423229"/>
          </a:xfrm>
        </p:spPr>
        <p:txBody>
          <a:bodyPr>
            <a:noAutofit/>
          </a:bodyPr>
          <a:lstStyle/>
          <a:p>
            <a:pPr>
              <a:spcBef>
                <a:spcPts val="0"/>
              </a:spcBef>
              <a:buNone/>
            </a:pPr>
            <a:r>
              <a:rPr lang="en-US" sz="1800" dirty="0" smtClean="0"/>
              <a:t>Essential components of a good research proposal</a:t>
            </a:r>
          </a:p>
          <a:p>
            <a:pPr lvl="0">
              <a:spcBef>
                <a:spcPts val="0"/>
              </a:spcBef>
            </a:pPr>
            <a:r>
              <a:rPr lang="en-US" sz="1800" dirty="0" smtClean="0"/>
              <a:t>A research title or statement of intent: this should be concise and jargon-free (the auntie/uncle sentence helps here)</a:t>
            </a:r>
            <a:r>
              <a:rPr lang="en-US" sz="1800" dirty="0" smtClean="0"/>
              <a:t>.</a:t>
            </a:r>
          </a:p>
          <a:p>
            <a:pPr lvl="0">
              <a:spcBef>
                <a:spcPts val="0"/>
              </a:spcBef>
            </a:pPr>
            <a:r>
              <a:rPr lang="en-US" sz="1800" dirty="0" smtClean="0"/>
              <a:t>Key </a:t>
            </a:r>
            <a:r>
              <a:rPr lang="en-US" sz="1800" dirty="0" smtClean="0"/>
              <a:t>research </a:t>
            </a:r>
            <a:r>
              <a:rPr lang="en-US" sz="1800" dirty="0" err="1" smtClean="0"/>
              <a:t>question(s</a:t>
            </a:r>
            <a:r>
              <a:rPr lang="en-US" sz="1800" dirty="0" smtClean="0"/>
              <a:t>).</a:t>
            </a:r>
          </a:p>
          <a:p>
            <a:pPr lvl="0">
              <a:spcBef>
                <a:spcPts val="0"/>
              </a:spcBef>
            </a:pPr>
            <a:r>
              <a:rPr lang="en-US" sz="1800" dirty="0" smtClean="0"/>
              <a:t>An acknowledgement of the wider literature and issues as they pertain to the topic: what do we know or not know already? Only the key references should be listed.</a:t>
            </a:r>
          </a:p>
          <a:p>
            <a:pPr lvl="0">
              <a:spcBef>
                <a:spcPts val="0"/>
              </a:spcBef>
            </a:pPr>
            <a:r>
              <a:rPr lang="en-US" sz="1800" dirty="0" smtClean="0"/>
              <a:t>The context of the research: the particular region or locality for the research and the way this shapes the topic.</a:t>
            </a:r>
          </a:p>
          <a:p>
            <a:pPr lvl="0">
              <a:spcBef>
                <a:spcPts val="0"/>
              </a:spcBef>
            </a:pPr>
            <a:r>
              <a:rPr lang="en-US" sz="1800" dirty="0" smtClean="0"/>
              <a:t>The methods to be used, including data needs, location, methods of collection and analysis.</a:t>
            </a:r>
          </a:p>
          <a:p>
            <a:pPr lvl="0">
              <a:spcBef>
                <a:spcPts val="0"/>
              </a:spcBef>
            </a:pPr>
            <a:r>
              <a:rPr lang="en-US" sz="1800" dirty="0" smtClean="0"/>
              <a:t>A discussion of ethical issues, and ethics procedures/permissions which may need to be obtained.</a:t>
            </a:r>
          </a:p>
          <a:p>
            <a:pPr lvl="0">
              <a:spcBef>
                <a:spcPts val="0"/>
              </a:spcBef>
            </a:pPr>
            <a:r>
              <a:rPr lang="en-US" sz="1800" dirty="0" smtClean="0"/>
              <a:t>A timetable: when will the main phases of the work be conducted?</a:t>
            </a:r>
          </a:p>
          <a:p>
            <a:pPr lvl="0">
              <a:spcBef>
                <a:spcPts val="0"/>
              </a:spcBef>
            </a:pPr>
            <a:r>
              <a:rPr lang="en-US" sz="1800" dirty="0" smtClean="0"/>
              <a:t>A budget: what are the anticipated costs and sources of income</a:t>
            </a:r>
            <a:r>
              <a:rPr lang="en-US" sz="18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Techniques</a:t>
            </a:r>
            <a:endParaRPr lang="en-US" dirty="0"/>
          </a:p>
        </p:txBody>
      </p:sp>
      <p:sp>
        <p:nvSpPr>
          <p:cNvPr id="3" name="Content Placeholder 2"/>
          <p:cNvSpPr>
            <a:spLocks noGrp="1"/>
          </p:cNvSpPr>
          <p:nvPr>
            <p:ph idx="1"/>
          </p:nvPr>
        </p:nvSpPr>
        <p:spPr>
          <a:xfrm>
            <a:off x="498474" y="1981200"/>
            <a:ext cx="8369786" cy="4436685"/>
          </a:xfrm>
        </p:spPr>
        <p:txBody>
          <a:bodyPr/>
          <a:lstStyle/>
          <a:p>
            <a:pPr>
              <a:buNone/>
            </a:pPr>
            <a:r>
              <a:rPr lang="en-US" sz="2400" u="sng" dirty="0" smtClean="0"/>
              <a:t>Strengths</a:t>
            </a:r>
          </a:p>
          <a:p>
            <a:r>
              <a:rPr lang="en-US" dirty="0" smtClean="0"/>
              <a:t>“…precise </a:t>
            </a:r>
            <a:r>
              <a:rPr lang="en-US" dirty="0" smtClean="0"/>
              <a:t>and accurate results, they can allow us to gain a picture of broad patterns and </a:t>
            </a:r>
            <a:r>
              <a:rPr lang="en-US" dirty="0" smtClean="0"/>
              <a:t>phenomena…”</a:t>
            </a:r>
          </a:p>
          <a:p>
            <a:r>
              <a:rPr lang="en-US" dirty="0" smtClean="0"/>
              <a:t>Verified and Replicable</a:t>
            </a:r>
          </a:p>
          <a:p>
            <a:pPr>
              <a:buNone/>
            </a:pPr>
            <a:r>
              <a:rPr lang="en-US" sz="2400" u="sng" dirty="0" smtClean="0"/>
              <a:t>Weaknesses</a:t>
            </a:r>
          </a:p>
          <a:p>
            <a:r>
              <a:rPr lang="en-US" dirty="0" smtClean="0"/>
              <a:t>Representation, Meaning, Accuracy, Staying on Track (see below)</a:t>
            </a:r>
          </a:p>
          <a:p>
            <a:r>
              <a:rPr lang="en-US" dirty="0" smtClean="0"/>
              <a:t>Doesn’t answer the “Why?” aspect of things happening. </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Techniques</a:t>
            </a:r>
            <a:endParaRPr lang="en-US" dirty="0"/>
          </a:p>
        </p:txBody>
      </p:sp>
      <p:sp>
        <p:nvSpPr>
          <p:cNvPr id="3" name="Content Placeholder 2"/>
          <p:cNvSpPr>
            <a:spLocks noGrp="1"/>
          </p:cNvSpPr>
          <p:nvPr>
            <p:ph idx="1"/>
          </p:nvPr>
        </p:nvSpPr>
        <p:spPr>
          <a:xfrm>
            <a:off x="498474" y="1981200"/>
            <a:ext cx="8369786" cy="4436685"/>
          </a:xfrm>
        </p:spPr>
        <p:txBody>
          <a:bodyPr>
            <a:normAutofit lnSpcReduction="10000"/>
          </a:bodyPr>
          <a:lstStyle/>
          <a:p>
            <a:pPr>
              <a:buNone/>
            </a:pPr>
            <a:r>
              <a:rPr lang="en-US" sz="2400" u="sng" dirty="0" smtClean="0"/>
              <a:t>Methods</a:t>
            </a:r>
          </a:p>
          <a:p>
            <a:r>
              <a:rPr lang="en-US" dirty="0" smtClean="0"/>
              <a:t>Observation: What you see and intentionally look for while doing research in the field. </a:t>
            </a:r>
          </a:p>
          <a:p>
            <a:r>
              <a:rPr lang="en-US" dirty="0" smtClean="0"/>
              <a:t>Questionnaires: Begin basic and progress to more complex questions. Be careful to avoid concepts that aren’t well known to your population.</a:t>
            </a:r>
          </a:p>
          <a:p>
            <a:r>
              <a:rPr lang="en-US" dirty="0" smtClean="0"/>
              <a:t>Structured Interviews: More open-ended questions than questionnaires, usually elicit data on opinions and behaviors. </a:t>
            </a:r>
          </a:p>
          <a:p>
            <a:r>
              <a:rPr lang="en-US" dirty="0" smtClean="0"/>
              <a:t>Sampling: Using a small group which is representative of the wider population in order to extrapolate norms across the entire population.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Techniques</a:t>
            </a:r>
            <a:endParaRPr lang="en-US" dirty="0"/>
          </a:p>
        </p:txBody>
      </p:sp>
      <p:sp>
        <p:nvSpPr>
          <p:cNvPr id="3" name="Content Placeholder 2"/>
          <p:cNvSpPr>
            <a:spLocks noGrp="1"/>
          </p:cNvSpPr>
          <p:nvPr>
            <p:ph idx="1"/>
          </p:nvPr>
        </p:nvSpPr>
        <p:spPr>
          <a:xfrm>
            <a:off x="498474" y="1981200"/>
            <a:ext cx="8369786" cy="4436685"/>
          </a:xfrm>
        </p:spPr>
        <p:txBody>
          <a:bodyPr>
            <a:normAutofit/>
          </a:bodyPr>
          <a:lstStyle/>
          <a:p>
            <a:pPr>
              <a:buNone/>
            </a:pPr>
            <a:r>
              <a:rPr lang="en-US" sz="2400" u="sng" dirty="0" smtClean="0"/>
              <a:t>Three Commitments of Qualitative Research</a:t>
            </a:r>
          </a:p>
          <a:p>
            <a:r>
              <a:rPr lang="en-US" dirty="0" smtClean="0"/>
              <a:t>Seeking to understand the world through interacting, empathizing, and interpreting the perceptions of its actors. </a:t>
            </a:r>
          </a:p>
          <a:p>
            <a:r>
              <a:rPr lang="en-US" dirty="0" smtClean="0"/>
              <a:t>Collecting data in natural settings</a:t>
            </a:r>
          </a:p>
          <a:p>
            <a:r>
              <a:rPr lang="en-US" dirty="0" smtClean="0"/>
              <a:t>Building theory from observation, instead of testing theories already constructed. </a:t>
            </a:r>
          </a:p>
          <a:p>
            <a:r>
              <a:rPr lang="en-US" dirty="0" smtClean="0"/>
              <a:t>Forms: Interviews, focus groups, conversation and discourse analysis, </a:t>
            </a:r>
            <a:r>
              <a:rPr lang="en-US" dirty="0" smtClean="0"/>
              <a:t>f</a:t>
            </a:r>
            <a:r>
              <a:rPr lang="en-US" dirty="0" smtClean="0"/>
              <a:t>ieldwork diaries, life histories and oral histories, photographs, films, and video documents, participant observation</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Techniques</a:t>
            </a:r>
            <a:endParaRPr lang="en-US" dirty="0"/>
          </a:p>
        </p:txBody>
      </p:sp>
      <p:sp>
        <p:nvSpPr>
          <p:cNvPr id="3" name="Content Placeholder 2"/>
          <p:cNvSpPr>
            <a:spLocks noGrp="1"/>
          </p:cNvSpPr>
          <p:nvPr>
            <p:ph idx="1"/>
          </p:nvPr>
        </p:nvSpPr>
        <p:spPr>
          <a:xfrm>
            <a:off x="498474" y="1618340"/>
            <a:ext cx="8369786" cy="4876800"/>
          </a:xfrm>
        </p:spPr>
        <p:txBody>
          <a:bodyPr>
            <a:normAutofit/>
          </a:bodyPr>
          <a:lstStyle/>
          <a:p>
            <a:pPr>
              <a:buNone/>
            </a:pPr>
            <a:r>
              <a:rPr lang="en-US" sz="2400" u="sng" dirty="0" smtClean="0"/>
              <a:t>Participatory Rural Appraisal</a:t>
            </a:r>
          </a:p>
          <a:p>
            <a:r>
              <a:rPr lang="en-US" dirty="0" smtClean="0"/>
              <a:t>Demand driven, fact finding, generates usable information as rapidly and accurately as possible, promotes participation</a:t>
            </a:r>
          </a:p>
          <a:p>
            <a:r>
              <a:rPr lang="en-US" dirty="0" smtClean="0"/>
              <a:t>Criticisms: </a:t>
            </a:r>
          </a:p>
          <a:p>
            <a:pPr lvl="1"/>
            <a:r>
              <a:rPr lang="en-US" dirty="0" smtClean="0"/>
              <a:t>Why be in such a hurry? </a:t>
            </a:r>
          </a:p>
          <a:p>
            <a:pPr lvl="1"/>
            <a:r>
              <a:rPr lang="en-US" dirty="0" smtClean="0"/>
              <a:t>What do these people have in common besides their location; can you really give them a singular collective voice? </a:t>
            </a:r>
          </a:p>
          <a:p>
            <a:r>
              <a:rPr lang="en-US" dirty="0" smtClean="0"/>
              <a:t>Participatory Action Research</a:t>
            </a:r>
          </a:p>
          <a:p>
            <a:pPr lvl="2"/>
            <a:r>
              <a:rPr lang="en-US" dirty="0" smtClean="0"/>
              <a:t>Often used when working with marginalized groups as the foundation of this method seeks to create a voice for them</a:t>
            </a:r>
          </a:p>
          <a:p>
            <a:pPr lvl="2"/>
            <a:r>
              <a:rPr lang="en-US" dirty="0" smtClean="0"/>
              <a:t>Criticisms: However, they are not trained as researches, and sometimes outsiders are able to better discern root causes of issues.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Techniques</a:t>
            </a:r>
            <a:endParaRPr lang="en-US" dirty="0"/>
          </a:p>
        </p:txBody>
      </p:sp>
      <p:sp>
        <p:nvSpPr>
          <p:cNvPr id="3" name="Content Placeholder 2"/>
          <p:cNvSpPr>
            <a:spLocks noGrp="1"/>
          </p:cNvSpPr>
          <p:nvPr>
            <p:ph idx="1"/>
          </p:nvPr>
        </p:nvSpPr>
        <p:spPr>
          <a:xfrm>
            <a:off x="498474" y="1600200"/>
            <a:ext cx="8369786" cy="4817686"/>
          </a:xfrm>
        </p:spPr>
        <p:txBody>
          <a:bodyPr>
            <a:normAutofit lnSpcReduction="10000"/>
          </a:bodyPr>
          <a:lstStyle/>
          <a:p>
            <a:pPr>
              <a:buNone/>
            </a:pPr>
            <a:r>
              <a:rPr lang="en-US" sz="2400" u="sng" dirty="0" smtClean="0"/>
              <a:t>Ethnographies</a:t>
            </a:r>
          </a:p>
          <a:p>
            <a:r>
              <a:rPr lang="en-US" dirty="0" smtClean="0"/>
              <a:t>Attempts at being ‘actor-oriented’ in conveying reality from the subject’s point of view </a:t>
            </a:r>
          </a:p>
          <a:p>
            <a:r>
              <a:rPr lang="en-US" dirty="0" smtClean="0"/>
              <a:t>Participant observation: Emphasizes the legitimacy of a researchers interpretation of observations because of their participation and immersion into the phenomena experienced. </a:t>
            </a:r>
          </a:p>
          <a:p>
            <a:r>
              <a:rPr lang="en-US" dirty="0" smtClean="0"/>
              <a:t>Oral Testimonies: Emphasizes the researchers ability to allow people to speak for themselves via recordings and transcriptions of interview material. </a:t>
            </a:r>
          </a:p>
          <a:p>
            <a:r>
              <a:rPr lang="en-US" dirty="0" smtClean="0"/>
              <a:t>Criticism: Foucault’s critique of the authoritative perspective the academic ‘expert’ holds because of the privilege their academic position gives them.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to use? </a:t>
            </a:r>
            <a:endParaRPr lang="en-US" dirty="0"/>
          </a:p>
        </p:txBody>
      </p:sp>
      <p:sp>
        <p:nvSpPr>
          <p:cNvPr id="3" name="Content Placeholder 2"/>
          <p:cNvSpPr>
            <a:spLocks noGrp="1"/>
          </p:cNvSpPr>
          <p:nvPr>
            <p:ph idx="1"/>
          </p:nvPr>
        </p:nvSpPr>
        <p:spPr>
          <a:xfrm>
            <a:off x="498474" y="1981200"/>
            <a:ext cx="8355240" cy="4495800"/>
          </a:xfrm>
        </p:spPr>
        <p:txBody>
          <a:bodyPr>
            <a:normAutofit/>
          </a:bodyPr>
          <a:lstStyle/>
          <a:p>
            <a:r>
              <a:rPr lang="en-US" dirty="0" smtClean="0"/>
              <a:t>They emphasized several times that choosing which method you use is highly dependant on what question you are asking. </a:t>
            </a:r>
          </a:p>
          <a:p>
            <a:r>
              <a:rPr lang="en-US" dirty="0" smtClean="0"/>
              <a:t>Qualitative answers the Why? Quantitative answers the How?</a:t>
            </a:r>
          </a:p>
          <a:p>
            <a:r>
              <a:rPr lang="en-US" dirty="0" smtClean="0"/>
              <a:t>Don’t just use whichever method you like best, but whichever is most appropriate to answering your question. </a:t>
            </a:r>
          </a:p>
          <a:p>
            <a:r>
              <a:rPr lang="en-US" dirty="0" smtClean="0"/>
              <a:t>“Qualitative  and quantitative methods are not mutually exclusive approaches to learning. Both can be necessary depending on the question that is being asked. We have both combined complex statistical analyses of data with  detailed qualitative interviews to learn more about the places and people we were studying.”</a:t>
            </a:r>
            <a:endParaRPr lang="en-US" dirty="0"/>
          </a:p>
        </p:txBody>
      </p:sp>
    </p:spTree>
  </p:cSld>
  <p:clrMapOvr>
    <a:masterClrMapping/>
  </p:clrMapOvr>
</p:sld>
</file>

<file path=ppt/theme/theme1.xml><?xml version="1.0" encoding="utf-8"?>
<a:theme xmlns:a="http://schemas.openxmlformats.org/drawingml/2006/main" name="Advant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1345</TotalTime>
  <Words>1029</Words>
  <Application>Microsoft Macintosh PowerPoint</Application>
  <PresentationFormat>On-screen Show (4:3)</PresentationFormat>
  <Paragraphs>78</Paragraphs>
  <Slides>9</Slides>
  <Notes>6</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Advantage</vt:lpstr>
      <vt:lpstr>Development Feildwork, Part 1: Methodology</vt:lpstr>
      <vt:lpstr>Designing Developmental Research</vt:lpstr>
      <vt:lpstr>Designing Developmental Research</vt:lpstr>
      <vt:lpstr>Quantitative Techniques</vt:lpstr>
      <vt:lpstr>Quantitative Techniques</vt:lpstr>
      <vt:lpstr>Qualitative Techniques</vt:lpstr>
      <vt:lpstr>Qualitative Techniques</vt:lpstr>
      <vt:lpstr>Qualitative Techniques</vt:lpstr>
      <vt:lpstr>Which to use?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Feildwork, Part 1: Methodology</dc:title>
  <dc:creator>Kimberly Farnham</dc:creator>
  <cp:lastModifiedBy>Kimberly Farnham</cp:lastModifiedBy>
  <cp:revision>1</cp:revision>
  <dcterms:created xsi:type="dcterms:W3CDTF">2014-01-25T20:17:56Z</dcterms:created>
  <dcterms:modified xsi:type="dcterms:W3CDTF">2014-01-26T18:43:48Z</dcterms:modified>
</cp:coreProperties>
</file>