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5" autoAdjust="0"/>
    <p:restoredTop sz="94717" autoAdjust="0"/>
  </p:normalViewPr>
  <p:slideViewPr>
    <p:cSldViewPr snapToGrid="0" snapToObjects="1">
      <p:cViewPr>
        <p:scale>
          <a:sx n="75" d="100"/>
          <a:sy n="75" d="100"/>
        </p:scale>
        <p:origin x="-1952" y="-392"/>
      </p:cViewPr>
      <p:guideLst>
        <p:guide orient="horz" pos="2160"/>
        <p:guide pos="2880"/>
      </p:guideLst>
    </p:cSldViewPr>
  </p:slideViewPr>
  <p:outlineViewPr>
    <p:cViewPr>
      <p:scale>
        <a:sx n="33" d="100"/>
        <a:sy n="33" d="100"/>
      </p:scale>
      <p:origin x="8" y="92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778F24D-EB19-4AE0-B015-2BEA6D5224F2}"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1778F24D-EB19-4AE0-B015-2BEA6D5224F2}" type="datetimeFigureOut">
              <a:rPr lang="en-US" smtClean="0"/>
              <a:t>6/13/16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D9BD3-E57B-4194-A545-2804EB95D970}" type="slidenum">
              <a:rPr lang="en-US" smtClean="0"/>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778F24D-EB19-4AE0-B015-2BEA6D5224F2}"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D9BD3-E57B-4194-A545-2804EB95D970}" type="slidenum">
              <a:rPr lang="en-US" smtClean="0"/>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778F24D-EB19-4AE0-B015-2BEA6D5224F2}"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D9BD3-E57B-4194-A545-2804EB95D970}"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778F24D-EB19-4AE0-B015-2BEA6D5224F2}"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D9BD3-E57B-4194-A545-2804EB95D970}" type="slidenum">
              <a:rPr lang="en-US" smtClean="0"/>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78F24D-EB19-4AE0-B015-2BEA6D5224F2}"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D9BD3-E57B-4194-A545-2804EB95D970}" type="slidenum">
              <a:rPr lang="en-US" smtClean="0"/>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778F24D-EB19-4AE0-B015-2BEA6D5224F2}" type="datetimeFigureOut">
              <a:rPr lang="en-US" smtClean="0"/>
              <a:t>6/13/16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D9BD3-E57B-4194-A545-2804EB95D970}"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1778F24D-EB19-4AE0-B015-2BEA6D5224F2}" type="datetimeFigureOut">
              <a:rPr lang="en-US" smtClean="0"/>
              <a:t>6/13/16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0D9BD3-E57B-4194-A545-2804EB95D970}" type="slidenum">
              <a:rPr lang="en-US" smtClean="0"/>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778F24D-EB19-4AE0-B015-2BEA6D5224F2}" type="datetimeFigureOut">
              <a:rPr lang="en-US" smtClean="0"/>
              <a:t>6/13/16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0D9BD3-E57B-4194-A545-2804EB95D970}" type="slidenum">
              <a:rPr lang="en-US" smtClean="0"/>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8F24D-EB19-4AE0-B015-2BEA6D5224F2}" type="datetimeFigureOut">
              <a:rPr lang="en-US" smtClean="0"/>
              <a:t>6/13/16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0D9BD3-E57B-4194-A545-2804EB95D9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marL="2290763" indent="-461963">
              <a:tabLst/>
              <a:defRPr sz="2000"/>
            </a:lvl6pPr>
            <a:lvl7pPr marL="2290763" indent="-461963">
              <a:tabLst/>
              <a:defRPr sz="2000"/>
            </a:lvl7pPr>
            <a:lvl8pPr marL="2290763" indent="-461963">
              <a:tabLst/>
              <a:defRPr sz="2000"/>
            </a:lvl8pPr>
            <a:lvl9pPr marL="2290763" indent="-461963">
              <a:tabLst/>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8F24D-EB19-4AE0-B015-2BEA6D5224F2}" type="datetimeFigureOut">
              <a:rPr lang="en-US" smtClean="0"/>
              <a:t>6/13/16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D9BD3-E57B-4194-A545-2804EB95D970}" type="slidenum">
              <a:rPr lang="en-US" smtClean="0"/>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spcBef>
                <a:spcPts val="6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1778F24D-EB19-4AE0-B015-2BEA6D5224F2}" type="datetimeFigureOut">
              <a:rPr lang="en-US" smtClean="0"/>
              <a:t>6/13/16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D9BD3-E57B-4194-A545-2804EB95D970}"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90D9BD3-E57B-4194-A545-2804EB95D970}" type="slidenum">
              <a:rPr lang="en-US" smtClean="0"/>
              <a:t>‹#›</a:t>
            </a:fld>
            <a:endParaRPr lang="en-US"/>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8F24D-EB19-4AE0-B015-2BEA6D5224F2}" type="datetimeFigureOut">
              <a:rPr lang="en-US" smtClean="0"/>
              <a:t>6/13/16</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7432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6pPr>
      <a:lvl7pPr marL="32051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7pPr>
      <a:lvl8pPr marL="36576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8pPr>
      <a:lvl9pPr marL="41195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2461255"/>
            <a:ext cx="7772400" cy="1470025"/>
          </a:xfrm>
        </p:spPr>
        <p:txBody>
          <a:bodyPr/>
          <a:lstStyle/>
          <a:p>
            <a:r>
              <a:rPr lang="en-US" dirty="0" smtClean="0"/>
              <a:t>Phase 8 &amp; 9</a:t>
            </a:r>
            <a:br>
              <a:rPr lang="en-US" dirty="0" smtClean="0"/>
            </a:br>
            <a:r>
              <a:rPr lang="en-US" dirty="0"/>
              <a:t>Real World Research- </a:t>
            </a:r>
            <a:r>
              <a:rPr lang="en-US" dirty="0" err="1" smtClean="0"/>
              <a:t>Slimbach</a:t>
            </a:r>
            <a:r>
              <a:rPr lang="en-US" dirty="0"/>
              <a:t/>
            </a:r>
            <a:br>
              <a:rPr lang="en-US" dirty="0"/>
            </a:br>
            <a:endParaRPr lang="en-US" dirty="0"/>
          </a:p>
        </p:txBody>
      </p:sp>
      <p:sp>
        <p:nvSpPr>
          <p:cNvPr id="3" name="Subtitle 2"/>
          <p:cNvSpPr>
            <a:spLocks noGrp="1"/>
          </p:cNvSpPr>
          <p:nvPr>
            <p:ph type="subTitle" idx="1"/>
          </p:nvPr>
        </p:nvSpPr>
        <p:spPr>
          <a:xfrm>
            <a:off x="684213" y="4383113"/>
            <a:ext cx="7770812" cy="1752600"/>
          </a:xfrm>
        </p:spPr>
        <p:txBody>
          <a:bodyPr>
            <a:normAutofit/>
          </a:bodyPr>
          <a:lstStyle/>
          <a:p>
            <a:r>
              <a:rPr lang="en-US" sz="2400" dirty="0" smtClean="0"/>
              <a:t>Presentation by: Jos</a:t>
            </a:r>
            <a:r>
              <a:rPr lang="en-US" sz="2400" dirty="0" smtClean="0"/>
              <a:t>é Elias </a:t>
            </a:r>
            <a:r>
              <a:rPr lang="en-US" sz="2400" dirty="0" err="1" smtClean="0"/>
              <a:t>Dueñas</a:t>
            </a:r>
            <a:endParaRPr lang="en-US" sz="2400" dirty="0" smtClean="0"/>
          </a:p>
          <a:p>
            <a:r>
              <a:rPr lang="en-US" sz="2400" dirty="0" smtClean="0"/>
              <a:t>TUL675 Research Project/Thesis II</a:t>
            </a:r>
            <a:endParaRPr lang="en-US" sz="2400" dirty="0"/>
          </a:p>
        </p:txBody>
      </p:sp>
    </p:spTree>
    <p:extLst>
      <p:ext uri="{BB962C8B-B14F-4D97-AF65-F5344CB8AC3E}">
        <p14:creationId xmlns:p14="http://schemas.microsoft.com/office/powerpoint/2010/main" val="3869762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1-2</a:t>
            </a:r>
            <a:endParaRPr lang="en-US" dirty="0"/>
          </a:p>
        </p:txBody>
      </p:sp>
      <p:sp>
        <p:nvSpPr>
          <p:cNvPr id="3" name="Content Placeholder 2"/>
          <p:cNvSpPr>
            <a:spLocks noGrp="1"/>
          </p:cNvSpPr>
          <p:nvPr>
            <p:ph idx="1"/>
          </p:nvPr>
        </p:nvSpPr>
        <p:spPr>
          <a:xfrm>
            <a:off x="685800" y="2209800"/>
            <a:ext cx="7770813" cy="4187386"/>
          </a:xfrm>
        </p:spPr>
        <p:txBody>
          <a:bodyPr>
            <a:normAutofit lnSpcReduction="10000"/>
          </a:bodyPr>
          <a:lstStyle/>
          <a:p>
            <a:r>
              <a:rPr lang="en-US" b="1" dirty="0" smtClean="0"/>
              <a:t>Phase 1: Find a focus</a:t>
            </a:r>
          </a:p>
          <a:p>
            <a:endParaRPr lang="en-US" dirty="0" smtClean="0"/>
          </a:p>
          <a:p>
            <a:endParaRPr lang="en-US" dirty="0"/>
          </a:p>
          <a:p>
            <a:endParaRPr lang="en-US" dirty="0" smtClean="0"/>
          </a:p>
          <a:p>
            <a:endParaRPr lang="en-US" b="1" dirty="0" smtClean="0"/>
          </a:p>
          <a:p>
            <a:r>
              <a:rPr lang="en-US" b="1" dirty="0" smtClean="0"/>
              <a:t>Phase 2: Gather local knowledge</a:t>
            </a:r>
            <a:r>
              <a:rPr lang="en-US" dirty="0" smtClean="0"/>
              <a:t/>
            </a:r>
            <a:br>
              <a:rPr lang="en-US" dirty="0" smtClean="0"/>
            </a:br>
            <a:r>
              <a:rPr lang="en-US" dirty="0" smtClean="0"/>
              <a:t>Enhance our general understanding of the issue within local context by examining local literature. </a:t>
            </a:r>
          </a:p>
        </p:txBody>
      </p:sp>
      <p:sp>
        <p:nvSpPr>
          <p:cNvPr id="4" name="Rectangle 3"/>
          <p:cNvSpPr/>
          <p:nvPr/>
        </p:nvSpPr>
        <p:spPr>
          <a:xfrm>
            <a:off x="1239076" y="2803609"/>
            <a:ext cx="1796661" cy="16315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Personal Passion</a:t>
            </a:r>
            <a:endParaRPr lang="en-US" dirty="0"/>
          </a:p>
        </p:txBody>
      </p:sp>
      <p:sp>
        <p:nvSpPr>
          <p:cNvPr id="5" name="Rectangle 4"/>
          <p:cNvSpPr/>
          <p:nvPr/>
        </p:nvSpPr>
        <p:spPr>
          <a:xfrm>
            <a:off x="3389489" y="2803609"/>
            <a:ext cx="1796661" cy="16315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Research Focus</a:t>
            </a:r>
            <a:endParaRPr lang="en-US" dirty="0"/>
          </a:p>
        </p:txBody>
      </p:sp>
      <p:sp>
        <p:nvSpPr>
          <p:cNvPr id="6" name="Rectangle 5"/>
          <p:cNvSpPr/>
          <p:nvPr/>
        </p:nvSpPr>
        <p:spPr>
          <a:xfrm>
            <a:off x="5508922" y="2803609"/>
            <a:ext cx="1796661" cy="16315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Community Problem</a:t>
            </a:r>
            <a:endParaRPr lang="en-US" dirty="0"/>
          </a:p>
        </p:txBody>
      </p:sp>
    </p:spTree>
    <p:extLst>
      <p:ext uri="{BB962C8B-B14F-4D97-AF65-F5344CB8AC3E}">
        <p14:creationId xmlns:p14="http://schemas.microsoft.com/office/powerpoint/2010/main" val="399770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3-4</a:t>
            </a:r>
            <a:endParaRPr lang="en-US" dirty="0"/>
          </a:p>
        </p:txBody>
      </p:sp>
      <p:sp>
        <p:nvSpPr>
          <p:cNvPr id="3" name="Content Placeholder 2"/>
          <p:cNvSpPr>
            <a:spLocks noGrp="1"/>
          </p:cNvSpPr>
          <p:nvPr>
            <p:ph idx="1"/>
          </p:nvPr>
        </p:nvSpPr>
        <p:spPr/>
        <p:txBody>
          <a:bodyPr/>
          <a:lstStyle/>
          <a:p>
            <a:r>
              <a:rPr lang="en-US" b="1" dirty="0" smtClean="0"/>
              <a:t>Phase 3: Devise a research question</a:t>
            </a:r>
            <a:br>
              <a:rPr lang="en-US" b="1" dirty="0" smtClean="0"/>
            </a:br>
            <a:r>
              <a:rPr lang="en-US" dirty="0" smtClean="0"/>
              <a:t>Once a relevant and feasible topic has been identified, develop a research question. Research questions should encapsulate the topic, the focus of inquiry and the general site where the study is conducted.</a:t>
            </a:r>
          </a:p>
          <a:p>
            <a:r>
              <a:rPr lang="en-US" b="1" dirty="0"/>
              <a:t>Phase 4: Select a population and research </a:t>
            </a:r>
            <a:r>
              <a:rPr lang="en-US" b="1" dirty="0" smtClean="0"/>
              <a:t>site</a:t>
            </a:r>
            <a:br>
              <a:rPr lang="en-US" b="1" dirty="0" smtClean="0"/>
            </a:br>
            <a:r>
              <a:rPr lang="en-US" dirty="0" smtClean="0"/>
              <a:t>Determine with whom (the population) and where (the site) the study might be carried out.</a:t>
            </a:r>
            <a:r>
              <a:rPr lang="en-US" b="1" dirty="0" smtClean="0"/>
              <a:t/>
            </a:r>
            <a:br>
              <a:rPr lang="en-US" b="1" dirty="0" smtClean="0"/>
            </a:br>
            <a:endParaRPr lang="en-US" b="1" dirty="0"/>
          </a:p>
          <a:p>
            <a:endParaRPr lang="en-US" b="1" dirty="0" smtClean="0"/>
          </a:p>
        </p:txBody>
      </p:sp>
    </p:spTree>
    <p:extLst>
      <p:ext uri="{BB962C8B-B14F-4D97-AF65-F5344CB8AC3E}">
        <p14:creationId xmlns:p14="http://schemas.microsoft.com/office/powerpoint/2010/main" val="54986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5-6</a:t>
            </a:r>
            <a:endParaRPr lang="en-US" dirty="0"/>
          </a:p>
        </p:txBody>
      </p:sp>
      <p:sp>
        <p:nvSpPr>
          <p:cNvPr id="3" name="Content Placeholder 2"/>
          <p:cNvSpPr>
            <a:spLocks noGrp="1"/>
          </p:cNvSpPr>
          <p:nvPr>
            <p:ph idx="1"/>
          </p:nvPr>
        </p:nvSpPr>
        <p:spPr>
          <a:xfrm>
            <a:off x="685800" y="2209800"/>
            <a:ext cx="7770813" cy="4264834"/>
          </a:xfrm>
        </p:spPr>
        <p:txBody>
          <a:bodyPr>
            <a:normAutofit lnSpcReduction="10000"/>
          </a:bodyPr>
          <a:lstStyle/>
          <a:p>
            <a:r>
              <a:rPr lang="en-US" b="1" dirty="0" smtClean="0"/>
              <a:t>Phase 5: Secure helpers</a:t>
            </a:r>
            <a:br>
              <a:rPr lang="en-US" b="1" dirty="0" smtClean="0"/>
            </a:br>
            <a:r>
              <a:rPr lang="en-US" dirty="0" smtClean="0"/>
              <a:t>Select local helpers who are willing to contribute their insight and resourcefulness toward your study. Secure helpers include the </a:t>
            </a:r>
            <a:r>
              <a:rPr lang="en-US" i="1" dirty="0" smtClean="0"/>
              <a:t>Research Guide </a:t>
            </a:r>
            <a:r>
              <a:rPr lang="en-US" dirty="0" smtClean="0"/>
              <a:t>(project advisor or mentor) and </a:t>
            </a:r>
            <a:r>
              <a:rPr lang="en-US" i="1" dirty="0" smtClean="0"/>
              <a:t>Project Assistants </a:t>
            </a:r>
            <a:r>
              <a:rPr lang="en-US" dirty="0" smtClean="0"/>
              <a:t>(translators, transcribers, cultural mediators, etc.)</a:t>
            </a:r>
          </a:p>
          <a:p>
            <a:r>
              <a:rPr lang="en-US" b="1" dirty="0"/>
              <a:t>Phase 6</a:t>
            </a:r>
            <a:r>
              <a:rPr lang="en-US" b="1" dirty="0" smtClean="0"/>
              <a:t>: Consider ethical issues</a:t>
            </a:r>
            <a:br>
              <a:rPr lang="en-US" b="1" dirty="0" smtClean="0"/>
            </a:br>
            <a:r>
              <a:rPr lang="en-US" dirty="0" smtClean="0"/>
              <a:t>Ethical issues need to be considered with any field research conducted by means of human encounters across cultures. What needs to be considered to keep you and research participants safe?</a:t>
            </a:r>
            <a:endParaRPr lang="en-US" b="1" dirty="0"/>
          </a:p>
          <a:p>
            <a:endParaRPr lang="en-US" b="1" dirty="0"/>
          </a:p>
        </p:txBody>
      </p:sp>
    </p:spTree>
    <p:extLst>
      <p:ext uri="{BB962C8B-B14F-4D97-AF65-F5344CB8AC3E}">
        <p14:creationId xmlns:p14="http://schemas.microsoft.com/office/powerpoint/2010/main" val="251771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7-8</a:t>
            </a:r>
            <a:endParaRPr lang="en-US" dirty="0"/>
          </a:p>
        </p:txBody>
      </p:sp>
      <p:sp>
        <p:nvSpPr>
          <p:cNvPr id="3" name="Content Placeholder 2"/>
          <p:cNvSpPr>
            <a:spLocks noGrp="1"/>
          </p:cNvSpPr>
          <p:nvPr>
            <p:ph idx="1"/>
          </p:nvPr>
        </p:nvSpPr>
        <p:spPr/>
        <p:txBody>
          <a:bodyPr/>
          <a:lstStyle/>
          <a:p>
            <a:r>
              <a:rPr lang="en-US" b="1" dirty="0" smtClean="0"/>
              <a:t>Phase 7: Collect information</a:t>
            </a:r>
            <a:r>
              <a:rPr lang="en-US" dirty="0" smtClean="0"/>
              <a:t/>
            </a:r>
            <a:br>
              <a:rPr lang="en-US" dirty="0" smtClean="0"/>
            </a:br>
            <a:r>
              <a:rPr lang="en-US" dirty="0" smtClean="0"/>
              <a:t>-Compile relevant documents (Examine)</a:t>
            </a:r>
            <a:br>
              <a:rPr lang="en-US" dirty="0" smtClean="0"/>
            </a:br>
            <a:r>
              <a:rPr lang="en-US" dirty="0" smtClean="0"/>
              <a:t>-Observe and participate (Experience)</a:t>
            </a:r>
            <a:br>
              <a:rPr lang="en-US" dirty="0" smtClean="0"/>
            </a:br>
            <a:r>
              <a:rPr lang="en-US" dirty="0" smtClean="0"/>
              <a:t>-Interview informants (Enquire)</a:t>
            </a:r>
            <a:br>
              <a:rPr lang="en-US" dirty="0" smtClean="0"/>
            </a:br>
            <a:r>
              <a:rPr lang="en-US" dirty="0" smtClean="0"/>
              <a:t>-Compose </a:t>
            </a:r>
            <a:r>
              <a:rPr lang="en-US" dirty="0" err="1" smtClean="0"/>
              <a:t>fieldnotes</a:t>
            </a:r>
            <a:r>
              <a:rPr lang="en-US" dirty="0" smtClean="0"/>
              <a:t> (Gather information into a written code)</a:t>
            </a:r>
          </a:p>
          <a:p>
            <a:r>
              <a:rPr lang="en-US" b="1" dirty="0" smtClean="0"/>
              <a:t>Phase 8: Analyze the data</a:t>
            </a:r>
            <a:r>
              <a:rPr lang="en-US" dirty="0" smtClean="0"/>
              <a:t/>
            </a:r>
            <a:br>
              <a:rPr lang="en-US" dirty="0" smtClean="0"/>
            </a:br>
            <a:r>
              <a:rPr lang="en-US" dirty="0" smtClean="0"/>
              <a:t>Take the raw data and turn it into sensible and useful findings. </a:t>
            </a:r>
            <a:r>
              <a:rPr lang="en-US" i="1" dirty="0" smtClean="0"/>
              <a:t>See next slide</a:t>
            </a:r>
            <a:endParaRPr lang="en-US" dirty="0"/>
          </a:p>
        </p:txBody>
      </p:sp>
    </p:spTree>
    <p:extLst>
      <p:ext uri="{BB962C8B-B14F-4D97-AF65-F5344CB8AC3E}">
        <p14:creationId xmlns:p14="http://schemas.microsoft.com/office/powerpoint/2010/main" val="23607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235"/>
            <a:ext cx="7770813" cy="1760531"/>
          </a:xfrm>
        </p:spPr>
        <p:txBody>
          <a:bodyPr/>
          <a:lstStyle/>
          <a:p>
            <a:r>
              <a:rPr lang="en-US" sz="1600" i="1" dirty="0" smtClean="0"/>
              <a:t>“Think of data analysis as a giant, unassembled jigsaw puzzle that we attempt to put together. All the ‘pieces’ are first laid out individually on a large table, face up. Using the photograph on the box lid as a guide, the edge pieces are separated from the inner pieces. We then sort the inner pieces by color and pattern. While referring to the finished picture, similar pieces are fitted together until they begin to form clusters-small sections of a larger picture”</a:t>
            </a:r>
            <a:endParaRPr lang="en-US" sz="1600" i="1" dirty="0"/>
          </a:p>
        </p:txBody>
      </p:sp>
      <p:sp>
        <p:nvSpPr>
          <p:cNvPr id="3" name="Content Placeholder 2"/>
          <p:cNvSpPr>
            <a:spLocks noGrp="1"/>
          </p:cNvSpPr>
          <p:nvPr>
            <p:ph idx="1"/>
          </p:nvPr>
        </p:nvSpPr>
        <p:spPr>
          <a:xfrm>
            <a:off x="685800" y="2209799"/>
            <a:ext cx="7770813" cy="4648201"/>
          </a:xfrm>
        </p:spPr>
        <p:txBody>
          <a:bodyPr>
            <a:normAutofit lnSpcReduction="10000"/>
          </a:bodyPr>
          <a:lstStyle/>
          <a:p>
            <a:pPr marL="0" indent="0">
              <a:buNone/>
            </a:pPr>
            <a:r>
              <a:rPr lang="en-US" b="1" dirty="0"/>
              <a:t>	</a:t>
            </a:r>
            <a:r>
              <a:rPr lang="en-US" b="1" dirty="0" smtClean="0"/>
              <a:t>	</a:t>
            </a:r>
            <a:r>
              <a:rPr lang="en-US" b="1" u="sng" dirty="0" smtClean="0"/>
              <a:t>Steps in Analyzing the data</a:t>
            </a:r>
            <a:br>
              <a:rPr lang="en-US" b="1" u="sng" dirty="0" smtClean="0"/>
            </a:br>
            <a:r>
              <a:rPr lang="en-US" b="1" dirty="0" smtClean="0"/>
              <a:t>1. Question the data</a:t>
            </a:r>
            <a:r>
              <a:rPr lang="en-US" b="1" u="sng" dirty="0" smtClean="0"/>
              <a:t/>
            </a:r>
            <a:br>
              <a:rPr lang="en-US" b="1" u="sng" dirty="0" smtClean="0"/>
            </a:br>
            <a:r>
              <a:rPr lang="en-US" dirty="0" smtClean="0"/>
              <a:t>-Organize your notes and decide what will or will not be included in the typed notes. Look at the </a:t>
            </a:r>
            <a:r>
              <a:rPr lang="en-US" i="1" dirty="0" smtClean="0"/>
              <a:t>Who, What, When, Where </a:t>
            </a:r>
            <a:r>
              <a:rPr lang="en-US" dirty="0" smtClean="0"/>
              <a:t>and </a:t>
            </a:r>
            <a:r>
              <a:rPr lang="en-US" i="1" dirty="0" smtClean="0"/>
              <a:t>Why </a:t>
            </a:r>
            <a:r>
              <a:rPr lang="en-US" dirty="0" smtClean="0"/>
              <a:t>in your notes. These questions allow us to explore the data with some direction.</a:t>
            </a:r>
          </a:p>
          <a:p>
            <a:pPr marL="0" indent="0">
              <a:buNone/>
            </a:pPr>
            <a:r>
              <a:rPr lang="en-US" b="1" dirty="0" smtClean="0"/>
              <a:t>2. Code the themes</a:t>
            </a:r>
            <a:r>
              <a:rPr lang="en-US" dirty="0" smtClean="0"/>
              <a:t/>
            </a:r>
            <a:br>
              <a:rPr lang="en-US" dirty="0" smtClean="0"/>
            </a:br>
            <a:r>
              <a:rPr lang="en-US" dirty="0" smtClean="0"/>
              <a:t>-What themes or patterns emerge when analyzing data?  Mark (code) the chunks or clusters of text that carry particular themes. Once the notes are coded, similarly labeled sections of text can be clumped together with a word processing program.</a:t>
            </a:r>
          </a:p>
        </p:txBody>
      </p:sp>
    </p:spTree>
    <p:extLst>
      <p:ext uri="{BB962C8B-B14F-4D97-AF65-F5344CB8AC3E}">
        <p14:creationId xmlns:p14="http://schemas.microsoft.com/office/powerpoint/2010/main" val="338012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8 continued</a:t>
            </a:r>
            <a:endParaRPr lang="en-US" dirty="0"/>
          </a:p>
        </p:txBody>
      </p:sp>
      <p:sp>
        <p:nvSpPr>
          <p:cNvPr id="3" name="Content Placeholder 2"/>
          <p:cNvSpPr>
            <a:spLocks noGrp="1"/>
          </p:cNvSpPr>
          <p:nvPr>
            <p:ph idx="1"/>
          </p:nvPr>
        </p:nvSpPr>
        <p:spPr>
          <a:xfrm>
            <a:off x="685800" y="2209800"/>
            <a:ext cx="7770813" cy="4343400"/>
          </a:xfrm>
        </p:spPr>
        <p:txBody>
          <a:bodyPr>
            <a:normAutofit lnSpcReduction="10000"/>
          </a:bodyPr>
          <a:lstStyle/>
          <a:p>
            <a:pPr marL="0" indent="0">
              <a:buNone/>
            </a:pPr>
            <a:r>
              <a:rPr lang="en-US" b="1" dirty="0" smtClean="0"/>
              <a:t>3. Link the data</a:t>
            </a:r>
            <a:br>
              <a:rPr lang="en-US" b="1" dirty="0" smtClean="0"/>
            </a:br>
            <a:r>
              <a:rPr lang="en-US" dirty="0" smtClean="0"/>
              <a:t>Once data has been coded and grouped into categories, document how the categories connect or relate. The aim is to take the broken up data and put it together again. Play around with different ways to organize the themes.</a:t>
            </a:r>
          </a:p>
          <a:p>
            <a:r>
              <a:rPr lang="en-US" b="1" dirty="0" smtClean="0"/>
              <a:t>Phase 9: Tell the story</a:t>
            </a:r>
            <a:br>
              <a:rPr lang="en-US" b="1" dirty="0" smtClean="0"/>
            </a:br>
            <a:r>
              <a:rPr lang="en-US" dirty="0" smtClean="0"/>
              <a:t>“The end product of analysis is a set of findings that can be shaped into an interpretative story that answers our central research question. Analysis naturally leads to explanation, to ‘telling the story’ about a group of people” (34).</a:t>
            </a:r>
            <a:endParaRPr lang="en-US" b="1" dirty="0" smtClean="0"/>
          </a:p>
        </p:txBody>
      </p:sp>
    </p:spTree>
    <p:extLst>
      <p:ext uri="{BB962C8B-B14F-4D97-AF65-F5344CB8AC3E}">
        <p14:creationId xmlns:p14="http://schemas.microsoft.com/office/powerpoint/2010/main" val="284356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9 continued</a:t>
            </a:r>
            <a:endParaRPr lang="en-US" dirty="0"/>
          </a:p>
        </p:txBody>
      </p:sp>
      <p:sp>
        <p:nvSpPr>
          <p:cNvPr id="3" name="Content Placeholder 2"/>
          <p:cNvSpPr>
            <a:spLocks noGrp="1"/>
          </p:cNvSpPr>
          <p:nvPr>
            <p:ph idx="1"/>
          </p:nvPr>
        </p:nvSpPr>
        <p:spPr>
          <a:xfrm>
            <a:off x="685800" y="2209800"/>
            <a:ext cx="7770813" cy="4394200"/>
          </a:xfrm>
        </p:spPr>
        <p:txBody>
          <a:bodyPr>
            <a:normAutofit/>
          </a:bodyPr>
          <a:lstStyle/>
          <a:p>
            <a:pPr marL="0" indent="0">
              <a:buNone/>
            </a:pPr>
            <a:r>
              <a:rPr lang="en-US" b="1" dirty="0" smtClean="0"/>
              <a:t>	The research report has three essential 					ingredients:</a:t>
            </a:r>
            <a:br>
              <a:rPr lang="en-US" b="1" dirty="0" smtClean="0"/>
            </a:br>
            <a:r>
              <a:rPr lang="en-US" dirty="0" smtClean="0"/>
              <a:t>1. Setting: General community context, along with particular site(s) where our observations and interviews were concentrated</a:t>
            </a:r>
          </a:p>
          <a:p>
            <a:pPr marL="0" indent="0">
              <a:buNone/>
            </a:pPr>
            <a:r>
              <a:rPr lang="en-US" dirty="0" smtClean="0"/>
              <a:t>2. Characters: Includes a cast of observed group members, key informants, and select experts</a:t>
            </a:r>
          </a:p>
          <a:p>
            <a:pPr marL="0" indent="0">
              <a:buNone/>
            </a:pPr>
            <a:r>
              <a:rPr lang="en-US" dirty="0" smtClean="0"/>
              <a:t>3. Plot: The plot recounts the events, experiences, and perspectives of the characters within their particular settings.</a:t>
            </a:r>
          </a:p>
        </p:txBody>
      </p:sp>
    </p:spTree>
    <p:extLst>
      <p:ext uri="{BB962C8B-B14F-4D97-AF65-F5344CB8AC3E}">
        <p14:creationId xmlns:p14="http://schemas.microsoft.com/office/powerpoint/2010/main" val="170985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words of counsel</a:t>
            </a:r>
            <a:endParaRPr lang="en-US" dirty="0"/>
          </a:p>
        </p:txBody>
      </p:sp>
      <p:sp>
        <p:nvSpPr>
          <p:cNvPr id="3" name="Content Placeholder 2"/>
          <p:cNvSpPr>
            <a:spLocks noGrp="1"/>
          </p:cNvSpPr>
          <p:nvPr>
            <p:ph idx="1"/>
          </p:nvPr>
        </p:nvSpPr>
        <p:spPr/>
        <p:txBody>
          <a:bodyPr>
            <a:normAutofit lnSpcReduction="10000"/>
          </a:bodyPr>
          <a:lstStyle/>
          <a:p>
            <a:r>
              <a:rPr lang="en-US" dirty="0" smtClean="0"/>
              <a:t>Refrain from using the first person “I,” and instead use words such as: </a:t>
            </a:r>
            <a:r>
              <a:rPr lang="en-US" i="1" dirty="0" smtClean="0"/>
              <a:t>one</a:t>
            </a:r>
            <a:r>
              <a:rPr lang="en-US" dirty="0" smtClean="0"/>
              <a:t> (“one finds oneself”) or </a:t>
            </a:r>
            <a:r>
              <a:rPr lang="en-US" i="1" dirty="0" smtClean="0"/>
              <a:t>it is </a:t>
            </a:r>
            <a:r>
              <a:rPr lang="en-US" dirty="0" smtClean="0"/>
              <a:t>(“It is hoped that this study has</a:t>
            </a:r>
            <a:r>
              <a:rPr lang="is-IS" dirty="0" smtClean="0"/>
              <a:t>…”).</a:t>
            </a:r>
          </a:p>
          <a:p>
            <a:r>
              <a:rPr lang="en-US" dirty="0" smtClean="0"/>
              <a:t>When writing the story of your data, it is likely that information will be omitted to avoid redundant material, needless digressions, and convoluted arguments. “The question then becomes, not how to squeeze all of the data into those pages, but how to </a:t>
            </a:r>
            <a:r>
              <a:rPr lang="en-US" i="1" dirty="0" smtClean="0"/>
              <a:t>eliminate </a:t>
            </a:r>
            <a:r>
              <a:rPr lang="en-US" dirty="0" smtClean="0"/>
              <a:t>as much extraneous and murky material as possible” (Wolcott, 1995).</a:t>
            </a:r>
            <a:endParaRPr lang="en-US" i="1" dirty="0"/>
          </a:p>
        </p:txBody>
      </p:sp>
    </p:spTree>
    <p:extLst>
      <p:ext uri="{BB962C8B-B14F-4D97-AF65-F5344CB8AC3E}">
        <p14:creationId xmlns:p14="http://schemas.microsoft.com/office/powerpoint/2010/main" val="440062795"/>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148</TotalTime>
  <Words>283</Words>
  <Application>Microsoft Macintosh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Folio</vt:lpstr>
      <vt:lpstr>Phase 8 &amp; 9 Real World Research- Slimbach </vt:lpstr>
      <vt:lpstr>Phase 1-2</vt:lpstr>
      <vt:lpstr>Phase 3-4</vt:lpstr>
      <vt:lpstr>Phase 5-6</vt:lpstr>
      <vt:lpstr>Phase 7-8</vt:lpstr>
      <vt:lpstr>“Think of data analysis as a giant, unassembled jigsaw puzzle that we attempt to put together. All the ‘pieces’ are first laid out individually on a large table, face up. Using the photograph on the box lid as a guide, the edge pieces are separated from the inner pieces. We then sort the inner pieces by color and pattern. While referring to the finished picture, similar pieces are fitted together until they begin to form clusters-small sections of a larger picture”</vt:lpstr>
      <vt:lpstr>Phase 8 continued</vt:lpstr>
      <vt:lpstr>Phase 9 continued</vt:lpstr>
      <vt:lpstr>Additional words of counsel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8 &amp; 9 Real World Research- Slimbauch </dc:title>
  <dc:creator>Jose Duenas</dc:creator>
  <cp:lastModifiedBy>Jose Duenas</cp:lastModifiedBy>
  <cp:revision>14</cp:revision>
  <dcterms:created xsi:type="dcterms:W3CDTF">2016-06-13T21:08:56Z</dcterms:created>
  <dcterms:modified xsi:type="dcterms:W3CDTF">2016-06-13T23:37:16Z</dcterms:modified>
</cp:coreProperties>
</file>