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61" r:id="rId5"/>
    <p:sldId id="260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184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t="50000"/>
          <a:stretch>
            <a:fillRect/>
          </a:stretch>
        </p:blipFill>
        <p:spPr>
          <a:xfrm>
            <a:off x="0" y="3429000"/>
            <a:ext cx="9144000" cy="3429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9463" y="1918447"/>
            <a:ext cx="7583488" cy="1470025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9463" y="3478306"/>
            <a:ext cx="7583487" cy="17526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1/25/16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303984"/>
            <a:ext cx="9144000" cy="12501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l="50000"/>
          <a:stretch>
            <a:fillRect/>
          </a:stretch>
        </p:blipFill>
        <p:spPr>
          <a:xfrm>
            <a:off x="4572000" y="4482"/>
            <a:ext cx="457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16200000">
            <a:off x="1086391" y="3365075"/>
            <a:ext cx="6855164" cy="1250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74320"/>
            <a:ext cx="3959352" cy="1691640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64608" y="264907"/>
            <a:ext cx="3959352" cy="6328186"/>
          </a:xfrm>
          <a:solidFill>
            <a:schemeClr val="tx1">
              <a:lumMod val="50000"/>
            </a:schemeClr>
          </a:solidFill>
          <a:effectLst>
            <a:outerShdw blurRad="50800" dir="2700000" algn="tl" rotWithShape="0">
              <a:schemeClr val="tx1">
                <a:alpha val="40000"/>
              </a:scheme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1970801"/>
            <a:ext cx="3959352" cy="32004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sz="18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2000"/>
              </a:spcBef>
              <a:buFont typeface="Calisto MT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670048" y="6356350"/>
            <a:ext cx="1627632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D85AC8A2-C63C-49A4-89E9-2E4420D2ECA8}" type="datetimeFigureOut">
              <a:rPr lang="en-US" smtClean="0"/>
              <a:t>1/25/16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2047" y="6356350"/>
            <a:ext cx="1892808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92808" y="5738129"/>
            <a:ext cx="758952" cy="576072"/>
          </a:xfrm>
        </p:spPr>
        <p:txBody>
          <a:bodyPr vert="horz" lIns="91440" tIns="45720" rIns="91440" bIns="45720" rtlCol="0" anchor="ctr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82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038600"/>
            <a:ext cx="7620000" cy="990600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ctr">
              <a:defRPr sz="36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 typeface="Calisto MT" pitchFamily="18" charset="0"/>
              <a:buNone/>
            </a:pPr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2900" y="265176"/>
            <a:ext cx="8458200" cy="3697224"/>
          </a:xfrm>
          <a:solidFill>
            <a:schemeClr val="tx1">
              <a:lumMod val="50000"/>
            </a:schemeClr>
          </a:solidFill>
          <a:effectLst>
            <a:outerShdw blurRad="50800" dir="2700000" algn="tl" rotWithShape="0">
              <a:schemeClr val="tx1">
                <a:alpha val="40000"/>
              </a:scheme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2000"/>
              </a:spcBef>
              <a:buFont typeface="Calisto MT" pitchFamily="18" charset="0"/>
              <a:buNone/>
              <a:defRPr sz="24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0" y="5042647"/>
            <a:ext cx="7620000" cy="1129553"/>
          </a:xfrm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1/25/16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fld id="{D85AC8A2-C63C-49A4-89E9-2E4420D2ECA8}" type="datetimeFigureOut">
              <a:rPr lang="en-US" smtClean="0"/>
              <a:t>1/25/16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1/25/16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2"/>
          <a:srcRect r="14719"/>
          <a:stretch>
            <a:fillRect/>
          </a:stretch>
        </p:blipFill>
        <p:spPr>
          <a:xfrm>
            <a:off x="0" y="4482"/>
            <a:ext cx="779811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48600" y="457200"/>
            <a:ext cx="1219200" cy="5668963"/>
          </a:xfrm>
        </p:spPr>
        <p:txBody>
          <a:bodyPr vert="eaVert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457200"/>
            <a:ext cx="6383337" cy="56689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24800" y="6356350"/>
            <a:ext cx="1066800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D85AC8A2-C63C-49A4-89E9-2E4420D2ECA8}" type="datetimeFigureOut">
              <a:rPr lang="en-US" smtClean="0"/>
              <a:t>1/25/16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5400000" flipH="1">
            <a:off x="4421262" y="3365075"/>
            <a:ext cx="6855164" cy="12501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1/25/16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t="50000"/>
          <a:stretch>
            <a:fillRect/>
          </a:stretch>
        </p:blipFill>
        <p:spPr>
          <a:xfrm>
            <a:off x="0" y="3429000"/>
            <a:ext cx="9144000" cy="3429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9463" y="789081"/>
            <a:ext cx="7583488" cy="1470025"/>
          </a:xfrm>
        </p:spPr>
        <p:txBody>
          <a:bodyPr anchor="ctr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9463" y="4724400"/>
            <a:ext cx="7583487" cy="1385047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1/25/16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303984"/>
            <a:ext cx="9144000" cy="125016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3677371" y="2564085"/>
            <a:ext cx="1789259" cy="1729830"/>
          </a:xfrm>
          <a:prstGeom prst="ellipse">
            <a:avLst/>
          </a:prstGeom>
          <a:noFill/>
          <a:ln w="127000">
            <a:solidFill>
              <a:schemeClr val="tx2"/>
            </a:solidFill>
          </a:ln>
          <a:effectLst>
            <a:innerShdw blurRad="101600" dist="76200" dir="13500000">
              <a:prstClr val="black">
                <a:alpha val="57000"/>
              </a:prstClr>
            </a:innerShdw>
          </a:effectLst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46984"/>
            <a:ext cx="9144000" cy="125016"/>
          </a:xfrm>
          <a:prstGeom prst="rect">
            <a:avLst/>
          </a:prstGeom>
        </p:spPr>
      </p:pic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3"/>
          <a:srcRect t="66667"/>
          <a:stretch>
            <a:fillRect/>
          </a:stretch>
        </p:blipFill>
        <p:spPr>
          <a:xfrm>
            <a:off x="0" y="4572000"/>
            <a:ext cx="9144000" cy="228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71800"/>
            <a:ext cx="7583487" cy="13620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4724400"/>
            <a:ext cx="7583487" cy="1398494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 typeface="Calisto MT" pitchFamily="18" charset="0"/>
              <a:buNone/>
              <a:defRPr sz="18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1/25/16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11" name="Picture 10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3" y="1828800"/>
            <a:ext cx="3566160" cy="42973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6791" y="1828800"/>
            <a:ext cx="3566160" cy="42973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1/25/16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13" name="Picture 12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524000"/>
            <a:ext cx="3566160" cy="838200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393576"/>
            <a:ext cx="3566160" cy="373258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6791" y="1524000"/>
            <a:ext cx="3566160" cy="838200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96791" y="2393576"/>
            <a:ext cx="3566160" cy="373258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1/25/16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1/25/16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Overlay-FullBackground.jpg"/>
          <p:cNvPicPr>
            <a:picLocks noChangeAspect="1"/>
          </p:cNvPicPr>
          <p:nvPr/>
        </p:nvPicPr>
        <p:blipFill>
          <a:blip r:embed="rId3"/>
          <a:srcRect t="21046"/>
          <a:stretch>
            <a:fillRect/>
          </a:stretch>
        </p:blipFill>
        <p:spPr>
          <a:xfrm>
            <a:off x="0" y="1447800"/>
            <a:ext cx="9144000" cy="54146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FullBackgrou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82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1/25/16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l="50000"/>
          <a:stretch>
            <a:fillRect/>
          </a:stretch>
        </p:blipFill>
        <p:spPr>
          <a:xfrm>
            <a:off x="4572000" y="4482"/>
            <a:ext cx="457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73049"/>
            <a:ext cx="3962400" cy="1690221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6401" y="273050"/>
            <a:ext cx="3959352" cy="58531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1975104"/>
            <a:ext cx="3962400" cy="320040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ts val="600"/>
              </a:spcBef>
              <a:buNone/>
              <a:defRPr sz="18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667000" y="6356350"/>
            <a:ext cx="1622612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D85AC8A2-C63C-49A4-89E9-2E4420D2ECA8}" type="datetimeFigureOut">
              <a:rPr lang="en-US" smtClean="0"/>
              <a:t>1/25/16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2047" y="6356350"/>
            <a:ext cx="1891553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92808" y="5748338"/>
            <a:ext cx="762000" cy="576262"/>
          </a:xfrm>
        </p:spPr>
        <p:txBody>
          <a:bodyPr vert="horz" lIns="91440" tIns="45720" rIns="91440" bIns="45720" rtlCol="0" anchor="ctr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16200000">
            <a:off x="1086391" y="3365075"/>
            <a:ext cx="6855164" cy="125016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28800"/>
            <a:ext cx="7583488" cy="42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32494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D85AC8A2-C63C-49A4-89E9-2E4420D2ECA8}" type="datetimeFigureOut">
              <a:rPr lang="en-US" smtClean="0"/>
              <a:t>1/25/16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2047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67200" y="6356350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effectLst>
            <a:outerShdw blurRad="50800" dist="12700" dir="2700000" sx="100500" sy="100500" algn="tl" rotWithShape="0">
              <a:prstClr val="black">
                <a:alpha val="6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282575" indent="-282575" algn="l" defTabSz="914400" rtl="0" eaLnBrk="1" latinLnBrk="0" hangingPunct="1">
        <a:spcBef>
          <a:spcPts val="2000"/>
        </a:spcBef>
        <a:buFont typeface="Calisto MT" pitchFamily="18" charset="0"/>
        <a:buChar char="•"/>
        <a:defRPr sz="24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1pPr>
      <a:lvl2pPr marL="577850" indent="-295275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Calisto MT" pitchFamily="18" charset="0"/>
        <a:buChar char="•"/>
        <a:defRPr sz="22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2pPr>
      <a:lvl3pPr marL="860425" indent="-282575" algn="l" defTabSz="914400" rtl="0" eaLnBrk="1" latinLnBrk="0" hangingPunct="1">
        <a:spcBef>
          <a:spcPts val="600"/>
        </a:spcBef>
        <a:buFont typeface="Calisto MT" pitchFamily="18" charset="0"/>
        <a:buChar char="•"/>
        <a:defRPr sz="20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3pPr>
      <a:lvl4pPr marL="1143000" indent="-282575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Calisto MT" pitchFamily="18" charset="0"/>
        <a:buChar char="•"/>
        <a:defRPr sz="18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4pPr>
      <a:lvl5pPr marL="1425575" indent="-282575" algn="l" defTabSz="914400" rtl="0" eaLnBrk="1" latinLnBrk="0" hangingPunct="1">
        <a:spcBef>
          <a:spcPts val="600"/>
        </a:spcBef>
        <a:buFont typeface="Calisto MT" pitchFamily="18" charset="0"/>
        <a:buChar char="•"/>
        <a:defRPr sz="18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5pPr>
      <a:lvl6pPr marL="1711325" indent="-280988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6pPr>
      <a:lvl7pPr marL="2000250" indent="-280988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1800" kern="1200" dirty="0" smtClean="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7pPr>
      <a:lvl8pPr marL="2290763" indent="-280988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8pPr>
      <a:lvl9pPr marL="2571750" indent="-280988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1800" kern="1200" dirty="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dirty="0" smtClean="0"/>
              <a:t>Paulo </a:t>
            </a:r>
            <a:r>
              <a:rPr lang="en-US" sz="6000" dirty="0" err="1" smtClean="0"/>
              <a:t>freire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 Glance at his Pedagogy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88534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BIO</a:t>
            </a:r>
            <a:endParaRPr lang="en-US" dirty="0"/>
          </a:p>
        </p:txBody>
      </p:sp>
      <p:pic>
        <p:nvPicPr>
          <p:cNvPr id="5" name="Content Placeholder 4" descr="paulo-4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087" r="-2087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l"/>
            <a:r>
              <a:rPr lang="en-US" dirty="0" smtClean="0"/>
              <a:t>-b. 1921 in </a:t>
            </a:r>
            <a:r>
              <a:rPr lang="en-US" dirty="0" err="1" smtClean="0"/>
              <a:t>Pernabucco</a:t>
            </a:r>
            <a:r>
              <a:rPr lang="en-US" dirty="0" smtClean="0"/>
              <a:t>, Brazil</a:t>
            </a:r>
          </a:p>
          <a:p>
            <a:pPr algn="l"/>
            <a:r>
              <a:rPr lang="en-US" dirty="0" smtClean="0"/>
              <a:t>-middle-class family </a:t>
            </a:r>
            <a:r>
              <a:rPr lang="en-US" dirty="0" smtClean="0">
                <a:sym typeface="Wingdings"/>
              </a:rPr>
              <a:t> poor family</a:t>
            </a:r>
          </a:p>
          <a:p>
            <a:pPr algn="l"/>
            <a:r>
              <a:rPr lang="en-US" dirty="0" smtClean="0">
                <a:sym typeface="Wingdings"/>
              </a:rPr>
              <a:t>-law school</a:t>
            </a:r>
          </a:p>
          <a:p>
            <a:pPr algn="l"/>
            <a:r>
              <a:rPr lang="en-US" dirty="0" smtClean="0"/>
              <a:t>-teacher</a:t>
            </a:r>
            <a:r>
              <a:rPr lang="en-US" dirty="0" smtClean="0">
                <a:sym typeface="Wingdings"/>
              </a:rPr>
              <a:t> social services</a:t>
            </a:r>
          </a:p>
          <a:p>
            <a:pPr algn="l"/>
            <a:r>
              <a:rPr lang="en-US" dirty="0" smtClean="0">
                <a:sym typeface="Wingdings"/>
              </a:rPr>
              <a:t>-300 farmers literate after 45 days</a:t>
            </a:r>
          </a:p>
          <a:p>
            <a:pPr algn="l"/>
            <a:r>
              <a:rPr lang="en-US" dirty="0" smtClean="0">
                <a:sym typeface="Wingdings"/>
              </a:rPr>
              <a:t>-exiled to Bolivia </a:t>
            </a:r>
          </a:p>
          <a:p>
            <a:pPr algn="l"/>
            <a:endParaRPr lang="en-US" dirty="0" smtClean="0"/>
          </a:p>
          <a:p>
            <a:pPr algn="l"/>
            <a:r>
              <a:rPr lang="en-US" dirty="0" smtClean="0"/>
              <a:t>d. 1997 in Sao Paulo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4958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Friere’s</a:t>
            </a:r>
            <a:r>
              <a:rPr lang="en-US" dirty="0"/>
              <a:t> </a:t>
            </a:r>
            <a:r>
              <a:rPr lang="en-US" dirty="0" smtClean="0"/>
              <a:t>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Pedagogy of the Oppressed </a:t>
            </a:r>
          </a:p>
          <a:p>
            <a:pPr marL="0" indent="0">
              <a:buNone/>
            </a:pPr>
            <a:r>
              <a:rPr lang="en-US" dirty="0" smtClean="0"/>
              <a:t>(1968)</a:t>
            </a:r>
          </a:p>
          <a:p>
            <a:endParaRPr lang="en-US" dirty="0" smtClean="0"/>
          </a:p>
        </p:txBody>
      </p:sp>
      <p:pic>
        <p:nvPicPr>
          <p:cNvPr id="4" name="Picture 3" descr="pedagogia.jpg"/>
          <p:cNvPicPr>
            <a:picLocks noChangeAspect="1"/>
          </p:cNvPicPr>
          <p:nvPr/>
        </p:nvPicPr>
        <p:blipFill>
          <a:blip r:embed="rId2">
            <a:alphaModFix amt="5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6397" y="800245"/>
            <a:ext cx="4196554" cy="5828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4459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Oppressed – the elite: “</a:t>
            </a:r>
            <a:r>
              <a:rPr lang="en-US" dirty="0" err="1" smtClean="0"/>
              <a:t>necrophillious</a:t>
            </a:r>
            <a:r>
              <a:rPr lang="en-US" dirty="0" smtClean="0"/>
              <a:t>,” objectifying, mechanizing, attempting to preserve the status quo </a:t>
            </a:r>
          </a:p>
          <a:p>
            <a:r>
              <a:rPr lang="en-US" dirty="0" smtClean="0"/>
              <a:t>Oppressor – the proletariat, held back and held down by external situations devised by elites</a:t>
            </a:r>
          </a:p>
          <a:p>
            <a:r>
              <a:rPr lang="en-US" dirty="0" smtClean="0"/>
              <a:t>Critical consciousness – awareness of one’s situation</a:t>
            </a:r>
          </a:p>
          <a:p>
            <a:r>
              <a:rPr lang="en-US" dirty="0" smtClean="0"/>
              <a:t>Banking Education – traditional education, oppressive</a:t>
            </a:r>
          </a:p>
          <a:p>
            <a:r>
              <a:rPr lang="en-US" dirty="0" smtClean="0"/>
              <a:t>Problem-posing Education –  conversation about problems beginning with local knowledge, thought-action cycle </a:t>
            </a:r>
          </a:p>
          <a:p>
            <a:r>
              <a:rPr lang="en-US" dirty="0" smtClean="0"/>
              <a:t>Partnership – egalitarian relationship </a:t>
            </a:r>
            <a:r>
              <a:rPr lang="en-US" dirty="0" err="1" smtClean="0"/>
              <a:t>bt</a:t>
            </a:r>
            <a:r>
              <a:rPr lang="en-US" dirty="0" smtClean="0"/>
              <a:t> teacher and student; mutually learning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409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ideas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435" y="1580967"/>
            <a:ext cx="8838871" cy="5156989"/>
          </a:xfrm>
        </p:spPr>
        <p:txBody>
          <a:bodyPr/>
          <a:lstStyle/>
          <a:p>
            <a:r>
              <a:rPr lang="en-US" dirty="0" smtClean="0"/>
              <a:t>Education as Liberation and Reclamation of Humanity</a:t>
            </a:r>
          </a:p>
          <a:p>
            <a:r>
              <a:rPr lang="en-US" dirty="0" smtClean="0"/>
              <a:t>Liberation from oppression </a:t>
            </a:r>
          </a:p>
          <a:p>
            <a:r>
              <a:rPr lang="en-US" dirty="0" smtClean="0"/>
              <a:t>Liberation begun through awakening “critical consciousness”</a:t>
            </a:r>
          </a:p>
          <a:p>
            <a:r>
              <a:rPr lang="en-US" dirty="0" smtClean="0"/>
              <a:t>Teacher does not ‘teach’ but facilitates a reciprocal pattern of thought and action (theory and praxis) through dialogue</a:t>
            </a:r>
          </a:p>
          <a:p>
            <a:r>
              <a:rPr lang="en-US" dirty="0" smtClean="0"/>
              <a:t>With critical consciousness gained, communities ideally organize themselves, armed with an understanding of who they who, why their oppressed, and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01877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94464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Precedent">
  <a:themeElements>
    <a:clrScheme name="Kilter">
      <a:dk1>
        <a:sysClr val="windowText" lastClr="000000"/>
      </a:dk1>
      <a:lt1>
        <a:sysClr val="window" lastClr="FFFFFF"/>
      </a:lt1>
      <a:dk2>
        <a:srgbClr val="318FC5"/>
      </a:dk2>
      <a:lt2>
        <a:srgbClr val="AEE8FB"/>
      </a:lt2>
      <a:accent1>
        <a:srgbClr val="76C5EF"/>
      </a:accent1>
      <a:accent2>
        <a:srgbClr val="FEA022"/>
      </a:accent2>
      <a:accent3>
        <a:srgbClr val="FF6700"/>
      </a:accent3>
      <a:accent4>
        <a:srgbClr val="70A525"/>
      </a:accent4>
      <a:accent5>
        <a:srgbClr val="A5D848"/>
      </a:accent5>
      <a:accent6>
        <a:srgbClr val="20768C"/>
      </a:accent6>
      <a:hlink>
        <a:srgbClr val="7AB6E8"/>
      </a:hlink>
      <a:folHlink>
        <a:srgbClr val="83B0D3"/>
      </a:folHlink>
    </a:clrScheme>
    <a:fontScheme name="Precedent">
      <a:majorFont>
        <a:latin typeface="Perpetua Titling MT"/>
        <a:ea typeface=""/>
        <a:cs typeface=""/>
        <a:font script="Jpan" typeface="ＭＳ Ｐ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Ｐ明朝"/>
        <a:font script="Hans" typeface="宋体"/>
        <a:font script="Hant" typeface="新細明體"/>
      </a:minorFont>
    </a:fontScheme>
    <a:fmtScheme name="Precedent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35000"/>
              </a:schemeClr>
            </a:gs>
            <a:gs pos="100000">
              <a:schemeClr val="phClr">
                <a:tint val="100000"/>
                <a:shade val="30000"/>
                <a:satMod val="135000"/>
              </a:schemeClr>
            </a:gs>
          </a:gsLst>
          <a:path path="circle">
            <a:fillToRect l="70000" t="10000" b="7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35000"/>
              </a:schemeClr>
              <a:schemeClr val="phClr">
                <a:satMod val="150000"/>
                <a:lumMod val="11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25400" dir="4800000" sx="103000" sy="103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3000000"/>
            </a:lightRig>
          </a:scene3d>
          <a:sp3d prstMaterial="softEdge">
            <a:bevelT w="0" h="0"/>
          </a:sp3d>
        </a:effectStyle>
        <a:effectStyle>
          <a:effectLst>
            <a:innerShdw blurRad="127000" dist="38100" dir="13200000">
              <a:srgbClr val="000000">
                <a:alpha val="75000"/>
              </a:srgbClr>
            </a:innerShdw>
            <a:outerShdw blurRad="38100" dist="12700" dir="1800000" sx="101000" sy="101000" rotWithShape="0">
              <a:srgbClr val="000000">
                <a:alpha val="40000"/>
              </a:srgbClr>
            </a:outerShdw>
            <a:reflection blurRad="127000" stA="25000" endPos="30000" dist="127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12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35000"/>
              </a:schemeClr>
            </a:gs>
            <a:gs pos="100000">
              <a:schemeClr val="phClr">
                <a:shade val="30000"/>
                <a:satMod val="150000"/>
              </a:schemeClr>
            </a:gs>
          </a:gsLst>
          <a:path path="circle">
            <a:fillToRect t="10000" r="70000" b="7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0000"/>
                <a:satMod val="130000"/>
                <a:lumMod val="80000"/>
              </a:schemeClr>
              <a:schemeClr val="phClr">
                <a:satMod val="150000"/>
                <a:lumMod val="11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Precedent.thmx</Template>
  <TotalTime>957</TotalTime>
  <Words>204</Words>
  <Application>Microsoft Macintosh PowerPoint</Application>
  <PresentationFormat>On-screen Show (4:3)</PresentationFormat>
  <Paragraphs>29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Precedent</vt:lpstr>
      <vt:lpstr>Paulo freire</vt:lpstr>
      <vt:lpstr>BIO</vt:lpstr>
      <vt:lpstr>Friere’s vision</vt:lpstr>
      <vt:lpstr>Key terms</vt:lpstr>
      <vt:lpstr>Main ideas</vt:lpstr>
      <vt:lpstr>fin</vt:lpstr>
    </vt:vector>
  </TitlesOfParts>
  <Company>Palm Beach Atlantic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Paulo freire</dc:title>
  <dc:creator>Peter Copan</dc:creator>
  <cp:lastModifiedBy>Peter Copan</cp:lastModifiedBy>
  <cp:revision>9</cp:revision>
  <dcterms:created xsi:type="dcterms:W3CDTF">2016-01-25T11:23:04Z</dcterms:created>
  <dcterms:modified xsi:type="dcterms:W3CDTF">2016-01-26T03:20:42Z</dcterms:modified>
</cp:coreProperties>
</file>