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16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71781EF-2C3C-8146-ACC4-E006B9E03125}" type="datetimeFigureOut">
              <a:rPr lang="en-US" smtClean="0"/>
              <a:t>2/3/15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F03EC808-8C98-D344-B066-DEF8CD4D35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81EF-2C3C-8146-ACC4-E006B9E03125}" type="datetimeFigureOut">
              <a:rPr lang="en-US" smtClean="0"/>
              <a:t>2/3/15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EC808-8C98-D344-B066-DEF8CD4D354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81EF-2C3C-8146-ACC4-E006B9E03125}" type="datetimeFigureOut">
              <a:rPr lang="en-US" smtClean="0"/>
              <a:t>2/3/15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EC808-8C98-D344-B066-DEF8CD4D354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81EF-2C3C-8146-ACC4-E006B9E03125}" type="datetimeFigureOut">
              <a:rPr lang="en-US" smtClean="0"/>
              <a:t>2/3/15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EC808-8C98-D344-B066-DEF8CD4D35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81EF-2C3C-8146-ACC4-E006B9E03125}" type="datetimeFigureOut">
              <a:rPr lang="en-US" smtClean="0"/>
              <a:t>2/3/15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EC808-8C98-D344-B066-DEF8CD4D35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81EF-2C3C-8146-ACC4-E006B9E03125}" type="datetimeFigureOut">
              <a:rPr lang="en-US" smtClean="0"/>
              <a:t>2/3/15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EC808-8C98-D344-B066-DEF8CD4D35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571781EF-2C3C-8146-ACC4-E006B9E03125}" type="datetimeFigureOut">
              <a:rPr lang="en-US" smtClean="0"/>
              <a:t>2/3/15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EC808-8C98-D344-B066-DEF8CD4D354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81EF-2C3C-8146-ACC4-E006B9E03125}" type="datetimeFigureOut">
              <a:rPr lang="en-US" smtClean="0"/>
              <a:t>2/3/15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EC808-8C98-D344-B066-DEF8CD4D35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81EF-2C3C-8146-ACC4-E006B9E03125}" type="datetimeFigureOut">
              <a:rPr lang="en-US" smtClean="0"/>
              <a:t>2/3/15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EC808-8C98-D344-B066-DEF8CD4D354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81EF-2C3C-8146-ACC4-E006B9E03125}" type="datetimeFigureOut">
              <a:rPr lang="en-US" smtClean="0"/>
              <a:t>2/3/15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EC808-8C98-D344-B066-DEF8CD4D35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81EF-2C3C-8146-ACC4-E006B9E03125}" type="datetimeFigureOut">
              <a:rPr lang="en-US" smtClean="0"/>
              <a:t>2/3/15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EC808-8C98-D344-B066-DEF8CD4D35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571781EF-2C3C-8146-ACC4-E006B9E03125}" type="datetimeFigureOut">
              <a:rPr lang="en-US" smtClean="0"/>
              <a:t>2/3/15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EC808-8C98-D344-B066-DEF8CD4D35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571781EF-2C3C-8146-ACC4-E006B9E03125}" type="datetimeFigureOut">
              <a:rPr lang="en-US" smtClean="0"/>
              <a:t>2/3/15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F03EC808-8C98-D344-B066-DEF8CD4D354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571781EF-2C3C-8146-ACC4-E006B9E03125}" type="datetimeFigureOut">
              <a:rPr lang="en-US" smtClean="0"/>
              <a:t>2/3/15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F03EC808-8C98-D344-B066-DEF8CD4D354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571781EF-2C3C-8146-ACC4-E006B9E03125}" type="datetimeFigureOut">
              <a:rPr lang="en-US" smtClean="0"/>
              <a:t>2/3/15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EC808-8C98-D344-B066-DEF8CD4D35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F03EC808-8C98-D344-B066-DEF8CD4D354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81EF-2C3C-8146-ACC4-E006B9E03125}" type="datetimeFigureOut">
              <a:rPr lang="en-US" smtClean="0"/>
              <a:t>2/3/15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EC808-8C98-D344-B066-DEF8CD4D35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81EF-2C3C-8146-ACC4-E006B9E03125}" type="datetimeFigureOut">
              <a:rPr lang="en-US" smtClean="0"/>
              <a:t>2/3/15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EC808-8C98-D344-B066-DEF8CD4D35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81EF-2C3C-8146-ACC4-E006B9E03125}" type="datetimeFigureOut">
              <a:rPr lang="en-US" smtClean="0"/>
              <a:t>2/3/15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EC808-8C98-D344-B066-DEF8CD4D354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571781EF-2C3C-8146-ACC4-E006B9E03125}" type="datetimeFigureOut">
              <a:rPr lang="en-US" smtClean="0"/>
              <a:t>2/3/15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F03EC808-8C98-D344-B066-DEF8CD4D354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9779" y="4733271"/>
            <a:ext cx="5964144" cy="104868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Theoretical Underpinnings of Research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9889" y="5257800"/>
            <a:ext cx="3339479" cy="621792"/>
          </a:xfrm>
        </p:spPr>
        <p:txBody>
          <a:bodyPr/>
          <a:lstStyle/>
          <a:p>
            <a:r>
              <a:rPr lang="en-US" dirty="0" smtClean="0"/>
              <a:t>Viv Grigg, based on Grey, </a:t>
            </a:r>
            <a:r>
              <a:rPr lang="en-US" dirty="0" err="1" smtClean="0"/>
              <a:t>ch</a:t>
            </a:r>
            <a:r>
              <a:rPr lang="en-US" dirty="0" smtClean="0"/>
              <a:t> 2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16667" y="6039556"/>
            <a:ext cx="3213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Applied to Urban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858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Pragmatism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 older philosophy developed by Charles </a:t>
            </a:r>
            <a:r>
              <a:rPr lang="en-US" dirty="0" err="1" smtClean="0"/>
              <a:t>Piere</a:t>
            </a:r>
            <a:r>
              <a:rPr lang="en-US" dirty="0" smtClean="0"/>
              <a:t>, William James and John Dewey(1859-1952)</a:t>
            </a:r>
          </a:p>
          <a:p>
            <a:r>
              <a:rPr lang="en-US" dirty="0" smtClean="0"/>
              <a:t>Re-emergent as a research paradigm largely because of research into management</a:t>
            </a:r>
          </a:p>
          <a:p>
            <a:r>
              <a:rPr lang="en-US" dirty="0" smtClean="0"/>
              <a:t>Enables the mixing of approaches</a:t>
            </a:r>
          </a:p>
          <a:p>
            <a:r>
              <a:rPr lang="en-US" dirty="0" smtClean="0"/>
              <a:t>AN IDEOLOGY IS TRUE ONLY IF IT WORKS and GENERATES PRACTICAL CONSEQUENCES for SOCIETY.</a:t>
            </a:r>
          </a:p>
          <a:p>
            <a:r>
              <a:rPr lang="en-US" dirty="0" smtClean="0"/>
              <a:t>Does the proposition suit a purpose?  Is it capable of creating action?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68443" y="479778"/>
            <a:ext cx="180622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Underlies MATUL development research approach</a:t>
            </a:r>
            <a:endParaRPr lang="en-US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73567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henomenological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Inductive: Can allow new themes, new data to emerge. </a:t>
            </a:r>
          </a:p>
          <a:p>
            <a:r>
              <a:rPr lang="en-US" dirty="0" smtClean="0"/>
              <a:t>In depth: Producing “thick descriptions” of peoples experiences and perspectives</a:t>
            </a:r>
          </a:p>
          <a:p>
            <a:r>
              <a:rPr lang="en-US" dirty="0" smtClean="0"/>
              <a:t>Intimate: Often based on a small number of case studies or stories</a:t>
            </a:r>
          </a:p>
          <a:p>
            <a:r>
              <a:rPr lang="en-US" dirty="0" smtClean="0"/>
              <a:t>Unstructured: so hard to generalize and  largely non-reproducible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759222" y="493889"/>
            <a:ext cx="1961445" cy="2308324"/>
          </a:xfrm>
          <a:prstGeom prst="rect">
            <a:avLst/>
          </a:prstGeom>
          <a:solidFill>
            <a:schemeClr val="accent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Collations of stories on themes and case studies can be effective in emerging new MATUL themes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8646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Purposes of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Exploratory: explore an unknown topic evaluating what issues can be developed. </a:t>
            </a:r>
          </a:p>
          <a:p>
            <a:r>
              <a:rPr lang="en-US" dirty="0" smtClean="0"/>
              <a:t>Descriptive: What?</a:t>
            </a:r>
          </a:p>
          <a:p>
            <a:r>
              <a:rPr lang="en-US" dirty="0" smtClean="0"/>
              <a:t>Explanatory: why and how? causal relationships between variables</a:t>
            </a:r>
          </a:p>
          <a:p>
            <a:r>
              <a:rPr lang="en-US" dirty="0" smtClean="0"/>
              <a:t>Interpretive: explore peoples’ experiences, values, beliefs. Inductive, qualitative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337631" y="155222"/>
            <a:ext cx="2441222" cy="2248853"/>
          </a:xfrm>
          <a:prstGeom prst="cloudCallout">
            <a:avLst>
              <a:gd name="adj1" fmla="val -51469"/>
              <a:gd name="adj2" fmla="val 57480"/>
            </a:avLst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Good for the short time frame of the MATUL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7463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Gray, David E. (2014). </a:t>
            </a:r>
            <a:r>
              <a:rPr lang="en-US" i="1" dirty="0"/>
              <a:t>Doing Research in the Real World</a:t>
            </a:r>
            <a:r>
              <a:rPr lang="en-US" dirty="0"/>
              <a:t>. Los Angeles: </a:t>
            </a:r>
            <a:r>
              <a:rPr lang="en-US" dirty="0" smtClean="0"/>
              <a:t>Sage. </a:t>
            </a:r>
            <a:r>
              <a:rPr lang="en-US" dirty="0" err="1" smtClean="0"/>
              <a:t>Ch</a:t>
            </a:r>
            <a:r>
              <a:rPr lang="en-US" dirty="0" smtClean="0"/>
              <a:t> 2.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319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Inductive? Deductive?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inductive research?  </a:t>
            </a:r>
          </a:p>
          <a:p>
            <a:r>
              <a:rPr lang="en-US" dirty="0" smtClean="0"/>
              <a:t>What is deductive research?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761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Inductive? Deductive?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inductive research?  </a:t>
            </a:r>
          </a:p>
          <a:p>
            <a:pPr lvl="1"/>
            <a:r>
              <a:rPr lang="en-US" dirty="0" smtClean="0"/>
              <a:t>Fragments to the whole</a:t>
            </a:r>
          </a:p>
          <a:p>
            <a:pPr lvl="1"/>
            <a:r>
              <a:rPr lang="en-US" dirty="0" smtClean="0"/>
              <a:t>Elements to theory</a:t>
            </a:r>
          </a:p>
          <a:p>
            <a:r>
              <a:rPr lang="en-US" dirty="0" smtClean="0"/>
              <a:t>What is deductive research?</a:t>
            </a:r>
          </a:p>
          <a:p>
            <a:pPr lvl="1"/>
            <a:r>
              <a:rPr lang="en-US" dirty="0" smtClean="0"/>
              <a:t>From a theory, an integrative whole to the details</a:t>
            </a:r>
          </a:p>
          <a:p>
            <a:pPr lvl="1"/>
            <a:r>
              <a:rPr lang="en-US" dirty="0" smtClean="0"/>
              <a:t>Theory to elements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022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Epistemology and ontology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Epistemology is…..</a:t>
            </a:r>
          </a:p>
          <a:p>
            <a:endParaRPr lang="en-US" dirty="0"/>
          </a:p>
          <a:p>
            <a:r>
              <a:rPr lang="en-US" dirty="0" smtClean="0"/>
              <a:t>Ontology is….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974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Epistemology and ontology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Epistemology is…..</a:t>
            </a:r>
          </a:p>
          <a:p>
            <a:pPr lvl="1"/>
            <a:r>
              <a:rPr lang="en-US" dirty="0" smtClean="0"/>
              <a:t>The study or a theory of the nature and grounds of knowledge especially with its limits and validity  (what it means to know)</a:t>
            </a:r>
            <a:endParaRPr lang="en-US" dirty="0"/>
          </a:p>
          <a:p>
            <a:pPr lvl="1"/>
            <a:r>
              <a:rPr lang="en-US" dirty="0" smtClean="0"/>
              <a:t>Ontology is….</a:t>
            </a:r>
          </a:p>
          <a:p>
            <a:r>
              <a:rPr lang="en-US" dirty="0" smtClean="0"/>
              <a:t>The study of being, the nature of existence, what constitutes reality  (what is?)</a:t>
            </a:r>
          </a:p>
          <a:p>
            <a:pPr lvl="1"/>
            <a:r>
              <a:rPr lang="en-US" dirty="0" smtClean="0"/>
              <a:t>Positivists: the world is independent of our knowledge, it is out there</a:t>
            </a:r>
          </a:p>
          <a:p>
            <a:pPr lvl="1"/>
            <a:r>
              <a:rPr lang="en-US" dirty="0" smtClean="0"/>
              <a:t>For relativists: there are multiple realities and ways of accessing them. 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404429" y="3138714"/>
            <a:ext cx="2150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is legitimate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220857" y="3508046"/>
            <a:ext cx="1334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adequate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768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Divided academe (and theology)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Is </a:t>
            </a:r>
            <a:r>
              <a:rPr lang="en-US" dirty="0" smtClean="0"/>
              <a:t>the world changing and emerging? </a:t>
            </a:r>
          </a:p>
          <a:p>
            <a:pPr lvl="1"/>
            <a:r>
              <a:rPr lang="en-US" dirty="0" smtClean="0"/>
              <a:t>An ontology of becoming</a:t>
            </a:r>
          </a:p>
          <a:p>
            <a:pPr lvl="1"/>
            <a:r>
              <a:rPr lang="en-US" dirty="0" smtClean="0"/>
              <a:t>Chaos, </a:t>
            </a:r>
            <a:r>
              <a:rPr lang="en-US" dirty="0" smtClean="0"/>
              <a:t>formlessness, change…</a:t>
            </a:r>
            <a:endParaRPr lang="en-US" dirty="0" smtClean="0"/>
          </a:p>
          <a:p>
            <a:r>
              <a:rPr lang="en-US" dirty="0" smtClean="0"/>
              <a:t>Is the world a </a:t>
            </a:r>
            <a:r>
              <a:rPr lang="en-US" dirty="0" smtClean="0"/>
              <a:t>permanent </a:t>
            </a:r>
            <a:r>
              <a:rPr lang="en-US" dirty="0" smtClean="0"/>
              <a:t>and unchanging reality? </a:t>
            </a:r>
          </a:p>
          <a:p>
            <a:pPr lvl="1"/>
            <a:r>
              <a:rPr lang="en-US" dirty="0" smtClean="0"/>
              <a:t>An ontology of being</a:t>
            </a:r>
          </a:p>
          <a:p>
            <a:pPr lvl="1"/>
            <a:r>
              <a:rPr lang="en-US" dirty="0" smtClean="0"/>
              <a:t>Formed of entities with identifiable properties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This has predominated, hence </a:t>
            </a:r>
            <a:r>
              <a:rPr lang="en-US" dirty="0" smtClean="0"/>
              <a:t>positivism underlies most research paradigms</a:t>
            </a:r>
            <a:endParaRPr lang="en-US" dirty="0" smtClean="0"/>
          </a:p>
          <a:p>
            <a:pPr lvl="2"/>
            <a:r>
              <a:rPr lang="en-US" dirty="0" err="1" smtClean="0"/>
              <a:t>Objectivsm</a:t>
            </a:r>
            <a:r>
              <a:rPr lang="en-US" dirty="0" smtClean="0"/>
              <a:t> – reality out there, ignore feelings and values</a:t>
            </a:r>
          </a:p>
          <a:p>
            <a:pPr lvl="2"/>
            <a:r>
              <a:rPr lang="en-US" dirty="0" smtClean="0"/>
              <a:t>Objective subjectivism – study of values, </a:t>
            </a:r>
            <a:r>
              <a:rPr lang="en-US" dirty="0" smtClean="0"/>
              <a:t>attitudes </a:t>
            </a:r>
            <a:r>
              <a:rPr lang="en-US" dirty="0" smtClean="0"/>
              <a:t>and </a:t>
            </a:r>
            <a:r>
              <a:rPr lang="en-US" dirty="0" smtClean="0"/>
              <a:t>beliefs </a:t>
            </a:r>
            <a:r>
              <a:rPr lang="en-US" dirty="0" smtClean="0"/>
              <a:t>but with an objectivity.</a:t>
            </a:r>
          </a:p>
          <a:p>
            <a:pPr lvl="2"/>
            <a:r>
              <a:rPr lang="en-US" dirty="0" smtClean="0"/>
              <a:t>Positivism –a rigorous process of scientific inquiry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80667" y="914400"/>
            <a:ext cx="2384778" cy="2077403"/>
          </a:xfrm>
          <a:prstGeom prst="wedgeEllipseCallout">
            <a:avLst>
              <a:gd name="adj1" fmla="val -136809"/>
              <a:gd name="adj2" fmla="val 44944"/>
            </a:avLst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Underlying MATUL &amp; urban theological paradigms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671734" y="3254023"/>
            <a:ext cx="2384778" cy="2077403"/>
          </a:xfrm>
          <a:prstGeom prst="wedgeEllipseCallout">
            <a:avLst>
              <a:gd name="adj1" fmla="val -136809"/>
              <a:gd name="adj2" fmla="val 44944"/>
            </a:avLst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Underlying current modernist theological paradigms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325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Approaches within an Ontology of Being</a:t>
            </a:r>
            <a:br>
              <a:rPr lang="en-US" dirty="0" smtClean="0"/>
            </a:br>
            <a:r>
              <a:rPr lang="en-US" sz="2000" dirty="0" smtClean="0"/>
              <a:t>Change is a given and a goal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prstGeom prst="wedgeRectCallou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Constructivism – truth and meaning are created by the subjects interactions with the world.  Meaning is constructed not discovered. 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Subjectivism – meaning is imposed on the object by the subject. </a:t>
            </a:r>
          </a:p>
          <a:p>
            <a:pPr lvl="1"/>
            <a:r>
              <a:rPr lang="en-US" dirty="0" smtClean="0"/>
              <a:t>Subjects do construct meaning, but do so from collective consciousness, dreams, religious </a:t>
            </a:r>
            <a:r>
              <a:rPr lang="en-US" dirty="0" smtClean="0"/>
              <a:t>beliefs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965576" y="578556"/>
            <a:ext cx="1755091" cy="2031325"/>
          </a:xfrm>
          <a:prstGeom prst="wedgeRectCallout">
            <a:avLst>
              <a:gd name="adj1" fmla="val -95833"/>
              <a:gd name="adj2" fmla="val 31934"/>
            </a:avLst>
          </a:prstGeom>
          <a:solidFill>
            <a:schemeClr val="accent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Can this be used in analyzing the values , beliefs of an emerging Christianity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884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Critical Inquiry </a:t>
            </a:r>
          </a:p>
          <a:p>
            <a:pPr lvl="1"/>
            <a:r>
              <a:rPr lang="en-US" dirty="0"/>
              <a:t>Questions values and beliefs, challenges conventional social </a:t>
            </a:r>
            <a:r>
              <a:rPr lang="en-US" dirty="0" smtClean="0"/>
              <a:t>structures</a:t>
            </a:r>
            <a:endParaRPr lang="en-US" dirty="0"/>
          </a:p>
          <a:p>
            <a:pPr lvl="1"/>
            <a:r>
              <a:rPr lang="en-US" dirty="0"/>
              <a:t>Invites the researcher to discard the “false consciousness” in order to develop new ways of understanding. </a:t>
            </a:r>
          </a:p>
          <a:p>
            <a:pPr lvl="1"/>
            <a:r>
              <a:rPr lang="en-US" dirty="0" smtClean="0"/>
              <a:t>Presuppositions (largely derived from Marxist theory)</a:t>
            </a:r>
            <a:endParaRPr lang="en-US" dirty="0"/>
          </a:p>
          <a:p>
            <a:pPr lvl="2"/>
            <a:r>
              <a:rPr lang="en-US" dirty="0"/>
              <a:t>Ideas are mediated by power relations in society</a:t>
            </a:r>
          </a:p>
          <a:p>
            <a:pPr lvl="2"/>
            <a:r>
              <a:rPr lang="en-US" dirty="0"/>
              <a:t>Some societal groups are privileged and hence oppressive</a:t>
            </a:r>
          </a:p>
          <a:p>
            <a:pPr lvl="2"/>
            <a:r>
              <a:rPr lang="en-US" dirty="0"/>
              <a:t>Facts cannot be </a:t>
            </a:r>
            <a:r>
              <a:rPr lang="en-US" dirty="0" smtClean="0"/>
              <a:t>disentangled </a:t>
            </a:r>
            <a:r>
              <a:rPr lang="en-US" dirty="0"/>
              <a:t>from ideology and self – </a:t>
            </a:r>
            <a:r>
              <a:rPr lang="en-US" dirty="0" smtClean="0"/>
              <a:t>interests </a:t>
            </a:r>
            <a:r>
              <a:rPr lang="en-US" dirty="0"/>
              <a:t>of the </a:t>
            </a:r>
            <a:r>
              <a:rPr lang="en-US" dirty="0" smtClean="0"/>
              <a:t>dominating </a:t>
            </a:r>
            <a:r>
              <a:rPr lang="en-US" dirty="0"/>
              <a:t>groups</a:t>
            </a:r>
          </a:p>
          <a:p>
            <a:pPr lvl="2"/>
            <a:r>
              <a:rPr lang="en-US" dirty="0"/>
              <a:t>Thus mainstream research is inherently </a:t>
            </a:r>
            <a:r>
              <a:rPr lang="en-US" dirty="0" smtClean="0"/>
              <a:t>reproducing systems </a:t>
            </a:r>
            <a:r>
              <a:rPr lang="en-US" dirty="0"/>
              <a:t>of class, race and gender oppression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96667" y="296333"/>
            <a:ext cx="1735666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Appropriate for MATUL advocacy and land rights </a:t>
            </a:r>
            <a:r>
              <a:rPr lang="en-US" dirty="0" smtClean="0">
                <a:solidFill>
                  <a:srgbClr val="FFFFFF"/>
                </a:solidFill>
              </a:rPr>
              <a:t>research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455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Feminist Epistemologies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Presupposition: What is known is determined by social position.</a:t>
            </a:r>
          </a:p>
          <a:p>
            <a:r>
              <a:rPr lang="en-US" dirty="0" smtClean="0"/>
              <a:t>Marx define position as a persons relationship to the means of production</a:t>
            </a:r>
          </a:p>
          <a:p>
            <a:r>
              <a:rPr lang="en-US" dirty="0" smtClean="0"/>
              <a:t>Feminism defines womanhood as an oppressed social class. </a:t>
            </a:r>
          </a:p>
          <a:p>
            <a:r>
              <a:rPr lang="en-US" dirty="0" err="1" smtClean="0"/>
              <a:t>Logicist</a:t>
            </a:r>
            <a:r>
              <a:rPr lang="en-US" dirty="0" smtClean="0"/>
              <a:t> research is considered an aspect of male dominant thinking</a:t>
            </a:r>
          </a:p>
          <a:p>
            <a:r>
              <a:rPr lang="en-US" dirty="0" smtClean="0"/>
              <a:t>Alternative – more feminine – approaches include the </a:t>
            </a:r>
            <a:r>
              <a:rPr lang="en-US" dirty="0" err="1" smtClean="0"/>
              <a:t>relectivity</a:t>
            </a:r>
            <a:r>
              <a:rPr lang="en-US" dirty="0" smtClean="0"/>
              <a:t> and social </a:t>
            </a:r>
            <a:r>
              <a:rPr lang="en-US" dirty="0" err="1" smtClean="0"/>
              <a:t>postioning</a:t>
            </a:r>
            <a:r>
              <a:rPr lang="en-US" dirty="0" smtClean="0"/>
              <a:t> of ethnography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239000" y="296333"/>
            <a:ext cx="162011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Appropriate in MATUL research in women’s issues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8942372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894</TotalTime>
  <Words>703</Words>
  <Application>Microsoft Macintosh PowerPoint</Application>
  <PresentationFormat>On-screen Show (4:3)</PresentationFormat>
  <Paragraphs>83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Plaza</vt:lpstr>
      <vt:lpstr>Theoretical Underpinnings of Research</vt:lpstr>
      <vt:lpstr>Inductive? Deductive?</vt:lpstr>
      <vt:lpstr>Inductive? Deductive?</vt:lpstr>
      <vt:lpstr>Epistemology and ontology</vt:lpstr>
      <vt:lpstr>Epistemology and ontology</vt:lpstr>
      <vt:lpstr>Divided academe (and theology)</vt:lpstr>
      <vt:lpstr>Approaches within an Ontology of Being Change is a given and a goal</vt:lpstr>
      <vt:lpstr>(cont’d)</vt:lpstr>
      <vt:lpstr>Feminist Epistemologies</vt:lpstr>
      <vt:lpstr>Pragmatism</vt:lpstr>
      <vt:lpstr>Phenomenological Research</vt:lpstr>
      <vt:lpstr>Four Purposes of Research</vt:lpstr>
      <vt:lpstr>References</vt:lpstr>
    </vt:vector>
  </TitlesOfParts>
  <Company>Azusa Pacific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Theory of Research II</dc:title>
  <dc:creator>Viv Grigg</dc:creator>
  <cp:lastModifiedBy>Viv Grigg</cp:lastModifiedBy>
  <cp:revision>14</cp:revision>
  <dcterms:created xsi:type="dcterms:W3CDTF">2015-02-03T03:33:35Z</dcterms:created>
  <dcterms:modified xsi:type="dcterms:W3CDTF">2015-02-03T18:49:14Z</dcterms:modified>
</cp:coreProperties>
</file>