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6" r:id="rId4"/>
    <p:sldId id="267" r:id="rId5"/>
    <p:sldId id="258" r:id="rId6"/>
    <p:sldId id="268" r:id="rId7"/>
    <p:sldId id="269" r:id="rId8"/>
    <p:sldId id="270" r:id="rId9"/>
    <p:sldId id="271" r:id="rId10"/>
    <p:sldId id="259" r:id="rId11"/>
    <p:sldId id="260" r:id="rId12"/>
    <p:sldId id="261" r:id="rId13"/>
    <p:sldId id="272" r:id="rId14"/>
    <p:sldId id="262" r:id="rId15"/>
    <p:sldId id="263" r:id="rId16"/>
    <p:sldId id="264" r:id="rId17"/>
    <p:sldId id="273" r:id="rId18"/>
    <p:sldId id="26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4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May 22, 2016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May 22,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May 22,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May 22,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May 22,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May 22,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May 22,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May 22,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May 22,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May 22,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May 22,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May 22,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Designing Evaluations</a:t>
            </a:r>
            <a:br>
              <a:rPr lang="en-US" dirty="0" smtClean="0"/>
            </a:br>
            <a:r>
              <a:rPr lang="en-US" sz="2700" dirty="0" smtClean="0"/>
              <a:t>(Ch. 12 in Gray)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 algn="ctr"/>
            <a:r>
              <a:rPr lang="en-US" dirty="0" smtClean="0"/>
              <a:t>Elyse Westin</a:t>
            </a:r>
          </a:p>
          <a:p>
            <a:pPr algn="ctr"/>
            <a:r>
              <a:rPr lang="en-US" dirty="0" smtClean="0"/>
              <a:t>TUL 675</a:t>
            </a:r>
          </a:p>
          <a:p>
            <a:pPr algn="ctr"/>
            <a:r>
              <a:rPr lang="en-US" dirty="0" smtClean="0"/>
              <a:t>Summer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101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Informants: </a:t>
            </a:r>
          </a:p>
          <a:p>
            <a:pPr lvl="2"/>
            <a:r>
              <a:rPr lang="en-US" dirty="0" smtClean="0"/>
              <a:t>Direct participants</a:t>
            </a:r>
          </a:p>
          <a:p>
            <a:pPr lvl="2"/>
            <a:r>
              <a:rPr lang="en-US" dirty="0" smtClean="0"/>
              <a:t>Observers</a:t>
            </a:r>
          </a:p>
          <a:p>
            <a:pPr lvl="2"/>
            <a:r>
              <a:rPr lang="en-US" dirty="0" smtClean="0"/>
              <a:t>Controls</a:t>
            </a:r>
          </a:p>
          <a:p>
            <a:pPr lvl="2"/>
            <a:r>
              <a:rPr lang="en-US" dirty="0" smtClean="0"/>
              <a:t>Stakeholders </a:t>
            </a:r>
          </a:p>
          <a:p>
            <a:r>
              <a:rPr lang="en-US" b="1" dirty="0" smtClean="0"/>
              <a:t>Observations</a:t>
            </a:r>
            <a:r>
              <a:rPr lang="en-US" dirty="0" smtClean="0"/>
              <a:t> (Ch. 16 &amp; 17 discuss different ways of observing)</a:t>
            </a:r>
          </a:p>
          <a:p>
            <a:r>
              <a:rPr lang="en-US" b="1" dirty="0" smtClean="0"/>
              <a:t>Accumulated records</a:t>
            </a:r>
            <a:r>
              <a:rPr lang="en-US" dirty="0" smtClean="0"/>
              <a:t>- collecting data from the past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638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2137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Assessment tests</a:t>
            </a:r>
          </a:p>
          <a:p>
            <a:pPr lvl="2"/>
            <a:r>
              <a:rPr lang="en-US" dirty="0"/>
              <a:t>W</a:t>
            </a:r>
            <a:r>
              <a:rPr lang="en-US" dirty="0" smtClean="0"/>
              <a:t>e can evaluate the success of a program by assessing what people have learned from it in terms of knowledge, skills, comprehension &amp; performance</a:t>
            </a:r>
          </a:p>
          <a:p>
            <a:r>
              <a:rPr lang="en-US" b="1" dirty="0" smtClean="0"/>
              <a:t>Repertory grid</a:t>
            </a:r>
          </a:p>
          <a:p>
            <a:pPr lvl="2"/>
            <a:r>
              <a:rPr lang="en-US" dirty="0" smtClean="0"/>
              <a:t>To elicit the constructs for analysis &amp; interpretation. Produces quantitative data.</a:t>
            </a:r>
          </a:p>
          <a:p>
            <a:r>
              <a:rPr lang="en-US" b="1" dirty="0" smtClean="0"/>
              <a:t>Critical incidents</a:t>
            </a:r>
          </a:p>
          <a:p>
            <a:pPr lvl="2"/>
            <a:r>
              <a:rPr lang="en-US" dirty="0" smtClean="0"/>
              <a:t>Qualitative approach that asks participants to comment on events that caused an emotional response in them, often through the use of a log or diary.</a:t>
            </a:r>
          </a:p>
          <a:p>
            <a:r>
              <a:rPr lang="en-US" b="1" dirty="0" smtClean="0"/>
              <a:t>Learning logs</a:t>
            </a:r>
          </a:p>
          <a:p>
            <a:pPr lvl="2"/>
            <a:r>
              <a:rPr lang="en-US" dirty="0" smtClean="0"/>
              <a:t>Can be used by participants to keep a note of any events, incidents, thoughts, learning outcomes, or unanticipated results of a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784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Issues in Evaluation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Validity</a:t>
            </a:r>
          </a:p>
          <a:p>
            <a:pPr lvl="2"/>
            <a:r>
              <a:rPr lang="en-US" dirty="0" smtClean="0"/>
              <a:t>For a research instrument to be valid, it must measure what it was intended to measure.</a:t>
            </a:r>
          </a:p>
          <a:p>
            <a:pPr lvl="2"/>
            <a:r>
              <a:rPr lang="en-US" dirty="0" smtClean="0"/>
              <a:t>Predictive validity- extent to which results of an evaluation can be used to predict events </a:t>
            </a:r>
          </a:p>
          <a:p>
            <a:pPr lvl="2"/>
            <a:r>
              <a:rPr lang="en-US" dirty="0" smtClean="0"/>
              <a:t>Can be skewed if participants know they’re being observed</a:t>
            </a:r>
          </a:p>
          <a:p>
            <a:pPr lvl="2"/>
            <a:r>
              <a:rPr lang="en-US" dirty="0" smtClean="0"/>
              <a:t>Systems evaluation is best whereas other approaches contain personal interpretation</a:t>
            </a:r>
          </a:p>
        </p:txBody>
      </p:sp>
    </p:spTree>
    <p:extLst>
      <p:ext uri="{BB962C8B-B14F-4D97-AF65-F5344CB8AC3E}">
        <p14:creationId xmlns:p14="http://schemas.microsoft.com/office/powerpoint/2010/main" val="1636951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Quality Issues in Evaluation </a:t>
            </a:r>
            <a:r>
              <a:rPr lang="en-US" dirty="0" smtClean="0"/>
              <a:t>(</a:t>
            </a:r>
            <a:r>
              <a:rPr lang="en-US" dirty="0" err="1" smtClean="0"/>
              <a:t>cont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Reliability</a:t>
            </a:r>
          </a:p>
          <a:p>
            <a:pPr lvl="2"/>
            <a:r>
              <a:rPr lang="en-US" dirty="0" smtClean="0"/>
              <a:t>Research instrument must be consistent in order to be reliable. </a:t>
            </a:r>
          </a:p>
          <a:p>
            <a:pPr lvl="2"/>
            <a:r>
              <a:rPr lang="en-US" dirty="0" smtClean="0"/>
              <a:t>Can prove data is reliable by confirming its findings with other data sources</a:t>
            </a:r>
            <a:endParaRPr lang="en-US" dirty="0"/>
          </a:p>
          <a:p>
            <a:r>
              <a:rPr lang="en-US" dirty="0"/>
              <a:t>Objectivity </a:t>
            </a:r>
            <a:endParaRPr lang="en-US" dirty="0" smtClean="0"/>
          </a:p>
          <a:p>
            <a:pPr lvl="2"/>
            <a:r>
              <a:rPr lang="en-US" dirty="0" smtClean="0"/>
              <a:t>Credibility of the evaluator &amp; the extent to which fairness &amp; balance are addressed</a:t>
            </a:r>
          </a:p>
          <a:p>
            <a:pPr lvl="2"/>
            <a:r>
              <a:rPr lang="en-US" dirty="0" smtClean="0"/>
              <a:t>Abandoning any positivist notion that there is one objective ‘truth’ &amp; instead focusing on people’s multiple perspectives &amp; interpretations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07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Planning the Evaluation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See figures 12.7 &amp; 12.8 on pages 320 &amp; 321</a:t>
            </a:r>
          </a:p>
          <a:p>
            <a:r>
              <a:rPr lang="en-US" dirty="0" smtClean="0"/>
              <a:t>Chapter 19 for info about writing clearly &amp; concisely for intended audience</a:t>
            </a:r>
          </a:p>
          <a:p>
            <a:r>
              <a:rPr lang="en-US" dirty="0" smtClean="0"/>
              <a:t>Use figures &amp; tables- helps to summarize data &amp; break up the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03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Enhancing the Impact of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Key is getting the right information to the people who need it and also encouraging those people to actually make use of the information in forging policy &amp; decision making</a:t>
            </a:r>
          </a:p>
          <a:p>
            <a:r>
              <a:rPr lang="en-US" dirty="0" smtClean="0"/>
              <a:t>Make sure the conclusions &amp; recommendations actually fit the data &amp; are compatible with the objectives of the evaluation study</a:t>
            </a:r>
          </a:p>
          <a:p>
            <a:r>
              <a:rPr lang="en-US" dirty="0" smtClean="0"/>
              <a:t>Production of action plans, providing precise details of remedial measures required &amp; their timing</a:t>
            </a:r>
          </a:p>
          <a:p>
            <a:r>
              <a:rPr lang="en-US" dirty="0" smtClean="0"/>
              <a:t>Consider producing several reports- one for each type of audience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617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Ethics of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constraints that can set the conditions for a ‘truly moral dialogue’:</a:t>
            </a:r>
          </a:p>
          <a:p>
            <a:pPr lvl="2"/>
            <a:r>
              <a:rPr lang="en-US" b="1" dirty="0" smtClean="0"/>
              <a:t>The generality constraint: </a:t>
            </a:r>
            <a:r>
              <a:rPr lang="en-US" dirty="0" smtClean="0"/>
              <a:t>participation in a discourse or discussion must be as wide as possible &amp; present views of all affected interest groups</a:t>
            </a:r>
          </a:p>
          <a:p>
            <a:pPr lvl="2"/>
            <a:r>
              <a:rPr lang="en-US" b="1" dirty="0" smtClean="0"/>
              <a:t>The autonomous evaluation constraint: </a:t>
            </a:r>
            <a:r>
              <a:rPr lang="en-US" dirty="0" smtClean="0"/>
              <a:t>participants must be allowed to introduce &amp; challenge any assertions &amp; any interests stated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318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Ethics of </a:t>
            </a:r>
            <a:r>
              <a:rPr lang="en-US" dirty="0" smtClean="0"/>
              <a:t>Evaluation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The role taking constraint: </a:t>
            </a:r>
            <a:r>
              <a:rPr lang="en-US" dirty="0" smtClean="0"/>
              <a:t>participants must give equal weight to the interests of others alongside their own interests</a:t>
            </a:r>
          </a:p>
          <a:p>
            <a:r>
              <a:rPr lang="en-US" b="1" dirty="0" smtClean="0"/>
              <a:t>The power constraint: </a:t>
            </a:r>
            <a:r>
              <a:rPr lang="en-US" dirty="0" smtClean="0"/>
              <a:t>a participant should not appeal to any hierarchical authority to legitimate their argument</a:t>
            </a:r>
          </a:p>
          <a:p>
            <a:r>
              <a:rPr lang="en-US" b="1" dirty="0" smtClean="0"/>
              <a:t>The transparency authority: </a:t>
            </a:r>
            <a:r>
              <a:rPr lang="en-US" dirty="0" smtClean="0"/>
              <a:t>participants must openly declare their goals &amp; intentions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01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334832">
            <a:off x="883074" y="2610105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latin typeface="Stencil"/>
                <a:cs typeface="Stencil"/>
              </a:rPr>
              <a:t>DONE!</a:t>
            </a:r>
            <a:endParaRPr lang="en-US" sz="8000" dirty="0">
              <a:latin typeface="Stencil"/>
              <a:cs typeface="Stencil"/>
            </a:endParaRPr>
          </a:p>
        </p:txBody>
      </p:sp>
    </p:spTree>
    <p:extLst>
      <p:ext uri="{BB962C8B-B14F-4D97-AF65-F5344CB8AC3E}">
        <p14:creationId xmlns:p14="http://schemas.microsoft.com/office/powerpoint/2010/main" val="37177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Focus of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Kirkpatrick (1959) laid basis for way of thinking about evaluation</a:t>
            </a:r>
          </a:p>
          <a:p>
            <a:r>
              <a:rPr lang="en-US" dirty="0" smtClean="0"/>
              <a:t>The evaluation of training programs should concentrate on 4 levels:</a:t>
            </a:r>
          </a:p>
          <a:p>
            <a:pPr lvl="1"/>
            <a:r>
              <a:rPr lang="en-US" dirty="0" smtClean="0"/>
              <a:t>Level 1: Reaction</a:t>
            </a:r>
          </a:p>
          <a:p>
            <a:pPr lvl="1"/>
            <a:r>
              <a:rPr lang="en-US" dirty="0" smtClean="0"/>
              <a:t>Level 2: Learning</a:t>
            </a:r>
          </a:p>
          <a:p>
            <a:pPr lvl="1"/>
            <a:r>
              <a:rPr lang="en-US" dirty="0" smtClean="0"/>
              <a:t>Level 3: Behavior</a:t>
            </a:r>
          </a:p>
          <a:p>
            <a:pPr lvl="1"/>
            <a:r>
              <a:rPr lang="en-US" dirty="0" smtClean="0"/>
              <a:t>Level 4: Results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665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Focus of Evaluation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25822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Reaction: </a:t>
            </a:r>
            <a:r>
              <a:rPr lang="en-US" sz="1800" dirty="0" smtClean="0"/>
              <a:t>Evaluating reactions of trainees to the program, usually by use of a questionnaire. This determines their level of satisfaction with the program.</a:t>
            </a:r>
          </a:p>
          <a:p>
            <a:r>
              <a:rPr lang="en-US" sz="1800" b="1" dirty="0" smtClean="0"/>
              <a:t>Learning: </a:t>
            </a:r>
            <a:r>
              <a:rPr lang="en-US" sz="1800" dirty="0" smtClean="0"/>
              <a:t>Measuring the knowledge, skills, and attitudes that result from the program &amp; which were specified as training objectives. The extent of learning can be tested through assessment.</a:t>
            </a:r>
          </a:p>
          <a:p>
            <a:r>
              <a:rPr lang="en-US" sz="1800" b="1" dirty="0" smtClean="0"/>
              <a:t>Behavior: </a:t>
            </a:r>
            <a:r>
              <a:rPr lang="en-US" sz="1800" dirty="0" smtClean="0"/>
              <a:t>Measuring aspects of improved job performance that are related to the training objectives.</a:t>
            </a:r>
          </a:p>
          <a:p>
            <a:r>
              <a:rPr lang="en-US" sz="1800" b="1" dirty="0" smtClean="0"/>
              <a:t>Results: </a:t>
            </a:r>
            <a:r>
              <a:rPr lang="en-US" sz="1800" dirty="0" smtClean="0"/>
              <a:t>Relating the results of the training to organizational objectives &amp; other criteria of effectiveness such as better quality, productivity, safety or profits.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7708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Focus of Evaluation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Quality Management (TQM)</a:t>
            </a:r>
          </a:p>
          <a:p>
            <a:r>
              <a:rPr lang="en-US" dirty="0" smtClean="0"/>
              <a:t>Each of the 9 elements can be </a:t>
            </a:r>
            <a:r>
              <a:rPr lang="en-US" dirty="0" err="1" smtClean="0"/>
              <a:t>anlyzed</a:t>
            </a:r>
            <a:r>
              <a:rPr lang="en-US" dirty="0" smtClean="0"/>
              <a:t> in terms of the org’s progress towards TQM</a:t>
            </a:r>
          </a:p>
          <a:p>
            <a:r>
              <a:rPr lang="en-US" dirty="0" smtClean="0"/>
              <a:t>Leadership, People management, policy &amp; strategy, Resources, Processes, People satisfaction, Customer satisfaction, Impact on society, Business results</a:t>
            </a:r>
          </a:p>
        </p:txBody>
      </p:sp>
    </p:spTree>
    <p:extLst>
      <p:ext uri="{BB962C8B-B14F-4D97-AF65-F5344CB8AC3E}">
        <p14:creationId xmlns:p14="http://schemas.microsoft.com/office/powerpoint/2010/main" val="3926112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Schools of Evaluation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8 approaches to evaluation:</a:t>
            </a:r>
          </a:p>
          <a:p>
            <a:pPr lvl="1"/>
            <a:r>
              <a:rPr lang="en-US" dirty="0" smtClean="0"/>
              <a:t>Experimental evaluation </a:t>
            </a:r>
            <a:r>
              <a:rPr lang="en-US" i="1" dirty="0" smtClean="0"/>
              <a:t>(summative &amp; formal)</a:t>
            </a:r>
          </a:p>
          <a:p>
            <a:pPr lvl="1"/>
            <a:r>
              <a:rPr lang="en-US" dirty="0" smtClean="0"/>
              <a:t>Systems evaluation </a:t>
            </a:r>
            <a:r>
              <a:rPr lang="en-US" i="1" dirty="0" smtClean="0"/>
              <a:t>(summative &amp; formal)</a:t>
            </a:r>
          </a:p>
          <a:p>
            <a:pPr lvl="1"/>
            <a:r>
              <a:rPr lang="en-US" dirty="0" smtClean="0"/>
              <a:t>Goal-based evaluation</a:t>
            </a:r>
          </a:p>
          <a:p>
            <a:pPr lvl="1"/>
            <a:r>
              <a:rPr lang="en-US" dirty="0" smtClean="0"/>
              <a:t>Decision making evaluation</a:t>
            </a:r>
          </a:p>
          <a:p>
            <a:pPr lvl="1"/>
            <a:r>
              <a:rPr lang="en-US" dirty="0" smtClean="0"/>
              <a:t>Professional review: validation &amp; accreditation</a:t>
            </a:r>
          </a:p>
          <a:p>
            <a:pPr lvl="1"/>
            <a:r>
              <a:rPr lang="en-US" dirty="0" smtClean="0"/>
              <a:t>Illuminative evaluation </a:t>
            </a:r>
            <a:r>
              <a:rPr lang="en-US" i="1" dirty="0" smtClean="0"/>
              <a:t>(formative &amp; human-centered)</a:t>
            </a:r>
          </a:p>
          <a:p>
            <a:pPr lvl="1"/>
            <a:r>
              <a:rPr lang="en-US" dirty="0" smtClean="0"/>
              <a:t>Goal-free evaluation </a:t>
            </a:r>
            <a:r>
              <a:rPr lang="en-US" i="1" dirty="0" smtClean="0"/>
              <a:t>(formative &amp; human-centered)</a:t>
            </a:r>
          </a:p>
          <a:p>
            <a:pPr lvl="1"/>
            <a:r>
              <a:rPr lang="en-US" dirty="0" smtClean="0"/>
              <a:t>Interventionist evaluation &amp; action research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66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Schools of Evaluation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Experimental evaluation: </a:t>
            </a:r>
            <a:r>
              <a:rPr lang="en-US" dirty="0" smtClean="0"/>
              <a:t>seeks to demonstrate that any observed change in behavior or outcomes can be attributed to the intervention</a:t>
            </a:r>
          </a:p>
          <a:p>
            <a:endParaRPr lang="en-US" dirty="0"/>
          </a:p>
          <a:p>
            <a:r>
              <a:rPr lang="en-US" b="1" dirty="0" smtClean="0"/>
              <a:t>Systems evaluation: </a:t>
            </a:r>
            <a:r>
              <a:rPr lang="en-US" dirty="0" smtClean="0"/>
              <a:t>an emphasis on specifying the objectives of the evaluation, with identifying outcomes, and on providing feedback on these outcomes to those providing the training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7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Schools of Evaluation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Goal-based evaluation: </a:t>
            </a:r>
            <a:r>
              <a:rPr lang="en-US" dirty="0" smtClean="0"/>
              <a:t>focused on the achievement of pragmatic outcomes. Focus is on identifying any discrepancies between planned &amp; actual goals.</a:t>
            </a:r>
          </a:p>
          <a:p>
            <a:endParaRPr lang="en-US" dirty="0"/>
          </a:p>
          <a:p>
            <a:r>
              <a:rPr lang="en-US" b="1" dirty="0" smtClean="0"/>
              <a:t>Decision making evaluation: </a:t>
            </a:r>
            <a:r>
              <a:rPr lang="en-US" dirty="0" smtClean="0"/>
              <a:t>suggests that evaluation should be structured by the decisions that need to be made- often by top decision makers or managers.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55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Schools of Evaluation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Professional review: validation &amp; accreditation: </a:t>
            </a:r>
            <a:r>
              <a:rPr lang="en-US" dirty="0" smtClean="0"/>
              <a:t>professional associations set professional standards &amp; then assess and accredit individual members of the profession against these standards</a:t>
            </a:r>
          </a:p>
          <a:p>
            <a:endParaRPr lang="en-US" dirty="0"/>
          </a:p>
          <a:p>
            <a:r>
              <a:rPr lang="en-US" b="1" dirty="0" smtClean="0"/>
              <a:t>Illuminative evaluation: </a:t>
            </a:r>
            <a:r>
              <a:rPr lang="en-US" dirty="0" smtClean="0"/>
              <a:t>flexible &amp; open-ended approach. Seeks the views of participants, recognizing that there are ‘multiple perspectives’ on any matter under scrutiny.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438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Schools of Evaluation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Goal-free evaluation: </a:t>
            </a:r>
            <a:r>
              <a:rPr lang="en-US" dirty="0" smtClean="0"/>
              <a:t>suggests that evaluations should totally ignore the formal objectives of a program, since these may fail to reflect what is actually happening</a:t>
            </a:r>
          </a:p>
          <a:p>
            <a:endParaRPr lang="en-US" dirty="0"/>
          </a:p>
          <a:p>
            <a:r>
              <a:rPr lang="en-US" b="1" dirty="0" smtClean="0"/>
              <a:t>Interventionist evaluation &amp; action research: </a:t>
            </a:r>
            <a:r>
              <a:rPr lang="en-US" dirty="0" smtClean="0"/>
              <a:t>uses responsive evaluation that concentrates on a program’s activities rather than its planned intentions, and explores the different stakeholder perspectives involved. </a:t>
            </a:r>
          </a:p>
          <a:p>
            <a:r>
              <a:rPr lang="en-US" dirty="0" smtClean="0"/>
              <a:t>Or utilization focused evaluation where stress is on the importance of identifying motives of key decision makers before deciding on what types of information need to be collected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934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1617</TotalTime>
  <Words>1041</Words>
  <Application>Microsoft Macintosh PowerPoint</Application>
  <PresentationFormat>On-screen Show (4:3)</PresentationFormat>
  <Paragraphs>97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Austin</vt:lpstr>
      <vt:lpstr>Designing Evaluations (Ch. 12 in Gray)</vt:lpstr>
      <vt:lpstr>The Focus of Evaluation</vt:lpstr>
      <vt:lpstr>The Focus of Evaluation (cont.)</vt:lpstr>
      <vt:lpstr>The Focus of Evaluation (cont)</vt:lpstr>
      <vt:lpstr>Schools of Evaluation  </vt:lpstr>
      <vt:lpstr>Schools of Evaluation (cont)</vt:lpstr>
      <vt:lpstr>Schools of Evaluation (cont)</vt:lpstr>
      <vt:lpstr>Schools of Evaluation (cont)</vt:lpstr>
      <vt:lpstr>Schools of Evaluation (cont)</vt:lpstr>
      <vt:lpstr>Data Collection Sources</vt:lpstr>
      <vt:lpstr>Data Collection Tools</vt:lpstr>
      <vt:lpstr>Quality Issues in Evaluation </vt:lpstr>
      <vt:lpstr>Quality Issues in Evaluation (cont) </vt:lpstr>
      <vt:lpstr>Planning the Evaluation Report</vt:lpstr>
      <vt:lpstr>Enhancing the Impact of Evaluation</vt:lpstr>
      <vt:lpstr>The Ethics of Evaluation</vt:lpstr>
      <vt:lpstr>The Ethics of Evaluation (cont)</vt:lpstr>
      <vt:lpstr>DONE!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Elyse Westin</dc:creator>
  <cp:lastModifiedBy>Elyse Westin</cp:lastModifiedBy>
  <cp:revision>99</cp:revision>
  <dcterms:created xsi:type="dcterms:W3CDTF">2016-05-22T21:42:57Z</dcterms:created>
  <dcterms:modified xsi:type="dcterms:W3CDTF">2016-05-24T00:40:38Z</dcterms:modified>
</cp:coreProperties>
</file>