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138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1/28/14</a:t>
            </a:fld>
            <a:endParaRPr lang="en-US"/>
          </a:p>
        </p:txBody>
      </p:sp>
      <p:sp>
        <p:nvSpPr>
          <p:cNvPr id="16" name="Slide Number Placeholder 15"/>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7" name="Footer Placeholder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1/28/14</a:t>
            </a:fld>
            <a:endParaRPr lang="en-US"/>
          </a:p>
        </p:txBody>
      </p:sp>
      <p:sp>
        <p:nvSpPr>
          <p:cNvPr id="15" name="Slide Number Placeholder 14"/>
          <p:cNvSpPr>
            <a:spLocks noGrp="1"/>
          </p:cNvSpPr>
          <p:nvPr>
            <p:ph type="sldNum" sz="quarter" idx="15"/>
          </p:nvPr>
        </p:nvSpPr>
        <p:spPr/>
        <p:txBody>
          <a:bodyPr/>
          <a:lstStyle>
            <a:lvl1pPr algn="ctr">
              <a:defRPr/>
            </a:lvl1pPr>
          </a:lstStyle>
          <a:p>
            <a:fld id="{D2E57653-3E58-4892-A7ED-712530ACC680}" type="slidenum">
              <a:rPr kumimoji="0" lang="en-US" smtClean="0"/>
              <a:pPr eaLnBrk="1" latinLnBrk="0" hangingPunct="1"/>
              <a:t>‹#›</a:t>
            </a:fld>
            <a:endParaRPr kumimoji="0" lang="en-US"/>
          </a:p>
        </p:txBody>
      </p:sp>
      <p:sp>
        <p:nvSpPr>
          <p:cNvPr id="16" name="Footer Placeholder 15"/>
          <p:cNvSpPr>
            <a:spLocks noGrp="1"/>
          </p:cNvSpPr>
          <p:nvPr>
            <p:ph type="ftr" sz="quarter" idx="16"/>
          </p:nvPr>
        </p:nvSpPr>
        <p:spPr/>
        <p:txBody>
          <a:bodyPr/>
          <a:lstStyle/>
          <a:p>
            <a:endParaRPr kumimoji="0"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8" name="Footer Placeholder 7"/>
          <p:cNvSpPr>
            <a:spLocks noGrp="1"/>
          </p:cNvSpPr>
          <p:nvPr>
            <p:ph type="ftr" sz="quarter" idx="11"/>
          </p:nvPr>
        </p:nvSpPr>
        <p:spPr/>
        <p:txBody>
          <a:bodyPr/>
          <a:lstStyle/>
          <a:p>
            <a:endParaRPr kumimoji="0" lang="en-US"/>
          </a:p>
        </p:txBody>
      </p:sp>
      <p:sp>
        <p:nvSpPr>
          <p:cNvPr id="7" name="Date Placeholder 6"/>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1/28/14</a:t>
            </a:fld>
            <a:endParaRPr lang="en-US"/>
          </a:p>
        </p:txBody>
      </p:sp>
      <p:sp>
        <p:nvSpPr>
          <p:cNvPr id="9" name="Slide Number Placeholder 8"/>
          <p:cNvSpPr>
            <a:spLocks noGrp="1"/>
          </p:cNvSpPr>
          <p:nvPr>
            <p:ph type="sldNum" sz="quarter" idx="15"/>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Drag picture to placeholder or click icon to add</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1/28/14</a:t>
            </a:fld>
            <a:endParaRPr lang="en-US"/>
          </a:p>
        </p:txBody>
      </p:sp>
      <p:sp>
        <p:nvSpPr>
          <p:cNvPr id="9" name="Slide Number Placeholder 8"/>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B41ABA4E-CD72-497B-97AA-7213B3980F60}" type="datetimeFigureOut">
              <a:rPr lang="en-US" smtClean="0"/>
              <a:pPr eaLnBrk="1" latinLnBrk="0" hangingPunct="1"/>
              <a:t>1/28/14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2E57653-3E58-4892-A7ED-712530ACC680}" type="slidenum">
              <a:rPr kumimoji="0" lang="en-US" smtClean="0"/>
              <a:pPr eaLnBrk="1" latinLnBrk="0" hangingPunct="1"/>
              <a:t>‹#›</a:t>
            </a:fld>
            <a:endParaRPr kumimoji="0"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Shannon Olson</a:t>
            </a:r>
          </a:p>
          <a:p>
            <a:r>
              <a:rPr lang="en-US" dirty="0" smtClean="0"/>
              <a:t>1/28/14</a:t>
            </a:r>
            <a:endParaRPr lang="en-US" dirty="0"/>
          </a:p>
        </p:txBody>
      </p:sp>
      <p:sp>
        <p:nvSpPr>
          <p:cNvPr id="3" name="Title 2"/>
          <p:cNvSpPr>
            <a:spLocks noGrp="1"/>
          </p:cNvSpPr>
          <p:nvPr>
            <p:ph type="ctrTitle"/>
          </p:nvPr>
        </p:nvSpPr>
        <p:spPr/>
        <p:txBody>
          <a:bodyPr/>
          <a:lstStyle/>
          <a:p>
            <a:r>
              <a:rPr lang="en-US" dirty="0" smtClean="0"/>
              <a:t>Doing Development Research</a:t>
            </a:r>
            <a:br>
              <a:rPr lang="en-US" dirty="0" smtClean="0"/>
            </a:br>
            <a:r>
              <a:rPr lang="en-US" sz="3600" dirty="0" smtClean="0"/>
              <a:t>Chapters 4 and 5</a:t>
            </a:r>
            <a:endParaRPr lang="en-US" sz="3600" dirty="0"/>
          </a:p>
        </p:txBody>
      </p:sp>
    </p:spTree>
    <p:extLst>
      <p:ext uri="{BB962C8B-B14F-4D97-AF65-F5344CB8AC3E}">
        <p14:creationId xmlns:p14="http://schemas.microsoft.com/office/powerpoint/2010/main" val="1206511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3999"/>
            <a:ext cx="8229600" cy="5048697"/>
          </a:xfrm>
        </p:spPr>
        <p:txBody>
          <a:bodyPr>
            <a:normAutofit/>
          </a:bodyPr>
          <a:lstStyle/>
          <a:p>
            <a:r>
              <a:rPr lang="en-US" dirty="0" smtClean="0"/>
              <a:t>Marital Status</a:t>
            </a:r>
          </a:p>
          <a:p>
            <a:pPr lvl="1"/>
            <a:r>
              <a:rPr lang="en-US" dirty="0" smtClean="0"/>
              <a:t>Ethical dilemma called into question when a single female lies to say she is married</a:t>
            </a:r>
          </a:p>
          <a:p>
            <a:pPr lvl="1"/>
            <a:r>
              <a:rPr lang="en-US" dirty="0" smtClean="0"/>
              <a:t>Can increase the safety of the single female but involves deception</a:t>
            </a:r>
          </a:p>
          <a:p>
            <a:pPr lvl="1"/>
            <a:endParaRPr lang="en-US" dirty="0"/>
          </a:p>
          <a:p>
            <a:r>
              <a:rPr lang="en-US" dirty="0" smtClean="0"/>
              <a:t>Presence of children in the field with the researcher provides a common interest and helps break down barriers</a:t>
            </a:r>
          </a:p>
          <a:p>
            <a:r>
              <a:rPr lang="en-US" dirty="0" smtClean="0"/>
              <a:t>One should continually reassess their positionality and assumptions as a researcher </a:t>
            </a:r>
            <a:endParaRPr lang="en-US" dirty="0"/>
          </a:p>
        </p:txBody>
      </p:sp>
      <p:sp>
        <p:nvSpPr>
          <p:cNvPr id="3" name="Title 2"/>
          <p:cNvSpPr>
            <a:spLocks noGrp="1"/>
          </p:cNvSpPr>
          <p:nvPr>
            <p:ph type="title"/>
          </p:nvPr>
        </p:nvSpPr>
        <p:spPr/>
        <p:txBody>
          <a:bodyPr/>
          <a:lstStyle/>
          <a:p>
            <a:r>
              <a:rPr lang="en-US" dirty="0" smtClean="0"/>
              <a:t>Ethical Issues</a:t>
            </a:r>
            <a:endParaRPr lang="en-US" dirty="0"/>
          </a:p>
        </p:txBody>
      </p:sp>
    </p:spTree>
    <p:extLst>
      <p:ext uri="{BB962C8B-B14F-4D97-AF65-F5344CB8AC3E}">
        <p14:creationId xmlns:p14="http://schemas.microsoft.com/office/powerpoint/2010/main" val="2158819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‘Bottom-up’ approaches are usually considered the most appropriate strategies to development planning</a:t>
            </a:r>
          </a:p>
          <a:p>
            <a:pPr lvl="1"/>
            <a:r>
              <a:rPr lang="en-US" dirty="0" smtClean="0"/>
              <a:t>However, these can be difficult to operationalize in the field</a:t>
            </a:r>
          </a:p>
          <a:p>
            <a:pPr lvl="1"/>
            <a:endParaRPr lang="en-US" dirty="0" smtClean="0"/>
          </a:p>
          <a:p>
            <a:r>
              <a:rPr lang="en-US" dirty="0" smtClean="0"/>
              <a:t>Extent to which locals are participating in community governance is often hidden </a:t>
            </a:r>
          </a:p>
          <a:p>
            <a:pPr lvl="1"/>
            <a:endParaRPr lang="en-US" dirty="0"/>
          </a:p>
        </p:txBody>
      </p:sp>
      <p:sp>
        <p:nvSpPr>
          <p:cNvPr id="3" name="Title 2"/>
          <p:cNvSpPr>
            <a:spLocks noGrp="1"/>
          </p:cNvSpPr>
          <p:nvPr>
            <p:ph type="title"/>
          </p:nvPr>
        </p:nvSpPr>
        <p:spPr/>
        <p:txBody>
          <a:bodyPr/>
          <a:lstStyle/>
          <a:p>
            <a:r>
              <a:rPr lang="en-US" dirty="0" smtClean="0"/>
              <a:t>Participatory Fieldwork	</a:t>
            </a:r>
            <a:endParaRPr lang="en-US" dirty="0"/>
          </a:p>
        </p:txBody>
      </p:sp>
    </p:spTree>
    <p:extLst>
      <p:ext uri="{BB962C8B-B14F-4D97-AF65-F5344CB8AC3E}">
        <p14:creationId xmlns:p14="http://schemas.microsoft.com/office/powerpoint/2010/main" val="2520150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Power relations tend to be more complex than they appear and time needs to be spend in a community to ascertain the true level of shared governance </a:t>
            </a:r>
            <a:endParaRPr lang="en-US" dirty="0" smtClean="0"/>
          </a:p>
          <a:p>
            <a:r>
              <a:rPr lang="en-US" dirty="0" smtClean="0"/>
              <a:t>Having community members individually explain or write out the following can be very useful sources of information: </a:t>
            </a:r>
            <a:endParaRPr lang="en-US" dirty="0"/>
          </a:p>
          <a:p>
            <a:pPr lvl="1"/>
            <a:r>
              <a:rPr lang="en-US" dirty="0" smtClean="0"/>
              <a:t>Life histories</a:t>
            </a:r>
          </a:p>
          <a:p>
            <a:pPr lvl="1"/>
            <a:r>
              <a:rPr lang="en-US" dirty="0" smtClean="0"/>
              <a:t>Sketch maps</a:t>
            </a:r>
          </a:p>
          <a:p>
            <a:pPr lvl="1"/>
            <a:r>
              <a:rPr lang="en-US" dirty="0" smtClean="0"/>
              <a:t>Documenting the use of space </a:t>
            </a:r>
            <a:endParaRPr lang="en-US" dirty="0"/>
          </a:p>
        </p:txBody>
      </p:sp>
      <p:sp>
        <p:nvSpPr>
          <p:cNvPr id="3" name="Title 2"/>
          <p:cNvSpPr>
            <a:spLocks noGrp="1"/>
          </p:cNvSpPr>
          <p:nvPr>
            <p:ph type="title"/>
          </p:nvPr>
        </p:nvSpPr>
        <p:spPr/>
        <p:txBody>
          <a:bodyPr/>
          <a:lstStyle/>
          <a:p>
            <a:r>
              <a:rPr lang="en-US" dirty="0" smtClean="0"/>
              <a:t>Participatory Fieldwork </a:t>
            </a:r>
            <a:endParaRPr lang="en-US" dirty="0"/>
          </a:p>
        </p:txBody>
      </p:sp>
    </p:spTree>
    <p:extLst>
      <p:ext uri="{BB962C8B-B14F-4D97-AF65-F5344CB8AC3E}">
        <p14:creationId xmlns:p14="http://schemas.microsoft.com/office/powerpoint/2010/main" val="2891491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Obtaining Permission of Local Leaders</a:t>
            </a:r>
          </a:p>
          <a:p>
            <a:pPr lvl="1"/>
            <a:r>
              <a:rPr lang="en-US" dirty="0" smtClean="0"/>
              <a:t>Local leaders tend to have an agenda and through the people they suggest you speak with, or the omission of certain groups, will try to exert their influence over the research’s results</a:t>
            </a:r>
          </a:p>
          <a:p>
            <a:pPr lvl="1"/>
            <a:endParaRPr lang="en-US" dirty="0"/>
          </a:p>
          <a:p>
            <a:r>
              <a:rPr lang="en-US" dirty="0" smtClean="0"/>
              <a:t>Leaders are often male and unaware of issues affecting women</a:t>
            </a:r>
          </a:p>
          <a:p>
            <a:pPr lvl="1"/>
            <a:r>
              <a:rPr lang="en-US" dirty="0" smtClean="0"/>
              <a:t>As a result, they may either prevent you accessing women to talk to or only provide women without any problems </a:t>
            </a:r>
            <a:endParaRPr lang="en-US" dirty="0"/>
          </a:p>
        </p:txBody>
      </p:sp>
      <p:sp>
        <p:nvSpPr>
          <p:cNvPr id="3" name="Title 2"/>
          <p:cNvSpPr>
            <a:spLocks noGrp="1"/>
          </p:cNvSpPr>
          <p:nvPr>
            <p:ph type="title"/>
          </p:nvPr>
        </p:nvSpPr>
        <p:spPr/>
        <p:txBody>
          <a:bodyPr/>
          <a:lstStyle/>
          <a:p>
            <a:r>
              <a:rPr lang="en-US" dirty="0" smtClean="0"/>
              <a:t>Participatory Fieldwork	</a:t>
            </a:r>
            <a:endParaRPr lang="en-US" dirty="0"/>
          </a:p>
        </p:txBody>
      </p:sp>
    </p:spTree>
    <p:extLst>
      <p:ext uri="{BB962C8B-B14F-4D97-AF65-F5344CB8AC3E}">
        <p14:creationId xmlns:p14="http://schemas.microsoft.com/office/powerpoint/2010/main" val="483271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Whenever possible, plan to hold workshops for participants to provide feedback on research findings</a:t>
            </a:r>
          </a:p>
          <a:p>
            <a:pPr lvl="1"/>
            <a:r>
              <a:rPr lang="en-US" dirty="0" smtClean="0"/>
              <a:t>This not only gives back to the community but provides you with an opportunity to correct mistaken assumptions</a:t>
            </a:r>
          </a:p>
          <a:p>
            <a:pPr lvl="1"/>
            <a:endParaRPr lang="en-US" dirty="0"/>
          </a:p>
          <a:p>
            <a:r>
              <a:rPr lang="en-US" dirty="0" smtClean="0"/>
              <a:t>Provide reports in the local newspaper, journal, or radio talk show to help return the knowledge to the research area</a:t>
            </a:r>
          </a:p>
          <a:p>
            <a:r>
              <a:rPr lang="en-US" dirty="0" smtClean="0"/>
              <a:t>If not, research can be seen as imperialistic, done merely to gain a postgraduate degree </a:t>
            </a:r>
            <a:endParaRPr lang="en-US" dirty="0"/>
          </a:p>
        </p:txBody>
      </p:sp>
      <p:sp>
        <p:nvSpPr>
          <p:cNvPr id="3" name="Title 2"/>
          <p:cNvSpPr>
            <a:spLocks noGrp="1"/>
          </p:cNvSpPr>
          <p:nvPr>
            <p:ph type="title"/>
          </p:nvPr>
        </p:nvSpPr>
        <p:spPr/>
        <p:txBody>
          <a:bodyPr/>
          <a:lstStyle/>
          <a:p>
            <a:r>
              <a:rPr lang="en-US" dirty="0" smtClean="0"/>
              <a:t>Return of Research Findings</a:t>
            </a:r>
            <a:endParaRPr lang="en-US" dirty="0"/>
          </a:p>
        </p:txBody>
      </p:sp>
    </p:spTree>
    <p:extLst>
      <p:ext uri="{BB962C8B-B14F-4D97-AF65-F5344CB8AC3E}">
        <p14:creationId xmlns:p14="http://schemas.microsoft.com/office/powerpoint/2010/main" val="120043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65264"/>
            <a:ext cx="8229600" cy="3830736"/>
          </a:xfrm>
        </p:spPr>
        <p:txBody>
          <a:bodyPr/>
          <a:lstStyle/>
          <a:p>
            <a:r>
              <a:rPr lang="en-US" dirty="0" smtClean="0"/>
              <a:t>Main criticism of outsider research</a:t>
            </a:r>
          </a:p>
          <a:p>
            <a:pPr lvl="1"/>
            <a:r>
              <a:rPr lang="en-US" dirty="0" smtClean="0"/>
              <a:t>Produced/interpreted from a position of power </a:t>
            </a:r>
          </a:p>
          <a:p>
            <a:pPr lvl="1"/>
            <a:r>
              <a:rPr lang="en-US" dirty="0" smtClean="0"/>
              <a:t>Lacks sufficient input from locals</a:t>
            </a:r>
          </a:p>
          <a:p>
            <a:pPr lvl="1"/>
            <a:endParaRPr lang="en-US" dirty="0"/>
          </a:p>
          <a:p>
            <a:r>
              <a:rPr lang="en-US" dirty="0" smtClean="0"/>
              <a:t>Power imbalances between the researcher and the researched are commonplace, especially in the global South</a:t>
            </a:r>
          </a:p>
          <a:p>
            <a:pPr lvl="1"/>
            <a:r>
              <a:rPr lang="en-US" dirty="0" smtClean="0"/>
              <a:t>More access to resources/opportunities </a:t>
            </a:r>
            <a:endParaRPr lang="en-US" dirty="0"/>
          </a:p>
        </p:txBody>
      </p:sp>
      <p:sp>
        <p:nvSpPr>
          <p:cNvPr id="3" name="Title 2"/>
          <p:cNvSpPr>
            <a:spLocks noGrp="1"/>
          </p:cNvSpPr>
          <p:nvPr>
            <p:ph type="title"/>
          </p:nvPr>
        </p:nvSpPr>
        <p:spPr>
          <a:xfrm>
            <a:off x="457199" y="152399"/>
            <a:ext cx="8416471" cy="2112865"/>
          </a:xfrm>
        </p:spPr>
        <p:txBody>
          <a:bodyPr>
            <a:normAutofit/>
          </a:bodyPr>
          <a:lstStyle/>
          <a:p>
            <a:pPr algn="ctr"/>
            <a:r>
              <a:rPr lang="en-US" dirty="0" smtClean="0"/>
              <a:t>Chapter 4</a:t>
            </a:r>
            <a:br>
              <a:rPr lang="en-US" dirty="0" smtClean="0"/>
            </a:br>
            <a:r>
              <a:rPr lang="en-US" dirty="0" smtClean="0"/>
              <a:t>Working in Different Cultures: </a:t>
            </a:r>
            <a:br>
              <a:rPr lang="en-US" dirty="0" smtClean="0"/>
            </a:br>
            <a:r>
              <a:rPr lang="en-US" dirty="0" smtClean="0"/>
              <a:t>Issues of Race, Ethnicity, and Identity</a:t>
            </a:r>
            <a:endParaRPr lang="en-US" dirty="0"/>
          </a:p>
        </p:txBody>
      </p:sp>
    </p:spTree>
    <p:extLst>
      <p:ext uri="{BB962C8B-B14F-4D97-AF65-F5344CB8AC3E}">
        <p14:creationId xmlns:p14="http://schemas.microsoft.com/office/powerpoint/2010/main" val="2107307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Often, community members will have had bad past experiences with arrogant, insensitive researchers</a:t>
            </a:r>
          </a:p>
          <a:p>
            <a:pPr lvl="1"/>
            <a:r>
              <a:rPr lang="en-US" dirty="0" smtClean="0"/>
              <a:t>Avoid behaviors that will bring up/reinforce feelings of inferiority and powerlessness</a:t>
            </a:r>
          </a:p>
          <a:p>
            <a:pPr lvl="1"/>
            <a:endParaRPr lang="en-US" dirty="0"/>
          </a:p>
          <a:p>
            <a:r>
              <a:rPr lang="en-US" dirty="0" smtClean="0"/>
              <a:t>Create comfort zones during interviews and day to day interactions that will help establish trust</a:t>
            </a:r>
          </a:p>
          <a:p>
            <a:pPr lvl="1"/>
            <a:r>
              <a:rPr lang="en-US" dirty="0" smtClean="0"/>
              <a:t>Take necessary steps to amend any personal blunders made during the research process </a:t>
            </a:r>
            <a:endParaRPr lang="en-US" dirty="0"/>
          </a:p>
        </p:txBody>
      </p:sp>
      <p:sp>
        <p:nvSpPr>
          <p:cNvPr id="3" name="Title 2"/>
          <p:cNvSpPr>
            <a:spLocks noGrp="1"/>
          </p:cNvSpPr>
          <p:nvPr>
            <p:ph type="title"/>
          </p:nvPr>
        </p:nvSpPr>
        <p:spPr/>
        <p:txBody>
          <a:bodyPr/>
          <a:lstStyle/>
          <a:p>
            <a:r>
              <a:rPr lang="en-US" dirty="0" smtClean="0"/>
              <a:t>Creating a Comfort Zone	</a:t>
            </a:r>
            <a:endParaRPr lang="en-US" dirty="0"/>
          </a:p>
        </p:txBody>
      </p:sp>
    </p:spTree>
    <p:extLst>
      <p:ext uri="{BB962C8B-B14F-4D97-AF65-F5344CB8AC3E}">
        <p14:creationId xmlns:p14="http://schemas.microsoft.com/office/powerpoint/2010/main" val="4177341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Gatekeeper, or persons of social hierarchical power within a community will try to influence the selection of an interpreter or research assistant. </a:t>
            </a:r>
          </a:p>
          <a:p>
            <a:endParaRPr lang="en-US" dirty="0"/>
          </a:p>
          <a:p>
            <a:r>
              <a:rPr lang="en-US" dirty="0" smtClean="0"/>
              <a:t>Ones selection of this personal assistant can ultimately make or break one’s research and relations to the community, even for local researchers. </a:t>
            </a:r>
            <a:endParaRPr lang="en-US" dirty="0"/>
          </a:p>
        </p:txBody>
      </p:sp>
      <p:sp>
        <p:nvSpPr>
          <p:cNvPr id="3" name="Title 2"/>
          <p:cNvSpPr>
            <a:spLocks noGrp="1"/>
          </p:cNvSpPr>
          <p:nvPr>
            <p:ph type="title"/>
          </p:nvPr>
        </p:nvSpPr>
        <p:spPr/>
        <p:txBody>
          <a:bodyPr/>
          <a:lstStyle/>
          <a:p>
            <a:r>
              <a:rPr lang="en-US" dirty="0" smtClean="0"/>
              <a:t>Interpreters/Research Assistants	</a:t>
            </a:r>
            <a:endParaRPr lang="en-US" dirty="0"/>
          </a:p>
        </p:txBody>
      </p:sp>
    </p:spTree>
    <p:extLst>
      <p:ext uri="{BB962C8B-B14F-4D97-AF65-F5344CB8AC3E}">
        <p14:creationId xmlns:p14="http://schemas.microsoft.com/office/powerpoint/2010/main" val="1584103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Fieldwork in development research involves professional, social, and personal relationships</a:t>
            </a:r>
          </a:p>
          <a:p>
            <a:endParaRPr lang="en-US" dirty="0"/>
          </a:p>
          <a:p>
            <a:r>
              <a:rPr lang="en-US" dirty="0" smtClean="0"/>
              <a:t>Communities assign identities to researchers based on factors of race, nationality, gender, and age</a:t>
            </a:r>
          </a:p>
          <a:p>
            <a:pPr lvl="1"/>
            <a:r>
              <a:rPr lang="en-US" dirty="0" smtClean="0"/>
              <a:t>Largely outside of the control of the researcher</a:t>
            </a:r>
          </a:p>
          <a:p>
            <a:pPr lvl="1"/>
            <a:endParaRPr lang="en-US" dirty="0"/>
          </a:p>
          <a:p>
            <a:r>
              <a:rPr lang="en-US" dirty="0" smtClean="0"/>
              <a:t>However, the mutual curiosity raised from community members can provide avenues for </a:t>
            </a:r>
            <a:r>
              <a:rPr lang="en-US" i="1" dirty="0" smtClean="0"/>
              <a:t>interaction, learning,</a:t>
            </a:r>
            <a:r>
              <a:rPr lang="en-US" i="1" dirty="0"/>
              <a:t> </a:t>
            </a:r>
            <a:r>
              <a:rPr lang="en-US" i="1" dirty="0" smtClean="0"/>
              <a:t>and knowledge exchange </a:t>
            </a:r>
          </a:p>
        </p:txBody>
      </p:sp>
      <p:sp>
        <p:nvSpPr>
          <p:cNvPr id="3" name="Title 2"/>
          <p:cNvSpPr>
            <a:spLocks noGrp="1"/>
          </p:cNvSpPr>
          <p:nvPr>
            <p:ph type="title"/>
          </p:nvPr>
        </p:nvSpPr>
        <p:spPr/>
        <p:txBody>
          <a:bodyPr>
            <a:normAutofit fontScale="90000"/>
          </a:bodyPr>
          <a:lstStyle/>
          <a:p>
            <a:r>
              <a:rPr lang="en-US" dirty="0" smtClean="0"/>
              <a:t>Shifting and Negotiating Identities	</a:t>
            </a:r>
            <a:endParaRPr lang="en-US" dirty="0"/>
          </a:p>
        </p:txBody>
      </p:sp>
    </p:spTree>
    <p:extLst>
      <p:ext uri="{BB962C8B-B14F-4D97-AF65-F5344CB8AC3E}">
        <p14:creationId xmlns:p14="http://schemas.microsoft.com/office/powerpoint/2010/main" val="2706394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lifestyle, attitude, and behavior of the researcher can greatly influence how a researched community perceives the researcher</a:t>
            </a:r>
          </a:p>
          <a:p>
            <a:pPr lvl="1"/>
            <a:r>
              <a:rPr lang="en-US" dirty="0" smtClean="0"/>
              <a:t>Clothing, eating local food, involvement in political, cultural, economic, and political life of a community are all helpful </a:t>
            </a:r>
          </a:p>
          <a:p>
            <a:pPr lvl="1"/>
            <a:endParaRPr lang="en-US" dirty="0"/>
          </a:p>
          <a:p>
            <a:r>
              <a:rPr lang="en-US" i="1" dirty="0" smtClean="0"/>
              <a:t>“The researcher has to tread a thin line between research, political action (advocacy), and the methodological imperative of academic objectivity” </a:t>
            </a:r>
            <a:endParaRPr lang="en-US" i="1" dirty="0"/>
          </a:p>
        </p:txBody>
      </p:sp>
      <p:sp>
        <p:nvSpPr>
          <p:cNvPr id="3" name="Title 2"/>
          <p:cNvSpPr>
            <a:spLocks noGrp="1"/>
          </p:cNvSpPr>
          <p:nvPr>
            <p:ph type="title"/>
          </p:nvPr>
        </p:nvSpPr>
        <p:spPr/>
        <p:txBody>
          <a:bodyPr>
            <a:normAutofit fontScale="90000"/>
          </a:bodyPr>
          <a:lstStyle/>
          <a:p>
            <a:r>
              <a:rPr lang="en-US" dirty="0"/>
              <a:t>Shifting and Negotiating Identities	</a:t>
            </a:r>
          </a:p>
        </p:txBody>
      </p:sp>
    </p:spTree>
    <p:extLst>
      <p:ext uri="{BB962C8B-B14F-4D97-AF65-F5344CB8AC3E}">
        <p14:creationId xmlns:p14="http://schemas.microsoft.com/office/powerpoint/2010/main" val="1873698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11408"/>
          </a:xfrm>
        </p:spPr>
        <p:txBody>
          <a:bodyPr>
            <a:normAutofit lnSpcReduction="10000"/>
          </a:bodyPr>
          <a:lstStyle/>
          <a:p>
            <a:r>
              <a:rPr lang="en-US" dirty="0" smtClean="0"/>
              <a:t>Be aware that, as a researcher, many will view you as a representative of a national or international donor agency</a:t>
            </a:r>
          </a:p>
          <a:p>
            <a:pPr lvl="1"/>
            <a:r>
              <a:rPr lang="en-US" dirty="0" smtClean="0"/>
              <a:t>Common perception of research </a:t>
            </a:r>
            <a:r>
              <a:rPr lang="en-US" dirty="0" smtClean="0">
                <a:sym typeface="Wingdings"/>
              </a:rPr>
              <a:t> donor funding $$</a:t>
            </a:r>
          </a:p>
          <a:p>
            <a:pPr lvl="1"/>
            <a:endParaRPr lang="en-US" dirty="0">
              <a:sym typeface="Wingdings"/>
            </a:endParaRPr>
          </a:p>
          <a:p>
            <a:r>
              <a:rPr lang="en-US" dirty="0" smtClean="0">
                <a:sym typeface="Wingdings"/>
              </a:rPr>
              <a:t>Therefore, community responses are often exaggerated to beget more funding</a:t>
            </a:r>
          </a:p>
          <a:p>
            <a:endParaRPr lang="en-US" dirty="0">
              <a:sym typeface="Wingdings"/>
            </a:endParaRPr>
          </a:p>
          <a:p>
            <a:r>
              <a:rPr lang="en-US" dirty="0" smtClean="0">
                <a:sym typeface="Wingdings"/>
              </a:rPr>
              <a:t>Important for researcher to closely examine past research/development activities and to be aware of their potentially harmful impact on the research process  </a:t>
            </a:r>
            <a:endParaRPr lang="en-US" dirty="0"/>
          </a:p>
        </p:txBody>
      </p:sp>
      <p:sp>
        <p:nvSpPr>
          <p:cNvPr id="3" name="Title 2"/>
          <p:cNvSpPr>
            <a:spLocks noGrp="1"/>
          </p:cNvSpPr>
          <p:nvPr>
            <p:ph type="title"/>
          </p:nvPr>
        </p:nvSpPr>
        <p:spPr/>
        <p:txBody>
          <a:bodyPr/>
          <a:lstStyle/>
          <a:p>
            <a:r>
              <a:rPr lang="en-US" dirty="0" smtClean="0"/>
              <a:t>Donor $$</a:t>
            </a:r>
            <a:endParaRPr lang="en-US" dirty="0"/>
          </a:p>
        </p:txBody>
      </p:sp>
    </p:spTree>
    <p:extLst>
      <p:ext uri="{BB962C8B-B14F-4D97-AF65-F5344CB8AC3E}">
        <p14:creationId xmlns:p14="http://schemas.microsoft.com/office/powerpoint/2010/main" val="1213383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39201"/>
            <a:ext cx="8229600" cy="4599173"/>
          </a:xfrm>
        </p:spPr>
        <p:txBody>
          <a:bodyPr>
            <a:normAutofit fontScale="92500" lnSpcReduction="20000"/>
          </a:bodyPr>
          <a:lstStyle/>
          <a:p>
            <a:r>
              <a:rPr lang="en-US" dirty="0" smtClean="0"/>
              <a:t>Local knowledge is rich and complex</a:t>
            </a:r>
          </a:p>
          <a:p>
            <a:pPr lvl="1"/>
            <a:r>
              <a:rPr lang="en-US" dirty="0" smtClean="0"/>
              <a:t>Organized at various scales</a:t>
            </a:r>
          </a:p>
          <a:p>
            <a:pPr lvl="1"/>
            <a:r>
              <a:rPr lang="en-US" dirty="0" smtClean="0"/>
              <a:t>No “ordinary” or “average” person’s perspective</a:t>
            </a:r>
          </a:p>
          <a:p>
            <a:pPr lvl="2"/>
            <a:r>
              <a:rPr lang="en-US" dirty="0" smtClean="0"/>
              <a:t>Different knowledge types by:</a:t>
            </a:r>
          </a:p>
          <a:p>
            <a:pPr lvl="3"/>
            <a:r>
              <a:rPr lang="en-US" dirty="0" smtClean="0"/>
              <a:t>Gender</a:t>
            </a:r>
          </a:p>
          <a:p>
            <a:pPr lvl="3"/>
            <a:r>
              <a:rPr lang="en-US" dirty="0" smtClean="0"/>
              <a:t>Age</a:t>
            </a:r>
          </a:p>
          <a:p>
            <a:pPr lvl="3"/>
            <a:r>
              <a:rPr lang="en-US" dirty="0" smtClean="0"/>
              <a:t>Household/community roles </a:t>
            </a:r>
          </a:p>
          <a:p>
            <a:pPr lvl="3"/>
            <a:endParaRPr lang="en-US" dirty="0"/>
          </a:p>
          <a:p>
            <a:r>
              <a:rPr lang="en-US" dirty="0" smtClean="0"/>
              <a:t>Only through triangulating information from several sources can one begin to create an accurate picture of the local landscape. These sources include:</a:t>
            </a:r>
          </a:p>
          <a:p>
            <a:pPr lvl="1"/>
            <a:r>
              <a:rPr lang="en-US" dirty="0"/>
              <a:t>M</a:t>
            </a:r>
            <a:r>
              <a:rPr lang="en-US" dirty="0" smtClean="0"/>
              <a:t>en/women</a:t>
            </a:r>
          </a:p>
          <a:p>
            <a:pPr lvl="1"/>
            <a:r>
              <a:rPr lang="en-US" dirty="0" smtClean="0"/>
              <a:t>Young/old</a:t>
            </a:r>
          </a:p>
          <a:p>
            <a:pPr lvl="1"/>
            <a:r>
              <a:rPr lang="en-US" dirty="0" smtClean="0"/>
              <a:t>Educated/non-educated</a:t>
            </a:r>
          </a:p>
          <a:p>
            <a:pPr lvl="1"/>
            <a:r>
              <a:rPr lang="en-US" dirty="0" smtClean="0"/>
              <a:t>Key informants </a:t>
            </a:r>
          </a:p>
        </p:txBody>
      </p:sp>
      <p:sp>
        <p:nvSpPr>
          <p:cNvPr id="3" name="Title 2"/>
          <p:cNvSpPr>
            <a:spLocks noGrp="1"/>
          </p:cNvSpPr>
          <p:nvPr>
            <p:ph type="title"/>
          </p:nvPr>
        </p:nvSpPr>
        <p:spPr>
          <a:xfrm>
            <a:off x="457200" y="152399"/>
            <a:ext cx="8229600" cy="1786803"/>
          </a:xfrm>
        </p:spPr>
        <p:txBody>
          <a:bodyPr>
            <a:normAutofit/>
          </a:bodyPr>
          <a:lstStyle/>
          <a:p>
            <a:pPr algn="ctr"/>
            <a:r>
              <a:rPr lang="en-US" sz="3600" dirty="0" smtClean="0"/>
              <a:t>Chapter 5</a:t>
            </a:r>
            <a:br>
              <a:rPr lang="en-US" sz="3600" dirty="0" smtClean="0"/>
            </a:br>
            <a:r>
              <a:rPr lang="en-US" sz="3600" dirty="0" smtClean="0"/>
              <a:t>Women, Men, and Fieldwork:</a:t>
            </a:r>
            <a:br>
              <a:rPr lang="en-US" sz="3600" dirty="0" smtClean="0"/>
            </a:br>
            <a:r>
              <a:rPr lang="en-US" sz="3600" dirty="0" smtClean="0"/>
              <a:t>Gender Relations and Power Structures</a:t>
            </a:r>
            <a:endParaRPr lang="en-US" sz="3600" dirty="0"/>
          </a:p>
        </p:txBody>
      </p:sp>
    </p:spTree>
    <p:extLst>
      <p:ext uri="{BB962C8B-B14F-4D97-AF65-F5344CB8AC3E}">
        <p14:creationId xmlns:p14="http://schemas.microsoft.com/office/powerpoint/2010/main" val="816395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Fieldwork in developing areas can lead to a complex array of ethical issues regarding:</a:t>
            </a:r>
          </a:p>
          <a:p>
            <a:pPr lvl="1"/>
            <a:r>
              <a:rPr lang="en-US" dirty="0" smtClean="0"/>
              <a:t>Knowledge generation</a:t>
            </a:r>
          </a:p>
          <a:p>
            <a:pPr lvl="1"/>
            <a:r>
              <a:rPr lang="en-US" dirty="0" smtClean="0"/>
              <a:t>Ownership</a:t>
            </a:r>
          </a:p>
          <a:p>
            <a:pPr lvl="1"/>
            <a:r>
              <a:rPr lang="en-US" dirty="0" smtClean="0"/>
              <a:t>Exploitation</a:t>
            </a:r>
          </a:p>
          <a:p>
            <a:pPr lvl="1"/>
            <a:endParaRPr lang="en-US" dirty="0" smtClean="0"/>
          </a:p>
          <a:p>
            <a:r>
              <a:rPr lang="en-US" dirty="0" smtClean="0"/>
              <a:t>A moral imperative exists to do no harm and, hopefully, to do good.  </a:t>
            </a:r>
          </a:p>
          <a:p>
            <a:pPr lvl="1"/>
            <a:r>
              <a:rPr lang="en-US" dirty="0" smtClean="0"/>
              <a:t>The research process much protect individuals dignity, privacy, and basic rights including the right to withdraw from the project at any time</a:t>
            </a:r>
            <a:endParaRPr lang="en-US" dirty="0"/>
          </a:p>
        </p:txBody>
      </p:sp>
      <p:sp>
        <p:nvSpPr>
          <p:cNvPr id="3" name="Title 2"/>
          <p:cNvSpPr>
            <a:spLocks noGrp="1"/>
          </p:cNvSpPr>
          <p:nvPr>
            <p:ph type="title"/>
          </p:nvPr>
        </p:nvSpPr>
        <p:spPr/>
        <p:txBody>
          <a:bodyPr/>
          <a:lstStyle/>
          <a:p>
            <a:r>
              <a:rPr lang="en-US" dirty="0" smtClean="0"/>
              <a:t>Ethical Issues</a:t>
            </a:r>
            <a:endParaRPr lang="en-US" dirty="0"/>
          </a:p>
        </p:txBody>
      </p:sp>
    </p:spTree>
    <p:extLst>
      <p:ext uri="{BB962C8B-B14F-4D97-AF65-F5344CB8AC3E}">
        <p14:creationId xmlns:p14="http://schemas.microsoft.com/office/powerpoint/2010/main" val="17870257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42</TotalTime>
  <Words>802</Words>
  <Application>Microsoft Macintosh PowerPoint</Application>
  <PresentationFormat>On-screen Show (4:3)</PresentationFormat>
  <Paragraphs>91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Paper</vt:lpstr>
      <vt:lpstr>Doing Development Research Chapters 4 and 5</vt:lpstr>
      <vt:lpstr>Chapter 4 Working in Different Cultures:  Issues of Race, Ethnicity, and Identity</vt:lpstr>
      <vt:lpstr>Creating a Comfort Zone </vt:lpstr>
      <vt:lpstr>Interpreters/Research Assistants </vt:lpstr>
      <vt:lpstr>Shifting and Negotiating Identities </vt:lpstr>
      <vt:lpstr>Shifting and Negotiating Identities </vt:lpstr>
      <vt:lpstr>Donor $$</vt:lpstr>
      <vt:lpstr>Chapter 5 Women, Men, and Fieldwork: Gender Relations and Power Structures</vt:lpstr>
      <vt:lpstr>Ethical Issues</vt:lpstr>
      <vt:lpstr>Ethical Issues</vt:lpstr>
      <vt:lpstr>Participatory Fieldwork </vt:lpstr>
      <vt:lpstr>Participatory Fieldwork </vt:lpstr>
      <vt:lpstr>Participatory Fieldwork </vt:lpstr>
      <vt:lpstr>Return of Research Findings</vt:lpstr>
    </vt:vector>
  </TitlesOfParts>
  <Company>George Fox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Doing Development Research Chapters 4 and 5</dc:title>
  <dc:creator>Shannon Olson</dc:creator>
  <cp:lastModifiedBy>Shannon Olson</cp:lastModifiedBy>
  <cp:revision>7</cp:revision>
  <dcterms:created xsi:type="dcterms:W3CDTF">2014-01-28T12:17:17Z</dcterms:created>
  <dcterms:modified xsi:type="dcterms:W3CDTF">2014-01-28T12:59:47Z</dcterms:modified>
</cp:coreProperties>
</file>