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embeddings/oleObject69.bin" ContentType="application/vnd.openxmlformats-officedocument.oleObject"/>
  <Override PartName="/ppt/embeddings/oleObject40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embeddings/oleObject38.bin" ContentType="application/vnd.openxmlformats-officedocument.oleObject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embeddings/oleObject76.bin" ContentType="application/vnd.openxmlformats-officedocument.oleObject"/>
  <Override PartName="/ppt/embeddings/oleObject74.bin" ContentType="application/vnd.openxmlformats-officedocument.oleObject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embeddings/oleObject41.bin" ContentType="application/vnd.openxmlformats-officedocument.oleObject"/>
  <Override PartName="/ppt/embeddings/oleObject16.bin" ContentType="application/vnd.openxmlformats-officedocument.oleObject"/>
  <Override PartName="/ppt/embeddings/oleObject53.bin" ContentType="application/vnd.openxmlformats-officedocument.oleObject"/>
  <Override PartName="/ppt/embeddings/oleObject55.bin" ContentType="application/vnd.openxmlformats-officedocument.oleObject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34.bin" ContentType="application/vnd.openxmlformats-officedocument.oleObject"/>
  <Override PartName="/ppt/embeddings/oleObject2.bin" ContentType="application/vnd.openxmlformats-officedocument.oleObject"/>
  <Override PartName="/ppt/embeddings/oleObject45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embeddings/oleObject22.bin" ContentType="application/vnd.openxmlformats-officedocument.oleObject"/>
  <Override PartName="/ppt/embeddings/oleObject37.bin" ContentType="application/vnd.openxmlformats-officedocument.oleObject"/>
  <Override PartName="/ppt/embeddings/oleObject58.bin" ContentType="application/vnd.openxmlformats-officedocument.oleObject"/>
  <Override PartName="/ppt/embeddings/oleObject86.bin" ContentType="application/vnd.openxmlformats-officedocument.oleObject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68.bin" ContentType="application/vnd.openxmlformats-officedocument.oleObject"/>
  <Override PartName="/ppt/embeddings/oleObject31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oleObject43.bin" ContentType="application/vnd.openxmlformats-officedocument.oleObject"/>
  <Override PartName="/ppt/embeddings/oleObject56.bin" ContentType="application/vnd.openxmlformats-officedocument.oleObject"/>
  <Override PartName="/ppt/embeddings/oleObject72.bin" ContentType="application/vnd.openxmlformats-officedocument.oleObject"/>
  <Override PartName="/ppt/embeddings/oleObject80.bin" ContentType="application/vnd.openxmlformats-officedocument.oleObject"/>
  <Override PartName="/ppt/embeddings/oleObject84.bin" ContentType="application/vnd.openxmlformats-officedocument.oleObject"/>
  <Override PartName="/ppt/embeddings/oleObject62.bin" ContentType="application/vnd.openxmlformats-officedocument.oleObject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embeddings/oleObject77.bin" ContentType="application/vnd.openxmlformats-officedocument.oleObject"/>
  <Override PartName="/ppt/slideLayouts/slideLayout4.xml" ContentType="application/vnd.openxmlformats-officedocument.presentationml.slideLayout+xml"/>
  <Override PartName="/ppt/embeddings/oleObject54.bin" ContentType="application/vnd.openxmlformats-officedocument.oleObject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embeddings/oleObject36.bin" ContentType="application/vnd.openxmlformats-officedocument.oleObject"/>
  <Override PartName="/ppt/notesSlides/notesSlide1.xml" ContentType="application/vnd.openxmlformats-officedocument.presentationml.notesSlide+xml"/>
  <Override PartName="/ppt/embeddings/oleObject50.bin" ContentType="application/vnd.openxmlformats-officedocument.oleObject"/>
  <Override PartName="/ppt/slideLayouts/slideLayout6.xml" ContentType="application/vnd.openxmlformats-officedocument.presentationml.slideLayout+xml"/>
  <Override PartName="/ppt/embeddings/oleObject59.bin" ContentType="application/vnd.openxmlformats-officedocument.oleObject"/>
  <Override PartName="/ppt/slideLayouts/slideLayout14.xml" ContentType="application/vnd.openxmlformats-officedocument.presentationml.slideLayout+xml"/>
  <Override PartName="/ppt/embeddings/oleObject13.bin" ContentType="application/vnd.openxmlformats-officedocument.oleObject"/>
  <Override PartName="/ppt/slides/slide10.xml" ContentType="application/vnd.openxmlformats-officedocument.presentationml.slide+xml"/>
  <Override PartName="/ppt/embeddings/oleObject10.bin" ContentType="application/vnd.openxmlformats-officedocument.oleObject"/>
  <Override PartName="/ppt/embeddings/oleObject48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Override PartName="/ppt/embeddings/oleObject15.bin" ContentType="application/vnd.openxmlformats-officedocument.oleObject"/>
  <Default Extension="png" ContentType="image/png"/>
  <Override PartName="/ppt/embeddings/oleObject81.bin" ContentType="application/vnd.openxmlformats-officedocument.oleObject"/>
  <Override PartName="/ppt/embeddings/oleObject75.bin" ContentType="application/vnd.openxmlformats-officedocument.oleObject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ppt/embeddings/oleObject29.bin" ContentType="application/vnd.openxmlformats-officedocument.oleObject"/>
  <Override PartName="/ppt/embeddings/oleObject49.bin" ContentType="application/vnd.openxmlformats-officedocument.oleObject"/>
  <Override PartName="/ppt/slideLayouts/slideLayout16.xml" ContentType="application/vnd.openxmlformats-officedocument.presentationml.slideLayout+xml"/>
  <Override PartName="/ppt/embeddings/oleObject51.bin" ContentType="application/vnd.openxmlformats-officedocument.oleObject"/>
  <Override PartName="/ppt/embeddings/oleObject28.bin" ContentType="application/vnd.openxmlformats-officedocument.oleObject"/>
  <Override PartName="/ppt/tags/tag5.xml" ContentType="application/vnd.openxmlformats-officedocument.presentationml.tags+xml"/>
  <Override PartName="/docProps/core.xml" ContentType="application/vnd.openxmlformats-package.core-properties+xml"/>
  <Override PartName="/ppt/embeddings/oleObject11.bin" ContentType="application/vnd.openxmlformats-officedocument.oleObject"/>
  <Override PartName="/ppt/embeddings/oleObject66.bin" ContentType="application/vnd.openxmlformats-officedocument.oleObject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Layouts/slideLayout19.xml" ContentType="application/vnd.openxmlformats-officedocument.presentationml.slideLayout+xml"/>
  <Override PartName="/ppt/embeddings/oleObject27.bin" ContentType="application/vnd.openxmlformats-officedocument.oleObject"/>
  <Override PartName="/ppt/embeddings/oleObject39.bin" ContentType="application/vnd.openxmlformats-officedocument.oleObject"/>
  <Override PartName="/ppt/embeddings/oleObject60.bin" ContentType="application/vnd.openxmlformats-officedocument.oleObject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35.bin" ContentType="application/vnd.openxmlformats-officedocument.oleObject"/>
  <Override PartName="/ppt/embeddings/oleObject82.bin" ContentType="application/vnd.openxmlformats-officedocument.oleObject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embeddings/oleObject18.bin" ContentType="application/vnd.openxmlformats-officedocument.oleObject"/>
  <Override PartName="/ppt/slides/slide2.xml" ContentType="application/vnd.openxmlformats-officedocument.presentationml.slide+xml"/>
  <Override PartName="/ppt/embeddings/oleObject20.bin" ContentType="application/vnd.openxmlformats-officedocument.oleObject"/>
  <Override PartName="/ppt/embeddings/oleObject44.bin" ContentType="application/vnd.openxmlformats-officedocument.oleObject"/>
  <Override PartName="/ppt/embeddings/oleObject24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6.bin" ContentType="application/vnd.openxmlformats-officedocument.oleObject"/>
  <Override PartName="/ppt/embeddings/oleObject19.bin" ContentType="application/vnd.openxmlformats-officedocument.oleObject"/>
  <Override PartName="/ppt/embeddings/oleObject33.bin" ContentType="application/vnd.openxmlformats-officedocument.oleObject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70.bin" ContentType="application/vnd.openxmlformats-officedocument.oleObject"/>
  <Override PartName="/ppt/embeddings/oleObject79.bin" ContentType="application/vnd.openxmlformats-officedocument.oleObject"/>
  <Override PartName="/ppt/embeddings/oleObject85.bin" ContentType="application/vnd.openxmlformats-officedocument.oleObject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oleObject26.bin" ContentType="application/vnd.openxmlformats-officedocument.oleObject"/>
  <Override PartName="/ppt/embeddings/oleObject25.bin" ContentType="application/vnd.openxmlformats-officedocument.oleObject"/>
  <Override PartName="/ppt/tags/tag4.xml" ContentType="application/vnd.openxmlformats-officedocument.presentationml.tags+xml"/>
  <Override PartName="/ppt/embeddings/oleObject5.bin" ContentType="application/vnd.openxmlformats-officedocument.oleObject"/>
  <Override PartName="/ppt/embeddings/oleObject63.bin" ContentType="application/vnd.openxmlformats-officedocument.oleObject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embeddings/oleObject1.bin" ContentType="application/vnd.openxmlformats-officedocument.oleObject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52.bin" ContentType="application/vnd.openxmlformats-officedocument.oleObject"/>
  <Override PartName="/ppt/embeddings/oleObject47.bin" ContentType="application/vnd.openxmlformats-officedocument.oleObject"/>
  <Override PartName="/ppt/embeddings/oleObject67.bin" ContentType="application/vnd.openxmlformats-officedocument.oleObject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46.bin" ContentType="application/vnd.openxmlformats-officedocument.oleObject"/>
  <Override PartName="/ppt/embeddings/oleObject57.bin" ContentType="application/vnd.openxmlformats-officedocument.oleObject"/>
  <Override PartName="/ppt/slides/slide5.xml" ContentType="application/vnd.openxmlformats-officedocument.presentationml.slide+xml"/>
  <Override PartName="/ppt/embeddings/oleObject65.bin" ContentType="application/vnd.openxmlformats-officedocument.oleObject"/>
  <Override PartName="/ppt/slideLayouts/slideLayout7.xml" ContentType="application/vnd.openxmlformats-officedocument.presentationml.slideLayout+xml"/>
  <Override PartName="/ppt/embeddings/oleObject32.bin" ContentType="application/vnd.openxmlformats-officedocument.oleObject"/>
  <Default Extension="jpeg" ContentType="image/jpeg"/>
  <Override PartName="/ppt/embeddings/oleObject71.bin" ContentType="application/vnd.openxmlformats-officedocument.oleObject"/>
  <Override PartName="/ppt/embeddings/oleObject14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oleObject64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embeddings/oleObject21.bin" ContentType="application/vnd.openxmlformats-officedocument.oleObject"/>
  <Override PartName="/ppt/embeddings/oleObject73.bin" ContentType="application/vnd.openxmlformats-officedocument.oleObject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embeddings/oleObject30.bin" ContentType="application/vnd.openxmlformats-officedocument.oleObject"/>
  <Override PartName="/ppt/embeddings/oleObject78.bin" ContentType="application/vnd.openxmlformats-officedocument.oleObject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embeddings/oleObject61.bin" ContentType="application/vnd.openxmlformats-officedocument.oleObject"/>
  <Override PartName="/ppt/slideLayouts/slideLayout12.xml" ContentType="application/vnd.openxmlformats-officedocument.presentationml.slideLayout+xml"/>
  <Override PartName="/ppt/embeddings/oleObject83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804" r:id="rId1"/>
  </p:sldMasterIdLst>
  <p:notesMasterIdLst>
    <p:notesMasterId r:id="rId30"/>
  </p:notesMasterIdLst>
  <p:handoutMasterIdLst>
    <p:handoutMasterId r:id="rId31"/>
  </p:handoutMasterIdLst>
  <p:sldIdLst>
    <p:sldId id="316" r:id="rId2"/>
    <p:sldId id="291" r:id="rId3"/>
    <p:sldId id="312" r:id="rId4"/>
    <p:sldId id="257" r:id="rId5"/>
    <p:sldId id="317" r:id="rId6"/>
    <p:sldId id="318" r:id="rId7"/>
    <p:sldId id="292" r:id="rId8"/>
    <p:sldId id="327" r:id="rId9"/>
    <p:sldId id="307" r:id="rId10"/>
    <p:sldId id="308" r:id="rId11"/>
    <p:sldId id="309" r:id="rId12"/>
    <p:sldId id="310" r:id="rId13"/>
    <p:sldId id="311" r:id="rId14"/>
    <p:sldId id="314" r:id="rId15"/>
    <p:sldId id="319" r:id="rId16"/>
    <p:sldId id="301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13" r:id="rId25"/>
    <p:sldId id="315" r:id="rId26"/>
    <p:sldId id="256" r:id="rId27"/>
    <p:sldId id="304" r:id="rId28"/>
    <p:sldId id="306" r:id="rId2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gray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453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12" y="-1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ADD69-4E2F-F049-B3BB-A462E5A0BB80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3BEE9-F7FD-3740-AE44-C0A6CCF6B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D647D-64B6-604F-A8F3-C5D5951B1F07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8CD7B-A939-6746-A107-7DC3636BF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Text Box 2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Text Box 2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Text Box 2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Text Box 2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Text Box 2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Text Box 2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Text Box 2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Text Box 2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Text Box 2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8CD7B-A939-6746-A107-7DC3636BFF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Text Box 2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Text Box 2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Viv Grigg  The Call to Urban Poor Missions Laidlaw AUg 09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E7CEB-6BA0-BE49-AAD3-34CDAD4CC7D3}" type="slidenum">
              <a:rPr lang="en-GB"/>
              <a:pPr/>
              <a:t>9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Viv Grigg  The Call to Urban Poor Missions Laidlaw AUg 09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8460E-98F3-0644-A5B5-1C7DB35D2591}" type="slidenum">
              <a:rPr lang="en-GB"/>
              <a:pPr/>
              <a:t>10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Viv Grigg  The Call to Urban Poor Missions Laidlaw AUg 09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CE9C0-30D0-A84C-A611-2E77790F4AB5}" type="slidenum">
              <a:rPr lang="en-GB"/>
              <a:pPr/>
              <a:t>11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Viv Grigg  The Call to Urban Poor Missions Laidlaw AUg 09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95A76-1A57-684A-8762-45FE130CA5E2}" type="slidenum">
              <a:rPr lang="en-GB"/>
              <a:pPr/>
              <a:t>12</a:t>
            </a:fld>
            <a:endParaRPr lang="en-GB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Viv Grigg  The Call to Urban Poor Missions Laidlaw AUg 09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B73E6-8049-A84A-A043-2C96D46220B1}" type="slidenum">
              <a:rPr lang="en-GB"/>
              <a:pPr/>
              <a:t>13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9357C-089A-0B44-B65A-AE1D463F6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6425" cy="1136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6425" cy="1136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5E28-5FDF-419C-905B-828A8064828E}" type="datetime1">
              <a:rPr lang="en-US" smtClean="0"/>
              <a:pPr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1180-69C3-9D40-8353-766538B69DC4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1">
            <a:alphaModFix am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EB91180-69C3-9D40-8353-766538B69DC4}" type="datetimeFigureOut">
              <a:rPr lang="en-US" smtClean="0"/>
              <a:pPr/>
              <a:t>8/14/11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6D806BC-0906-8845-BC49-946025E8E2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  <p:sldLayoutId id="2147484816" r:id="rId12"/>
    <p:sldLayoutId id="2147484817" r:id="rId13"/>
    <p:sldLayoutId id="2147484818" r:id="rId14"/>
    <p:sldLayoutId id="2147484819" r:id="rId15"/>
    <p:sldLayoutId id="2147484820" r:id="rId16"/>
    <p:sldLayoutId id="2147484821" r:id="rId17"/>
    <p:sldLayoutId id="2147484822" r:id="rId18"/>
    <p:sldLayoutId id="2147484823" r:id="rId19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4" Type="http://schemas.openxmlformats.org/officeDocument/2006/relationships/oleObject" Target="../embeddings/oleObject28.bin"/><Relationship Id="rId25" Type="http://schemas.openxmlformats.org/officeDocument/2006/relationships/oleObject" Target="../embeddings/oleObject29.bin"/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10" Type="http://schemas.openxmlformats.org/officeDocument/2006/relationships/oleObject" Target="../embeddings/oleObject14.bin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21.bin"/><Relationship Id="rId9" Type="http://schemas.openxmlformats.org/officeDocument/2006/relationships/oleObject" Target="../embeddings/oleObject13.bin"/><Relationship Id="rId18" Type="http://schemas.openxmlformats.org/officeDocument/2006/relationships/oleObject" Target="../embeddings/oleObject22.bin"/><Relationship Id="rId3" Type="http://schemas.openxmlformats.org/officeDocument/2006/relationships/slideLayout" Target="../slideLayouts/slideLayout1.xml"/><Relationship Id="rId27" Type="http://schemas.openxmlformats.org/officeDocument/2006/relationships/oleObject" Target="../embeddings/oleObject31.bin"/><Relationship Id="rId14" Type="http://schemas.openxmlformats.org/officeDocument/2006/relationships/oleObject" Target="../embeddings/oleObject18.bin"/><Relationship Id="rId23" Type="http://schemas.openxmlformats.org/officeDocument/2006/relationships/oleObject" Target="../embeddings/oleObject27.bin"/><Relationship Id="rId4" Type="http://schemas.openxmlformats.org/officeDocument/2006/relationships/notesSlide" Target="../notesSlides/notesSlide6.xml"/><Relationship Id="rId28" Type="http://schemas.openxmlformats.org/officeDocument/2006/relationships/oleObject" Target="../embeddings/oleObject32.bin"/><Relationship Id="rId26" Type="http://schemas.openxmlformats.org/officeDocument/2006/relationships/oleObject" Target="../embeddings/oleObject30.bin"/><Relationship Id="rId30" Type="http://schemas.openxmlformats.org/officeDocument/2006/relationships/oleObject" Target="../embeddings/oleObject34.bin"/><Relationship Id="rId11" Type="http://schemas.openxmlformats.org/officeDocument/2006/relationships/oleObject" Target="../embeddings/oleObject15.bin"/><Relationship Id="rId29" Type="http://schemas.openxmlformats.org/officeDocument/2006/relationships/oleObject" Target="../embeddings/oleObject33.bin"/><Relationship Id="rId6" Type="http://schemas.openxmlformats.org/officeDocument/2006/relationships/oleObject" Target="../embeddings/oleObject10.bin"/><Relationship Id="rId16" Type="http://schemas.openxmlformats.org/officeDocument/2006/relationships/oleObject" Target="../embeddings/oleObject20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9.bin"/><Relationship Id="rId19" Type="http://schemas.openxmlformats.org/officeDocument/2006/relationships/oleObject" Target="../embeddings/oleObject23.bin"/><Relationship Id="rId20" Type="http://schemas.openxmlformats.org/officeDocument/2006/relationships/oleObject" Target="../embeddings/oleObject24.bin"/><Relationship Id="rId22" Type="http://schemas.openxmlformats.org/officeDocument/2006/relationships/oleObject" Target="../embeddings/oleObject26.bin"/><Relationship Id="rId21" Type="http://schemas.openxmlformats.org/officeDocument/2006/relationships/oleObject" Target="../embeddings/oleObject25.bin"/><Relationship Id="rId2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44.bin"/><Relationship Id="rId20" Type="http://schemas.openxmlformats.org/officeDocument/2006/relationships/oleObject" Target="../embeddings/oleObject50.bin"/><Relationship Id="rId4" Type="http://schemas.openxmlformats.org/officeDocument/2006/relationships/notesSlide" Target="../notesSlides/notesSlide7.xml"/><Relationship Id="rId7" Type="http://schemas.openxmlformats.org/officeDocument/2006/relationships/oleObject" Target="../embeddings/oleObject37.bin"/><Relationship Id="rId11" Type="http://schemas.openxmlformats.org/officeDocument/2006/relationships/oleObject" Target="../embeddings/oleObject4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6.bin"/><Relationship Id="rId16" Type="http://schemas.openxmlformats.org/officeDocument/2006/relationships/oleObject" Target="../embeddings/oleObject46.bin"/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3.bin"/><Relationship Id="rId10" Type="http://schemas.openxmlformats.org/officeDocument/2006/relationships/oleObject" Target="../embeddings/oleObject40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5.bin"/><Relationship Id="rId12" Type="http://schemas.openxmlformats.org/officeDocument/2006/relationships/oleObject" Target="../embeddings/oleObject42.bin"/><Relationship Id="rId17" Type="http://schemas.openxmlformats.org/officeDocument/2006/relationships/oleObject" Target="../embeddings/oleObject47.bin"/><Relationship Id="rId19" Type="http://schemas.openxmlformats.org/officeDocument/2006/relationships/oleObject" Target="../embeddings/oleObject49.bin"/><Relationship Id="rId2" Type="http://schemas.openxmlformats.org/officeDocument/2006/relationships/tags" Target="../tags/tag3.xml"/><Relationship Id="rId9" Type="http://schemas.openxmlformats.org/officeDocument/2006/relationships/oleObject" Target="../embeddings/oleObject39.bin"/><Relationship Id="rId3" Type="http://schemas.openxmlformats.org/officeDocument/2006/relationships/slideLayout" Target="../slideLayouts/slideLayout1.xml"/><Relationship Id="rId18" Type="http://schemas.openxmlformats.org/officeDocument/2006/relationships/oleObject" Target="../embeddings/oleObject48.bin"/></Relationships>
</file>

<file path=ppt/slides/_rels/slide12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60.bin"/><Relationship Id="rId4" Type="http://schemas.openxmlformats.org/officeDocument/2006/relationships/notesSlide" Target="../notesSlides/notesSlide8.xml"/><Relationship Id="rId7" Type="http://schemas.openxmlformats.org/officeDocument/2006/relationships/oleObject" Target="../embeddings/oleObject53.bin"/><Relationship Id="rId11" Type="http://schemas.openxmlformats.org/officeDocument/2006/relationships/oleObject" Target="../embeddings/oleObject5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2.bin"/><Relationship Id="rId16" Type="http://schemas.openxmlformats.org/officeDocument/2006/relationships/oleObject" Target="../embeddings/oleObject62.bin"/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10" Type="http://schemas.openxmlformats.org/officeDocument/2006/relationships/oleObject" Target="../embeddings/oleObject56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61.bin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3.bin"/><Relationship Id="rId2" Type="http://schemas.openxmlformats.org/officeDocument/2006/relationships/tags" Target="../tags/tag4.xml"/><Relationship Id="rId9" Type="http://schemas.openxmlformats.org/officeDocument/2006/relationships/oleObject" Target="../embeddings/oleObject55.bin"/><Relationship Id="rId3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oleObject" Target="../embeddings/oleObject66.bin"/><Relationship Id="rId1" Type="http://schemas.openxmlformats.org/officeDocument/2006/relationships/vmlDrawing" Target="../drawings/vmlDrawing5.vml"/><Relationship Id="rId24" Type="http://schemas.openxmlformats.org/officeDocument/2006/relationships/oleObject" Target="../embeddings/oleObject83.bin"/><Relationship Id="rId25" Type="http://schemas.openxmlformats.org/officeDocument/2006/relationships/oleObject" Target="../embeddings/oleObject84.bin"/><Relationship Id="rId8" Type="http://schemas.openxmlformats.org/officeDocument/2006/relationships/oleObject" Target="../embeddings/oleObject67.bin"/><Relationship Id="rId13" Type="http://schemas.openxmlformats.org/officeDocument/2006/relationships/oleObject" Target="../embeddings/oleObject72.bin"/><Relationship Id="rId10" Type="http://schemas.openxmlformats.org/officeDocument/2006/relationships/oleObject" Target="../embeddings/oleObject69.bin"/><Relationship Id="rId12" Type="http://schemas.openxmlformats.org/officeDocument/2006/relationships/oleObject" Target="../embeddings/oleObject71.bin"/><Relationship Id="rId17" Type="http://schemas.openxmlformats.org/officeDocument/2006/relationships/oleObject" Target="../embeddings/oleObject76.bin"/><Relationship Id="rId9" Type="http://schemas.openxmlformats.org/officeDocument/2006/relationships/oleObject" Target="../embeddings/oleObject68.bin"/><Relationship Id="rId18" Type="http://schemas.openxmlformats.org/officeDocument/2006/relationships/oleObject" Target="../embeddings/oleObject77.bin"/><Relationship Id="rId3" Type="http://schemas.openxmlformats.org/officeDocument/2006/relationships/slideLayout" Target="../slideLayouts/slideLayout1.xml"/><Relationship Id="rId27" Type="http://schemas.openxmlformats.org/officeDocument/2006/relationships/oleObject" Target="../embeddings/oleObject86.bin"/><Relationship Id="rId14" Type="http://schemas.openxmlformats.org/officeDocument/2006/relationships/oleObject" Target="../embeddings/oleObject73.bin"/><Relationship Id="rId23" Type="http://schemas.openxmlformats.org/officeDocument/2006/relationships/oleObject" Target="../embeddings/oleObject82.bin"/><Relationship Id="rId4" Type="http://schemas.openxmlformats.org/officeDocument/2006/relationships/notesSlide" Target="../notesSlides/notesSlide9.xml"/><Relationship Id="rId26" Type="http://schemas.openxmlformats.org/officeDocument/2006/relationships/oleObject" Target="../embeddings/oleObject85.bin"/><Relationship Id="rId11" Type="http://schemas.openxmlformats.org/officeDocument/2006/relationships/oleObject" Target="../embeddings/oleObject70.bin"/><Relationship Id="rId6" Type="http://schemas.openxmlformats.org/officeDocument/2006/relationships/oleObject" Target="../embeddings/oleObject65.bin"/><Relationship Id="rId16" Type="http://schemas.openxmlformats.org/officeDocument/2006/relationships/oleObject" Target="../embeddings/oleObject75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74.bin"/><Relationship Id="rId19" Type="http://schemas.openxmlformats.org/officeDocument/2006/relationships/oleObject" Target="../embeddings/oleObject78.bin"/><Relationship Id="rId20" Type="http://schemas.openxmlformats.org/officeDocument/2006/relationships/oleObject" Target="../embeddings/oleObject79.bin"/><Relationship Id="rId22" Type="http://schemas.openxmlformats.org/officeDocument/2006/relationships/oleObject" Target="../embeddings/oleObject81.bin"/><Relationship Id="rId21" Type="http://schemas.openxmlformats.org/officeDocument/2006/relationships/oleObject" Target="../embeddings/oleObject80.bin"/><Relationship Id="rId2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5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2" Type="http://schemas.openxmlformats.org/officeDocument/2006/relationships/image" Target="../media/image9.jpeg"/><Relationship Id="rId2" Type="http://schemas.openxmlformats.org/officeDocument/2006/relationships/tags" Target="../tags/tag1.xml"/><Relationship Id="rId9" Type="http://schemas.openxmlformats.org/officeDocument/2006/relationships/oleObject" Target="../embeddings/oleObject5.bin"/><Relationship Id="rId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6000">
                <a:solidFill>
                  <a:srgbClr val="FFCC00"/>
                </a:solidFill>
              </a:rPr>
              <a:t>Encarnação</a:t>
            </a:r>
            <a:r>
              <a:rPr lang="en-GB" sz="6000">
                <a:solidFill>
                  <a:srgbClr val="FFCC00"/>
                </a:solidFill>
              </a:rPr>
              <a:t> Alliance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7772400" cy="3124200"/>
          </a:xfrm>
        </p:spPr>
        <p:txBody>
          <a:bodyPr/>
          <a:lstStyle/>
          <a:p>
            <a:pPr algn="ctr" eaLnBrk="1" hangingPunct="1">
              <a:spcBef>
                <a:spcPts val="1000"/>
              </a:spcBef>
              <a:buFont typeface="Wingdings" pitchFamily="-107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000" dirty="0">
                <a:solidFill>
                  <a:srgbClr val="FF00FF"/>
                </a:solidFill>
              </a:rPr>
              <a:t>  </a:t>
            </a:r>
            <a:r>
              <a:rPr lang="en-GB" sz="4000" dirty="0">
                <a:solidFill>
                  <a:srgbClr val="FF99CC"/>
                </a:solidFill>
              </a:rPr>
              <a:t>Bringing Christ’s Love to the World’s Slum-dwellers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 l="2753" t="8264" r="5507" b="4132"/>
          <a:stretch>
            <a:fillRect/>
          </a:stretch>
        </p:blipFill>
        <p:spPr bwMode="auto">
          <a:xfrm>
            <a:off x="1042988" y="3573463"/>
            <a:ext cx="2994025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/>
          <a:srcRect l="2753" t="8264" r="5507" b="4132"/>
          <a:stretch>
            <a:fillRect/>
          </a:stretch>
        </p:blipFill>
        <p:spPr bwMode="auto">
          <a:xfrm>
            <a:off x="5076825" y="3573463"/>
            <a:ext cx="2987675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6469063" y="3616325"/>
          <a:ext cx="1223962" cy="1884363"/>
        </p:xfrm>
        <a:graphic>
          <a:graphicData uri="http://schemas.openxmlformats.org/presentationml/2006/ole">
            <p:oleObj spid="_x0000_s99330" name="Drawing" r:id="rId5" imgW="374400" imgH="590400" progId="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0" y="0"/>
          <a:ext cx="9144000" cy="6864350"/>
        </p:xfrm>
        <a:graphic>
          <a:graphicData uri="http://schemas.openxmlformats.org/presentationml/2006/ole">
            <p:oleObj spid="_x0000_s99331" name="Presentation" r:id="rId6" imgW="2667600" imgH="1890000" progId="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7308850" y="1052513"/>
          <a:ext cx="365125" cy="576262"/>
        </p:xfrm>
        <a:graphic>
          <a:graphicData uri="http://schemas.openxmlformats.org/presentationml/2006/ole">
            <p:oleObj spid="_x0000_s99332" name="Drawing" r:id="rId7" imgW="374400" imgH="590400" progId="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667625" y="4724400"/>
          <a:ext cx="374650" cy="590550"/>
        </p:xfrm>
        <a:graphic>
          <a:graphicData uri="http://schemas.openxmlformats.org/presentationml/2006/ole">
            <p:oleObj spid="_x0000_s99333" name="Drawing" r:id="rId8" imgW="374400" imgH="590400" progId="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6300788" y="3141663"/>
          <a:ext cx="374650" cy="590550"/>
        </p:xfrm>
        <a:graphic>
          <a:graphicData uri="http://schemas.openxmlformats.org/presentationml/2006/ole">
            <p:oleObj spid="_x0000_s99334" name="Drawing" r:id="rId9" imgW="374400" imgH="590400" progId="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940425" y="2924175"/>
          <a:ext cx="374650" cy="590550"/>
        </p:xfrm>
        <a:graphic>
          <a:graphicData uri="http://schemas.openxmlformats.org/presentationml/2006/ole">
            <p:oleObj spid="_x0000_s99335" name="Drawing" r:id="rId10" imgW="374400" imgH="590400" progId="">
              <p:embed/>
            </p:oleObj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6011863" y="2636838"/>
          <a:ext cx="374650" cy="590550"/>
        </p:xfrm>
        <a:graphic>
          <a:graphicData uri="http://schemas.openxmlformats.org/presentationml/2006/ole">
            <p:oleObj spid="_x0000_s99336" name="Drawing" r:id="rId11" imgW="374400" imgH="590400" progId="">
              <p:embed/>
            </p:oleObj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6588125" y="2924175"/>
          <a:ext cx="374650" cy="590550"/>
        </p:xfrm>
        <a:graphic>
          <a:graphicData uri="http://schemas.openxmlformats.org/presentationml/2006/ole">
            <p:oleObj spid="_x0000_s99337" name="Drawing" r:id="rId12" imgW="374400" imgH="590400" progId="">
              <p:embed/>
            </p:oleObj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5651500" y="2852738"/>
          <a:ext cx="374650" cy="590550"/>
        </p:xfrm>
        <a:graphic>
          <a:graphicData uri="http://schemas.openxmlformats.org/presentationml/2006/ole">
            <p:oleObj spid="_x0000_s99338" name="Drawing" r:id="rId13" imgW="374400" imgH="590400" progId="">
              <p:embed/>
            </p:oleObj>
          </a:graphicData>
        </a:graphic>
      </p:graphicFrame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6516688" y="3573463"/>
          <a:ext cx="374650" cy="590550"/>
        </p:xfrm>
        <a:graphic>
          <a:graphicData uri="http://schemas.openxmlformats.org/presentationml/2006/ole">
            <p:oleObj spid="_x0000_s99339" name="Drawing" r:id="rId14" imgW="374400" imgH="590400" progId="">
              <p:embed/>
            </p:oleObj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927850" y="3448050"/>
            <a:ext cx="2216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NZ"/>
              <a:t>Manila, team 81-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227763" y="5373688"/>
            <a:ext cx="25463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New Zealand base, 81-</a:t>
            </a:r>
            <a:endParaRPr lang="en-GB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5364163" y="4868863"/>
            <a:ext cx="2089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Australia base, 86-</a:t>
            </a:r>
            <a:endParaRPr lang="en-GB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5867400" y="2349500"/>
            <a:ext cx="946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Kolkata</a:t>
            </a:r>
            <a:endParaRPr lang="en-GB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0" y="2420938"/>
            <a:ext cx="2178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Canadian base, 06-</a:t>
            </a:r>
            <a:endParaRPr lang="en-GB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716463" y="1844675"/>
            <a:ext cx="1822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Swiss Base, 89-</a:t>
            </a:r>
            <a:endParaRPr lang="en-GB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484438" y="1700213"/>
            <a:ext cx="1543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UK Base, 87-</a:t>
            </a:r>
            <a:endParaRPr lang="en-GB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356100" y="3068638"/>
            <a:ext cx="704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Delhi</a:t>
            </a:r>
            <a:endParaRPr lang="en-GB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6877050" y="2997200"/>
            <a:ext cx="1962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Phnom Phen, 89-</a:t>
            </a:r>
            <a:endParaRPr lang="en-GB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4427538" y="4149725"/>
            <a:ext cx="2139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Banda Aceh, 05-08</a:t>
            </a:r>
            <a:endParaRPr lang="en-GB"/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284663" y="3500438"/>
            <a:ext cx="17843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Bangkok, 83-00</a:t>
            </a:r>
            <a:endParaRPr lang="en-GB"/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735013" y="134938"/>
            <a:ext cx="620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sz="2400"/>
              <a:t>Expansion of Servants to Asia’s Urban Poor </a:t>
            </a:r>
            <a:endParaRPr lang="en-GB" sz="2400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H="1" flipV="1">
            <a:off x="6804025" y="3933825"/>
            <a:ext cx="936625" cy="935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 flipV="1">
            <a:off x="7380288" y="4797425"/>
            <a:ext cx="576262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4716463" y="2492375"/>
            <a:ext cx="1943100" cy="1296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4427538" y="2420938"/>
            <a:ext cx="2160587" cy="1439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6084888" y="3500438"/>
            <a:ext cx="215900" cy="433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 flipV="1">
            <a:off x="6732588" y="3284538"/>
            <a:ext cx="73025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 flipH="1" flipV="1">
            <a:off x="6588125" y="4076700"/>
            <a:ext cx="576263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401" name="Object 41"/>
          <p:cNvGraphicFramePr>
            <a:graphicFrameLocks noChangeAspect="1"/>
          </p:cNvGraphicFramePr>
          <p:nvPr/>
        </p:nvGraphicFramePr>
        <p:xfrm>
          <a:off x="7885113" y="1412875"/>
          <a:ext cx="365125" cy="576263"/>
        </p:xfrm>
        <a:graphic>
          <a:graphicData uri="http://schemas.openxmlformats.org/presentationml/2006/ole">
            <p:oleObj spid="_x0000_s99340" name="Drawing" r:id="rId15" imgW="374400" imgH="590400" progId="">
              <p:embed/>
            </p:oleObj>
          </a:graphicData>
        </a:graphic>
      </p:graphicFrame>
      <p:graphicFrame>
        <p:nvGraphicFramePr>
          <p:cNvPr id="15404" name="Object 44"/>
          <p:cNvGraphicFramePr>
            <a:graphicFrameLocks noChangeAspect="1"/>
          </p:cNvGraphicFramePr>
          <p:nvPr/>
        </p:nvGraphicFramePr>
        <p:xfrm>
          <a:off x="7451725" y="1341438"/>
          <a:ext cx="365125" cy="576262"/>
        </p:xfrm>
        <a:graphic>
          <a:graphicData uri="http://schemas.openxmlformats.org/presentationml/2006/ole">
            <p:oleObj spid="_x0000_s99341" name="Drawing" r:id="rId16" imgW="374400" imgH="590400" progId="">
              <p:embed/>
            </p:oleObj>
          </a:graphicData>
        </a:graphic>
      </p:graphicFrame>
      <p:graphicFrame>
        <p:nvGraphicFramePr>
          <p:cNvPr id="15407" name="Object 47"/>
          <p:cNvGraphicFramePr>
            <a:graphicFrameLocks noChangeAspect="1"/>
          </p:cNvGraphicFramePr>
          <p:nvPr/>
        </p:nvGraphicFramePr>
        <p:xfrm>
          <a:off x="8101013" y="1196975"/>
          <a:ext cx="365125" cy="576263"/>
        </p:xfrm>
        <a:graphic>
          <a:graphicData uri="http://schemas.openxmlformats.org/presentationml/2006/ole">
            <p:oleObj spid="_x0000_s99342" name="Drawing" r:id="rId17" imgW="374400" imgH="590400" progId="">
              <p:embed/>
            </p:oleObj>
          </a:graphicData>
        </a:graphic>
      </p:graphicFrame>
      <p:graphicFrame>
        <p:nvGraphicFramePr>
          <p:cNvPr id="15408" name="Object 48"/>
          <p:cNvGraphicFramePr>
            <a:graphicFrameLocks noChangeAspect="1"/>
          </p:cNvGraphicFramePr>
          <p:nvPr/>
        </p:nvGraphicFramePr>
        <p:xfrm>
          <a:off x="7667625" y="765175"/>
          <a:ext cx="365125" cy="576263"/>
        </p:xfrm>
        <a:graphic>
          <a:graphicData uri="http://schemas.openxmlformats.org/presentationml/2006/ole">
            <p:oleObj spid="_x0000_s99343" name="Drawing" r:id="rId18" imgW="374400" imgH="590400" progId="">
              <p:embed/>
            </p:oleObj>
          </a:graphicData>
        </a:graphic>
      </p:graphicFrame>
      <p:graphicFrame>
        <p:nvGraphicFramePr>
          <p:cNvPr id="15409" name="Object 49"/>
          <p:cNvGraphicFramePr>
            <a:graphicFrameLocks noChangeAspect="1"/>
          </p:cNvGraphicFramePr>
          <p:nvPr/>
        </p:nvGraphicFramePr>
        <p:xfrm>
          <a:off x="8172450" y="908050"/>
          <a:ext cx="365125" cy="576263"/>
        </p:xfrm>
        <a:graphic>
          <a:graphicData uri="http://schemas.openxmlformats.org/presentationml/2006/ole">
            <p:oleObj spid="_x0000_s99344" name="Drawing" r:id="rId19" imgW="374400" imgH="590400" progId="">
              <p:embed/>
            </p:oleObj>
          </a:graphicData>
        </a:graphic>
      </p:graphicFrame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7308850" y="0"/>
            <a:ext cx="15319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NZ" i="1"/>
              <a:t>In Manila, 54 works have been formed</a:t>
            </a:r>
            <a:r>
              <a:rPr lang="en-NZ"/>
              <a:t> </a:t>
            </a:r>
            <a:endParaRPr lang="en-GB"/>
          </a:p>
        </p:txBody>
      </p:sp>
      <p:graphicFrame>
        <p:nvGraphicFramePr>
          <p:cNvPr id="15415" name="Object 55"/>
          <p:cNvGraphicFramePr>
            <a:graphicFrameLocks noChangeAspect="1"/>
          </p:cNvGraphicFramePr>
          <p:nvPr/>
        </p:nvGraphicFramePr>
        <p:xfrm>
          <a:off x="7164388" y="4365625"/>
          <a:ext cx="374650" cy="590550"/>
        </p:xfrm>
        <a:graphic>
          <a:graphicData uri="http://schemas.openxmlformats.org/presentationml/2006/ole">
            <p:oleObj spid="_x0000_s99345" name="Drawing" r:id="rId20" imgW="374400" imgH="590400" progId="">
              <p:embed/>
            </p:oleObj>
          </a:graphicData>
        </a:graphic>
      </p:graphicFrame>
      <p:graphicFrame>
        <p:nvGraphicFramePr>
          <p:cNvPr id="15416" name="Object 56"/>
          <p:cNvGraphicFramePr>
            <a:graphicFrameLocks noChangeAspect="1"/>
          </p:cNvGraphicFramePr>
          <p:nvPr/>
        </p:nvGraphicFramePr>
        <p:xfrm>
          <a:off x="5867400" y="2636838"/>
          <a:ext cx="374650" cy="590550"/>
        </p:xfrm>
        <a:graphic>
          <a:graphicData uri="http://schemas.openxmlformats.org/presentationml/2006/ole">
            <p:oleObj spid="_x0000_s99346" name="Drawing" r:id="rId21" imgW="374400" imgH="590400" progId="">
              <p:embed/>
            </p:oleObj>
          </a:graphicData>
        </a:graphic>
      </p:graphicFrame>
      <p:graphicFrame>
        <p:nvGraphicFramePr>
          <p:cNvPr id="15417" name="Object 57"/>
          <p:cNvGraphicFramePr>
            <a:graphicFrameLocks noChangeAspect="1"/>
          </p:cNvGraphicFramePr>
          <p:nvPr/>
        </p:nvGraphicFramePr>
        <p:xfrm>
          <a:off x="4067175" y="1916113"/>
          <a:ext cx="374650" cy="590550"/>
        </p:xfrm>
        <a:graphic>
          <a:graphicData uri="http://schemas.openxmlformats.org/presentationml/2006/ole">
            <p:oleObj spid="_x0000_s99347" name="Drawing" r:id="rId22" imgW="374400" imgH="590400" progId="">
              <p:embed/>
            </p:oleObj>
          </a:graphicData>
        </a:graphic>
      </p:graphicFrame>
      <p:graphicFrame>
        <p:nvGraphicFramePr>
          <p:cNvPr id="15418" name="Object 58"/>
          <p:cNvGraphicFramePr>
            <a:graphicFrameLocks noChangeAspect="1"/>
          </p:cNvGraphicFramePr>
          <p:nvPr/>
        </p:nvGraphicFramePr>
        <p:xfrm>
          <a:off x="4500563" y="2060575"/>
          <a:ext cx="374650" cy="590550"/>
        </p:xfrm>
        <a:graphic>
          <a:graphicData uri="http://schemas.openxmlformats.org/presentationml/2006/ole">
            <p:oleObj spid="_x0000_s99348" name="Drawing" r:id="rId23" imgW="374400" imgH="590400" progId="">
              <p:embed/>
            </p:oleObj>
          </a:graphicData>
        </a:graphic>
      </p:graphicFrame>
      <p:graphicFrame>
        <p:nvGraphicFramePr>
          <p:cNvPr id="15419" name="Object 59"/>
          <p:cNvGraphicFramePr>
            <a:graphicFrameLocks noChangeAspect="1"/>
          </p:cNvGraphicFramePr>
          <p:nvPr/>
        </p:nvGraphicFramePr>
        <p:xfrm>
          <a:off x="1619250" y="2060575"/>
          <a:ext cx="374650" cy="590550"/>
        </p:xfrm>
        <a:graphic>
          <a:graphicData uri="http://schemas.openxmlformats.org/presentationml/2006/ole">
            <p:oleObj spid="_x0000_s99349" name="Drawing" r:id="rId24" imgW="374400" imgH="590400" progId="">
              <p:embed/>
            </p:oleObj>
          </a:graphicData>
        </a:graphic>
      </p:graphicFrame>
      <p:graphicFrame>
        <p:nvGraphicFramePr>
          <p:cNvPr id="15420" name="Object 60"/>
          <p:cNvGraphicFramePr>
            <a:graphicFrameLocks noChangeAspect="1"/>
          </p:cNvGraphicFramePr>
          <p:nvPr/>
        </p:nvGraphicFramePr>
        <p:xfrm>
          <a:off x="6156325" y="3573463"/>
          <a:ext cx="374650" cy="590550"/>
        </p:xfrm>
        <a:graphic>
          <a:graphicData uri="http://schemas.openxmlformats.org/presentationml/2006/ole">
            <p:oleObj spid="_x0000_s99350" name="Drawing" r:id="rId25" imgW="374400" imgH="590400" progId="">
              <p:embed/>
            </p:oleObj>
          </a:graphicData>
        </a:graphic>
      </p:graphicFrame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4427538" y="2708275"/>
            <a:ext cx="8445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Dhaka</a:t>
            </a:r>
            <a:endParaRPr lang="en-GB"/>
          </a:p>
        </p:txBody>
      </p:sp>
      <p:graphicFrame>
        <p:nvGraphicFramePr>
          <p:cNvPr id="15422" name="Object 62"/>
          <p:cNvGraphicFramePr>
            <a:graphicFrameLocks noChangeAspect="1"/>
          </p:cNvGraphicFramePr>
          <p:nvPr/>
        </p:nvGraphicFramePr>
        <p:xfrm>
          <a:off x="7524750" y="1268413"/>
          <a:ext cx="365125" cy="576262"/>
        </p:xfrm>
        <a:graphic>
          <a:graphicData uri="http://schemas.openxmlformats.org/presentationml/2006/ole">
            <p:oleObj spid="_x0000_s99351" name="Drawing" r:id="rId26" imgW="374400" imgH="590400" progId="">
              <p:embed/>
            </p:oleObj>
          </a:graphicData>
        </a:graphic>
      </p:graphicFrame>
      <p:graphicFrame>
        <p:nvGraphicFramePr>
          <p:cNvPr id="15423" name="Object 63"/>
          <p:cNvGraphicFramePr>
            <a:graphicFrameLocks noChangeAspect="1"/>
          </p:cNvGraphicFramePr>
          <p:nvPr/>
        </p:nvGraphicFramePr>
        <p:xfrm>
          <a:off x="8101013" y="1628775"/>
          <a:ext cx="365125" cy="576263"/>
        </p:xfrm>
        <a:graphic>
          <a:graphicData uri="http://schemas.openxmlformats.org/presentationml/2006/ole">
            <p:oleObj spid="_x0000_s99352" name="Drawing" r:id="rId27" imgW="374400" imgH="590400" progId="">
              <p:embed/>
            </p:oleObj>
          </a:graphicData>
        </a:graphic>
      </p:graphicFrame>
      <p:graphicFrame>
        <p:nvGraphicFramePr>
          <p:cNvPr id="15424" name="Object 64"/>
          <p:cNvGraphicFramePr>
            <a:graphicFrameLocks noChangeAspect="1"/>
          </p:cNvGraphicFramePr>
          <p:nvPr/>
        </p:nvGraphicFramePr>
        <p:xfrm>
          <a:off x="7667625" y="1557338"/>
          <a:ext cx="365125" cy="576262"/>
        </p:xfrm>
        <a:graphic>
          <a:graphicData uri="http://schemas.openxmlformats.org/presentationml/2006/ole">
            <p:oleObj spid="_x0000_s99353" name="Drawing" r:id="rId28" imgW="374400" imgH="590400" progId="">
              <p:embed/>
            </p:oleObj>
          </a:graphicData>
        </a:graphic>
      </p:graphicFrame>
      <p:graphicFrame>
        <p:nvGraphicFramePr>
          <p:cNvPr id="15425" name="Object 65"/>
          <p:cNvGraphicFramePr>
            <a:graphicFrameLocks noChangeAspect="1"/>
          </p:cNvGraphicFramePr>
          <p:nvPr/>
        </p:nvGraphicFramePr>
        <p:xfrm>
          <a:off x="8316913" y="1412875"/>
          <a:ext cx="365125" cy="576263"/>
        </p:xfrm>
        <a:graphic>
          <a:graphicData uri="http://schemas.openxmlformats.org/presentationml/2006/ole">
            <p:oleObj spid="_x0000_s99354" name="Drawing" r:id="rId29" imgW="374400" imgH="590400" progId="">
              <p:embed/>
            </p:oleObj>
          </a:graphicData>
        </a:graphic>
      </p:graphicFrame>
      <p:graphicFrame>
        <p:nvGraphicFramePr>
          <p:cNvPr id="15426" name="Object 66"/>
          <p:cNvGraphicFramePr>
            <a:graphicFrameLocks noChangeAspect="1"/>
          </p:cNvGraphicFramePr>
          <p:nvPr/>
        </p:nvGraphicFramePr>
        <p:xfrm>
          <a:off x="8388350" y="1123950"/>
          <a:ext cx="365125" cy="576263"/>
        </p:xfrm>
        <a:graphic>
          <a:graphicData uri="http://schemas.openxmlformats.org/presentationml/2006/ole">
            <p:oleObj spid="_x0000_s99355" name="Drawing" r:id="rId30" imgW="374400" imgH="59040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11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53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 animBg="1"/>
      <p:bldP spid="15379" grpId="1" animBg="1"/>
      <p:bldP spid="15380" grpId="0" animBg="1"/>
      <p:bldP spid="15380" grpId="1" animBg="1"/>
      <p:bldP spid="15381" grpId="0" animBg="1"/>
      <p:bldP spid="15381" grpId="1" animBg="1"/>
      <p:bldP spid="15382" grpId="0" animBg="1"/>
      <p:bldP spid="15382" grpId="1" animBg="1"/>
      <p:bldP spid="15383" grpId="0" animBg="1"/>
      <p:bldP spid="15383" grpId="1" animBg="1"/>
      <p:bldP spid="15384" grpId="0" animBg="1"/>
      <p:bldP spid="15384" grpId="1" animBg="1"/>
      <p:bldP spid="15385" grpId="0" animBg="1"/>
      <p:bldP spid="15385" grpId="1" animBg="1"/>
      <p:bldP spid="15385" grpId="2" animBg="1"/>
      <p:bldP spid="15386" grpId="0" animBg="1"/>
      <p:bldP spid="15386" grpId="1" animBg="1"/>
      <p:bldP spid="15387" grpId="0" animBg="1"/>
      <p:bldP spid="15387" grpId="1" animBg="1"/>
      <p:bldP spid="15388" grpId="0" animBg="1"/>
      <p:bldP spid="15389" grpId="0" animBg="1"/>
      <p:bldP spid="15389" grpId="1" animBg="1"/>
      <p:bldP spid="15414" grpId="0"/>
      <p:bldP spid="15414" grpId="1"/>
      <p:bldP spid="15414" grpId="2"/>
      <p:bldP spid="15421" grpId="0" animBg="1"/>
      <p:bldP spid="154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469063" y="3616325"/>
          <a:ext cx="1223962" cy="1884363"/>
        </p:xfrm>
        <a:graphic>
          <a:graphicData uri="http://schemas.openxmlformats.org/presentationml/2006/ole">
            <p:oleObj spid="_x0000_s101378" name="Drawing" r:id="rId5" imgW="374400" imgH="590400" progId="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0" y="0"/>
          <a:ext cx="9144000" cy="6864350"/>
        </p:xfrm>
        <a:graphic>
          <a:graphicData uri="http://schemas.openxmlformats.org/presentationml/2006/ole">
            <p:oleObj spid="_x0000_s101379" name="Presentation" r:id="rId6" imgW="2667600" imgH="1890000" progId="">
              <p:embed/>
            </p:oleObj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051050" y="2492375"/>
          <a:ext cx="374650" cy="590550"/>
        </p:xfrm>
        <a:graphic>
          <a:graphicData uri="http://schemas.openxmlformats.org/presentationml/2006/ole">
            <p:oleObj spid="_x0000_s101380" name="Drawing" r:id="rId7" imgW="374400" imgH="590400" progId="">
              <p:embed/>
            </p:oleObj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6300788" y="3141663"/>
          <a:ext cx="374650" cy="590550"/>
        </p:xfrm>
        <a:graphic>
          <a:graphicData uri="http://schemas.openxmlformats.org/presentationml/2006/ole">
            <p:oleObj spid="_x0000_s101381" name="Drawing" r:id="rId8" imgW="374400" imgH="590400" progId="">
              <p:embed/>
            </p:oleObj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5940425" y="2924175"/>
          <a:ext cx="374650" cy="590550"/>
        </p:xfrm>
        <a:graphic>
          <a:graphicData uri="http://schemas.openxmlformats.org/presentationml/2006/ole">
            <p:oleObj spid="_x0000_s101382" name="Drawing" r:id="rId9" imgW="374400" imgH="590400" progId="">
              <p:embed/>
            </p:oleObj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1979613" y="2708275"/>
          <a:ext cx="374650" cy="590550"/>
        </p:xfrm>
        <a:graphic>
          <a:graphicData uri="http://schemas.openxmlformats.org/presentationml/2006/ole">
            <p:oleObj spid="_x0000_s101383" name="Drawing" r:id="rId10" imgW="374400" imgH="590400" progId="">
              <p:embed/>
            </p:oleObj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4716463" y="3068638"/>
          <a:ext cx="374650" cy="590550"/>
        </p:xfrm>
        <a:graphic>
          <a:graphicData uri="http://schemas.openxmlformats.org/presentationml/2006/ole">
            <p:oleObj spid="_x0000_s101384" name="Drawing" r:id="rId11" imgW="374400" imgH="590400" progId="">
              <p:embed/>
            </p:oleObj>
          </a:graphicData>
        </a:graphic>
      </p:graphicFrame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5651500" y="2997200"/>
          <a:ext cx="374650" cy="590550"/>
        </p:xfrm>
        <a:graphic>
          <a:graphicData uri="http://schemas.openxmlformats.org/presentationml/2006/ole">
            <p:oleObj spid="_x0000_s101385" name="Drawing" r:id="rId12" imgW="374400" imgH="590400" progId="">
              <p:embed/>
            </p:oleObj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6227763" y="3644900"/>
          <a:ext cx="374650" cy="590550"/>
        </p:xfrm>
        <a:graphic>
          <a:graphicData uri="http://schemas.openxmlformats.org/presentationml/2006/ole">
            <p:oleObj spid="_x0000_s101386" name="Drawing" r:id="rId13" imgW="374400" imgH="590400" progId="">
              <p:embed/>
            </p:oleObj>
          </a:graphicData>
        </a:graphic>
      </p:graphicFrame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3995738" y="2636838"/>
          <a:ext cx="374650" cy="590550"/>
        </p:xfrm>
        <a:graphic>
          <a:graphicData uri="http://schemas.openxmlformats.org/presentationml/2006/ole">
            <p:oleObj spid="_x0000_s101387" name="Drawing" r:id="rId14" imgW="374400" imgH="590400" progId="">
              <p:embed/>
            </p:oleObj>
          </a:graphicData>
        </a:graphic>
      </p:graphicFrame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4716463" y="2781300"/>
          <a:ext cx="374650" cy="590550"/>
        </p:xfrm>
        <a:graphic>
          <a:graphicData uri="http://schemas.openxmlformats.org/presentationml/2006/ole">
            <p:oleObj spid="_x0000_s101388" name="Drawing" r:id="rId15" imgW="374400" imgH="590400" progId="">
              <p:embed/>
            </p:oleObj>
          </a:graphicData>
        </a:graphic>
      </p:graphicFrame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4932363" y="3284538"/>
          <a:ext cx="374650" cy="590550"/>
        </p:xfrm>
        <a:graphic>
          <a:graphicData uri="http://schemas.openxmlformats.org/presentationml/2006/ole">
            <p:oleObj spid="_x0000_s101389" name="Drawing" r:id="rId16" imgW="374400" imgH="590400" progId="">
              <p:embed/>
            </p:oleObj>
          </a:graphicData>
        </a:graphic>
      </p:graphicFrame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1835150" y="2420938"/>
          <a:ext cx="374650" cy="590550"/>
        </p:xfrm>
        <a:graphic>
          <a:graphicData uri="http://schemas.openxmlformats.org/presentationml/2006/ole">
            <p:oleObj spid="_x0000_s101390" name="Drawing" r:id="rId17" imgW="374400" imgH="590400" progId="">
              <p:embed/>
            </p:oleObj>
          </a:graphicData>
        </a:graphic>
      </p:graphicFrame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804025" y="3789363"/>
            <a:ext cx="117316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NZ"/>
              <a:t>Manila, </a:t>
            </a:r>
            <a:endParaRPr lang="en-GB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211638" y="3716338"/>
            <a:ext cx="908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Nairobi</a:t>
            </a:r>
            <a:endParaRPr lang="en-GB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203575" y="3357563"/>
            <a:ext cx="1543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Addis Ababa </a:t>
            </a:r>
            <a:endParaRPr lang="en-GB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6156325" y="2636838"/>
            <a:ext cx="946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Kolkata</a:t>
            </a:r>
            <a:endParaRPr lang="en-GB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971550" y="2565400"/>
            <a:ext cx="1022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LA base</a:t>
            </a:r>
            <a:endParaRPr lang="en-GB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5003800" y="2708275"/>
            <a:ext cx="996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Mumbai</a:t>
            </a:r>
            <a:endParaRPr lang="en-GB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2700338" y="2997200"/>
            <a:ext cx="1390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North Africa</a:t>
            </a:r>
            <a:endParaRPr lang="en-GB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3779838" y="2420938"/>
            <a:ext cx="7302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Cairo</a:t>
            </a:r>
            <a:endParaRPr lang="en-GB"/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6732588" y="3429000"/>
            <a:ext cx="1073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Bangkok</a:t>
            </a:r>
            <a:endParaRPr lang="en-GB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0" y="188913"/>
            <a:ext cx="3930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sz="2400" dirty="0"/>
              <a:t>Expansion of</a:t>
            </a:r>
            <a:r>
              <a:rPr lang="en-NZ" sz="2400" dirty="0" smtClean="0"/>
              <a:t> Servant</a:t>
            </a:r>
            <a:r>
              <a:rPr lang="en-NZ" sz="2400" dirty="0"/>
              <a:t>-Partners</a:t>
            </a:r>
            <a:endParaRPr lang="en-GB" sz="2400" dirty="0"/>
          </a:p>
        </p:txBody>
      </p:sp>
      <p:graphicFrame>
        <p:nvGraphicFramePr>
          <p:cNvPr id="17452" name="Object 44"/>
          <p:cNvGraphicFramePr>
            <a:graphicFrameLocks noChangeAspect="1"/>
          </p:cNvGraphicFramePr>
          <p:nvPr/>
        </p:nvGraphicFramePr>
        <p:xfrm>
          <a:off x="2268538" y="3141663"/>
          <a:ext cx="365125" cy="576262"/>
        </p:xfrm>
        <a:graphic>
          <a:graphicData uri="http://schemas.openxmlformats.org/presentationml/2006/ole">
            <p:oleObj spid="_x0000_s101391" name="Drawing" r:id="rId18" imgW="374400" imgH="590400" progId="">
              <p:embed/>
            </p:oleObj>
          </a:graphicData>
        </a:graphic>
      </p:graphicFrame>
      <p:graphicFrame>
        <p:nvGraphicFramePr>
          <p:cNvPr id="17463" name="Object 55"/>
          <p:cNvGraphicFramePr>
            <a:graphicFrameLocks noChangeAspect="1"/>
          </p:cNvGraphicFramePr>
          <p:nvPr/>
        </p:nvGraphicFramePr>
        <p:xfrm>
          <a:off x="2700338" y="3644900"/>
          <a:ext cx="365125" cy="576263"/>
        </p:xfrm>
        <a:graphic>
          <a:graphicData uri="http://schemas.openxmlformats.org/presentationml/2006/ole">
            <p:oleObj spid="_x0000_s101392" name="Drawing" r:id="rId19" imgW="374400" imgH="590400" progId="">
              <p:embed/>
            </p:oleObj>
          </a:graphicData>
        </a:graphic>
      </p:graphicFrame>
      <p:graphicFrame>
        <p:nvGraphicFramePr>
          <p:cNvPr id="17464" name="Object 56"/>
          <p:cNvGraphicFramePr>
            <a:graphicFrameLocks noChangeAspect="1"/>
          </p:cNvGraphicFramePr>
          <p:nvPr/>
        </p:nvGraphicFramePr>
        <p:xfrm>
          <a:off x="2484438" y="3284538"/>
          <a:ext cx="365125" cy="576262"/>
        </p:xfrm>
        <a:graphic>
          <a:graphicData uri="http://schemas.openxmlformats.org/presentationml/2006/ole">
            <p:oleObj spid="_x0000_s101393" name="Drawing" r:id="rId20" imgW="374400" imgH="590400" progId="">
              <p:embed/>
            </p:oleObj>
          </a:graphicData>
        </a:graphic>
      </p:graphicFrame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1116013" y="2997200"/>
            <a:ext cx="1022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LA base</a:t>
            </a:r>
            <a:endParaRPr lang="en-GB"/>
          </a:p>
        </p:txBody>
      </p:sp>
      <p:sp>
        <p:nvSpPr>
          <p:cNvPr id="17467" name="Text Box 59"/>
          <p:cNvSpPr txBox="1">
            <a:spLocks noChangeArrowheads="1"/>
          </p:cNvSpPr>
          <p:nvPr/>
        </p:nvSpPr>
        <p:spPr bwMode="auto">
          <a:xfrm>
            <a:off x="1619250" y="3357563"/>
            <a:ext cx="908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Mexico</a:t>
            </a:r>
            <a:endParaRPr lang="en-GB"/>
          </a:p>
        </p:txBody>
      </p:sp>
      <p:sp>
        <p:nvSpPr>
          <p:cNvPr id="17468" name="Text Box 60"/>
          <p:cNvSpPr txBox="1">
            <a:spLocks noChangeArrowheads="1"/>
          </p:cNvSpPr>
          <p:nvPr/>
        </p:nvSpPr>
        <p:spPr bwMode="auto">
          <a:xfrm>
            <a:off x="2411413" y="4221163"/>
            <a:ext cx="1035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Caracas</a:t>
            </a:r>
            <a:endParaRPr lang="en-GB"/>
          </a:p>
        </p:txBody>
      </p: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1258888" y="3716338"/>
            <a:ext cx="1428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Guadalajara</a:t>
            </a:r>
            <a:endParaRPr lang="en-GB"/>
          </a:p>
        </p:txBody>
      </p:sp>
      <p:sp>
        <p:nvSpPr>
          <p:cNvPr id="17470" name="Line 62"/>
          <p:cNvSpPr>
            <a:spLocks noChangeShapeType="1"/>
          </p:cNvSpPr>
          <p:nvPr/>
        </p:nvSpPr>
        <p:spPr bwMode="auto">
          <a:xfrm>
            <a:off x="2195513" y="2852738"/>
            <a:ext cx="576262" cy="576262"/>
          </a:xfrm>
          <a:prstGeom prst="line">
            <a:avLst/>
          </a:prstGeom>
          <a:noFill/>
          <a:ln w="444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71" name="Line 63"/>
          <p:cNvSpPr>
            <a:spLocks noChangeShapeType="1"/>
          </p:cNvSpPr>
          <p:nvPr/>
        </p:nvSpPr>
        <p:spPr bwMode="auto">
          <a:xfrm>
            <a:off x="2268538" y="2924175"/>
            <a:ext cx="719137" cy="10096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72" name="Line 64"/>
          <p:cNvSpPr>
            <a:spLocks noChangeShapeType="1"/>
          </p:cNvSpPr>
          <p:nvPr/>
        </p:nvSpPr>
        <p:spPr bwMode="auto">
          <a:xfrm>
            <a:off x="2268538" y="2852738"/>
            <a:ext cx="4103687" cy="7207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73" name="Line 65"/>
          <p:cNvSpPr>
            <a:spLocks noChangeShapeType="1"/>
          </p:cNvSpPr>
          <p:nvPr/>
        </p:nvSpPr>
        <p:spPr bwMode="auto">
          <a:xfrm>
            <a:off x="2339975" y="2924175"/>
            <a:ext cx="3960813" cy="100965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76" name="Line 68"/>
          <p:cNvSpPr>
            <a:spLocks noChangeShapeType="1"/>
          </p:cNvSpPr>
          <p:nvPr/>
        </p:nvSpPr>
        <p:spPr bwMode="auto">
          <a:xfrm>
            <a:off x="2268538" y="2852738"/>
            <a:ext cx="3527425" cy="5048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77" name="Line 69"/>
          <p:cNvSpPr>
            <a:spLocks noChangeShapeType="1"/>
          </p:cNvSpPr>
          <p:nvPr/>
        </p:nvSpPr>
        <p:spPr bwMode="auto">
          <a:xfrm>
            <a:off x="2339975" y="2852738"/>
            <a:ext cx="2519363" cy="288925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79" name="Line 71"/>
          <p:cNvSpPr>
            <a:spLocks noChangeShapeType="1"/>
          </p:cNvSpPr>
          <p:nvPr/>
        </p:nvSpPr>
        <p:spPr bwMode="auto">
          <a:xfrm>
            <a:off x="2195513" y="2781300"/>
            <a:ext cx="647700" cy="10795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80" name="Line 72"/>
          <p:cNvSpPr>
            <a:spLocks noChangeShapeType="1"/>
          </p:cNvSpPr>
          <p:nvPr/>
        </p:nvSpPr>
        <p:spPr bwMode="auto">
          <a:xfrm>
            <a:off x="2195513" y="2852738"/>
            <a:ext cx="4392612" cy="9366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81" name="Line 73"/>
          <p:cNvSpPr>
            <a:spLocks noChangeShapeType="1"/>
          </p:cNvSpPr>
          <p:nvPr/>
        </p:nvSpPr>
        <p:spPr bwMode="auto">
          <a:xfrm>
            <a:off x="2268538" y="2852738"/>
            <a:ext cx="2447925" cy="504825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ransition advTm="14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17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7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174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85" decel="100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85" decel="100000"/>
                                        <p:tgtEl>
                                          <p:spTgt spid="174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85" decel="100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385" decel="100000"/>
                                        <p:tgtEl>
                                          <p:spTgt spid="174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85" decel="100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85" decel="100000"/>
                                        <p:tgtEl>
                                          <p:spTgt spid="174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85" decel="100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85" decel="100000"/>
                                        <p:tgtEl>
                                          <p:spTgt spid="174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385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385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85" decel="100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385" decel="100000"/>
                                        <p:tgtEl>
                                          <p:spTgt spid="174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385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385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85" decel="100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385" decel="100000"/>
                                        <p:tgtEl>
                                          <p:spTgt spid="174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385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385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85" decel="100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85" decel="100000"/>
                                        <p:tgtEl>
                                          <p:spTgt spid="174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385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385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85" decel="100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385" decel="100000"/>
                                        <p:tgtEl>
                                          <p:spTgt spid="174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0" dur="385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385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85" decel="1000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385" decel="100000"/>
                                        <p:tgtEl>
                                          <p:spTgt spid="174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385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385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85" decel="1000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385" decel="100000"/>
                                        <p:tgtEl>
                                          <p:spTgt spid="174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0" dur="385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385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6469063" y="3616325"/>
          <a:ext cx="1223962" cy="1884363"/>
        </p:xfrm>
        <a:graphic>
          <a:graphicData uri="http://schemas.openxmlformats.org/presentationml/2006/ole">
            <p:oleObj spid="_x0000_s103426" name="Drawing" r:id="rId5" imgW="374400" imgH="590400" progId="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0" y="-3175"/>
          <a:ext cx="9144000" cy="6864350"/>
        </p:xfrm>
        <a:graphic>
          <a:graphicData uri="http://schemas.openxmlformats.org/presentationml/2006/ole">
            <p:oleObj spid="_x0000_s103427" name="Presentation" r:id="rId6" imgW="2667600" imgH="1890000" progId="">
              <p:embed/>
            </p:oleObj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6084888" y="2924175"/>
          <a:ext cx="374650" cy="590550"/>
        </p:xfrm>
        <a:graphic>
          <a:graphicData uri="http://schemas.openxmlformats.org/presentationml/2006/ole">
            <p:oleObj spid="_x0000_s103428" name="Drawing" r:id="rId7" imgW="374400" imgH="590400" progId="">
              <p:embed/>
            </p:oleObj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5940425" y="2997200"/>
          <a:ext cx="374650" cy="590550"/>
        </p:xfrm>
        <a:graphic>
          <a:graphicData uri="http://schemas.openxmlformats.org/presentationml/2006/ole">
            <p:oleObj spid="_x0000_s103429" name="Drawing" r:id="rId8" imgW="374400" imgH="590400" progId="">
              <p:embed/>
            </p:oleObj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6443663" y="3644900"/>
          <a:ext cx="374650" cy="590550"/>
        </p:xfrm>
        <a:graphic>
          <a:graphicData uri="http://schemas.openxmlformats.org/presentationml/2006/ole">
            <p:oleObj spid="_x0000_s103430" name="Drawing" r:id="rId9" imgW="374400" imgH="590400" progId="">
              <p:embed/>
            </p:oleObj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6948488" y="2276475"/>
          <a:ext cx="374650" cy="590550"/>
        </p:xfrm>
        <a:graphic>
          <a:graphicData uri="http://schemas.openxmlformats.org/presentationml/2006/ole">
            <p:oleObj spid="_x0000_s103431" name="Drawing" r:id="rId10" imgW="374400" imgH="590400" progId="">
              <p:embed/>
            </p:oleObj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4211638" y="3357563"/>
          <a:ext cx="374650" cy="590550"/>
        </p:xfrm>
        <a:graphic>
          <a:graphicData uri="http://schemas.openxmlformats.org/presentationml/2006/ole">
            <p:oleObj spid="_x0000_s103432" name="Drawing" r:id="rId11" imgW="374400" imgH="590400" progId="">
              <p:embed/>
            </p:oleObj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5148263" y="4149725"/>
          <a:ext cx="374650" cy="590550"/>
        </p:xfrm>
        <a:graphic>
          <a:graphicData uri="http://schemas.openxmlformats.org/presentationml/2006/ole">
            <p:oleObj spid="_x0000_s103433" name="Drawing" r:id="rId12" imgW="374400" imgH="590400" progId="">
              <p:embed/>
            </p:oleObj>
          </a:graphicData>
        </a:graphic>
      </p:graphicFrame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804025" y="3789363"/>
            <a:ext cx="117316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NZ"/>
              <a:t>Manila</a:t>
            </a:r>
            <a:endParaRPr lang="en-GB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435600" y="4221163"/>
            <a:ext cx="14922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Mozambique</a:t>
            </a:r>
            <a:endParaRPr lang="en-GB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156325" y="2636838"/>
            <a:ext cx="946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Kolkata</a:t>
            </a:r>
            <a:endParaRPr lang="en-GB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059113" y="3789363"/>
            <a:ext cx="1035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Caracas</a:t>
            </a:r>
            <a:endParaRPr lang="en-GB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6443663" y="3068638"/>
            <a:ext cx="8445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Dhaka</a:t>
            </a:r>
            <a:endParaRPr lang="en-GB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2700338" y="2997200"/>
            <a:ext cx="1390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North Africa</a:t>
            </a:r>
            <a:endParaRPr lang="en-GB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4643438" y="3644900"/>
            <a:ext cx="1022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Senegal</a:t>
            </a:r>
            <a:endParaRPr lang="en-GB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735013" y="134938"/>
            <a:ext cx="535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sz="2400"/>
              <a:t>Expansion of Brazilian mission, Kairos</a:t>
            </a:r>
            <a:endParaRPr lang="en-GB" sz="2400"/>
          </a:p>
        </p:txBody>
      </p:sp>
      <p:graphicFrame>
        <p:nvGraphicFramePr>
          <p:cNvPr id="19483" name="Object 27"/>
          <p:cNvGraphicFramePr>
            <a:graphicFrameLocks noChangeAspect="1"/>
          </p:cNvGraphicFramePr>
          <p:nvPr/>
        </p:nvGraphicFramePr>
        <p:xfrm>
          <a:off x="2268538" y="3141663"/>
          <a:ext cx="365125" cy="576262"/>
        </p:xfrm>
        <a:graphic>
          <a:graphicData uri="http://schemas.openxmlformats.org/presentationml/2006/ole">
            <p:oleObj spid="_x0000_s103434" name="Drawing" r:id="rId13" imgW="374400" imgH="590400" progId="">
              <p:embed/>
            </p:oleObj>
          </a:graphicData>
        </a:graphic>
      </p:graphicFrame>
      <p:graphicFrame>
        <p:nvGraphicFramePr>
          <p:cNvPr id="19484" name="Object 28"/>
          <p:cNvGraphicFramePr>
            <a:graphicFrameLocks noChangeAspect="1"/>
          </p:cNvGraphicFramePr>
          <p:nvPr/>
        </p:nvGraphicFramePr>
        <p:xfrm>
          <a:off x="2700338" y="3644900"/>
          <a:ext cx="365125" cy="576263"/>
        </p:xfrm>
        <a:graphic>
          <a:graphicData uri="http://schemas.openxmlformats.org/presentationml/2006/ole">
            <p:oleObj spid="_x0000_s103435" name="Drawing" r:id="rId14" imgW="374400" imgH="590400" progId="">
              <p:embed/>
            </p:oleObj>
          </a:graphicData>
        </a:graphic>
      </p:graphicFrame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692275" y="4724400"/>
            <a:ext cx="1238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i="1"/>
              <a:t>Lima base</a:t>
            </a:r>
            <a:endParaRPr lang="en-GB" i="1"/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900113" y="3716338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Central America</a:t>
            </a:r>
            <a:endParaRPr lang="en-GB"/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1403350" y="3141663"/>
            <a:ext cx="908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Mexico</a:t>
            </a:r>
            <a:endParaRPr lang="en-GB"/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3348038" y="4652963"/>
            <a:ext cx="2724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i="1"/>
              <a:t>Kairos, Sao Paulo, 87-89</a:t>
            </a:r>
            <a:endParaRPr lang="en-GB" i="1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 flipH="1">
            <a:off x="2987675" y="4437063"/>
            <a:ext cx="3603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 flipH="1" flipV="1">
            <a:off x="2843213" y="4149725"/>
            <a:ext cx="15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93" name="Line 37"/>
          <p:cNvSpPr>
            <a:spLocks noChangeShapeType="1"/>
          </p:cNvSpPr>
          <p:nvPr/>
        </p:nvSpPr>
        <p:spPr bwMode="auto">
          <a:xfrm flipH="1" flipV="1">
            <a:off x="2555875" y="3716338"/>
            <a:ext cx="2159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 flipV="1">
            <a:off x="2700338" y="4076700"/>
            <a:ext cx="37433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 flipV="1">
            <a:off x="2771775" y="3429000"/>
            <a:ext cx="345598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 flipV="1">
            <a:off x="2771775" y="3357563"/>
            <a:ext cx="324008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97" name="Object 41"/>
          <p:cNvGraphicFramePr>
            <a:graphicFrameLocks noChangeAspect="1"/>
          </p:cNvGraphicFramePr>
          <p:nvPr/>
        </p:nvGraphicFramePr>
        <p:xfrm>
          <a:off x="3348038" y="4005263"/>
          <a:ext cx="374650" cy="590550"/>
        </p:xfrm>
        <a:graphic>
          <a:graphicData uri="http://schemas.openxmlformats.org/presentationml/2006/ole">
            <p:oleObj spid="_x0000_s103436" name="Drawing" r:id="rId15" imgW="374400" imgH="590400" progId="">
              <p:embed/>
            </p:oleObj>
          </a:graphicData>
        </a:graphic>
      </p:graphicFrame>
      <p:graphicFrame>
        <p:nvGraphicFramePr>
          <p:cNvPr id="19498" name="Object 42"/>
          <p:cNvGraphicFramePr>
            <a:graphicFrameLocks noChangeAspect="1"/>
          </p:cNvGraphicFramePr>
          <p:nvPr/>
        </p:nvGraphicFramePr>
        <p:xfrm>
          <a:off x="2627313" y="4149725"/>
          <a:ext cx="374650" cy="590550"/>
        </p:xfrm>
        <a:graphic>
          <a:graphicData uri="http://schemas.openxmlformats.org/presentationml/2006/ole">
            <p:oleObj spid="_x0000_s103437" name="Drawing" r:id="rId16" imgW="374400" imgH="590400" progId="">
              <p:embed/>
            </p:oleObj>
          </a:graphicData>
        </a:graphic>
      </p:graphicFrame>
      <p:sp>
        <p:nvSpPr>
          <p:cNvPr id="19500" name="Line 44"/>
          <p:cNvSpPr>
            <a:spLocks noChangeShapeType="1"/>
          </p:cNvSpPr>
          <p:nvPr/>
        </p:nvSpPr>
        <p:spPr bwMode="auto">
          <a:xfrm>
            <a:off x="3563938" y="4365625"/>
            <a:ext cx="15843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501" name="Line 45"/>
          <p:cNvSpPr>
            <a:spLocks noChangeShapeType="1"/>
          </p:cNvSpPr>
          <p:nvPr/>
        </p:nvSpPr>
        <p:spPr bwMode="auto">
          <a:xfrm flipV="1">
            <a:off x="3563938" y="3284538"/>
            <a:ext cx="6477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502" name="Line 46"/>
          <p:cNvSpPr>
            <a:spLocks noChangeShapeType="1"/>
          </p:cNvSpPr>
          <p:nvPr/>
        </p:nvSpPr>
        <p:spPr bwMode="auto">
          <a:xfrm flipV="1">
            <a:off x="3563938" y="3860800"/>
            <a:ext cx="6477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503" name="Object 47"/>
          <p:cNvGraphicFramePr>
            <a:graphicFrameLocks noChangeAspect="1"/>
          </p:cNvGraphicFramePr>
          <p:nvPr/>
        </p:nvGraphicFramePr>
        <p:xfrm>
          <a:off x="2484438" y="3357563"/>
          <a:ext cx="365125" cy="576262"/>
        </p:xfrm>
        <a:graphic>
          <a:graphicData uri="http://schemas.openxmlformats.org/presentationml/2006/ole">
            <p:oleObj spid="_x0000_s103438" name="Drawing" r:id="rId17" imgW="374400" imgH="590400" progId="">
              <p:embed/>
            </p:oleObj>
          </a:graphicData>
        </a:graphic>
      </p:graphicFrame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7235825" y="2636838"/>
            <a:ext cx="8699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Macau</a:t>
            </a:r>
            <a:endParaRPr lang="en-GB"/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 flipV="1">
            <a:off x="3635375" y="2997200"/>
            <a:ext cx="388937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ransition advTm="4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94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94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94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9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194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194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194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194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194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10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 animBg="1"/>
      <p:bldP spid="19474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6" grpId="0" animBg="1"/>
      <p:bldP spid="19487" grpId="0" animBg="1"/>
      <p:bldP spid="19488" grpId="0" animBg="1"/>
      <p:bldP spid="19489" grpId="0" animBg="1"/>
      <p:bldP spid="19504" grpId="0" animBg="1"/>
      <p:bldP spid="1950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469063" y="3616325"/>
          <a:ext cx="1223962" cy="1884363"/>
        </p:xfrm>
        <a:graphic>
          <a:graphicData uri="http://schemas.openxmlformats.org/presentationml/2006/ole">
            <p:oleObj spid="_x0000_s105474" name="Drawing" r:id="rId5" imgW="374400" imgH="590400" progId="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0" y="-3175"/>
          <a:ext cx="9144000" cy="6864350"/>
        </p:xfrm>
        <a:graphic>
          <a:graphicData uri="http://schemas.openxmlformats.org/presentationml/2006/ole">
            <p:oleObj spid="_x0000_s105475" name="Presentation" r:id="rId6" imgW="2667600" imgH="1890000" progId="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763713" y="2349500"/>
          <a:ext cx="374650" cy="590550"/>
        </p:xfrm>
        <a:graphic>
          <a:graphicData uri="http://schemas.openxmlformats.org/presentationml/2006/ole">
            <p:oleObj spid="_x0000_s105476" name="Drawing" r:id="rId7" imgW="374400" imgH="590400" progId="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6300788" y="3141663"/>
          <a:ext cx="374650" cy="590550"/>
        </p:xfrm>
        <a:graphic>
          <a:graphicData uri="http://schemas.openxmlformats.org/presentationml/2006/ole">
            <p:oleObj spid="_x0000_s105477" name="Drawing" r:id="rId8" imgW="374400" imgH="590400" progId="">
              <p:embed/>
            </p:oleObj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5940425" y="2924175"/>
          <a:ext cx="374650" cy="590550"/>
        </p:xfrm>
        <a:graphic>
          <a:graphicData uri="http://schemas.openxmlformats.org/presentationml/2006/ole">
            <p:oleObj spid="_x0000_s105478" name="Drawing" r:id="rId9" imgW="374400" imgH="590400" progId="">
              <p:embed/>
            </p:oleObj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2411413" y="2565400"/>
          <a:ext cx="374650" cy="590550"/>
        </p:xfrm>
        <a:graphic>
          <a:graphicData uri="http://schemas.openxmlformats.org/presentationml/2006/ole">
            <p:oleObj spid="_x0000_s105479" name="Drawing" r:id="rId10" imgW="374400" imgH="590400" progId="">
              <p:embed/>
            </p:oleObj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5003800" y="3284538"/>
          <a:ext cx="374650" cy="590550"/>
        </p:xfrm>
        <a:graphic>
          <a:graphicData uri="http://schemas.openxmlformats.org/presentationml/2006/ole">
            <p:oleObj spid="_x0000_s105480" name="Drawing" r:id="rId11" imgW="374400" imgH="590400" progId="">
              <p:embed/>
            </p:oleObj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2843213" y="4221163"/>
          <a:ext cx="374650" cy="590550"/>
        </p:xfrm>
        <a:graphic>
          <a:graphicData uri="http://schemas.openxmlformats.org/presentationml/2006/ole">
            <p:oleObj spid="_x0000_s105481" name="Drawing" r:id="rId12" imgW="374400" imgH="590400" progId="">
              <p:embed/>
            </p:oleObj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6443663" y="3573463"/>
          <a:ext cx="374650" cy="590550"/>
        </p:xfrm>
        <a:graphic>
          <a:graphicData uri="http://schemas.openxmlformats.org/presentationml/2006/ole">
            <p:oleObj spid="_x0000_s105482" name="Drawing" r:id="rId13" imgW="374400" imgH="590400" progId="">
              <p:embed/>
            </p:oleObj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4500563" y="2060575"/>
          <a:ext cx="374650" cy="590550"/>
        </p:xfrm>
        <a:graphic>
          <a:graphicData uri="http://schemas.openxmlformats.org/presentationml/2006/ole">
            <p:oleObj spid="_x0000_s105483" name="Drawing" r:id="rId14" imgW="374400" imgH="590400" progId="">
              <p:embed/>
            </p:oleObj>
          </a:graphicData>
        </a:graphic>
      </p:graphicFrame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6156325" y="3068638"/>
          <a:ext cx="374650" cy="590550"/>
        </p:xfrm>
        <a:graphic>
          <a:graphicData uri="http://schemas.openxmlformats.org/presentationml/2006/ole">
            <p:oleObj spid="_x0000_s105484" name="Drawing" r:id="rId15" imgW="374400" imgH="590400" progId="">
              <p:embed/>
            </p:oleObj>
          </a:graphicData>
        </a:graphic>
      </p:graphicFrame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1908175" y="2781300"/>
          <a:ext cx="374650" cy="590550"/>
        </p:xfrm>
        <a:graphic>
          <a:graphicData uri="http://schemas.openxmlformats.org/presentationml/2006/ole">
            <p:oleObj spid="_x0000_s105485" name="Drawing" r:id="rId16" imgW="374400" imgH="590400" progId="">
              <p:embed/>
            </p:oleObj>
          </a:graphicData>
        </a:graphic>
      </p:graphicFrame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804025" y="3789363"/>
            <a:ext cx="117316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NZ"/>
              <a:t>Manila</a:t>
            </a:r>
            <a:endParaRPr lang="en-GB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211638" y="3500438"/>
            <a:ext cx="908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Nairobi</a:t>
            </a:r>
            <a:endParaRPr lang="en-GB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508625" y="2565400"/>
            <a:ext cx="946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Kolkata</a:t>
            </a:r>
            <a:endParaRPr lang="en-GB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492500" y="4581525"/>
            <a:ext cx="946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i="1">
                <a:solidFill>
                  <a:schemeClr val="hlink"/>
                </a:solidFill>
              </a:rPr>
              <a:t>Siervos</a:t>
            </a:r>
            <a:endParaRPr lang="en-GB" i="1">
              <a:solidFill>
                <a:schemeClr val="hlink"/>
              </a:solidFill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364163" y="3429000"/>
            <a:ext cx="8445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Dhaka</a:t>
            </a:r>
            <a:endParaRPr lang="en-GB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3851275" y="1916113"/>
            <a:ext cx="10985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Romania</a:t>
            </a:r>
            <a:endParaRPr lang="en-GB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732588" y="3429000"/>
            <a:ext cx="1073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Bangkok</a:t>
            </a:r>
            <a:endParaRPr lang="en-GB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735013" y="134938"/>
            <a:ext cx="5795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sz="2400"/>
              <a:t>Explosion of Other Incarnational Missions</a:t>
            </a:r>
            <a:endParaRPr lang="en-GB" sz="2400"/>
          </a:p>
        </p:txBody>
      </p:sp>
      <p:graphicFrame>
        <p:nvGraphicFramePr>
          <p:cNvPr id="21531" name="Object 27"/>
          <p:cNvGraphicFramePr>
            <a:graphicFrameLocks noChangeAspect="1"/>
          </p:cNvGraphicFramePr>
          <p:nvPr/>
        </p:nvGraphicFramePr>
        <p:xfrm>
          <a:off x="2268538" y="3141663"/>
          <a:ext cx="365125" cy="576262"/>
        </p:xfrm>
        <a:graphic>
          <a:graphicData uri="http://schemas.openxmlformats.org/presentationml/2006/ole">
            <p:oleObj spid="_x0000_s105486" name="Drawing" r:id="rId17" imgW="374400" imgH="590400" progId="">
              <p:embed/>
            </p:oleObj>
          </a:graphicData>
        </a:graphic>
      </p:graphicFrame>
      <p:graphicFrame>
        <p:nvGraphicFramePr>
          <p:cNvPr id="21532" name="Object 28"/>
          <p:cNvGraphicFramePr>
            <a:graphicFrameLocks noChangeAspect="1"/>
          </p:cNvGraphicFramePr>
          <p:nvPr/>
        </p:nvGraphicFramePr>
        <p:xfrm>
          <a:off x="2700338" y="3644900"/>
          <a:ext cx="365125" cy="576263"/>
        </p:xfrm>
        <a:graphic>
          <a:graphicData uri="http://schemas.openxmlformats.org/presentationml/2006/ole">
            <p:oleObj spid="_x0000_s105487" name="Drawing" r:id="rId18" imgW="374400" imgH="590400" progId="">
              <p:embed/>
            </p:oleObj>
          </a:graphicData>
        </a:graphic>
      </p:graphicFrame>
      <p:graphicFrame>
        <p:nvGraphicFramePr>
          <p:cNvPr id="21533" name="Object 29"/>
          <p:cNvGraphicFramePr>
            <a:graphicFrameLocks noChangeAspect="1"/>
          </p:cNvGraphicFramePr>
          <p:nvPr/>
        </p:nvGraphicFramePr>
        <p:xfrm>
          <a:off x="2484438" y="3284538"/>
          <a:ext cx="365125" cy="576262"/>
        </p:xfrm>
        <a:graphic>
          <a:graphicData uri="http://schemas.openxmlformats.org/presentationml/2006/ole">
            <p:oleObj spid="_x0000_s105488" name="Drawing" r:id="rId19" imgW="374400" imgH="590400" progId="">
              <p:embed/>
            </p:oleObj>
          </a:graphicData>
        </a:graphic>
      </p:graphicFrame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3132138" y="2781300"/>
            <a:ext cx="19875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i="1"/>
              <a:t>Word Made Flesh</a:t>
            </a:r>
            <a:endParaRPr lang="en-GB" i="1"/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2268538" y="4581525"/>
            <a:ext cx="679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Lima</a:t>
            </a:r>
            <a:endParaRPr lang="en-GB"/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1476375" y="3500438"/>
            <a:ext cx="908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Mexico</a:t>
            </a:r>
            <a:endParaRPr lang="en-GB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2051050" y="2781300"/>
            <a:ext cx="360363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2051050" y="2781300"/>
            <a:ext cx="5762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1692275" y="4005263"/>
            <a:ext cx="1035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Caracas</a:t>
            </a:r>
            <a:endParaRPr lang="en-GB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2484438" y="2997200"/>
            <a:ext cx="503237" cy="1439863"/>
          </a:xfrm>
          <a:prstGeom prst="line">
            <a:avLst/>
          </a:prstGeom>
          <a:noFill/>
          <a:ln w="444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 flipV="1">
            <a:off x="2124075" y="2492375"/>
            <a:ext cx="2303463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42" name="Object 38"/>
          <p:cNvGraphicFramePr>
            <a:graphicFrameLocks noChangeAspect="1"/>
          </p:cNvGraphicFramePr>
          <p:nvPr/>
        </p:nvGraphicFramePr>
        <p:xfrm>
          <a:off x="2051050" y="2276475"/>
          <a:ext cx="374650" cy="590550"/>
        </p:xfrm>
        <a:graphic>
          <a:graphicData uri="http://schemas.openxmlformats.org/presentationml/2006/ole">
            <p:oleObj spid="_x0000_s105489" name="Drawing" r:id="rId20" imgW="374400" imgH="590400" progId="">
              <p:embed/>
            </p:oleObj>
          </a:graphicData>
        </a:graphic>
      </p:graphicFrame>
      <p:graphicFrame>
        <p:nvGraphicFramePr>
          <p:cNvPr id="21543" name="Object 39"/>
          <p:cNvGraphicFramePr>
            <a:graphicFrameLocks noChangeAspect="1"/>
          </p:cNvGraphicFramePr>
          <p:nvPr/>
        </p:nvGraphicFramePr>
        <p:xfrm>
          <a:off x="2700338" y="2133600"/>
          <a:ext cx="374650" cy="590550"/>
        </p:xfrm>
        <a:graphic>
          <a:graphicData uri="http://schemas.openxmlformats.org/presentationml/2006/ole">
            <p:oleObj spid="_x0000_s105490" name="Drawing" r:id="rId21" imgW="374400" imgH="590400" progId="">
              <p:embed/>
            </p:oleObj>
          </a:graphicData>
        </a:graphic>
      </p:graphicFrame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2555875" y="3068638"/>
            <a:ext cx="431800" cy="86518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2771775" y="2997200"/>
            <a:ext cx="22320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2700338" y="2924175"/>
            <a:ext cx="3240087" cy="217488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2700338" y="2924175"/>
            <a:ext cx="3455987" cy="4333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2555875" y="2852738"/>
            <a:ext cx="3816350" cy="7207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2771775" y="3068638"/>
            <a:ext cx="3816350" cy="720725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50" name="Object 46"/>
          <p:cNvGraphicFramePr>
            <a:graphicFrameLocks noChangeAspect="1"/>
          </p:cNvGraphicFramePr>
          <p:nvPr/>
        </p:nvGraphicFramePr>
        <p:xfrm>
          <a:off x="3276600" y="4076700"/>
          <a:ext cx="374650" cy="590550"/>
        </p:xfrm>
        <a:graphic>
          <a:graphicData uri="http://schemas.openxmlformats.org/presentationml/2006/ole">
            <p:oleObj spid="_x0000_s105491" name="Drawing" r:id="rId22" imgW="374400" imgH="590400" progId="">
              <p:embed/>
            </p:oleObj>
          </a:graphicData>
        </a:graphic>
      </p:graphicFrame>
      <p:sp>
        <p:nvSpPr>
          <p:cNvPr id="21551" name="Line 47"/>
          <p:cNvSpPr>
            <a:spLocks noChangeShapeType="1"/>
          </p:cNvSpPr>
          <p:nvPr/>
        </p:nvSpPr>
        <p:spPr bwMode="auto">
          <a:xfrm>
            <a:off x="3563938" y="4221163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 flipV="1">
            <a:off x="3492500" y="3500438"/>
            <a:ext cx="2663825" cy="7921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0" y="2492375"/>
            <a:ext cx="1454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i="1">
                <a:solidFill>
                  <a:srgbClr val="FF0000"/>
                </a:solidFill>
              </a:rPr>
              <a:t>Innerchange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1403350" y="1916113"/>
            <a:ext cx="1327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i="1">
                <a:solidFill>
                  <a:srgbClr val="FFFF00"/>
                </a:solidFill>
              </a:rPr>
              <a:t>Urban Trek</a:t>
            </a:r>
            <a:endParaRPr lang="en-GB" i="1">
              <a:solidFill>
                <a:srgbClr val="FFFF00"/>
              </a:solidFill>
            </a:endParaRPr>
          </a:p>
        </p:txBody>
      </p:sp>
      <p:sp>
        <p:nvSpPr>
          <p:cNvPr id="21555" name="Line 51"/>
          <p:cNvSpPr>
            <a:spLocks noChangeShapeType="1"/>
          </p:cNvSpPr>
          <p:nvPr/>
        </p:nvSpPr>
        <p:spPr bwMode="auto">
          <a:xfrm>
            <a:off x="2051050" y="2781300"/>
            <a:ext cx="57626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56" name="Line 52"/>
          <p:cNvSpPr>
            <a:spLocks noChangeShapeType="1"/>
          </p:cNvSpPr>
          <p:nvPr/>
        </p:nvSpPr>
        <p:spPr bwMode="auto">
          <a:xfrm>
            <a:off x="1835150" y="2636838"/>
            <a:ext cx="215900" cy="431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57" name="Line 53"/>
          <p:cNvSpPr>
            <a:spLocks noChangeShapeType="1"/>
          </p:cNvSpPr>
          <p:nvPr/>
        </p:nvSpPr>
        <p:spPr bwMode="auto">
          <a:xfrm flipV="1">
            <a:off x="1908175" y="2636838"/>
            <a:ext cx="287338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58" name="Line 54"/>
          <p:cNvSpPr>
            <a:spLocks noChangeShapeType="1"/>
          </p:cNvSpPr>
          <p:nvPr/>
        </p:nvSpPr>
        <p:spPr bwMode="auto">
          <a:xfrm flipV="1">
            <a:off x="1908175" y="2565400"/>
            <a:ext cx="719138" cy="714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59" name="Object 55"/>
          <p:cNvGraphicFramePr>
            <a:graphicFrameLocks noChangeAspect="1"/>
          </p:cNvGraphicFramePr>
          <p:nvPr/>
        </p:nvGraphicFramePr>
        <p:xfrm>
          <a:off x="2411413" y="2205038"/>
          <a:ext cx="374650" cy="590550"/>
        </p:xfrm>
        <a:graphic>
          <a:graphicData uri="http://schemas.openxmlformats.org/presentationml/2006/ole">
            <p:oleObj spid="_x0000_s105492" name="Drawing" r:id="rId23" imgW="374400" imgH="590400" progId="">
              <p:embed/>
            </p:oleObj>
          </a:graphicData>
        </a:graphic>
      </p:graphicFrame>
      <p:sp>
        <p:nvSpPr>
          <p:cNvPr id="21560" name="Line 56"/>
          <p:cNvSpPr>
            <a:spLocks noChangeShapeType="1"/>
          </p:cNvSpPr>
          <p:nvPr/>
        </p:nvSpPr>
        <p:spPr bwMode="auto">
          <a:xfrm flipH="1" flipV="1">
            <a:off x="2411413" y="3573463"/>
            <a:ext cx="1008062" cy="71913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61" name="Line 57"/>
          <p:cNvSpPr>
            <a:spLocks noChangeShapeType="1"/>
          </p:cNvSpPr>
          <p:nvPr/>
        </p:nvSpPr>
        <p:spPr bwMode="auto">
          <a:xfrm>
            <a:off x="3059113" y="2420938"/>
            <a:ext cx="2952750" cy="431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62" name="Line 58"/>
          <p:cNvSpPr>
            <a:spLocks noChangeShapeType="1"/>
          </p:cNvSpPr>
          <p:nvPr/>
        </p:nvSpPr>
        <p:spPr bwMode="auto">
          <a:xfrm>
            <a:off x="2987675" y="2349500"/>
            <a:ext cx="3240088" cy="7191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63" name="Line 59"/>
          <p:cNvSpPr>
            <a:spLocks noChangeShapeType="1"/>
          </p:cNvSpPr>
          <p:nvPr/>
        </p:nvSpPr>
        <p:spPr bwMode="auto">
          <a:xfrm>
            <a:off x="2987675" y="2420938"/>
            <a:ext cx="3313113" cy="100806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64" name="Line 60"/>
          <p:cNvSpPr>
            <a:spLocks noChangeShapeType="1"/>
          </p:cNvSpPr>
          <p:nvPr/>
        </p:nvSpPr>
        <p:spPr bwMode="auto">
          <a:xfrm>
            <a:off x="2987675" y="2420938"/>
            <a:ext cx="3529013" cy="15128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>
            <a:off x="2987675" y="2420938"/>
            <a:ext cx="2089150" cy="122396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66" name="Line 62"/>
          <p:cNvSpPr>
            <a:spLocks noChangeShapeType="1"/>
          </p:cNvSpPr>
          <p:nvPr/>
        </p:nvSpPr>
        <p:spPr bwMode="auto">
          <a:xfrm>
            <a:off x="2916238" y="2420938"/>
            <a:ext cx="1943100" cy="720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4932363" y="2924175"/>
            <a:ext cx="730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Cairo</a:t>
            </a:r>
            <a:endParaRPr lang="en-GB"/>
          </a:p>
        </p:txBody>
      </p:sp>
      <p:graphicFrame>
        <p:nvGraphicFramePr>
          <p:cNvPr id="21568" name="Object 64"/>
          <p:cNvGraphicFramePr>
            <a:graphicFrameLocks noChangeAspect="1"/>
          </p:cNvGraphicFramePr>
          <p:nvPr/>
        </p:nvGraphicFramePr>
        <p:xfrm>
          <a:off x="4787900" y="2924175"/>
          <a:ext cx="374650" cy="590550"/>
        </p:xfrm>
        <a:graphic>
          <a:graphicData uri="http://schemas.openxmlformats.org/presentationml/2006/ole">
            <p:oleObj spid="_x0000_s105493" name="Drawing" r:id="rId24" imgW="374400" imgH="590400" progId="">
              <p:embed/>
            </p:oleObj>
          </a:graphicData>
        </a:graphic>
      </p:graphicFrame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7019925" y="2852738"/>
            <a:ext cx="1327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Hong Kong</a:t>
            </a:r>
            <a:endParaRPr lang="en-GB"/>
          </a:p>
        </p:txBody>
      </p:sp>
      <p:graphicFrame>
        <p:nvGraphicFramePr>
          <p:cNvPr id="21570" name="Object 66"/>
          <p:cNvGraphicFramePr>
            <a:graphicFrameLocks noChangeAspect="1"/>
          </p:cNvGraphicFramePr>
          <p:nvPr/>
        </p:nvGraphicFramePr>
        <p:xfrm>
          <a:off x="6659563" y="2636838"/>
          <a:ext cx="374650" cy="590550"/>
        </p:xfrm>
        <a:graphic>
          <a:graphicData uri="http://schemas.openxmlformats.org/presentationml/2006/ole">
            <p:oleObj spid="_x0000_s105494" name="Drawing" r:id="rId25" imgW="374400" imgH="590400" progId="">
              <p:embed/>
            </p:oleObj>
          </a:graphicData>
        </a:graphic>
      </p:graphicFrame>
      <p:sp>
        <p:nvSpPr>
          <p:cNvPr id="21571" name="Text Box 67"/>
          <p:cNvSpPr txBox="1">
            <a:spLocks noChangeArrowheads="1"/>
          </p:cNvSpPr>
          <p:nvPr/>
        </p:nvSpPr>
        <p:spPr bwMode="auto">
          <a:xfrm>
            <a:off x="6659563" y="2420938"/>
            <a:ext cx="22510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i="1">
                <a:solidFill>
                  <a:schemeClr val="hlink"/>
                </a:solidFill>
              </a:rPr>
              <a:t>St Stephens Society</a:t>
            </a:r>
            <a:endParaRPr lang="en-GB" i="1">
              <a:solidFill>
                <a:schemeClr val="hlink"/>
              </a:solidFill>
            </a:endParaRPr>
          </a:p>
        </p:txBody>
      </p:sp>
      <p:sp>
        <p:nvSpPr>
          <p:cNvPr id="21572" name="Text Box 68"/>
          <p:cNvSpPr txBox="1">
            <a:spLocks noChangeArrowheads="1"/>
          </p:cNvSpPr>
          <p:nvPr/>
        </p:nvSpPr>
        <p:spPr bwMode="auto">
          <a:xfrm>
            <a:off x="3779838" y="3860800"/>
            <a:ext cx="2889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i="1">
                <a:solidFill>
                  <a:schemeClr val="hlink"/>
                </a:solidFill>
              </a:rPr>
              <a:t>Church Missionary Society</a:t>
            </a:r>
            <a:endParaRPr lang="en-GB" i="1">
              <a:solidFill>
                <a:schemeClr val="hlink"/>
              </a:solidFill>
            </a:endParaRPr>
          </a:p>
        </p:txBody>
      </p:sp>
      <p:sp>
        <p:nvSpPr>
          <p:cNvPr id="21573" name="Text Box 69"/>
          <p:cNvSpPr txBox="1">
            <a:spLocks noChangeArrowheads="1"/>
          </p:cNvSpPr>
          <p:nvPr/>
        </p:nvSpPr>
        <p:spPr bwMode="auto">
          <a:xfrm>
            <a:off x="3276600" y="3141663"/>
            <a:ext cx="1543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Addis Ababa </a:t>
            </a:r>
            <a:endParaRPr lang="en-GB"/>
          </a:p>
        </p:txBody>
      </p:sp>
      <p:graphicFrame>
        <p:nvGraphicFramePr>
          <p:cNvPr id="21574" name="Object 70"/>
          <p:cNvGraphicFramePr>
            <a:graphicFrameLocks noChangeAspect="1"/>
          </p:cNvGraphicFramePr>
          <p:nvPr/>
        </p:nvGraphicFramePr>
        <p:xfrm>
          <a:off x="4932363" y="3141663"/>
          <a:ext cx="374650" cy="590550"/>
        </p:xfrm>
        <a:graphic>
          <a:graphicData uri="http://schemas.openxmlformats.org/presentationml/2006/ole">
            <p:oleObj spid="_x0000_s105495" name="Drawing" r:id="rId26" imgW="374400" imgH="590400" progId="">
              <p:embed/>
            </p:oleObj>
          </a:graphicData>
        </a:graphic>
      </p:graphicFrame>
      <p:sp>
        <p:nvSpPr>
          <p:cNvPr id="21575" name="Line 71"/>
          <p:cNvSpPr>
            <a:spLocks noChangeShapeType="1"/>
          </p:cNvSpPr>
          <p:nvPr/>
        </p:nvSpPr>
        <p:spPr bwMode="auto">
          <a:xfrm>
            <a:off x="2916238" y="2565400"/>
            <a:ext cx="142875" cy="18002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76" name="Line 72"/>
          <p:cNvSpPr>
            <a:spLocks noChangeShapeType="1"/>
          </p:cNvSpPr>
          <p:nvPr/>
        </p:nvSpPr>
        <p:spPr bwMode="auto">
          <a:xfrm flipH="1">
            <a:off x="2484438" y="2565400"/>
            <a:ext cx="358775" cy="863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77" name="Text Box 73"/>
          <p:cNvSpPr txBox="1">
            <a:spLocks noChangeArrowheads="1"/>
          </p:cNvSpPr>
          <p:nvPr/>
        </p:nvSpPr>
        <p:spPr bwMode="auto">
          <a:xfrm>
            <a:off x="0" y="5734050"/>
            <a:ext cx="8612188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sz="2000" i="1"/>
              <a:t>We developed the Encarnacao Network to link these, and share training</a:t>
            </a:r>
          </a:p>
          <a:p>
            <a:r>
              <a:rPr lang="en-NZ" sz="2000" i="1"/>
              <a:t>Some of these form churches, others are prophetic, others do development</a:t>
            </a:r>
            <a:endParaRPr lang="en-GB" sz="2000" i="1"/>
          </a:p>
        </p:txBody>
      </p:sp>
      <p:sp>
        <p:nvSpPr>
          <p:cNvPr id="21578" name="Text Box 74"/>
          <p:cNvSpPr txBox="1">
            <a:spLocks noChangeArrowheads="1"/>
          </p:cNvSpPr>
          <p:nvPr/>
        </p:nvSpPr>
        <p:spPr bwMode="auto">
          <a:xfrm>
            <a:off x="6227763" y="5229225"/>
            <a:ext cx="857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i="1">
                <a:solidFill>
                  <a:srgbClr val="FF0000"/>
                </a:solidFill>
              </a:rPr>
              <a:t>UNOH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21579" name="Line 75"/>
          <p:cNvSpPr>
            <a:spLocks noChangeShapeType="1"/>
          </p:cNvSpPr>
          <p:nvPr/>
        </p:nvSpPr>
        <p:spPr bwMode="auto">
          <a:xfrm flipH="1" flipV="1">
            <a:off x="6516688" y="3716338"/>
            <a:ext cx="576262" cy="12969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80" name="Object 76"/>
          <p:cNvGraphicFramePr>
            <a:graphicFrameLocks noChangeAspect="1"/>
          </p:cNvGraphicFramePr>
          <p:nvPr/>
        </p:nvGraphicFramePr>
        <p:xfrm>
          <a:off x="7092950" y="4797425"/>
          <a:ext cx="374650" cy="590550"/>
        </p:xfrm>
        <a:graphic>
          <a:graphicData uri="http://schemas.openxmlformats.org/presentationml/2006/ole">
            <p:oleObj spid="_x0000_s105496" name="Drawing" r:id="rId27" imgW="374400" imgH="590400" progId="">
              <p:embed/>
            </p:oleObj>
          </a:graphicData>
        </a:graphic>
      </p:graphicFrame>
      <p:sp>
        <p:nvSpPr>
          <p:cNvPr id="21581" name="Text Box 77"/>
          <p:cNvSpPr txBox="1">
            <a:spLocks noChangeArrowheads="1"/>
          </p:cNvSpPr>
          <p:nvPr/>
        </p:nvSpPr>
        <p:spPr bwMode="auto">
          <a:xfrm>
            <a:off x="5867400" y="1989138"/>
            <a:ext cx="20256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i="1"/>
              <a:t>Naga Mission, 05-</a:t>
            </a:r>
            <a:endParaRPr lang="en-GB" i="1"/>
          </a:p>
        </p:txBody>
      </p:sp>
    </p:spTree>
    <p:custDataLst>
      <p:tags r:id="rId2"/>
    </p:custDataLst>
  </p:cSld>
  <p:clrMapOvr>
    <a:masterClrMapping/>
  </p:clrMapOvr>
  <p:transition advTm="11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15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15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215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15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92" decel="100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92" decel="100000"/>
                                        <p:tgtEl>
                                          <p:spTgt spid="215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192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92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85" decel="1000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85" decel="100000"/>
                                        <p:tgtEl>
                                          <p:spTgt spid="21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2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215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215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215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215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215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15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70" decel="100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770" decel="100000"/>
                                        <p:tgtEl>
                                          <p:spTgt spid="215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70" decel="100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70" decel="100000"/>
                                        <p:tgtEl>
                                          <p:spTgt spid="215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21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770" decel="100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770" decel="100000"/>
                                        <p:tgtEl>
                                          <p:spTgt spid="21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1" dur="77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70" decel="100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770" decel="100000"/>
                                        <p:tgtEl>
                                          <p:spTgt spid="215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0" dur="77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215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85" decel="1000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385" decel="100000"/>
                                        <p:tgtEl>
                                          <p:spTgt spid="215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8" dur="385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0" dur="385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385" decel="100000"/>
                                        <p:tgtEl>
                                          <p:spTgt spid="21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385" decel="100000"/>
                                        <p:tgtEl>
                                          <p:spTgt spid="215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7" dur="385" fill="hold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9" dur="385" fill="hold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385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385" decel="100000"/>
                                        <p:tgtEl>
                                          <p:spTgt spid="215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6" dur="385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8" dur="385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385" decel="100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385" decel="100000"/>
                                        <p:tgtEl>
                                          <p:spTgt spid="215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5" dur="385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7" dur="385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385" decel="100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385" decel="100000"/>
                                        <p:tgtEl>
                                          <p:spTgt spid="215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4" dur="385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6" dur="385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5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6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8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1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20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9" dur="5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0" animBg="1"/>
      <p:bldP spid="21536" grpId="0" animBg="1"/>
      <p:bldP spid="21564" grpId="0" animBg="1"/>
      <p:bldP spid="21581" grpId="0" animBg="1"/>
      <p:bldP spid="2158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Encarnacao Alliance </a:t>
            </a:r>
            <a:br>
              <a:rPr lang="en-US" dirty="0" smtClean="0"/>
            </a:br>
            <a:r>
              <a:rPr lang="en-US" dirty="0" smtClean="0"/>
              <a:t>Grassroots Learning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Storytelling</a:t>
            </a:r>
          </a:p>
          <a:p>
            <a:r>
              <a:rPr lang="en-US" dirty="0" smtClean="0"/>
              <a:t>12 modules</a:t>
            </a:r>
          </a:p>
          <a:p>
            <a:r>
              <a:rPr lang="en-US" dirty="0" smtClean="0"/>
              <a:t>55 topics</a:t>
            </a:r>
          </a:p>
          <a:p>
            <a:r>
              <a:rPr lang="en-US" dirty="0" smtClean="0"/>
              <a:t>On CD</a:t>
            </a:r>
          </a:p>
          <a:p>
            <a:r>
              <a:rPr lang="en-US" dirty="0" smtClean="0"/>
              <a:t>10 paradigm shifts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81600" y="4114800"/>
            <a:ext cx="3959225" cy="2740025"/>
            <a:chOff x="3264" y="2592"/>
            <a:chExt cx="2494" cy="1726"/>
          </a:xfrm>
        </p:grpSpPr>
        <p:pic>
          <p:nvPicPr>
            <p:cNvPr id="58374" name="Picture 2"/>
            <p:cNvPicPr>
              <a:picLocks noChangeAspect="1" noChangeArrowheads="1"/>
            </p:cNvPicPr>
            <p:nvPr/>
          </p:nvPicPr>
          <p:blipFill>
            <a:blip r:embed="rId3"/>
            <a:srcRect l="4405" t="4091" r="2946" b="6114"/>
            <a:stretch>
              <a:fillRect/>
            </a:stretch>
          </p:blipFill>
          <p:spPr bwMode="auto">
            <a:xfrm>
              <a:off x="3264" y="2592"/>
              <a:ext cx="2495" cy="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1268412"/>
          </a:xfrm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>
                <a:solidFill>
                  <a:srgbClr val="FFCC66"/>
                </a:solidFill>
              </a:rPr>
              <a:t>A commitment to ten Church planting principles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-107" charset="2"/>
              <a:buAutoNum type="arabi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>
                <a:solidFill>
                  <a:srgbClr val="FF99CC"/>
                </a:solidFill>
              </a:rPr>
              <a:t>A willingness to suffer, to endure and to die</a:t>
            </a:r>
          </a:p>
          <a:p>
            <a:pPr eaLnBrk="1" hangingPunct="1">
              <a:spcBef>
                <a:spcPts val="600"/>
              </a:spcBef>
              <a:buFont typeface="Wingdings" pitchFamily="-107" charset="2"/>
              <a:buAutoNum type="arabi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>
                <a:solidFill>
                  <a:srgbClr val="FF99CC"/>
                </a:solidFill>
              </a:rPr>
              <a:t>Cross-cultural proclamation among the unreached</a:t>
            </a:r>
          </a:p>
          <a:p>
            <a:pPr eaLnBrk="1" hangingPunct="1">
              <a:spcBef>
                <a:spcPts val="600"/>
              </a:spcBef>
              <a:buFont typeface="Wingdings" pitchFamily="-107" charset="2"/>
              <a:buAutoNum type="arabi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>
                <a:solidFill>
                  <a:srgbClr val="FF99CC"/>
                </a:solidFill>
              </a:rPr>
              <a:t>Passionate, Focused Evangelism</a:t>
            </a:r>
          </a:p>
          <a:p>
            <a:pPr eaLnBrk="1" hangingPunct="1">
              <a:spcBef>
                <a:spcPts val="600"/>
              </a:spcBef>
              <a:buFont typeface="Wingdings" pitchFamily="-107" charset="2"/>
              <a:buAutoNum type="arabi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>
                <a:solidFill>
                  <a:srgbClr val="FF99CC"/>
                </a:solidFill>
              </a:rPr>
              <a:t>Working in Teams</a:t>
            </a:r>
          </a:p>
          <a:p>
            <a:pPr eaLnBrk="1" hangingPunct="1">
              <a:spcBef>
                <a:spcPts val="600"/>
              </a:spcBef>
              <a:buFont typeface="Wingdings" pitchFamily="-107" charset="2"/>
              <a:buAutoNum type="arabi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>
                <a:solidFill>
                  <a:srgbClr val="FF99CC"/>
                </a:solidFill>
              </a:rPr>
              <a:t>Long Term incarnational ministry</a:t>
            </a:r>
          </a:p>
          <a:p>
            <a:pPr eaLnBrk="1" hangingPunct="1">
              <a:spcBef>
                <a:spcPts val="600"/>
              </a:spcBef>
              <a:buFont typeface="Wingdings" pitchFamily="-107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>
              <a:solidFill>
                <a:srgbClr val="FF99CC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buFont typeface="Wingdings" pitchFamily="-107" charset="2"/>
              <a:buAutoNum type="arabicParenR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  <a:defRPr/>
            </a:pPr>
            <a:r>
              <a:rPr lang="en-GB" sz="2400">
                <a:solidFill>
                  <a:srgbClr val="FF99CC"/>
                </a:solidFill>
              </a:rPr>
              <a:t>Working in Partnership</a:t>
            </a:r>
          </a:p>
          <a:p>
            <a:pPr marL="457200" indent="-457200" eaLnBrk="1" hangingPunct="1">
              <a:spcBef>
                <a:spcPts val="600"/>
              </a:spcBef>
              <a:buFont typeface="Wingdings" pitchFamily="-107" charset="2"/>
              <a:buAutoNum type="arabicParenR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  <a:defRPr/>
            </a:pPr>
            <a:r>
              <a:rPr lang="en-GB" sz="2400">
                <a:solidFill>
                  <a:srgbClr val="FF99CC"/>
                </a:solidFill>
              </a:rPr>
              <a:t>Avoid Dependency</a:t>
            </a:r>
          </a:p>
          <a:p>
            <a:pPr marL="457200" indent="-457200" eaLnBrk="1" hangingPunct="1">
              <a:spcBef>
                <a:spcPts val="600"/>
              </a:spcBef>
              <a:buFont typeface="Wingdings" pitchFamily="-107" charset="2"/>
              <a:buAutoNum type="arabicParenR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  <a:defRPr/>
            </a:pPr>
            <a:r>
              <a:rPr lang="en-GB" sz="2400">
                <a:solidFill>
                  <a:srgbClr val="FF99CC"/>
                </a:solidFill>
              </a:rPr>
              <a:t>Critical contextualization</a:t>
            </a:r>
          </a:p>
          <a:p>
            <a:pPr marL="457200" indent="-457200" eaLnBrk="1" hangingPunct="1">
              <a:spcBef>
                <a:spcPts val="600"/>
              </a:spcBef>
              <a:buFont typeface="Wingdings" pitchFamily="-107" charset="2"/>
              <a:buAutoNum type="arabicParenR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  <a:defRPr/>
            </a:pPr>
            <a:r>
              <a:rPr lang="en-GB" sz="2400">
                <a:solidFill>
                  <a:srgbClr val="FF99CC"/>
                </a:solidFill>
              </a:rPr>
              <a:t>Women in Ministry</a:t>
            </a:r>
          </a:p>
          <a:p>
            <a:pPr marL="457200" indent="-457200" eaLnBrk="1" hangingPunct="1">
              <a:spcBef>
                <a:spcPts val="600"/>
              </a:spcBef>
              <a:buFont typeface="Wingdings" pitchFamily="-107" charset="2"/>
              <a:buAutoNum type="arabicParenR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  <a:defRPr/>
            </a:pPr>
            <a:r>
              <a:rPr lang="en-GB" sz="2400">
                <a:solidFill>
                  <a:srgbClr val="FF99CC"/>
                </a:solidFill>
              </a:rPr>
              <a:t>Leadership Development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Man or Woman of Peace for City</a:t>
            </a:r>
            <a:endParaRPr lang="en-US" dirty="0"/>
          </a:p>
        </p:txBody>
      </p:sp>
      <p:pic>
        <p:nvPicPr>
          <p:cNvPr id="5" name="Picture 4" descr="prJohnBaptistLukwa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1913650"/>
            <a:ext cx="3901440" cy="2926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8543" y="2799478"/>
            <a:ext cx="92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 10</a:t>
            </a:r>
            <a:endParaRPr lang="en-US" dirty="0"/>
          </a:p>
        </p:txBody>
      </p:sp>
      <p:pic>
        <p:nvPicPr>
          <p:cNvPr id="8" name="Content Placeholder 7" descr="Wool_blankets_to_leprosy_victim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6471" r="-16471"/>
          <a:stretch>
            <a:fillRect/>
          </a:stretch>
        </p:blipFill>
        <p:spPr>
          <a:xfrm>
            <a:off x="3855912" y="3176387"/>
            <a:ext cx="5896490" cy="3326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3"/>
          <a:srcRect t="1949" r="3508" b="2982"/>
          <a:stretch>
            <a:fillRect/>
          </a:stretch>
        </p:blipFill>
        <p:spPr bwMode="auto">
          <a:xfrm>
            <a:off x="457200" y="2874210"/>
            <a:ext cx="4307026" cy="313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800">
                <a:solidFill>
                  <a:srgbClr val="FFCC66"/>
                </a:solidFill>
              </a:rPr>
              <a:t>A willingness to suffer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341438"/>
            <a:ext cx="4338638" cy="4530725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/>
              <a:t>“God’s finest tool in our lives is the tool of suffering”.         </a:t>
            </a:r>
            <a:r>
              <a:rPr lang="en-GB" sz="2800">
                <a:solidFill>
                  <a:srgbClr val="FF99CC"/>
                </a:solidFill>
              </a:rPr>
              <a:t>Corrie Ten Boom.</a:t>
            </a:r>
          </a:p>
          <a:p>
            <a:pPr eaLnBrk="1" hangingPunct="1">
              <a:spcBef>
                <a:spcPts val="700"/>
              </a:spcBef>
              <a:buFont typeface="Wingdings" pitchFamily="-107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800">
              <a:solidFill>
                <a:srgbClr val="003B76"/>
              </a:solidFill>
            </a:endParaRPr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/>
              <a:t>Once broken and once renewed we are better equipped to understand others and to reach others</a:t>
            </a:r>
          </a:p>
        </p:txBody>
      </p:sp>
    </p:spTree>
  </p:cSld>
  <p:clrMapOvr>
    <a:masterClrMapping/>
  </p:clrMapOvr>
  <p:transition advTm="409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CC66"/>
                </a:solidFill>
              </a:rPr>
              <a:t>Suffering and Endurance</a:t>
            </a:r>
            <a:r>
              <a:rPr lang="en-GB"/>
              <a:t> 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153400" cy="1558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itchFamily="-107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/>
              <a:t> ”For just as the sufferings of Christ flow over into our lives, so also through Christ our comfort overflows”  </a:t>
            </a:r>
            <a:r>
              <a:rPr lang="en-GB" sz="2000"/>
              <a:t>The Apostle Paul</a:t>
            </a:r>
            <a:r>
              <a:rPr lang="en-GB" sz="2800"/>
              <a:t> </a:t>
            </a:r>
            <a:r>
              <a:rPr lang="en-GB" sz="2000"/>
              <a:t>in</a:t>
            </a:r>
            <a:r>
              <a:rPr lang="en-GB" sz="2800"/>
              <a:t> </a:t>
            </a:r>
            <a:r>
              <a:rPr lang="en-GB" sz="2000"/>
              <a:t>2 Corinthians 1:5</a:t>
            </a:r>
            <a:r>
              <a:rPr lang="en-GB" sz="2800"/>
              <a:t> </a:t>
            </a: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/>
          <a:srcRect l="3307" t="2480" r="1653" b="2480"/>
          <a:stretch>
            <a:fillRect/>
          </a:stretch>
        </p:blipFill>
        <p:spPr bwMode="auto">
          <a:xfrm>
            <a:off x="2286000" y="1524000"/>
            <a:ext cx="47164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>
                <a:solidFill>
                  <a:srgbClr val="FF99CC"/>
                </a:solidFill>
              </a:rPr>
              <a:t>Passionate, focused, evangelism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06975"/>
          </a:xfrm>
        </p:spPr>
        <p:txBody>
          <a:bodyPr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Involves story telling and drama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Community building 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Utilization of mass media &amp; technology for Gospel communication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Accessibility to the Scriptures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Slum based presence</a:t>
            </a:r>
          </a:p>
          <a:p>
            <a:pPr eaLnBrk="1" hangingPunct="1">
              <a:buFont typeface="Wingdings" pitchFamily="-107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>
                <a:solidFill>
                  <a:srgbClr val="FF99CC"/>
                </a:solidFill>
              </a:rPr>
              <a:t>” If I am lifted up, I will draw all men to myself “</a:t>
            </a:r>
            <a:r>
              <a:rPr lang="en-GB"/>
              <a:t> John 12:32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4392613" cy="49974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sz="1400" dirty="0"/>
          </a:p>
        </p:txBody>
      </p:sp>
      <p:pic>
        <p:nvPicPr>
          <p:cNvPr id="4100" name="Picture 4" descr="c_po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532"/>
            <a:ext cx="8686800" cy="626934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3000"/>
              </a:lnSpc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>
                <a:solidFill>
                  <a:srgbClr val="FF99CC"/>
                </a:solidFill>
              </a:rPr>
              <a:t> Working in Teams</a:t>
            </a:r>
            <a:br>
              <a:rPr lang="en-GB" sz="4000">
                <a:solidFill>
                  <a:srgbClr val="FF99CC"/>
                </a:solidFill>
              </a:rPr>
            </a:br>
            <a:endParaRPr lang="en-GB" sz="4000">
              <a:solidFill>
                <a:srgbClr val="FF99CC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91063"/>
          </a:xfrm>
        </p:spPr>
        <p:txBody>
          <a:bodyPr/>
          <a:lstStyle/>
          <a:p>
            <a:pPr lvl="1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/>
              <a:t>Team ministry is Biblical &amp; it enables individuals to be more effective</a:t>
            </a:r>
          </a:p>
          <a:p>
            <a:pPr lvl="1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/>
              <a:t>Creating Church planting movements</a:t>
            </a:r>
          </a:p>
          <a:p>
            <a:pPr lvl="1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/>
              <a:t>Strength in diversity</a:t>
            </a:r>
          </a:p>
          <a:p>
            <a:pPr lvl="1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/>
              <a:t>Spiritual gifts &amp; natural abilities helps Gospel effectiveness</a:t>
            </a:r>
          </a:p>
          <a:p>
            <a:pPr lvl="1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/>
              <a:t>Support &amp; encourage one another</a:t>
            </a:r>
          </a:p>
          <a:p>
            <a:pPr lvl="1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>
                <a:solidFill>
                  <a:srgbClr val="FFCC66"/>
                </a:solidFill>
              </a:rPr>
              <a:t>Teams need to take risks &amp; not just operate in one’s own comfort zone</a:t>
            </a:r>
            <a:r>
              <a:rPr lang="en-GB" sz="2400" b="1"/>
              <a:t> </a:t>
            </a:r>
          </a:p>
          <a:p>
            <a:pPr eaLnBrk="1" hangingPunct="1">
              <a:spcBef>
                <a:spcPts val="600"/>
              </a:spcBef>
              <a:buFont typeface="Wingdings" pitchFamily="-107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/>
          <p:cNvPicPr>
            <a:picLocks noChangeAspect="1" noChangeArrowheads="1"/>
          </p:cNvPicPr>
          <p:nvPr/>
        </p:nvPicPr>
        <p:blipFill>
          <a:blip r:embed="rId3"/>
          <a:srcRect l="24097" t="16901" r="9639" b="19917"/>
          <a:stretch>
            <a:fillRect/>
          </a:stretch>
        </p:blipFill>
        <p:spPr bwMode="auto">
          <a:xfrm>
            <a:off x="3962400" y="1981200"/>
            <a:ext cx="518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3000"/>
              </a:lnSpc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>
                <a:solidFill>
                  <a:srgbClr val="FF99CC"/>
                </a:solidFill>
              </a:rPr>
              <a:t/>
            </a:r>
            <a:br>
              <a:rPr lang="en-GB" sz="4000">
                <a:solidFill>
                  <a:srgbClr val="FF99CC"/>
                </a:solidFill>
              </a:rPr>
            </a:br>
            <a:r>
              <a:rPr lang="en-GB" sz="4000">
                <a:solidFill>
                  <a:srgbClr val="FF99CC"/>
                </a:solidFill>
              </a:rPr>
              <a:t/>
            </a:r>
            <a:br>
              <a:rPr lang="en-GB" sz="4000">
                <a:solidFill>
                  <a:srgbClr val="FF99CC"/>
                </a:solidFill>
              </a:rPr>
            </a:br>
            <a:r>
              <a:rPr lang="en-GB" sz="4000">
                <a:solidFill>
                  <a:srgbClr val="FF99CC"/>
                </a:solidFill>
              </a:rPr>
              <a:t>Women in ministry and the community</a:t>
            </a:r>
            <a:br>
              <a:rPr lang="en-GB" sz="4000">
                <a:solidFill>
                  <a:srgbClr val="FF99CC"/>
                </a:solidFill>
              </a:rPr>
            </a:br>
            <a:r>
              <a:rPr lang="en-GB" sz="4000">
                <a:solidFill>
                  <a:srgbClr val="FF99CC"/>
                </a:solidFill>
              </a:rPr>
              <a:t/>
            </a:r>
            <a:br>
              <a:rPr lang="en-GB" sz="4000">
                <a:solidFill>
                  <a:srgbClr val="FF99CC"/>
                </a:solidFill>
              </a:rPr>
            </a:br>
            <a:endParaRPr lang="en-GB" sz="4000">
              <a:solidFill>
                <a:srgbClr val="FF99CC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1700213"/>
            <a:ext cx="556260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9725" indent="-339725" eaLnBrk="1" hangingPunct="1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buSzPct val="60000"/>
              <a:buFont typeface="Wingdings" pitchFamily="-107" charset="2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en-GB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107" charset="0"/>
            </a:endParaRPr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FFFFCC"/>
              </a:buClr>
              <a:buSzPct val="60000"/>
              <a:buFont typeface="Wingdings" pitchFamily="-107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07" charset="0"/>
              </a:rPr>
              <a:t>Empowering women to learn language &amp; invest time with women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FFFFCC"/>
              </a:buClr>
              <a:buSzPct val="60000"/>
              <a:buFont typeface="Wingdings" pitchFamily="-107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07" charset="0"/>
              </a:rPr>
              <a:t>Provide increased quality care for women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FFFFCC"/>
              </a:buClr>
              <a:buSzPct val="60000"/>
              <a:buFont typeface="Wingdings" pitchFamily="-107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07" charset="0"/>
              </a:rPr>
              <a:t>When women are involved the Church grows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FFFFCC"/>
              </a:buClr>
              <a:buSzPct val="60000"/>
              <a:buFont typeface="Wingdings" pitchFamily="-107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07" charset="0"/>
              </a:rPr>
              <a:t>Women are vital to community communication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FFFFCC"/>
              </a:buClr>
              <a:buSzPct val="60000"/>
              <a:buFont typeface="Wingdings" pitchFamily="-107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NZ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07" charset="0"/>
              </a:rPr>
              <a:t>Develop women theologically and in leadership</a:t>
            </a:r>
            <a:endParaRPr lang="en-GB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107" charset="0"/>
            </a:endParaRPr>
          </a:p>
          <a:p>
            <a:pPr marL="339725" indent="-339725" algn="ctr" eaLnBrk="1" hangingPunct="1">
              <a:lnSpc>
                <a:spcPct val="90000"/>
              </a:lnSpc>
              <a:spcBef>
                <a:spcPts val="500"/>
              </a:spcBef>
              <a:buClr>
                <a:srgbClr val="FFFFCC"/>
              </a:buClr>
              <a:buSzPct val="60000"/>
              <a:buFont typeface="Wingdings" pitchFamily="-107" charset="2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en-GB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3000"/>
              </a:lnSpc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>
                <a:solidFill>
                  <a:srgbClr val="FF99CC"/>
                </a:solidFill>
              </a:rPr>
              <a:t>Leadership Empowerment</a:t>
            </a:r>
            <a:br>
              <a:rPr lang="en-GB" sz="4000">
                <a:solidFill>
                  <a:srgbClr val="FF99CC"/>
                </a:solidFill>
              </a:rPr>
            </a:br>
            <a:endParaRPr lang="en-GB" sz="4000">
              <a:solidFill>
                <a:srgbClr val="FF99CC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Leadership empowerment of team members and movements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Aiming for early transfer of leadership responsibilities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Teaching &amp; modelling servant leadership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Leadership understood and done in a culturally appropriate way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1268412"/>
          </a:xfrm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>
                <a:solidFill>
                  <a:srgbClr val="FFCC66"/>
                </a:solidFill>
              </a:rPr>
              <a:t>The planting of Churches will bring salt and light into the community.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886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b="1"/>
              <a:t>Salt is to preserve what is good and add flavor. Matt 5:13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b="1">
                <a:solidFill>
                  <a:srgbClr val="FF99CC"/>
                </a:solidFill>
              </a:rPr>
              <a:t>Salt is good.</a:t>
            </a:r>
            <a:r>
              <a:rPr lang="en-GB" sz="2000" b="1"/>
              <a:t> Mark 9:50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b="1"/>
              <a:t>Let your speech always be seasoned with grace, as it were with salt, so that </a:t>
            </a:r>
            <a:r>
              <a:rPr lang="en-GB" sz="2000" b="1">
                <a:solidFill>
                  <a:srgbClr val="FF99CC"/>
                </a:solidFill>
              </a:rPr>
              <a:t>you may know how to respond to each person.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-107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b="1"/>
              <a:t>    Col. 4:6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b="1"/>
              <a:t>If salt loses its flavor how will it be salty again? Mark 9:50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-107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b="1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-107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b="1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b="1">
                <a:solidFill>
                  <a:srgbClr val="FF99CC"/>
                </a:solidFill>
              </a:rPr>
              <a:t>You are the “light” of</a:t>
            </a:r>
            <a:r>
              <a:rPr lang="en-GB" sz="2000" b="1"/>
              <a:t> </a:t>
            </a:r>
            <a:r>
              <a:rPr lang="en-GB" sz="2000" b="1">
                <a:solidFill>
                  <a:srgbClr val="FF99CC"/>
                </a:solidFill>
              </a:rPr>
              <a:t>the world,</a:t>
            </a:r>
            <a:r>
              <a:rPr lang="en-GB" sz="2000" b="1"/>
              <a:t> a city set on a hill cannot be hidden. Matt 5:14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b="1"/>
              <a:t>Walk as children of light. Eph. 5:8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b="1"/>
              <a:t>If we </a:t>
            </a:r>
            <a:r>
              <a:rPr lang="en-GB" sz="2000" b="1">
                <a:solidFill>
                  <a:srgbClr val="FF99CC"/>
                </a:solidFill>
              </a:rPr>
              <a:t>walk in the light</a:t>
            </a:r>
            <a:r>
              <a:rPr lang="en-GB" sz="2000" b="1"/>
              <a:t> as He Himself is in the light, we have fellowship with one another and the blood of Christ cleanses us from all sin.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-107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b="1"/>
              <a:t>    1 John 1:7</a:t>
            </a:r>
            <a:r>
              <a:rPr lang="en-GB" sz="2000"/>
              <a:t> 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455613"/>
            <a:ext cx="8359775" cy="687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  <a:cs typeface="+mj-cs"/>
              </a:rPr>
              <a:t>Uganda: 3 Paradigms for Slum Church Renewal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752600"/>
            <a:ext cx="4438650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ea typeface="+mn-ea"/>
                <a:cs typeface="+mn-cs"/>
              </a:rPr>
              <a:t>The Role of Deacons</a:t>
            </a:r>
          </a:p>
          <a:p>
            <a:pPr eaLnBrk="1" hangingPunct="1">
              <a:defRPr/>
            </a:pPr>
            <a:r>
              <a:rPr lang="en-US" sz="3200" dirty="0" smtClean="0">
                <a:ea typeface="+mn-ea"/>
                <a:cs typeface="+mn-cs"/>
              </a:rPr>
              <a:t>10 Principles of Economic Discipleship</a:t>
            </a:r>
          </a:p>
          <a:p>
            <a:pPr eaLnBrk="1" hangingPunct="1">
              <a:defRPr/>
            </a:pPr>
            <a:r>
              <a:rPr lang="en-US" sz="3200" dirty="0" smtClean="0">
                <a:ea typeface="+mn-ea"/>
                <a:cs typeface="+mn-cs"/>
              </a:rPr>
              <a:t>Pastors are to train others to do the work of he ministry (Eph 4: 11, 12)</a:t>
            </a:r>
          </a:p>
        </p:txBody>
      </p:sp>
      <p:pic>
        <p:nvPicPr>
          <p:cNvPr id="20484" name="Picture 4" descr="prJohnBaptistLukwa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39020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Hyderabad</a:t>
            </a:r>
            <a:endParaRPr lang="en-US" dirty="0"/>
          </a:p>
        </p:txBody>
      </p:sp>
      <p:pic>
        <p:nvPicPr>
          <p:cNvPr id="4" name="Content Placeholder 3" descr="7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153" r="-11153"/>
          <a:stretch>
            <a:fillRect/>
          </a:stretch>
        </p:blipFill>
        <p:spPr>
          <a:xfrm>
            <a:off x="4683351" y="3770766"/>
            <a:ext cx="4174899" cy="2355397"/>
          </a:xfrm>
        </p:spPr>
      </p:pic>
      <p:pic>
        <p:nvPicPr>
          <p:cNvPr id="5" name="Picture 4" descr="slum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13" y="1803400"/>
            <a:ext cx="3752445" cy="2744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068" y="4924025"/>
            <a:ext cx="4643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you become part of what God is doing?</a:t>
            </a:r>
          </a:p>
          <a:p>
            <a:endParaRPr lang="en-US" dirty="0" smtClean="0"/>
          </a:p>
          <a:p>
            <a:r>
              <a:rPr lang="en-US" dirty="0" smtClean="0"/>
              <a:t>Partnering churches</a:t>
            </a:r>
          </a:p>
          <a:p>
            <a:r>
              <a:rPr lang="en-US" dirty="0" smtClean="0"/>
              <a:t>Partnering individuals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0829" y="2293559"/>
            <a:ext cx="2777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Indigenous Multiplication</a:t>
            </a:r>
          </a:p>
          <a:p>
            <a:r>
              <a:rPr lang="en-US" dirty="0" smtClean="0"/>
              <a:t>Based on Holy Spirit,</a:t>
            </a:r>
          </a:p>
          <a:p>
            <a:r>
              <a:rPr lang="en-US" dirty="0" smtClean="0"/>
              <a:t>Sacrificial Lives and Training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98"/>
          <p:cNvSpPr>
            <a:spLocks noGrp="1"/>
          </p:cNvSpPr>
          <p:nvPr>
            <p:ph type="ctrTitle"/>
          </p:nvPr>
        </p:nvSpPr>
        <p:spPr>
          <a:xfrm>
            <a:off x="421340" y="449005"/>
            <a:ext cx="8272887" cy="1088136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 in TRANSFORMATIONAL  URBAN LEADERSHIP</a:t>
            </a:r>
            <a:endParaRPr lang="en-US" sz="33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0" name="Subtitle 99"/>
          <p:cNvSpPr>
            <a:spLocks noGrp="1"/>
          </p:cNvSpPr>
          <p:nvPr>
            <p:ph type="subTitle" idx="1"/>
          </p:nvPr>
        </p:nvSpPr>
        <p:spPr>
          <a:xfrm>
            <a:off x="4043121" y="1532427"/>
            <a:ext cx="4187195" cy="484632"/>
          </a:xfrm>
        </p:spPr>
        <p:txBody>
          <a:bodyPr>
            <a:normAutofit/>
          </a:bodyPr>
          <a:lstStyle/>
          <a:p>
            <a:r>
              <a:rPr lang="en-US" dirty="0" smtClean="0"/>
              <a:t>Movement Leadership training</a:t>
            </a:r>
            <a:endParaRPr lang="en-US" dirty="0"/>
          </a:p>
        </p:txBody>
      </p:sp>
      <p:pic>
        <p:nvPicPr>
          <p:cNvPr id="10" name="Picture 9" descr="Untitl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4" y="2795450"/>
            <a:ext cx="8722660" cy="2093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Collaboration in a Global </a:t>
            </a:r>
            <a:r>
              <a:rPr lang="en-US" dirty="0">
                <a:ea typeface="ＭＳ Ｐゴシック" charset="-128"/>
                <a:cs typeface="ＭＳ Ｐゴシック" charset="-128"/>
              </a:rPr>
              <a:t>MA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in Transformational Urban Leadership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676" name="Picture 4" descr="ap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557338"/>
            <a:ext cx="4191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ats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13100"/>
            <a:ext cx="69500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356100" y="1341438"/>
            <a:ext cx="3944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Azusa Pacific University – a resource base</a:t>
            </a:r>
          </a:p>
        </p:txBody>
      </p:sp>
      <p:pic>
        <p:nvPicPr>
          <p:cNvPr id="28679" name="Picture 7" descr="centrefrourbanmi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484313"/>
            <a:ext cx="21336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608263" y="1504950"/>
            <a:ext cx="10271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Centre for Urban Mission, Nairobi</a:t>
            </a:r>
          </a:p>
        </p:txBody>
      </p:sp>
      <p:pic>
        <p:nvPicPr>
          <p:cNvPr id="28681" name="Picture 9" descr="HBIclosingS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4868863"/>
            <a:ext cx="216693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335463" y="4816475"/>
            <a:ext cx="14605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Hindustan Bible Institute, Chennai, India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2627313" y="5084763"/>
            <a:ext cx="11731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15 other schools enquiring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5844" name="Picture 4" descr="20090404st_stphen_window_0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2425"/>
            <a:ext cx="8712200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Privilege and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359" y="2133600"/>
            <a:ext cx="8028892" cy="3992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Missional Movements Among the World’s Urban Poor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Plant a church here……….</a:t>
            </a:r>
            <a:endParaRPr lang="en-US" dirty="0"/>
          </a:p>
        </p:txBody>
      </p:sp>
      <p:pic>
        <p:nvPicPr>
          <p:cNvPr id="5" name="Picture 4" descr="goodcolslumsr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698" y="3537524"/>
            <a:ext cx="4427301" cy="332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Dispossessed?</a:t>
            </a:r>
            <a:endParaRPr lang="en-US" dirty="0"/>
          </a:p>
        </p:txBody>
      </p:sp>
      <p:sp>
        <p:nvSpPr>
          <p:cNvPr id="7" name="Vertical Text Placeholder 6"/>
          <p:cNvSpPr>
            <a:spLocks noGrp="1"/>
          </p:cNvSpPr>
          <p:nvPr>
            <p:ph sz="half" idx="1"/>
          </p:nvPr>
        </p:nvSpPr>
        <p:spPr>
          <a:xfrm>
            <a:off x="589633" y="1598222"/>
            <a:ext cx="4522918" cy="1762777"/>
          </a:xfrm>
        </p:spPr>
        <p:txBody>
          <a:bodyPr>
            <a:normAutofit/>
          </a:bodyPr>
          <a:lstStyle/>
          <a:p>
            <a:pPr marL="233363" indent="-233363" eaLnBrk="0" hangingPunct="0"/>
            <a:r>
              <a:rPr lang="en-US" sz="2400" b="1" i="1" dirty="0" smtClean="0">
                <a:solidFill>
                  <a:schemeClr val="tx1"/>
                </a:solidFill>
              </a:rPr>
              <a:t>1.3 billion people around the globe</a:t>
            </a:r>
            <a:r>
              <a:rPr lang="en-US" sz="2400" dirty="0" smtClean="0">
                <a:solidFill>
                  <a:schemeClr val="tx1"/>
                </a:solidFill>
              </a:rPr>
              <a:t> living in slums, sidewalks, under bridges, on riverbanks, and in garbage dumps.</a:t>
            </a:r>
          </a:p>
          <a:p>
            <a:pPr marL="233363" indent="-233363" eaLnBrk="0" hangingPunct="0">
              <a:buFont typeface="Wingdings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4" name="Picture 23" descr="slu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04" y="2311646"/>
            <a:ext cx="2933858" cy="3814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589633" y="3441680"/>
            <a:ext cx="45229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We need to be demonstrators of the Kingdom of God to the marginalized.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We are in the middle of raising up 50,000 from the slums to the slums</a:t>
            </a:r>
          </a:p>
          <a:p>
            <a:pPr algn="ctr"/>
            <a:r>
              <a:rPr lang="en-US" sz="2400" b="1" dirty="0" smtClean="0"/>
              <a:t>You are invited…go get a taste Then come train in the MATUL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>
                <a:solidFill>
                  <a:srgbClr val="FFCC66"/>
                </a:solidFill>
              </a:rPr>
              <a:t>Who are the </a:t>
            </a:r>
            <a:r>
              <a:rPr lang="en-US" sz="4000">
                <a:solidFill>
                  <a:srgbClr val="FFCC00"/>
                </a:solidFill>
              </a:rPr>
              <a:t>Encarnação</a:t>
            </a:r>
            <a:r>
              <a:rPr lang="en-GB" sz="4000"/>
              <a:t> </a:t>
            </a:r>
            <a:r>
              <a:rPr lang="en-GB" sz="4000">
                <a:solidFill>
                  <a:srgbClr val="FFCC66"/>
                </a:solidFill>
              </a:rPr>
              <a:t>Alliance?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694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A network of urban poor ministries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From Asia, Africa and Latin America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Incarnational ministry among the poor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Servants, Servant Partners, Kairos, 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Movements preparing to evangelize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/>
              <a:t>   3,500 cities. Seeking to mobilize 50,000 new cross cultural workers to the slums by 2010.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/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457200"/>
            <a:ext cx="8228013" cy="1141413"/>
            <a:chOff x="192" y="288"/>
            <a:chExt cx="5183" cy="719"/>
          </a:xfrm>
        </p:grpSpPr>
        <p:sp>
          <p:nvSpPr>
            <p:cNvPr id="33796" name="AutoShape 2"/>
            <p:cNvSpPr>
              <a:spLocks noChangeArrowheads="1"/>
            </p:cNvSpPr>
            <p:nvPr/>
          </p:nvSpPr>
          <p:spPr bwMode="auto">
            <a:xfrm>
              <a:off x="192" y="288"/>
              <a:ext cx="5183" cy="719"/>
            </a:xfrm>
            <a:prstGeom prst="roundRect">
              <a:avLst>
                <a:gd name="adj" fmla="val 13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192" y="557"/>
              <a:ext cx="5183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b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FFCC66"/>
                </a:buClr>
                <a:buSzPct val="100000"/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44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Encarnação</a:t>
              </a:r>
              <a:r>
                <a:rPr lang="en-GB" sz="4400"/>
                <a:t> </a:t>
              </a:r>
              <a:r>
                <a:rPr lang="en-GB" sz="440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Alliance Vision</a:t>
              </a:r>
            </a:p>
          </p:txBody>
        </p:sp>
      </p:grp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55650" y="1989138"/>
            <a:ext cx="75438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ts val="2250"/>
              </a:spcBef>
              <a:buClr>
                <a:srgbClr val="FFFFFF"/>
              </a:buClr>
              <a:buSzPct val="100000"/>
              <a:buFont typeface="Times New Roman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/>
              <a:t>The</a:t>
            </a:r>
            <a:r>
              <a:rPr lang="en-GB" sz="3600">
                <a:solidFill>
                  <a:schemeClr val="tx1"/>
                </a:solidFill>
              </a:rPr>
              <a:t> </a:t>
            </a:r>
            <a:r>
              <a:rPr lang="en-GB" sz="3600">
                <a:solidFill>
                  <a:srgbClr val="33CCCC"/>
                </a:solidFill>
              </a:rPr>
              <a:t>vision </a:t>
            </a:r>
            <a:r>
              <a:rPr lang="en-GB" sz="3600"/>
              <a:t>of the Alliance is to see</a:t>
            </a:r>
            <a:r>
              <a:rPr lang="en-GB" sz="3600">
                <a:solidFill>
                  <a:schemeClr val="tx1"/>
                </a:solidFill>
              </a:rPr>
              <a:t> </a:t>
            </a:r>
            <a:r>
              <a:rPr lang="en-GB" sz="3600">
                <a:solidFill>
                  <a:srgbClr val="33CCCC"/>
                </a:solidFill>
              </a:rPr>
              <a:t>churches</a:t>
            </a:r>
            <a:r>
              <a:rPr lang="en-GB" sz="3600">
                <a:solidFill>
                  <a:schemeClr val="tx1"/>
                </a:solidFill>
              </a:rPr>
              <a:t> </a:t>
            </a:r>
            <a:r>
              <a:rPr lang="en-GB" sz="3600"/>
              <a:t>established</a:t>
            </a:r>
            <a:r>
              <a:rPr lang="en-GB" sz="3600">
                <a:solidFill>
                  <a:schemeClr val="tx1"/>
                </a:solidFill>
              </a:rPr>
              <a:t> </a:t>
            </a:r>
            <a:r>
              <a:rPr lang="en-GB" sz="3600">
                <a:solidFill>
                  <a:srgbClr val="33CCCC"/>
                </a:solidFill>
              </a:rPr>
              <a:t>that proclaim the Good News</a:t>
            </a:r>
            <a:r>
              <a:rPr lang="en-GB" sz="3600">
                <a:solidFill>
                  <a:schemeClr val="tx1"/>
                </a:solidFill>
              </a:rPr>
              <a:t> </a:t>
            </a:r>
            <a:r>
              <a:rPr lang="en-GB" sz="3600"/>
              <a:t>of the Kingdom of God among the slum dwellers of the world’s</a:t>
            </a:r>
            <a:r>
              <a:rPr lang="en-GB" sz="3600">
                <a:solidFill>
                  <a:schemeClr val="tx1"/>
                </a:solidFill>
              </a:rPr>
              <a:t> </a:t>
            </a:r>
            <a:r>
              <a:rPr lang="en-GB" sz="3600"/>
              <a:t>poorest cities and</a:t>
            </a:r>
            <a:r>
              <a:rPr lang="en-GB" sz="3600">
                <a:solidFill>
                  <a:schemeClr val="tx1"/>
                </a:solidFill>
              </a:rPr>
              <a:t> </a:t>
            </a:r>
            <a:r>
              <a:rPr lang="en-GB" sz="3600">
                <a:solidFill>
                  <a:srgbClr val="33CCCC"/>
                </a:solidFill>
              </a:rPr>
              <a:t>model true Christian living</a:t>
            </a:r>
            <a:r>
              <a:rPr lang="en-GB" sz="3600">
                <a:solidFill>
                  <a:schemeClr val="tx1"/>
                </a:solidFill>
              </a:rPr>
              <a:t> </a:t>
            </a:r>
            <a:r>
              <a:rPr lang="en-GB" sz="3600"/>
              <a:t>on the</a:t>
            </a:r>
            <a:r>
              <a:rPr lang="en-GB" sz="3600">
                <a:solidFill>
                  <a:schemeClr val="tx1"/>
                </a:solidFill>
              </a:rPr>
              <a:t> </a:t>
            </a:r>
            <a:r>
              <a:rPr lang="en-GB" sz="3600">
                <a:solidFill>
                  <a:srgbClr val="33CCCC"/>
                </a:solidFill>
              </a:rPr>
              <a:t>example of Jesus Christ.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Biblical Basis of Incarnation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John 1:14,18</a:t>
            </a:r>
          </a:p>
          <a:p>
            <a:pPr lvl="2"/>
            <a:r>
              <a:rPr lang="en-US" dirty="0" smtClean="0"/>
              <a:t>He became a human being, and dwelt among us, and we have beheld …glory…grace…truth…</a:t>
            </a:r>
          </a:p>
          <a:p>
            <a:pPr lvl="3"/>
            <a:r>
              <a:rPr lang="en-US" dirty="0" smtClean="0"/>
              <a:t>10 years pioneering in Kolkata, 2 movements, </a:t>
            </a:r>
          </a:p>
          <a:p>
            <a:pPr lvl="3"/>
            <a:r>
              <a:rPr lang="en-US" dirty="0" smtClean="0"/>
              <a:t>A Kolkata Story</a:t>
            </a:r>
          </a:p>
          <a:p>
            <a:pPr lvl="1"/>
            <a:r>
              <a:rPr lang="en-US" dirty="0" smtClean="0"/>
              <a:t>Phil 2:5-8  From God to man to baby to death.  Always going down</a:t>
            </a:r>
          </a:p>
          <a:p>
            <a:pPr lvl="1"/>
            <a:r>
              <a:rPr lang="en-US" dirty="0" smtClean="0"/>
              <a:t>I Cor. 9; 22,23</a:t>
            </a:r>
          </a:p>
          <a:p>
            <a:pPr lvl="2"/>
            <a:r>
              <a:rPr lang="en-US" dirty="0" smtClean="0"/>
              <a:t>Becoming all things to all men… yet always preaching good news.</a:t>
            </a:r>
            <a:endParaRPr lang="en-US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of the Alliance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469063" y="3616325"/>
          <a:ext cx="1223962" cy="1884363"/>
        </p:xfrm>
        <a:graphic>
          <a:graphicData uri="http://schemas.openxmlformats.org/presentationml/2006/ole">
            <p:oleObj spid="_x0000_s97282" name="Drawing" r:id="rId5" imgW="374400" imgH="590400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0" y="-6350"/>
          <a:ext cx="9144000" cy="6864350"/>
        </p:xfrm>
        <a:graphic>
          <a:graphicData uri="http://schemas.openxmlformats.org/presentationml/2006/ole">
            <p:oleObj spid="_x0000_s97283" name="Presentation" r:id="rId6" imgW="2667600" imgH="1890000" progId="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588125" y="3357563"/>
          <a:ext cx="374650" cy="590550"/>
        </p:xfrm>
        <a:graphic>
          <a:graphicData uri="http://schemas.openxmlformats.org/presentationml/2006/ole">
            <p:oleObj spid="_x0000_s97284" name="Drawing" r:id="rId7" imgW="374400" imgH="590400" progId="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7596188" y="4652963"/>
          <a:ext cx="374650" cy="590550"/>
        </p:xfrm>
        <a:graphic>
          <a:graphicData uri="http://schemas.openxmlformats.org/presentationml/2006/ole">
            <p:oleObj spid="_x0000_s97285" name="Drawing" r:id="rId8" imgW="374400" imgH="590400" progId="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6300788" y="3068638"/>
          <a:ext cx="374650" cy="590550"/>
        </p:xfrm>
        <a:graphic>
          <a:graphicData uri="http://schemas.openxmlformats.org/presentationml/2006/ole">
            <p:oleObj spid="_x0000_s97286" name="Drawing" r:id="rId9" imgW="374400" imgH="590400" progId="">
              <p:embed/>
            </p:oleObj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3419475" y="3933825"/>
          <a:ext cx="374650" cy="590550"/>
        </p:xfrm>
        <a:graphic>
          <a:graphicData uri="http://schemas.openxmlformats.org/presentationml/2006/ole">
            <p:oleObj spid="_x0000_s97287" name="Drawing" r:id="rId10" imgW="374400" imgH="590400" progId="">
              <p:embed/>
            </p:oleObj>
          </a:graphicData>
        </a:graphic>
      </p:graphicFrame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927850" y="3448050"/>
            <a:ext cx="1568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Manila, 74-85</a:t>
            </a:r>
            <a:endParaRPr lang="en-GB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5076825" y="5373688"/>
            <a:ext cx="37655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New Zealand Servants base, 81-85</a:t>
            </a:r>
            <a:endParaRPr lang="en-GB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500563" y="3429000"/>
            <a:ext cx="1657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Kolkata, 83-94</a:t>
            </a:r>
            <a:endParaRPr lang="en-GB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331913" y="3716338"/>
            <a:ext cx="10096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i="1">
                <a:solidFill>
                  <a:srgbClr val="FF0000"/>
                </a:solidFill>
              </a:rPr>
              <a:t>Spanish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79388" y="2924175"/>
            <a:ext cx="4032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Servant-Partners, 85-87, 89, 92,00-02</a:t>
            </a:r>
            <a:endParaRPr lang="en-GB"/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6659563" y="2924175"/>
            <a:ext cx="1454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Bangkok, 84</a:t>
            </a:r>
            <a:endParaRPr lang="en-GB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179388" y="115888"/>
            <a:ext cx="738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sz="2400" dirty="0" smtClean="0"/>
              <a:t>Viv Grigg, Following </a:t>
            </a:r>
            <a:r>
              <a:rPr lang="en-NZ" sz="2400" dirty="0"/>
              <a:t>the Holy Spirit, 1974-94 </a:t>
            </a:r>
          </a:p>
          <a:p>
            <a:r>
              <a:rPr lang="en-NZ" sz="2400" dirty="0"/>
              <a:t>Intercession / Prophetic Catalyzing of Incarnational Works</a:t>
            </a:r>
            <a:endParaRPr lang="en-GB" sz="2400" dirty="0"/>
          </a:p>
        </p:txBody>
      </p:sp>
      <p:graphicFrame>
        <p:nvGraphicFramePr>
          <p:cNvPr id="2082" name="Object 34"/>
          <p:cNvGraphicFramePr>
            <a:graphicFrameLocks noChangeAspect="1"/>
          </p:cNvGraphicFramePr>
          <p:nvPr/>
        </p:nvGraphicFramePr>
        <p:xfrm>
          <a:off x="1979613" y="2492375"/>
          <a:ext cx="374650" cy="590550"/>
        </p:xfrm>
        <a:graphic>
          <a:graphicData uri="http://schemas.openxmlformats.org/presentationml/2006/ole">
            <p:oleObj spid="_x0000_s97288" name="Drawing" r:id="rId11" imgW="374400" imgH="590400" progId="">
              <p:embed/>
            </p:oleObj>
          </a:graphicData>
        </a:graphic>
      </p:graphicFrame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6948488" y="3933825"/>
            <a:ext cx="719137" cy="863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 flipV="1">
            <a:off x="3708400" y="3357563"/>
            <a:ext cx="25193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2268538" y="2852738"/>
            <a:ext cx="1223962" cy="1296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6732588" y="3933825"/>
            <a:ext cx="86360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663575" y="5897563"/>
            <a:ext cx="80581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i="1"/>
              <a:t>Build like a master builder on Christ who is the foundation</a:t>
            </a:r>
          </a:p>
          <a:p>
            <a:r>
              <a:rPr lang="en-NZ"/>
              <a:t>I have used Urban Leadership Foundation as  the organisational base for this.</a:t>
            </a:r>
            <a:endParaRPr lang="en-GB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H="1" flipV="1">
            <a:off x="2195513" y="2852738"/>
            <a:ext cx="5545137" cy="2160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90" name="Picture 42" descr="Compani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95738" y="2060575"/>
            <a:ext cx="457200" cy="622300"/>
          </a:xfrm>
          <a:prstGeom prst="rect">
            <a:avLst/>
          </a:prstGeom>
          <a:noFill/>
        </p:spPr>
      </p:pic>
      <p:pic>
        <p:nvPicPr>
          <p:cNvPr id="2093" name="Picture 45" descr="Compani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16238" y="3860800"/>
            <a:ext cx="457200" cy="622300"/>
          </a:xfrm>
          <a:prstGeom prst="rect">
            <a:avLst/>
          </a:prstGeom>
          <a:noFill/>
        </p:spPr>
      </p:pic>
      <p:pic>
        <p:nvPicPr>
          <p:cNvPr id="2094" name="Picture 46" descr="Compani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4025" y="2349500"/>
            <a:ext cx="457200" cy="622300"/>
          </a:xfrm>
          <a:prstGeom prst="rect">
            <a:avLst/>
          </a:prstGeom>
          <a:noFill/>
        </p:spPr>
      </p:pic>
      <p:pic>
        <p:nvPicPr>
          <p:cNvPr id="2095" name="Picture 47" descr="Compani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39975" y="3500438"/>
            <a:ext cx="457200" cy="622300"/>
          </a:xfrm>
          <a:prstGeom prst="rect">
            <a:avLst/>
          </a:prstGeom>
          <a:noFill/>
        </p:spPr>
      </p:pic>
      <p:pic>
        <p:nvPicPr>
          <p:cNvPr id="2096" name="Picture 48" descr="Compani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4025" y="4365625"/>
            <a:ext cx="457200" cy="622300"/>
          </a:xfrm>
          <a:prstGeom prst="rect">
            <a:avLst/>
          </a:prstGeom>
          <a:noFill/>
        </p:spPr>
      </p:pic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4643438" y="2708275"/>
            <a:ext cx="1123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i="1">
                <a:solidFill>
                  <a:srgbClr val="FF0000"/>
                </a:solidFill>
              </a:rPr>
              <a:t>Tamil, 06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7092950" y="2420938"/>
            <a:ext cx="920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i="1">
                <a:solidFill>
                  <a:srgbClr val="FF0000"/>
                </a:solidFill>
              </a:rPr>
              <a:t>Korean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1835150" y="4292600"/>
            <a:ext cx="13525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 i="1">
                <a:solidFill>
                  <a:srgbClr val="FF0000"/>
                </a:solidFill>
              </a:rPr>
              <a:t>Portuguese</a:t>
            </a:r>
            <a:endParaRPr lang="en-GB" i="1">
              <a:solidFill>
                <a:srgbClr val="FF0000"/>
              </a:solidFill>
            </a:endParaRPr>
          </a:p>
        </p:txBody>
      </p:sp>
      <p:pic>
        <p:nvPicPr>
          <p:cNvPr id="2100" name="Picture 52" descr="Compani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1863" y="2349500"/>
            <a:ext cx="457200" cy="622300"/>
          </a:xfrm>
          <a:prstGeom prst="rect">
            <a:avLst/>
          </a:prstGeom>
          <a:noFill/>
        </p:spPr>
      </p:pic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3348038" y="4652963"/>
            <a:ext cx="2724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NZ"/>
              <a:t>Kairos, Sao Paulo, 87-89</a:t>
            </a:r>
            <a:endParaRPr lang="en-GB"/>
          </a:p>
        </p:txBody>
      </p:sp>
      <p:graphicFrame>
        <p:nvGraphicFramePr>
          <p:cNvPr id="2102" name="Object 54"/>
          <p:cNvGraphicFramePr>
            <a:graphicFrameLocks noChangeAspect="1"/>
          </p:cNvGraphicFramePr>
          <p:nvPr/>
        </p:nvGraphicFramePr>
        <p:xfrm>
          <a:off x="6084888" y="2852738"/>
          <a:ext cx="374650" cy="590550"/>
        </p:xfrm>
        <a:graphic>
          <a:graphicData uri="http://schemas.openxmlformats.org/presentationml/2006/ole">
            <p:oleObj spid="_x0000_s97289" name="Drawing" r:id="rId13" imgW="374400" imgH="59040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24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00"/>
                            </p:stCondLst>
                            <p:childTnLst>
                              <p:par>
                                <p:cTn id="2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400"/>
                            </p:stCondLst>
                            <p:childTnLst>
                              <p:par>
                                <p:cTn id="3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40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2 0.07699 L -0.07743 -0.17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400"/>
                            </p:stCondLst>
                            <p:childTnLst>
                              <p:par>
                                <p:cTn id="4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4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400"/>
                            </p:stCondLst>
                            <p:childTnLst>
                              <p:par>
                                <p:cTn id="7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2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4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9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2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900"/>
                            </p:stCondLst>
                            <p:childTnLst>
                              <p:par>
                                <p:cTn id="10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9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2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900"/>
                            </p:stCondLst>
                            <p:childTnLst>
                              <p:par>
                                <p:cTn id="1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4900"/>
                            </p:stCondLst>
                            <p:childTnLst>
                              <p:par>
                                <p:cTn id="1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2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900"/>
                            </p:stCondLst>
                            <p:childTnLst>
                              <p:par>
                                <p:cTn id="11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1" dur="1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4" dur="1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7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0" dur="1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3" dur="1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1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2067" grpId="1" animBg="1"/>
      <p:bldP spid="2068" grpId="0" animBg="1"/>
      <p:bldP spid="2068" grpId="1" animBg="1"/>
      <p:bldP spid="2070" grpId="0" animBg="1"/>
      <p:bldP spid="2070" grpId="1" animBg="1"/>
      <p:bldP spid="2072" grpId="0" animBg="1"/>
      <p:bldP spid="2072" grpId="1" animBg="1"/>
      <p:bldP spid="2074" grpId="0" animBg="1"/>
      <p:bldP spid="2074" grpId="1" animBg="1"/>
      <p:bldP spid="2078" grpId="0" animBg="1"/>
      <p:bldP spid="2078" grpId="1" animBg="1"/>
      <p:bldP spid="2088" grpId="0" animBg="1"/>
      <p:bldP spid="2097" grpId="0" animBg="1"/>
      <p:bldP spid="2097" grpId="1" animBg="1"/>
      <p:bldP spid="2098" grpId="0" animBg="1"/>
      <p:bldP spid="2098" grpId="1" animBg="1"/>
      <p:bldP spid="2099" grpId="0" animBg="1"/>
      <p:bldP spid="2099" grpId="1" animBg="1"/>
      <p:bldP spid="21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|0|0|0|0|0|0|0|0|0|0|0|0|0|0|0|0|0|0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|0|0|0|0|0|0|0|0|0|0|0|0|0|0|0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|0|0|0|0|0|0|0|0|0|0|0|0|0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.8|0|0|0|0|0|0|0|0|0|0|0|0|0|0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|0|0|0|0|0|0"/>
</p:tagLst>
</file>

<file path=ppt/theme/theme1.xml><?xml version="1.0" encoding="utf-8"?>
<a:theme xmlns:a="http://schemas.openxmlformats.org/drawingml/2006/main" name="Spectrum">
  <a:themeElements>
    <a:clrScheme name="Custom 2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8109</TotalTime>
  <Words>1193</Words>
  <Application>Microsoft Macintosh PowerPoint</Application>
  <PresentationFormat>On-screen Show (4:3)</PresentationFormat>
  <Paragraphs>200</Paragraphs>
  <Slides>28</Slides>
  <Notes>17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Spectrum</vt:lpstr>
      <vt:lpstr>Drawing</vt:lpstr>
      <vt:lpstr>Presentation</vt:lpstr>
      <vt:lpstr>Encarnação Alliance</vt:lpstr>
      <vt:lpstr>Slide 2</vt:lpstr>
      <vt:lpstr>Bridging Privilege and Poverty</vt:lpstr>
      <vt:lpstr>Dispossessed?</vt:lpstr>
      <vt:lpstr>Who are the Encarnação Alliance?</vt:lpstr>
      <vt:lpstr>Slide 6</vt:lpstr>
      <vt:lpstr>The Biblical Basis of Incarnation</vt:lpstr>
      <vt:lpstr>Genesis of the Alliance</vt:lpstr>
      <vt:lpstr>Slide 9</vt:lpstr>
      <vt:lpstr>Slide 10</vt:lpstr>
      <vt:lpstr>Slide 11</vt:lpstr>
      <vt:lpstr>Slide 12</vt:lpstr>
      <vt:lpstr>Slide 13</vt:lpstr>
      <vt:lpstr>Encarnacao Alliance  Grassroots Learning Networks</vt:lpstr>
      <vt:lpstr>A commitment to ten Church planting principles</vt:lpstr>
      <vt:lpstr>Find the Man or Woman of Peace for City</vt:lpstr>
      <vt:lpstr>A willingness to suffer</vt:lpstr>
      <vt:lpstr>Suffering and Endurance </vt:lpstr>
      <vt:lpstr>Passionate, focused, evangelism</vt:lpstr>
      <vt:lpstr> Working in Teams </vt:lpstr>
      <vt:lpstr>  Women in ministry and the community  </vt:lpstr>
      <vt:lpstr>Leadership Empowerment </vt:lpstr>
      <vt:lpstr>The planting of Churches will bring salt and light into the community.</vt:lpstr>
      <vt:lpstr>Uganda: 3 Paradigms for Slum Church Renewal</vt:lpstr>
      <vt:lpstr>Hyderabad</vt:lpstr>
      <vt:lpstr>MA in TRANSFORMATIONAL  URBAN LEADERSHIP</vt:lpstr>
      <vt:lpstr>Collaboration in a Global MA in Transformational Urban Leadership</vt:lpstr>
      <vt:lpstr>Slide 28</vt:lpstr>
    </vt:vector>
  </TitlesOfParts>
  <Company>Azusa Pacific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MATUL</dc:title>
  <dc:creator>Office 2004 Test Drive User</dc:creator>
  <cp:lastModifiedBy>Viv Grigg</cp:lastModifiedBy>
  <cp:revision>38</cp:revision>
  <cp:lastPrinted>2011-01-22T18:04:31Z</cp:lastPrinted>
  <dcterms:created xsi:type="dcterms:W3CDTF">2011-08-14T19:53:50Z</dcterms:created>
  <dcterms:modified xsi:type="dcterms:W3CDTF">2011-08-14T20:03:32Z</dcterms:modified>
</cp:coreProperties>
</file>