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864" r:id="rId1"/>
  </p:sldMasterIdLst>
  <p:sldIdLst>
    <p:sldId id="256" r:id="rId2"/>
    <p:sldId id="257" r:id="rId3"/>
    <p:sldId id="259" r:id="rId4"/>
    <p:sldId id="260" r:id="rId5"/>
    <p:sldId id="261"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heme" Target="theme/theme1.xml"/><Relationship Id="rId10" Type="http://schemas.openxmlformats.org/officeDocument/2006/relationships/printerSettings" Target="printerSettings/printerSettings1.bin"/><Relationship Id="rId5"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ECB5B574-5BBF-4132-A259-8F5FB7A5E51B}" type="datetimeFigureOut">
              <a:rPr lang="en-US" smtClean="0"/>
              <a:pPr/>
              <a:t>2/22/12</a:t>
            </a:fld>
            <a:endParaRPr lang="en-US"/>
          </a:p>
        </p:txBody>
      </p:sp>
      <p:sp>
        <p:nvSpPr>
          <p:cNvPr id="23" name="Slide Number Placeholder 22"/>
          <p:cNvSpPr>
            <a:spLocks noGrp="1"/>
          </p:cNvSpPr>
          <p:nvPr>
            <p:ph type="sldNum" sz="quarter" idx="11"/>
          </p:nvPr>
        </p:nvSpPr>
        <p:spPr/>
        <p:txBody>
          <a:bodyPr/>
          <a:lstStyle/>
          <a:p>
            <a:fld id="{82394322-A434-44B6-8BDF-9D0940D6699D}" type="slidenum">
              <a:rPr lang="en-US" smtClean="0"/>
              <a:pPr/>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B5B574-5BBF-4132-A259-8F5FB7A5E51B}" type="datetimeFigureOut">
              <a:rPr lang="en-US" smtClean="0"/>
              <a:pPr/>
              <a:t>2/22/12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94322-A434-44B6-8BDF-9D0940D669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B5B574-5BBF-4132-A259-8F5FB7A5E51B}" type="datetimeFigureOut">
              <a:rPr lang="en-US" smtClean="0"/>
              <a:pPr/>
              <a:t>2/22/12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94322-A434-44B6-8BDF-9D0940D669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ECB5B574-5BBF-4132-A259-8F5FB7A5E51B}" type="datetimeFigureOut">
              <a:rPr lang="en-US" smtClean="0"/>
              <a:pPr/>
              <a:t>2/22/12</a:t>
            </a:fld>
            <a:endParaRPr lang="en-US"/>
          </a:p>
        </p:txBody>
      </p:sp>
      <p:sp>
        <p:nvSpPr>
          <p:cNvPr id="19" name="Slide Number Placeholder 18"/>
          <p:cNvSpPr>
            <a:spLocks noGrp="1"/>
          </p:cNvSpPr>
          <p:nvPr>
            <p:ph type="sldNum" sz="quarter" idx="15"/>
          </p:nvPr>
        </p:nvSpPr>
        <p:spPr/>
        <p:txBody>
          <a:bodyPr/>
          <a:lstStyle/>
          <a:p>
            <a:fld id="{82394322-A434-44B6-8BDF-9D0940D6699D}" type="slidenum">
              <a:rPr lang="en-US" smtClean="0"/>
              <a:pPr/>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ECB5B574-5BBF-4132-A259-8F5FB7A5E51B}" type="datetimeFigureOut">
              <a:rPr lang="en-US" smtClean="0"/>
              <a:pPr/>
              <a:t>2/22/12</a:t>
            </a:fld>
            <a:endParaRPr lang="en-US"/>
          </a:p>
        </p:txBody>
      </p:sp>
      <p:sp>
        <p:nvSpPr>
          <p:cNvPr id="20" name="Slide Number Placeholder 19"/>
          <p:cNvSpPr>
            <a:spLocks noGrp="1"/>
          </p:cNvSpPr>
          <p:nvPr>
            <p:ph type="sldNum" sz="quarter" idx="11"/>
          </p:nvPr>
        </p:nvSpPr>
        <p:spPr/>
        <p:txBody>
          <a:bodyPr/>
          <a:lstStyle/>
          <a:p>
            <a:fld id="{82394322-A434-44B6-8BDF-9D0940D6699D}" type="slidenum">
              <a:rPr lang="en-US" smtClean="0"/>
              <a:pPr/>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ECB5B574-5BBF-4132-A259-8F5FB7A5E51B}" type="datetimeFigureOut">
              <a:rPr lang="en-US" smtClean="0"/>
              <a:pPr/>
              <a:t>2/22/12</a:t>
            </a:fld>
            <a:endParaRPr lang="en-US"/>
          </a:p>
        </p:txBody>
      </p:sp>
      <p:sp>
        <p:nvSpPr>
          <p:cNvPr id="25" name="Slide Number Placeholder 24"/>
          <p:cNvSpPr>
            <a:spLocks noGrp="1"/>
          </p:cNvSpPr>
          <p:nvPr>
            <p:ph type="sldNum" sz="quarter" idx="16"/>
          </p:nvPr>
        </p:nvSpPr>
        <p:spPr/>
        <p:txBody>
          <a:bodyPr/>
          <a:lstStyle/>
          <a:p>
            <a:fld id="{82394322-A434-44B6-8BDF-9D0940D6699D}" type="slidenum">
              <a:rPr lang="en-US" smtClean="0"/>
              <a:pPr/>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ECB5B574-5BBF-4132-A259-8F5FB7A5E51B}" type="datetimeFigureOut">
              <a:rPr lang="en-US" smtClean="0"/>
              <a:pPr/>
              <a:t>2/22/12</a:t>
            </a:fld>
            <a:endParaRPr lang="en-US"/>
          </a:p>
        </p:txBody>
      </p:sp>
      <p:sp>
        <p:nvSpPr>
          <p:cNvPr id="24" name="Slide Number Placeholder 23"/>
          <p:cNvSpPr>
            <a:spLocks noGrp="1"/>
          </p:cNvSpPr>
          <p:nvPr>
            <p:ph type="sldNum" sz="quarter" idx="17"/>
          </p:nvPr>
        </p:nvSpPr>
        <p:spPr/>
        <p:txBody>
          <a:bodyPr/>
          <a:lstStyle/>
          <a:p>
            <a:fld id="{82394322-A434-44B6-8BDF-9D0940D6699D}" type="slidenum">
              <a:rPr lang="en-US" smtClean="0"/>
              <a:pPr/>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ECB5B574-5BBF-4132-A259-8F5FB7A5E51B}" type="datetimeFigureOut">
              <a:rPr lang="en-US" smtClean="0"/>
              <a:pPr/>
              <a:t>2/22/12</a:t>
            </a:fld>
            <a:endParaRPr lang="en-US"/>
          </a:p>
        </p:txBody>
      </p:sp>
      <p:sp>
        <p:nvSpPr>
          <p:cNvPr id="14" name="Slide Number Placeholder 13"/>
          <p:cNvSpPr>
            <a:spLocks noGrp="1"/>
          </p:cNvSpPr>
          <p:nvPr>
            <p:ph type="sldNum" sz="quarter" idx="11"/>
          </p:nvPr>
        </p:nvSpPr>
        <p:spPr/>
        <p:txBody>
          <a:bodyPr/>
          <a:lstStyle/>
          <a:p>
            <a:fld id="{82394322-A434-44B6-8BDF-9D0940D6699D}" type="slidenum">
              <a:rPr lang="en-US" smtClean="0"/>
              <a:pPr/>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ECB5B574-5BBF-4132-A259-8F5FB7A5E51B}" type="datetimeFigureOut">
              <a:rPr lang="en-US" smtClean="0"/>
              <a:pPr/>
              <a:t>2/22/12</a:t>
            </a:fld>
            <a:endParaRPr lang="en-US"/>
          </a:p>
        </p:txBody>
      </p:sp>
      <p:sp>
        <p:nvSpPr>
          <p:cNvPr id="12" name="Slide Number Placeholder 11"/>
          <p:cNvSpPr>
            <a:spLocks noGrp="1"/>
          </p:cNvSpPr>
          <p:nvPr>
            <p:ph type="sldNum" sz="quarter" idx="11"/>
          </p:nvPr>
        </p:nvSpPr>
        <p:spPr/>
        <p:txBody>
          <a:bodyPr/>
          <a:lstStyle/>
          <a:p>
            <a:fld id="{82394322-A434-44B6-8BDF-9D0940D6699D}" type="slidenum">
              <a:rPr lang="en-US" smtClean="0"/>
              <a:pP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ECB5B574-5BBF-4132-A259-8F5FB7A5E51B}" type="datetimeFigureOut">
              <a:rPr lang="en-US" smtClean="0"/>
              <a:pPr/>
              <a:t>2/22/12</a:t>
            </a:fld>
            <a:endParaRPr lang="en-US"/>
          </a:p>
        </p:txBody>
      </p:sp>
      <p:sp>
        <p:nvSpPr>
          <p:cNvPr id="18" name="Slide Number Placeholder 17"/>
          <p:cNvSpPr>
            <a:spLocks noGrp="1"/>
          </p:cNvSpPr>
          <p:nvPr>
            <p:ph type="sldNum" sz="quarter" idx="16"/>
          </p:nvPr>
        </p:nvSpPr>
        <p:spPr/>
        <p:txBody>
          <a:bodyPr/>
          <a:lstStyle/>
          <a:p>
            <a:fld id="{82394322-A434-44B6-8BDF-9D0940D6699D}" type="slidenum">
              <a:rPr lang="en-US" smtClean="0"/>
              <a:pPr/>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ECB5B574-5BBF-4132-A259-8F5FB7A5E51B}" type="datetimeFigureOut">
              <a:rPr lang="en-US" smtClean="0"/>
              <a:pPr/>
              <a:t>2/22/12</a:t>
            </a:fld>
            <a:endParaRPr lang="en-US"/>
          </a:p>
        </p:txBody>
      </p:sp>
      <p:sp>
        <p:nvSpPr>
          <p:cNvPr id="20" name="Slide Number Placeholder 19"/>
          <p:cNvSpPr>
            <a:spLocks noGrp="1"/>
          </p:cNvSpPr>
          <p:nvPr>
            <p:ph type="sldNum" sz="quarter" idx="15"/>
          </p:nvPr>
        </p:nvSpPr>
        <p:spPr/>
        <p:txBody>
          <a:bodyPr/>
          <a:lstStyle/>
          <a:p>
            <a:fld id="{82394322-A434-44B6-8BDF-9D0940D6699D}" type="slidenum">
              <a:rPr lang="en-US" smtClean="0"/>
              <a:pPr/>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ECB5B574-5BBF-4132-A259-8F5FB7A5E51B}" type="datetimeFigureOut">
              <a:rPr lang="en-US" smtClean="0"/>
              <a:pPr/>
              <a:t>2/22/12</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82394322-A434-44B6-8BDF-9D0940D6699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400" b="1" u="sng" dirty="0" smtClean="0"/>
              <a:t>The Poor Will Be Glad</a:t>
            </a:r>
          </a:p>
          <a:p>
            <a:r>
              <a:rPr lang="en-US" sz="2400" b="1" dirty="0" smtClean="0"/>
              <a:t>By Peter Greer and Phil Smith</a:t>
            </a:r>
            <a:endParaRPr lang="en-US" sz="2400" b="1" dirty="0"/>
          </a:p>
        </p:txBody>
      </p:sp>
      <p:sp>
        <p:nvSpPr>
          <p:cNvPr id="2" name="Title 1"/>
          <p:cNvSpPr>
            <a:spLocks noGrp="1"/>
          </p:cNvSpPr>
          <p:nvPr>
            <p:ph type="title"/>
          </p:nvPr>
        </p:nvSpPr>
        <p:spPr/>
        <p:txBody>
          <a:bodyPr>
            <a:noAutofit/>
          </a:bodyPr>
          <a:lstStyle/>
          <a:p>
            <a:r>
              <a:rPr lang="en-US" sz="4800" dirty="0" smtClean="0"/>
              <a:t>Ch. 8 Exploring Variations in </a:t>
            </a:r>
            <a:r>
              <a:rPr lang="en-US" sz="4800" dirty="0" err="1" smtClean="0"/>
              <a:t>MicroFinance</a:t>
            </a:r>
            <a:r>
              <a:rPr lang="en-US" sz="4800" dirty="0" smtClean="0"/>
              <a:t> 2.0</a:t>
            </a:r>
            <a:endParaRPr lang="en-US" sz="4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25964038"/>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2667000"/>
            <a:ext cx="5257800" cy="1368798"/>
          </a:xfrm>
        </p:spPr>
        <p:txBody>
          <a:bodyPr>
            <a:normAutofit/>
          </a:bodyPr>
          <a:lstStyle/>
          <a:p>
            <a:r>
              <a:rPr lang="en-US" dirty="0" smtClean="0"/>
              <a:t>- </a:t>
            </a:r>
            <a:r>
              <a:rPr lang="en-US" dirty="0" err="1" smtClean="0"/>
              <a:t>Grameen</a:t>
            </a:r>
            <a:r>
              <a:rPr lang="en-US" dirty="0" smtClean="0"/>
              <a:t> Phone</a:t>
            </a:r>
            <a:endParaRPr lang="en-US" dirty="0"/>
          </a:p>
        </p:txBody>
      </p:sp>
      <p:sp>
        <p:nvSpPr>
          <p:cNvPr id="2" name="Title 1"/>
          <p:cNvSpPr>
            <a:spLocks noGrp="1"/>
          </p:cNvSpPr>
          <p:nvPr>
            <p:ph type="title"/>
          </p:nvPr>
        </p:nvSpPr>
        <p:spPr>
          <a:xfrm>
            <a:off x="352426" y="457201"/>
            <a:ext cx="7680960" cy="1828799"/>
          </a:xfrm>
        </p:spPr>
        <p:txBody>
          <a:bodyPr>
            <a:normAutofit/>
          </a:bodyPr>
          <a:lstStyle/>
          <a:p>
            <a:r>
              <a:rPr lang="en-US" dirty="0" smtClean="0"/>
              <a:t>PHONE LOANS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62830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2590800"/>
            <a:ext cx="5743574" cy="1368798"/>
          </a:xfrm>
        </p:spPr>
        <p:txBody>
          <a:bodyPr/>
          <a:lstStyle/>
          <a:p>
            <a:r>
              <a:rPr lang="en-US" dirty="0" smtClean="0"/>
              <a:t> - Insurance is a luxury that most poor people cannot afford</a:t>
            </a:r>
          </a:p>
          <a:p>
            <a:r>
              <a:rPr lang="en-US" dirty="0" smtClean="0"/>
              <a:t>- A benefit to those who borrow</a:t>
            </a:r>
            <a:endParaRPr lang="en-US" dirty="0"/>
          </a:p>
        </p:txBody>
      </p:sp>
      <p:sp>
        <p:nvSpPr>
          <p:cNvPr id="4" name="Title 3"/>
          <p:cNvSpPr>
            <a:spLocks noGrp="1"/>
          </p:cNvSpPr>
          <p:nvPr>
            <p:ph type="title"/>
          </p:nvPr>
        </p:nvSpPr>
        <p:spPr>
          <a:xfrm>
            <a:off x="352426" y="457201"/>
            <a:ext cx="7680960" cy="1752600"/>
          </a:xfrm>
        </p:spPr>
        <p:txBody>
          <a:bodyPr/>
          <a:lstStyle/>
          <a:p>
            <a:r>
              <a:rPr lang="en-US" dirty="0" smtClean="0"/>
              <a:t>MICRO INSURANCE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08325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28600" y="1905000"/>
            <a:ext cx="6248400" cy="2590800"/>
          </a:xfrm>
        </p:spPr>
        <p:txBody>
          <a:bodyPr>
            <a:noAutofit/>
          </a:bodyPr>
          <a:lstStyle/>
          <a:p>
            <a:r>
              <a:rPr lang="en-US" dirty="0" smtClean="0"/>
              <a:t> “</a:t>
            </a:r>
            <a:r>
              <a:rPr lang="en-US" dirty="0"/>
              <a:t>Microfinance institutions are utilizing their reach to inform clients and their </a:t>
            </a:r>
            <a:r>
              <a:rPr lang="en-US" dirty="0" smtClean="0"/>
              <a:t>communities </a:t>
            </a:r>
            <a:r>
              <a:rPr lang="en-US" dirty="0"/>
              <a:t>about everything from business training to the benefits of </a:t>
            </a:r>
            <a:r>
              <a:rPr lang="en-US" dirty="0" smtClean="0"/>
              <a:t>breast- </a:t>
            </a:r>
            <a:r>
              <a:rPr lang="en-US" dirty="0"/>
              <a:t>feeding, from labor codes to language skills. Clients and those in their </a:t>
            </a:r>
            <a:r>
              <a:rPr lang="en-US" dirty="0" smtClean="0"/>
              <a:t>communities </a:t>
            </a:r>
            <a:r>
              <a:rPr lang="en-US" dirty="0"/>
              <a:t>can learn to be healthier, productive citizens. When integrated with 	</a:t>
            </a:r>
            <a:r>
              <a:rPr lang="en-US" dirty="0" smtClean="0"/>
              <a:t>the </a:t>
            </a:r>
            <a:r>
              <a:rPr lang="en-US" dirty="0"/>
              <a:t>church, this can </a:t>
            </a:r>
            <a:r>
              <a:rPr lang="en-US" dirty="0" smtClean="0"/>
              <a:t>deepen relationships </a:t>
            </a:r>
            <a:r>
              <a:rPr lang="en-US" dirty="0"/>
              <a:t>that point people to Christ.” (100)</a:t>
            </a:r>
          </a:p>
        </p:txBody>
      </p:sp>
      <p:sp>
        <p:nvSpPr>
          <p:cNvPr id="4" name="Title 3"/>
          <p:cNvSpPr>
            <a:spLocks noGrp="1"/>
          </p:cNvSpPr>
          <p:nvPr>
            <p:ph type="title"/>
          </p:nvPr>
        </p:nvSpPr>
        <p:spPr>
          <a:xfrm>
            <a:off x="352426" y="457201"/>
            <a:ext cx="7680960" cy="1371599"/>
          </a:xfrm>
        </p:spPr>
        <p:txBody>
          <a:bodyPr>
            <a:normAutofit fontScale="90000"/>
          </a:bodyPr>
          <a:lstStyle/>
          <a:p>
            <a:r>
              <a:rPr lang="en-US" dirty="0" smtClean="0"/>
              <a:t>LIFE SKILLS EDUCATION</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76437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28600" y="2362200"/>
            <a:ext cx="6248400" cy="1295400"/>
          </a:xfrm>
        </p:spPr>
        <p:txBody>
          <a:bodyPr>
            <a:noAutofit/>
          </a:bodyPr>
          <a:lstStyle/>
          <a:p>
            <a:r>
              <a:rPr lang="en-US" dirty="0" smtClean="0"/>
              <a:t>- Provide basic health services and access to   medicine such as simple antibiotics.</a:t>
            </a:r>
            <a:endParaRPr lang="en-US" dirty="0"/>
          </a:p>
        </p:txBody>
      </p:sp>
      <p:sp>
        <p:nvSpPr>
          <p:cNvPr id="4" name="Title 3"/>
          <p:cNvSpPr>
            <a:spLocks noGrp="1"/>
          </p:cNvSpPr>
          <p:nvPr>
            <p:ph type="title"/>
          </p:nvPr>
        </p:nvSpPr>
        <p:spPr>
          <a:xfrm>
            <a:off x="352426" y="457201"/>
            <a:ext cx="7680960" cy="1371599"/>
          </a:xfrm>
        </p:spPr>
        <p:txBody>
          <a:bodyPr>
            <a:normAutofit/>
          </a:bodyPr>
          <a:lstStyle/>
          <a:p>
            <a:r>
              <a:rPr lang="en-US" dirty="0" smtClean="0"/>
              <a:t>MICROPHARMACIES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06804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28600" y="2362200"/>
            <a:ext cx="6248400" cy="2133600"/>
          </a:xfrm>
        </p:spPr>
        <p:txBody>
          <a:bodyPr>
            <a:noAutofit/>
          </a:bodyPr>
          <a:lstStyle/>
          <a:p>
            <a:r>
              <a:rPr lang="en-US" dirty="0" smtClean="0"/>
              <a:t>Provide loans to educational entrepreneurs who </a:t>
            </a:r>
            <a:r>
              <a:rPr lang="en-US" dirty="0"/>
              <a:t>open schools in poor neighborhoods where children, especially girls, would otherwise be unable to access public education. In essence, they are providing loans and training for people who open private schools around the world</a:t>
            </a:r>
            <a:r>
              <a:rPr lang="en-US" dirty="0" smtClean="0"/>
              <a:t>. (103)</a:t>
            </a:r>
            <a:endParaRPr lang="en-US" dirty="0"/>
          </a:p>
        </p:txBody>
      </p:sp>
      <p:sp>
        <p:nvSpPr>
          <p:cNvPr id="4" name="Title 3"/>
          <p:cNvSpPr>
            <a:spLocks noGrp="1"/>
          </p:cNvSpPr>
          <p:nvPr>
            <p:ph type="title"/>
          </p:nvPr>
        </p:nvSpPr>
        <p:spPr>
          <a:xfrm>
            <a:off x="352426" y="457201"/>
            <a:ext cx="7680960" cy="1371599"/>
          </a:xfrm>
        </p:spPr>
        <p:txBody>
          <a:bodyPr>
            <a:normAutofit/>
          </a:bodyPr>
          <a:lstStyle/>
          <a:p>
            <a:r>
              <a:rPr lang="en-US" dirty="0" smtClean="0"/>
              <a:t>MICROSCHOOLS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56683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28600" y="2362200"/>
            <a:ext cx="6248400" cy="1295400"/>
          </a:xfrm>
        </p:spPr>
        <p:txBody>
          <a:bodyPr>
            <a:noAutofit/>
          </a:bodyPr>
          <a:lstStyle/>
          <a:p>
            <a:r>
              <a:rPr lang="en-US" dirty="0" smtClean="0"/>
              <a:t>Pepsi – Cola and CCT brought clean water to a depressed area</a:t>
            </a:r>
            <a:endParaRPr lang="en-US" dirty="0"/>
          </a:p>
        </p:txBody>
      </p:sp>
      <p:sp>
        <p:nvSpPr>
          <p:cNvPr id="4" name="Title 3"/>
          <p:cNvSpPr>
            <a:spLocks noGrp="1"/>
          </p:cNvSpPr>
          <p:nvPr>
            <p:ph type="title"/>
          </p:nvPr>
        </p:nvSpPr>
        <p:spPr>
          <a:xfrm>
            <a:off x="352426" y="457201"/>
            <a:ext cx="7680960" cy="1676399"/>
          </a:xfrm>
        </p:spPr>
        <p:txBody>
          <a:bodyPr>
            <a:normAutofit fontScale="90000"/>
          </a:bodyPr>
          <a:lstStyle/>
          <a:p>
            <a:r>
              <a:rPr lang="en-US" dirty="0" smtClean="0"/>
              <a:t>CORPORATE PIGGYBACKING</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97763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28600" y="2209800"/>
            <a:ext cx="6248400" cy="2286000"/>
          </a:xfrm>
        </p:spPr>
        <p:txBody>
          <a:bodyPr>
            <a:noAutofit/>
          </a:bodyPr>
          <a:lstStyle/>
          <a:p>
            <a:r>
              <a:rPr lang="en-US" dirty="0" smtClean="0"/>
              <a:t>Housing Improvement loans</a:t>
            </a:r>
          </a:p>
          <a:p>
            <a:r>
              <a:rPr lang="en-US" dirty="0" smtClean="0"/>
              <a:t>Agriculture Financing</a:t>
            </a:r>
          </a:p>
          <a:p>
            <a:r>
              <a:rPr lang="en-US" dirty="0" smtClean="0"/>
              <a:t>People groups:</a:t>
            </a:r>
          </a:p>
          <a:p>
            <a:r>
              <a:rPr lang="en-US" dirty="0" smtClean="0"/>
              <a:t>	Beggars, Youth, Prostitutes</a:t>
            </a:r>
            <a:endParaRPr lang="en-US" dirty="0"/>
          </a:p>
        </p:txBody>
      </p:sp>
      <p:sp>
        <p:nvSpPr>
          <p:cNvPr id="4" name="Title 3"/>
          <p:cNvSpPr>
            <a:spLocks noGrp="1"/>
          </p:cNvSpPr>
          <p:nvPr>
            <p:ph type="title"/>
          </p:nvPr>
        </p:nvSpPr>
        <p:spPr>
          <a:xfrm>
            <a:off x="352426" y="457201"/>
            <a:ext cx="7680960" cy="1676399"/>
          </a:xfrm>
        </p:spPr>
        <p:txBody>
          <a:bodyPr>
            <a:normAutofit/>
          </a:bodyPr>
          <a:lstStyle/>
          <a:p>
            <a:r>
              <a:rPr lang="en-US" dirty="0" smtClean="0"/>
              <a:t>OTHER EXAMPLES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353527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44</TotalTime>
  <Words>212</Words>
  <Application>Microsoft Macintosh PowerPoint</Application>
  <PresentationFormat>On-screen Show (4:3)</PresentationFormat>
  <Paragraphs>21</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Mylar</vt:lpstr>
      <vt:lpstr>Ch. 8 Exploring Variations in MicroFinance 2.0</vt:lpstr>
      <vt:lpstr>PHONE LOANS</vt:lpstr>
      <vt:lpstr>MICRO INSURANCE</vt:lpstr>
      <vt:lpstr>LIFE SKILLS EDUCATION</vt:lpstr>
      <vt:lpstr>MICROPHARMACIES</vt:lpstr>
      <vt:lpstr>MICROSCHOOLS</vt:lpstr>
      <vt:lpstr>CORPORATE PIGGYBACKING</vt:lpstr>
      <vt:lpstr>OTHER EXAMPLES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8 Exploring Variations in MicroFinance 2.0</dc:title>
  <dc:creator>Lenses</dc:creator>
  <cp:lastModifiedBy>Viv Grigg</cp:lastModifiedBy>
  <cp:revision>5</cp:revision>
  <dcterms:created xsi:type="dcterms:W3CDTF">2012-02-22T20:21:36Z</dcterms:created>
  <dcterms:modified xsi:type="dcterms:W3CDTF">2012-02-22T20:22:18Z</dcterms:modified>
</cp:coreProperties>
</file>