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diagrams/quickStyle1.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customXml/itemProps1.xml" ContentType="application/vnd.openxmlformats-officedocument.customXmlProperties+xml"/>
  <Override PartName="/ppt/presentation.xml" ContentType="application/vnd.openxmlformats-officedocument.presentationml.presentation.main+xml"/>
  <Override PartName="/ppt/diagrams/colors1.xml" ContentType="application/vnd.openxmlformats-officedocument.drawingml.diagramColors+xml"/>
  <Override PartName="/docProps/app.xml" ContentType="application/vnd.openxmlformats-officedocument.extended-properties+xml"/>
  <Override PartName="/ppt/slides/slide5.xml" ContentType="application/vnd.openxmlformats-officedocument.presentationml.slide+xml"/>
  <Override PartName="/ppt/diagrams/layout1.xml" ContentType="application/vnd.openxmlformats-officedocument.drawingml.diagram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Default Extension="bin" ContentType="application/vnd.openxmlformats-officedocument.presentationml.printerSettings"/>
  <Override PartName="/docProps/core.xml" ContentType="application/vnd.openxmlformats-package.core-properties+xml"/>
  <Override PartName="/docProps/custom.xml" ContentType="application/vnd.openxmlformats-officedocument.custom-properties+xml"/>
  <Override PartName="/ppt/slides/slide9.xml" ContentType="application/vnd.openxmlformats-officedocument.presentationml.slide+xml"/>
  <Override PartName="/ppt/diagrams/drawing1.xml" ContentType="application/vnd.ms-office.drawingml.diagramDrawing+xml"/>
  <Default Extension="rels" ContentType="application/vnd.openxmlformats-package.relationships+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2"/>
  </p:sldMasterIdLst>
  <p:notesMasterIdLst>
    <p:notesMasterId r:id="rId15"/>
  </p:notesMasterIdLst>
  <p:sldIdLst>
    <p:sldId id="267" r:id="rId3"/>
    <p:sldId id="262" r:id="rId4"/>
    <p:sldId id="263" r:id="rId5"/>
    <p:sldId id="257" r:id="rId6"/>
    <p:sldId id="270" r:id="rId7"/>
    <p:sldId id="264" r:id="rId8"/>
    <p:sldId id="265" r:id="rId9"/>
    <p:sldId id="266" r:id="rId10"/>
    <p:sldId id="259" r:id="rId11"/>
    <p:sldId id="261"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bg2"/>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2.xml"/><Relationship Id="rId20" Type="http://schemas.openxmlformats.org/officeDocument/2006/relationships/tableStyles" Target="tableStyles.xml"/><Relationship Id="rId4" Type="http://schemas.openxmlformats.org/officeDocument/2006/relationships/slide" Target="slides/slide2.xml"/><Relationship Id="rId7" Type="http://schemas.openxmlformats.org/officeDocument/2006/relationships/slide" Target="slides/slide5.xml"/><Relationship Id="rId1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 Target="slides/slide4.xml"/><Relationship Id="rId16" Type="http://schemas.openxmlformats.org/officeDocument/2006/relationships/printerSettings" Target="printerSettings/printerSettings1.bin"/><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5" Type="http://schemas.openxmlformats.org/officeDocument/2006/relationships/slide" Target="slides/slide3.xml"/><Relationship Id="rId1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Master" Target="slideMasters/slideMaster1.xml"/><Relationship Id="rId9" Type="http://schemas.openxmlformats.org/officeDocument/2006/relationships/slide" Target="slides/slide7.xml"/><Relationship Id="rId3" Type="http://schemas.openxmlformats.org/officeDocument/2006/relationships/slide" Target="slides/slide1.xml"/><Relationship Id="rId1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8F9B2-B8A6-42A7-97C5-23C7C39ED07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3E418119-50E7-477B-B335-D295F6DF3A87}">
      <dgm:prSet phldrT="[Text]"/>
      <dgm:spPr/>
      <dgm:t>
        <a:bodyPr/>
        <a:lstStyle/>
        <a:p>
          <a:r>
            <a:rPr lang="en-US" dirty="0" smtClean="0"/>
            <a:t>God</a:t>
          </a:r>
          <a:endParaRPr lang="en-US" dirty="0"/>
        </a:p>
      </dgm:t>
    </dgm:pt>
    <dgm:pt modelId="{1220DBC0-B817-47AF-B013-6486FDA908D1}" type="parTrans" cxnId="{9A345642-B46D-4D29-ABFD-01CF585B8831}">
      <dgm:prSet/>
      <dgm:spPr/>
      <dgm:t>
        <a:bodyPr/>
        <a:lstStyle/>
        <a:p>
          <a:endParaRPr lang="en-US"/>
        </a:p>
      </dgm:t>
    </dgm:pt>
    <dgm:pt modelId="{B8B7D8BB-DCAD-4837-AFB7-32396FDA5ECA}" type="sibTrans" cxnId="{9A345642-B46D-4D29-ABFD-01CF585B8831}">
      <dgm:prSet/>
      <dgm:spPr/>
      <dgm:t>
        <a:bodyPr/>
        <a:lstStyle/>
        <a:p>
          <a:endParaRPr lang="en-US"/>
        </a:p>
      </dgm:t>
    </dgm:pt>
    <dgm:pt modelId="{65C554BA-E3B3-40BB-82E3-4433B3732539}">
      <dgm:prSet phldrT="[Text]"/>
      <dgm:spPr/>
      <dgm:t>
        <a:bodyPr/>
        <a:lstStyle/>
        <a:p>
          <a:r>
            <a:rPr lang="en-US" dirty="0" smtClean="0"/>
            <a:t>Wife</a:t>
          </a:r>
          <a:endParaRPr lang="en-US" dirty="0"/>
        </a:p>
      </dgm:t>
    </dgm:pt>
    <dgm:pt modelId="{BDF3C841-695D-428C-AC34-FA6B7980FB6C}" type="parTrans" cxnId="{408F9B57-6873-4CFA-9020-EECCC002351A}">
      <dgm:prSet/>
      <dgm:spPr/>
      <dgm:t>
        <a:bodyPr/>
        <a:lstStyle/>
        <a:p>
          <a:endParaRPr lang="en-US"/>
        </a:p>
      </dgm:t>
    </dgm:pt>
    <dgm:pt modelId="{02B91D16-FF0C-4A6C-B1AE-037D025565A2}" type="sibTrans" cxnId="{408F9B57-6873-4CFA-9020-EECCC002351A}">
      <dgm:prSet/>
      <dgm:spPr/>
      <dgm:t>
        <a:bodyPr/>
        <a:lstStyle/>
        <a:p>
          <a:endParaRPr lang="en-US"/>
        </a:p>
      </dgm:t>
    </dgm:pt>
    <dgm:pt modelId="{111C4070-1D29-4318-BD24-FEB1471853DD}">
      <dgm:prSet phldrT="[Text]"/>
      <dgm:spPr/>
      <dgm:t>
        <a:bodyPr/>
        <a:lstStyle/>
        <a:p>
          <a:r>
            <a:rPr lang="en-US" dirty="0" smtClean="0"/>
            <a:t>Husband</a:t>
          </a:r>
          <a:endParaRPr lang="en-US" dirty="0"/>
        </a:p>
      </dgm:t>
    </dgm:pt>
    <dgm:pt modelId="{BC928E43-5CAB-4854-B76F-DD9CE48403C5}" type="parTrans" cxnId="{C353DC95-BFED-4439-BE76-8A67226B4C1B}">
      <dgm:prSet/>
      <dgm:spPr/>
      <dgm:t>
        <a:bodyPr/>
        <a:lstStyle/>
        <a:p>
          <a:endParaRPr lang="en-US"/>
        </a:p>
      </dgm:t>
    </dgm:pt>
    <dgm:pt modelId="{5C2507F3-A92D-4304-9989-A4276E337A03}" type="sibTrans" cxnId="{C353DC95-BFED-4439-BE76-8A67226B4C1B}">
      <dgm:prSet/>
      <dgm:spPr/>
      <dgm:t>
        <a:bodyPr/>
        <a:lstStyle/>
        <a:p>
          <a:endParaRPr lang="en-US"/>
        </a:p>
      </dgm:t>
    </dgm:pt>
    <dgm:pt modelId="{47308FCA-925D-4671-BF00-C993AEBF3557}" type="pres">
      <dgm:prSet presAssocID="{F808F9B2-B8A6-42A7-97C5-23C7C39ED071}" presName="Name0" presStyleCnt="0">
        <dgm:presLayoutVars>
          <dgm:dir/>
          <dgm:resizeHandles val="exact"/>
        </dgm:presLayoutVars>
      </dgm:prSet>
      <dgm:spPr/>
      <dgm:t>
        <a:bodyPr/>
        <a:lstStyle/>
        <a:p>
          <a:endParaRPr lang="en-US"/>
        </a:p>
      </dgm:t>
    </dgm:pt>
    <dgm:pt modelId="{C82B836A-86B8-44F7-B2C4-AEC4AB2A634E}" type="pres">
      <dgm:prSet presAssocID="{3E418119-50E7-477B-B335-D295F6DF3A87}" presName="node" presStyleLbl="node1" presStyleIdx="0" presStyleCnt="3">
        <dgm:presLayoutVars>
          <dgm:bulletEnabled val="1"/>
        </dgm:presLayoutVars>
      </dgm:prSet>
      <dgm:spPr/>
      <dgm:t>
        <a:bodyPr/>
        <a:lstStyle/>
        <a:p>
          <a:endParaRPr lang="en-US"/>
        </a:p>
      </dgm:t>
    </dgm:pt>
    <dgm:pt modelId="{DB69E4D2-5856-435B-A33D-BE6835FA5C45}" type="pres">
      <dgm:prSet presAssocID="{B8B7D8BB-DCAD-4837-AFB7-32396FDA5ECA}" presName="sibTrans" presStyleLbl="sibTrans2D1" presStyleIdx="0" presStyleCnt="3"/>
      <dgm:spPr/>
      <dgm:t>
        <a:bodyPr/>
        <a:lstStyle/>
        <a:p>
          <a:endParaRPr lang="en-US"/>
        </a:p>
      </dgm:t>
    </dgm:pt>
    <dgm:pt modelId="{9B6EC7B6-5235-4D89-9290-463DAD98F487}" type="pres">
      <dgm:prSet presAssocID="{B8B7D8BB-DCAD-4837-AFB7-32396FDA5ECA}" presName="connectorText" presStyleLbl="sibTrans2D1" presStyleIdx="0" presStyleCnt="3"/>
      <dgm:spPr/>
      <dgm:t>
        <a:bodyPr/>
        <a:lstStyle/>
        <a:p>
          <a:endParaRPr lang="en-US"/>
        </a:p>
      </dgm:t>
    </dgm:pt>
    <dgm:pt modelId="{1BD188DB-5452-4D33-B3CE-9CC9A4C32091}" type="pres">
      <dgm:prSet presAssocID="{65C554BA-E3B3-40BB-82E3-4433B3732539}" presName="node" presStyleLbl="node1" presStyleIdx="1" presStyleCnt="3">
        <dgm:presLayoutVars>
          <dgm:bulletEnabled val="1"/>
        </dgm:presLayoutVars>
      </dgm:prSet>
      <dgm:spPr/>
      <dgm:t>
        <a:bodyPr/>
        <a:lstStyle/>
        <a:p>
          <a:endParaRPr lang="en-US"/>
        </a:p>
      </dgm:t>
    </dgm:pt>
    <dgm:pt modelId="{84B5711A-2F7B-4A0A-AF80-C93632233685}" type="pres">
      <dgm:prSet presAssocID="{02B91D16-FF0C-4A6C-B1AE-037D025565A2}" presName="sibTrans" presStyleLbl="sibTrans2D1" presStyleIdx="1" presStyleCnt="3"/>
      <dgm:spPr/>
      <dgm:t>
        <a:bodyPr/>
        <a:lstStyle/>
        <a:p>
          <a:endParaRPr lang="en-US"/>
        </a:p>
      </dgm:t>
    </dgm:pt>
    <dgm:pt modelId="{1EE45B40-39B1-4815-B9BE-070339596E82}" type="pres">
      <dgm:prSet presAssocID="{02B91D16-FF0C-4A6C-B1AE-037D025565A2}" presName="connectorText" presStyleLbl="sibTrans2D1" presStyleIdx="1" presStyleCnt="3"/>
      <dgm:spPr/>
      <dgm:t>
        <a:bodyPr/>
        <a:lstStyle/>
        <a:p>
          <a:endParaRPr lang="en-US"/>
        </a:p>
      </dgm:t>
    </dgm:pt>
    <dgm:pt modelId="{E7342E3D-81C3-4A65-801C-D6458BD71538}" type="pres">
      <dgm:prSet presAssocID="{111C4070-1D29-4318-BD24-FEB1471853DD}" presName="node" presStyleLbl="node1" presStyleIdx="2" presStyleCnt="3">
        <dgm:presLayoutVars>
          <dgm:bulletEnabled val="1"/>
        </dgm:presLayoutVars>
      </dgm:prSet>
      <dgm:spPr/>
      <dgm:t>
        <a:bodyPr/>
        <a:lstStyle/>
        <a:p>
          <a:endParaRPr lang="en-US"/>
        </a:p>
      </dgm:t>
    </dgm:pt>
    <dgm:pt modelId="{26283232-417B-46DE-9ED4-CA360D7B45ED}" type="pres">
      <dgm:prSet presAssocID="{5C2507F3-A92D-4304-9989-A4276E337A03}" presName="sibTrans" presStyleLbl="sibTrans2D1" presStyleIdx="2" presStyleCnt="3"/>
      <dgm:spPr/>
      <dgm:t>
        <a:bodyPr/>
        <a:lstStyle/>
        <a:p>
          <a:endParaRPr lang="en-US"/>
        </a:p>
      </dgm:t>
    </dgm:pt>
    <dgm:pt modelId="{20553837-D3CC-4C1F-AFDC-7420F0593825}" type="pres">
      <dgm:prSet presAssocID="{5C2507F3-A92D-4304-9989-A4276E337A03}" presName="connectorText" presStyleLbl="sibTrans2D1" presStyleIdx="2" presStyleCnt="3"/>
      <dgm:spPr/>
      <dgm:t>
        <a:bodyPr/>
        <a:lstStyle/>
        <a:p>
          <a:endParaRPr lang="en-US"/>
        </a:p>
      </dgm:t>
    </dgm:pt>
  </dgm:ptLst>
  <dgm:cxnLst>
    <dgm:cxn modelId="{E7378081-2793-4A0A-A62A-2605C0159ABB}" type="presOf" srcId="{111C4070-1D29-4318-BD24-FEB1471853DD}" destId="{E7342E3D-81C3-4A65-801C-D6458BD71538}" srcOrd="0" destOrd="0" presId="urn:microsoft.com/office/officeart/2005/8/layout/cycle7"/>
    <dgm:cxn modelId="{408F9B57-6873-4CFA-9020-EECCC002351A}" srcId="{F808F9B2-B8A6-42A7-97C5-23C7C39ED071}" destId="{65C554BA-E3B3-40BB-82E3-4433B3732539}" srcOrd="1" destOrd="0" parTransId="{BDF3C841-695D-428C-AC34-FA6B7980FB6C}" sibTransId="{02B91D16-FF0C-4A6C-B1AE-037D025565A2}"/>
    <dgm:cxn modelId="{1C018779-1C7D-4795-9403-B5DF7BC5C244}" type="presOf" srcId="{B8B7D8BB-DCAD-4837-AFB7-32396FDA5ECA}" destId="{9B6EC7B6-5235-4D89-9290-463DAD98F487}" srcOrd="1" destOrd="0" presId="urn:microsoft.com/office/officeart/2005/8/layout/cycle7"/>
    <dgm:cxn modelId="{29D90D0A-0F75-45B2-8F35-A6CFEF91AC89}" type="presOf" srcId="{65C554BA-E3B3-40BB-82E3-4433B3732539}" destId="{1BD188DB-5452-4D33-B3CE-9CC9A4C32091}" srcOrd="0" destOrd="0" presId="urn:microsoft.com/office/officeart/2005/8/layout/cycle7"/>
    <dgm:cxn modelId="{9A345642-B46D-4D29-ABFD-01CF585B8831}" srcId="{F808F9B2-B8A6-42A7-97C5-23C7C39ED071}" destId="{3E418119-50E7-477B-B335-D295F6DF3A87}" srcOrd="0" destOrd="0" parTransId="{1220DBC0-B817-47AF-B013-6486FDA908D1}" sibTransId="{B8B7D8BB-DCAD-4837-AFB7-32396FDA5ECA}"/>
    <dgm:cxn modelId="{88E2DE8F-337C-4C7E-8854-D00CF61A3E5B}" type="presOf" srcId="{F808F9B2-B8A6-42A7-97C5-23C7C39ED071}" destId="{47308FCA-925D-4671-BF00-C993AEBF3557}" srcOrd="0" destOrd="0" presId="urn:microsoft.com/office/officeart/2005/8/layout/cycle7"/>
    <dgm:cxn modelId="{3A435E28-A02F-4C49-A55C-35430D59EECD}" type="presOf" srcId="{5C2507F3-A92D-4304-9989-A4276E337A03}" destId="{20553837-D3CC-4C1F-AFDC-7420F0593825}" srcOrd="1" destOrd="0" presId="urn:microsoft.com/office/officeart/2005/8/layout/cycle7"/>
    <dgm:cxn modelId="{C353DC95-BFED-4439-BE76-8A67226B4C1B}" srcId="{F808F9B2-B8A6-42A7-97C5-23C7C39ED071}" destId="{111C4070-1D29-4318-BD24-FEB1471853DD}" srcOrd="2" destOrd="0" parTransId="{BC928E43-5CAB-4854-B76F-DD9CE48403C5}" sibTransId="{5C2507F3-A92D-4304-9989-A4276E337A03}"/>
    <dgm:cxn modelId="{8B40DD53-DBB8-41BC-ABBE-3FA84E0DAAE8}" type="presOf" srcId="{5C2507F3-A92D-4304-9989-A4276E337A03}" destId="{26283232-417B-46DE-9ED4-CA360D7B45ED}" srcOrd="0" destOrd="0" presId="urn:microsoft.com/office/officeart/2005/8/layout/cycle7"/>
    <dgm:cxn modelId="{2DB5182C-0019-422C-9CC8-02ACA1512C2B}" type="presOf" srcId="{02B91D16-FF0C-4A6C-B1AE-037D025565A2}" destId="{1EE45B40-39B1-4815-B9BE-070339596E82}" srcOrd="1" destOrd="0" presId="urn:microsoft.com/office/officeart/2005/8/layout/cycle7"/>
    <dgm:cxn modelId="{F2F911B8-3034-45B0-8FF8-2645CEECCE37}" type="presOf" srcId="{3E418119-50E7-477B-B335-D295F6DF3A87}" destId="{C82B836A-86B8-44F7-B2C4-AEC4AB2A634E}" srcOrd="0" destOrd="0" presId="urn:microsoft.com/office/officeart/2005/8/layout/cycle7"/>
    <dgm:cxn modelId="{BB8511D0-BEDB-49EB-A37D-0864CD8D56E7}" type="presOf" srcId="{B8B7D8BB-DCAD-4837-AFB7-32396FDA5ECA}" destId="{DB69E4D2-5856-435B-A33D-BE6835FA5C45}" srcOrd="0" destOrd="0" presId="urn:microsoft.com/office/officeart/2005/8/layout/cycle7"/>
    <dgm:cxn modelId="{F89CA93F-E7FF-4DD9-A730-5B5BCC04F34D}" type="presOf" srcId="{02B91D16-FF0C-4A6C-B1AE-037D025565A2}" destId="{84B5711A-2F7B-4A0A-AF80-C93632233685}" srcOrd="0" destOrd="0" presId="urn:microsoft.com/office/officeart/2005/8/layout/cycle7"/>
    <dgm:cxn modelId="{97277F8F-789F-44C8-8090-A2E1C21F7AF8}" type="presParOf" srcId="{47308FCA-925D-4671-BF00-C993AEBF3557}" destId="{C82B836A-86B8-44F7-B2C4-AEC4AB2A634E}" srcOrd="0" destOrd="0" presId="urn:microsoft.com/office/officeart/2005/8/layout/cycle7"/>
    <dgm:cxn modelId="{F0813CC0-3445-4F3A-B7FA-375E6A7822C7}" type="presParOf" srcId="{47308FCA-925D-4671-BF00-C993AEBF3557}" destId="{DB69E4D2-5856-435B-A33D-BE6835FA5C45}" srcOrd="1" destOrd="0" presId="urn:microsoft.com/office/officeart/2005/8/layout/cycle7"/>
    <dgm:cxn modelId="{E543A0A8-C8C1-4B56-A470-5FCBA0B21F3E}" type="presParOf" srcId="{DB69E4D2-5856-435B-A33D-BE6835FA5C45}" destId="{9B6EC7B6-5235-4D89-9290-463DAD98F487}" srcOrd="0" destOrd="0" presId="urn:microsoft.com/office/officeart/2005/8/layout/cycle7"/>
    <dgm:cxn modelId="{85603371-29C0-431B-899C-6F0E574E28D2}" type="presParOf" srcId="{47308FCA-925D-4671-BF00-C993AEBF3557}" destId="{1BD188DB-5452-4D33-B3CE-9CC9A4C32091}" srcOrd="2" destOrd="0" presId="urn:microsoft.com/office/officeart/2005/8/layout/cycle7"/>
    <dgm:cxn modelId="{76060714-5BC1-4450-AD4F-BFD249666C20}" type="presParOf" srcId="{47308FCA-925D-4671-BF00-C993AEBF3557}" destId="{84B5711A-2F7B-4A0A-AF80-C93632233685}" srcOrd="3" destOrd="0" presId="urn:microsoft.com/office/officeart/2005/8/layout/cycle7"/>
    <dgm:cxn modelId="{E213DD07-1390-445F-9928-657228C8A8D2}" type="presParOf" srcId="{84B5711A-2F7B-4A0A-AF80-C93632233685}" destId="{1EE45B40-39B1-4815-B9BE-070339596E82}" srcOrd="0" destOrd="0" presId="urn:microsoft.com/office/officeart/2005/8/layout/cycle7"/>
    <dgm:cxn modelId="{271E25DD-CF75-4F0C-9745-6123687CABCD}" type="presParOf" srcId="{47308FCA-925D-4671-BF00-C993AEBF3557}" destId="{E7342E3D-81C3-4A65-801C-D6458BD71538}" srcOrd="4" destOrd="0" presId="urn:microsoft.com/office/officeart/2005/8/layout/cycle7"/>
    <dgm:cxn modelId="{A56ED7D6-7501-4F91-8898-07AD4473F2C5}" type="presParOf" srcId="{47308FCA-925D-4671-BF00-C993AEBF3557}" destId="{26283232-417B-46DE-9ED4-CA360D7B45ED}" srcOrd="5" destOrd="0" presId="urn:microsoft.com/office/officeart/2005/8/layout/cycle7"/>
    <dgm:cxn modelId="{4848C0B5-B0B4-49D9-A36C-891E32973849}" type="presParOf" srcId="{26283232-417B-46DE-9ED4-CA360D7B45ED}" destId="{20553837-D3CC-4C1F-AFDC-7420F0593825}"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2B836A-86B8-44F7-B2C4-AEC4AB2A634E}">
      <dsp:nvSpPr>
        <dsp:cNvPr id="0" name=""/>
        <dsp:cNvSpPr/>
      </dsp:nvSpPr>
      <dsp:spPr>
        <a:xfrm>
          <a:off x="1614189" y="469335"/>
          <a:ext cx="1953220" cy="976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God</a:t>
          </a:r>
          <a:endParaRPr lang="en-US" sz="3100" kern="1200" dirty="0"/>
        </a:p>
      </dsp:txBody>
      <dsp:txXfrm>
        <a:off x="1614189" y="469335"/>
        <a:ext cx="1953220" cy="976610"/>
      </dsp:txXfrm>
    </dsp:sp>
    <dsp:sp modelId="{DB69E4D2-5856-435B-A33D-BE6835FA5C45}">
      <dsp:nvSpPr>
        <dsp:cNvPr id="0" name=""/>
        <dsp:cNvSpPr/>
      </dsp:nvSpPr>
      <dsp:spPr>
        <a:xfrm rot="3600000">
          <a:off x="2888284" y="2183355"/>
          <a:ext cx="1017712" cy="3418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3600000">
        <a:off x="2888284" y="2183355"/>
        <a:ext cx="1017712" cy="341813"/>
      </dsp:txXfrm>
    </dsp:sp>
    <dsp:sp modelId="{1BD188DB-5452-4D33-B3CE-9CC9A4C32091}">
      <dsp:nvSpPr>
        <dsp:cNvPr id="0" name=""/>
        <dsp:cNvSpPr/>
      </dsp:nvSpPr>
      <dsp:spPr>
        <a:xfrm>
          <a:off x="3226870" y="3262579"/>
          <a:ext cx="1953220" cy="976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Wife</a:t>
          </a:r>
          <a:endParaRPr lang="en-US" sz="3100" kern="1200" dirty="0"/>
        </a:p>
      </dsp:txBody>
      <dsp:txXfrm>
        <a:off x="3226870" y="3262579"/>
        <a:ext cx="1953220" cy="976610"/>
      </dsp:txXfrm>
    </dsp:sp>
    <dsp:sp modelId="{84B5711A-2F7B-4A0A-AF80-C93632233685}">
      <dsp:nvSpPr>
        <dsp:cNvPr id="0" name=""/>
        <dsp:cNvSpPr/>
      </dsp:nvSpPr>
      <dsp:spPr>
        <a:xfrm rot="10800000">
          <a:off x="2081943" y="3579977"/>
          <a:ext cx="1017712" cy="3418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081943" y="3579977"/>
        <a:ext cx="1017712" cy="341813"/>
      </dsp:txXfrm>
    </dsp:sp>
    <dsp:sp modelId="{E7342E3D-81C3-4A65-801C-D6458BD71538}">
      <dsp:nvSpPr>
        <dsp:cNvPr id="0" name=""/>
        <dsp:cNvSpPr/>
      </dsp:nvSpPr>
      <dsp:spPr>
        <a:xfrm>
          <a:off x="1509" y="3262579"/>
          <a:ext cx="1953220" cy="976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Husband</a:t>
          </a:r>
          <a:endParaRPr lang="en-US" sz="3100" kern="1200" dirty="0"/>
        </a:p>
      </dsp:txBody>
      <dsp:txXfrm>
        <a:off x="1509" y="3262579"/>
        <a:ext cx="1953220" cy="976610"/>
      </dsp:txXfrm>
    </dsp:sp>
    <dsp:sp modelId="{26283232-417B-46DE-9ED4-CA360D7B45ED}">
      <dsp:nvSpPr>
        <dsp:cNvPr id="0" name=""/>
        <dsp:cNvSpPr/>
      </dsp:nvSpPr>
      <dsp:spPr>
        <a:xfrm rot="18000000">
          <a:off x="1275603" y="2183355"/>
          <a:ext cx="1017712" cy="3418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8000000">
        <a:off x="1275603" y="2183355"/>
        <a:ext cx="1017712" cy="34181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98A75-A71D-4061-874A-BBA1A98EB412}" type="datetimeFigureOut">
              <a:rPr lang="en-US" smtClean="0"/>
              <a:pPr/>
              <a:t>11/28/11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C2154-5627-4445-B093-9740768334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2839DB2-EEAF-4FD6-8396-20545E3E6F54}" type="datetimeFigureOut">
              <a:rPr lang="en-US" smtClean="0"/>
              <a:pPr/>
              <a:t>11/28/11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E8D70FA-E6C5-43BA-9219-856702AD26B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39DB2-EEAF-4FD6-8396-20545E3E6F54}"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39DB2-EEAF-4FD6-8396-20545E3E6F54}"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39DB2-EEAF-4FD6-8396-20545E3E6F54}"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839DB2-EEAF-4FD6-8396-20545E3E6F54}" type="datetimeFigureOut">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E8D70FA-E6C5-43BA-9219-856702AD26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839DB2-EEAF-4FD6-8396-20545E3E6F54}" type="datetimeFigureOut">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839DB2-EEAF-4FD6-8396-20545E3E6F54}" type="datetimeFigureOut">
              <a:rPr lang="en-US" smtClean="0"/>
              <a:pPr/>
              <a:t>11/28/11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839DB2-EEAF-4FD6-8396-20545E3E6F54}" type="datetimeFigureOut">
              <a:rPr lang="en-US" smtClean="0"/>
              <a:pPr/>
              <a:t>11/28/11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39DB2-EEAF-4FD6-8396-20545E3E6F54}" type="datetimeFigureOut">
              <a:rPr lang="en-US" smtClean="0"/>
              <a:pPr/>
              <a:t>11/28/11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839DB2-EEAF-4FD6-8396-20545E3E6F54}" type="datetimeFigureOut">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839DB2-EEAF-4FD6-8396-20545E3E6F54}" type="datetimeFigureOut">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D70FA-E6C5-43BA-9219-856702AD26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2839DB2-EEAF-4FD6-8396-20545E3E6F54}" type="datetimeFigureOut">
              <a:rPr lang="en-US" smtClean="0"/>
              <a:pPr/>
              <a:t>11/28/11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8D70FA-E6C5-43BA-9219-856702AD26B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Stresses in the Urban Ministry</a:t>
            </a:r>
            <a:br>
              <a:rPr lang="en-US" dirty="0" smtClean="0"/>
            </a:br>
            <a:endParaRPr lang="en-US" dirty="0"/>
          </a:p>
        </p:txBody>
      </p:sp>
      <p:pic>
        <p:nvPicPr>
          <p:cNvPr id="8195" name="Picture 3"/>
          <p:cNvPicPr>
            <a:picLocks noChangeAspect="1" noChangeArrowheads="1"/>
          </p:cNvPicPr>
          <p:nvPr/>
        </p:nvPicPr>
        <p:blipFill>
          <a:blip r:embed="rId2"/>
          <a:srcRect/>
          <a:stretch>
            <a:fillRect/>
          </a:stretch>
        </p:blipFill>
        <p:spPr bwMode="auto">
          <a:xfrm>
            <a:off x="4038600" y="1676400"/>
            <a:ext cx="4762500" cy="4533900"/>
          </a:xfrm>
          <a:prstGeom prst="rect">
            <a:avLst/>
          </a:prstGeom>
          <a:noFill/>
          <a:ln w="9525">
            <a:noFill/>
            <a:miter lim="800000"/>
            <a:headEnd/>
            <a:tailEnd/>
          </a:ln>
          <a:effectLst/>
        </p:spPr>
      </p:pic>
      <p:sp>
        <p:nvSpPr>
          <p:cNvPr id="6" name="Content Placeholder 5"/>
          <p:cNvSpPr>
            <a:spLocks noGrp="1"/>
          </p:cNvSpPr>
          <p:nvPr>
            <p:ph idx="1"/>
          </p:nvPr>
        </p:nvSpPr>
        <p:spPr>
          <a:xfrm>
            <a:off x="457200" y="1600200"/>
            <a:ext cx="3657600" cy="4709160"/>
          </a:xfrm>
        </p:spPr>
        <p:txBody>
          <a:bodyPr>
            <a:normAutofit fontScale="92500" lnSpcReduction="10000"/>
          </a:bodyPr>
          <a:lstStyle/>
          <a:p>
            <a:r>
              <a:rPr lang="en-US" dirty="0" smtClean="0">
                <a:solidFill>
                  <a:schemeClr val="bg1"/>
                </a:solidFill>
              </a:rPr>
              <a:t>Genetics is a hand of wild cards</a:t>
            </a:r>
          </a:p>
          <a:p>
            <a:r>
              <a:rPr lang="en-US" dirty="0" smtClean="0">
                <a:solidFill>
                  <a:schemeClr val="bg1"/>
                </a:solidFill>
              </a:rPr>
              <a:t>You take the hand you are dealt and turn it into a process of delight</a:t>
            </a:r>
          </a:p>
          <a:p>
            <a:r>
              <a:rPr lang="en-US" dirty="0" smtClean="0">
                <a:solidFill>
                  <a:schemeClr val="bg1"/>
                </a:solidFill>
              </a:rPr>
              <a:t>It’s a skill, an art, a symphony of chaos, cacophony and great harmonies of emotion, will and wisdom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i="1" dirty="0" smtClean="0">
                <a:solidFill>
                  <a:srgbClr val="008000"/>
                </a:solidFill>
              </a:rPr>
              <a:t>9. The Joys And Pain Of Urban Ministry</a:t>
            </a:r>
            <a:endParaRPr lang="en-US" dirty="0">
              <a:solidFill>
                <a:srgbClr val="008000"/>
              </a:solidFill>
            </a:endParaRPr>
          </a:p>
        </p:txBody>
      </p:sp>
      <p:sp>
        <p:nvSpPr>
          <p:cNvPr id="5" name="Content Placeholder 4"/>
          <p:cNvSpPr>
            <a:spLocks noGrp="1"/>
          </p:cNvSpPr>
          <p:nvPr>
            <p:ph sz="half" idx="1"/>
          </p:nvPr>
        </p:nvSpPr>
        <p:spPr>
          <a:solidFill>
            <a:schemeClr val="accent3">
              <a:lumMod val="50000"/>
            </a:schemeClr>
          </a:solidFill>
        </p:spPr>
        <p:txBody>
          <a:bodyPr>
            <a:normAutofit fontScale="92500" lnSpcReduction="20000"/>
          </a:bodyPr>
          <a:lstStyle/>
          <a:p>
            <a:pPr lvl="0"/>
            <a:r>
              <a:rPr lang="en-US" dirty="0" smtClean="0"/>
              <a:t>(1) What can match the thrill of working with your daughter to give some food to an old drunkard and watch his response.</a:t>
            </a:r>
          </a:p>
          <a:p>
            <a:pPr lvl="0"/>
            <a:r>
              <a:rPr lang="en-US" dirty="0" smtClean="0"/>
              <a:t>(2) What better way to walk with your children than to constantly be in discussion with them about the people filling your house and how to love them. </a:t>
            </a:r>
          </a:p>
          <a:p>
            <a:pPr>
              <a:buNone/>
            </a:pPr>
            <a:endParaRPr lang="en-US" dirty="0"/>
          </a:p>
        </p:txBody>
      </p:sp>
      <p:sp>
        <p:nvSpPr>
          <p:cNvPr id="6" name="Content Placeholder 5"/>
          <p:cNvSpPr>
            <a:spLocks noGrp="1"/>
          </p:cNvSpPr>
          <p:nvPr>
            <p:ph sz="half" idx="2"/>
          </p:nvPr>
        </p:nvSpPr>
        <p:spPr>
          <a:xfrm>
            <a:off x="4648200" y="1600201"/>
            <a:ext cx="4191000" cy="4191000"/>
          </a:xfrm>
          <a:solidFill>
            <a:schemeClr val="accent3">
              <a:lumMod val="50000"/>
            </a:schemeClr>
          </a:solidFill>
        </p:spPr>
        <p:txBody>
          <a:bodyPr>
            <a:normAutofit fontScale="92500" lnSpcReduction="20000"/>
          </a:bodyPr>
          <a:lstStyle/>
          <a:p>
            <a:pPr lvl="0"/>
            <a:r>
              <a:rPr lang="en-US" dirty="0" smtClean="0"/>
              <a:t>(3) What a catastrophe to raise children in a quiet suburb away from the realities of seeing the word of God bear daily fruit. </a:t>
            </a:r>
          </a:p>
          <a:p>
            <a:pPr lvl="0"/>
            <a:r>
              <a:rPr lang="en-US" dirty="0" smtClean="0"/>
              <a:t>(4) Yet there is no safe place for her to play unless you go with her, and she learns such foul </a:t>
            </a:r>
            <a:r>
              <a:rPr lang="en-US" dirty="0" smtClean="0"/>
              <a:t>behavior </a:t>
            </a:r>
            <a:r>
              <a:rPr lang="en-US" dirty="0" smtClean="0"/>
              <a:t>from the </a:t>
            </a:r>
            <a:r>
              <a:rPr lang="en-US" dirty="0" smtClean="0"/>
              <a:t>neighbors </a:t>
            </a:r>
            <a:r>
              <a:rPr lang="en-US" dirty="0" smtClean="0"/>
              <a:t>kids which takes years to modify.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10. Children's Education</a:t>
            </a:r>
            <a:endParaRPr lang="en-US" dirty="0"/>
          </a:p>
        </p:txBody>
      </p:sp>
      <p:sp>
        <p:nvSpPr>
          <p:cNvPr id="6" name="Content Placeholder 5"/>
          <p:cNvSpPr>
            <a:spLocks noGrp="1"/>
          </p:cNvSpPr>
          <p:nvPr>
            <p:ph idx="1"/>
          </p:nvPr>
        </p:nvSpPr>
        <p:spPr>
          <a:xfrm>
            <a:off x="457200" y="1600200"/>
            <a:ext cx="4495800" cy="4709160"/>
          </a:xfrm>
          <a:solidFill>
            <a:schemeClr val="accent6">
              <a:lumMod val="50000"/>
            </a:schemeClr>
          </a:solidFill>
          <a:scene3d>
            <a:camera prst="orthographicFront">
              <a:rot lat="0" lon="420000" rev="0"/>
            </a:camera>
            <a:lightRig rig="threePt" dir="t"/>
          </a:scene3d>
        </p:spPr>
        <p:txBody>
          <a:bodyPr/>
          <a:lstStyle/>
          <a:p>
            <a:r>
              <a:rPr lang="en-US" dirty="0" smtClean="0"/>
              <a:t>(1) Home schooling? Boarding School? Public school?</a:t>
            </a:r>
          </a:p>
          <a:p>
            <a:r>
              <a:rPr lang="en-US" dirty="0" smtClean="0"/>
              <a:t>(2) Christian School across the city?</a:t>
            </a:r>
          </a:p>
          <a:p>
            <a:r>
              <a:rPr lang="en-US" dirty="0" smtClean="0"/>
              <a:t> (3) Kids with special needs?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4972993.gif"/>
          <p:cNvPicPr>
            <a:picLocks noChangeAspect="1"/>
          </p:cNvPicPr>
          <p:nvPr/>
        </p:nvPicPr>
        <p:blipFill>
          <a:blip r:embed="rId2">
            <a:lum/>
          </a:blip>
          <a:stretch>
            <a:fillRect/>
          </a:stretch>
        </p:blipFill>
        <p:spPr>
          <a:xfrm>
            <a:off x="0" y="-914400"/>
            <a:ext cx="9144000" cy="9144000"/>
          </a:xfrm>
          <a:prstGeom prst="rect">
            <a:avLst/>
          </a:prstGeom>
        </p:spPr>
      </p:pic>
      <p:sp>
        <p:nvSpPr>
          <p:cNvPr id="2" name="Title 1"/>
          <p:cNvSpPr>
            <a:spLocks noGrp="1"/>
          </p:cNvSpPr>
          <p:nvPr>
            <p:ph type="title"/>
          </p:nvPr>
        </p:nvSpPr>
        <p:spPr/>
        <p:txBody>
          <a:bodyPr/>
          <a:lstStyle/>
          <a:p>
            <a:r>
              <a:rPr lang="en-US" i="1" dirty="0" smtClean="0"/>
              <a:t>1. Introduction</a:t>
            </a:r>
            <a:endParaRPr lang="en-US" dirty="0"/>
          </a:p>
        </p:txBody>
      </p:sp>
      <p:sp>
        <p:nvSpPr>
          <p:cNvPr id="5" name="Content Placeholder 4"/>
          <p:cNvSpPr>
            <a:spLocks noGrp="1"/>
          </p:cNvSpPr>
          <p:nvPr>
            <p:ph idx="1"/>
          </p:nvPr>
        </p:nvSpPr>
        <p:spPr>
          <a:xfrm>
            <a:off x="1828800" y="1600200"/>
            <a:ext cx="8153400" cy="4709160"/>
          </a:xfrm>
          <a:solidFill>
            <a:schemeClr val="bg2">
              <a:lumMod val="75000"/>
              <a:alpha val="58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lnSpcReduction="10000"/>
          </a:bodyPr>
          <a:lstStyle/>
          <a:p>
            <a:pPr lvl="0"/>
            <a:r>
              <a:rPr lang="en-US" dirty="0" smtClean="0"/>
              <a:t>(1) Unity of marriage is a central goal in life, reflecting the very unity of the Godhead.</a:t>
            </a:r>
          </a:p>
          <a:p>
            <a:pPr lvl="0"/>
            <a:r>
              <a:rPr lang="en-US" dirty="0" smtClean="0"/>
              <a:t>(2) Paralleling that but not preceding it, marriage is a foundation for effective ministry. Fatherhood is the central dynamic in </a:t>
            </a:r>
            <a:r>
              <a:rPr lang="en-US" dirty="0" err="1" smtClean="0"/>
              <a:t>pastoring</a:t>
            </a:r>
            <a:r>
              <a:rPr lang="en-US" dirty="0" smtClean="0"/>
              <a:t> the flocks God gives and birthing new flocks.</a:t>
            </a:r>
          </a:p>
          <a:p>
            <a:pPr lvl="0"/>
            <a:r>
              <a:rPr lang="en-US" dirty="0" smtClean="0"/>
              <a:t>(3) Both dedicated singleness (linked to supportive community) and missionary family life are gifts of God. </a:t>
            </a:r>
          </a:p>
          <a:p>
            <a:pPr lvl="0"/>
            <a:r>
              <a:rPr lang="en-US" dirty="0" smtClean="0"/>
              <a:t>(4) In the midst of urban missions pressures families need to survive and develop healthily.</a:t>
            </a:r>
            <a:endParaRPr lang="en-US" dirty="0" smtClean="0">
              <a:solidFill>
                <a:srgbClr val="FFC000"/>
              </a:solidFill>
            </a:endParaRPr>
          </a:p>
          <a:p>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j0424355.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i="1" dirty="0" smtClean="0"/>
              <a:t>2. Family Lifestyle in a Modern Society IS Stressful in Itself</a:t>
            </a:r>
            <a:endParaRPr lang="en-US" dirty="0">
              <a:solidFill>
                <a:schemeClr val="bg1"/>
              </a:solidFill>
            </a:endParaRPr>
          </a:p>
        </p:txBody>
      </p:sp>
      <p:sp>
        <p:nvSpPr>
          <p:cNvPr id="3" name="Content Placeholder 2"/>
          <p:cNvSpPr>
            <a:spLocks noGrp="1"/>
          </p:cNvSpPr>
          <p:nvPr>
            <p:ph idx="1"/>
          </p:nvPr>
        </p:nvSpPr>
        <p:spPr>
          <a:xfrm>
            <a:off x="3505200" y="3048000"/>
            <a:ext cx="5638800" cy="3810000"/>
          </a:xfrm>
          <a:solidFill>
            <a:schemeClr val="accent4">
              <a:lumMod val="75000"/>
            </a:schemeClr>
          </a:solidFill>
        </p:spPr>
        <p:txBody>
          <a:bodyPr>
            <a:normAutofit fontScale="77500" lnSpcReduction="20000"/>
          </a:bodyPr>
          <a:lstStyle/>
          <a:p>
            <a:pPr lvl="0"/>
            <a:r>
              <a:rPr lang="en-US" dirty="0" smtClean="0">
                <a:solidFill>
                  <a:srgbClr val="000000"/>
                </a:solidFill>
              </a:rPr>
              <a:t>(1) Yet marriage with its joys is itself is a stress. (1 Cor. 7:33,34 ) A married man's interests are divided. </a:t>
            </a:r>
          </a:p>
          <a:p>
            <a:pPr lvl="0"/>
            <a:r>
              <a:rPr lang="en-US" dirty="0" smtClean="0">
                <a:solidFill>
                  <a:srgbClr val="000000"/>
                </a:solidFill>
              </a:rPr>
              <a:t>(2) Today we also face an increased pace of life</a:t>
            </a:r>
          </a:p>
          <a:p>
            <a:pPr lvl="0"/>
            <a:r>
              <a:rPr lang="en-US" dirty="0" smtClean="0">
                <a:solidFill>
                  <a:srgbClr val="000000"/>
                </a:solidFill>
              </a:rPr>
              <a:t>(3) Multiple roles in any society are changed as we move across cultural barriers - the many hats are multiplied. </a:t>
            </a:r>
          </a:p>
          <a:p>
            <a:pPr lvl="0"/>
            <a:r>
              <a:rPr lang="en-US" dirty="0" smtClean="0">
                <a:solidFill>
                  <a:srgbClr val="000000"/>
                </a:solidFill>
              </a:rPr>
              <a:t>(4) Marriage commitment is under fire</a:t>
            </a:r>
          </a:p>
          <a:p>
            <a:pPr lvl="0"/>
            <a:r>
              <a:rPr lang="en-US" dirty="0" smtClean="0">
                <a:solidFill>
                  <a:srgbClr val="000000"/>
                </a:solidFill>
              </a:rPr>
              <a:t>(5) Yet we must build together Christian values</a:t>
            </a:r>
            <a:endParaRPr lang="en-US"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3. God's Urban Call to the Couple</a:t>
            </a:r>
            <a:endParaRPr lang="en-US" dirty="0"/>
          </a:p>
        </p:txBody>
      </p:sp>
      <p:graphicFrame>
        <p:nvGraphicFramePr>
          <p:cNvPr id="4" name="Content Placeholder 3"/>
          <p:cNvGraphicFramePr>
            <a:graphicFrameLocks noGrp="1"/>
          </p:cNvGraphicFramePr>
          <p:nvPr>
            <p:ph idx="1"/>
          </p:nvPr>
        </p:nvGraphicFramePr>
        <p:xfrm>
          <a:off x="457200" y="1600200"/>
          <a:ext cx="5181600" cy="47085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37699" y="1845445"/>
            <a:ext cx="2977701" cy="5170646"/>
          </a:xfrm>
          <a:prstGeom prst="rect">
            <a:avLst/>
          </a:prstGeom>
          <a:noFill/>
        </p:spPr>
        <p:txBody>
          <a:bodyPr wrap="square" rtlCol="0">
            <a:spAutoFit/>
          </a:bodyPr>
          <a:lstStyle/>
          <a:p>
            <a:pPr lvl="0"/>
            <a:r>
              <a:rPr lang="en-US" sz="2400" dirty="0" smtClean="0">
                <a:solidFill>
                  <a:srgbClr val="000000"/>
                </a:solidFill>
              </a:rPr>
              <a:t>(1) Both need to be called, for co-working in marriage involves leadership by the husband but is based on consensus and harmony.</a:t>
            </a:r>
          </a:p>
          <a:p>
            <a:pPr lvl="0"/>
            <a:r>
              <a:rPr lang="en-US" sz="2400" dirty="0" smtClean="0">
                <a:solidFill>
                  <a:srgbClr val="000000"/>
                </a:solidFill>
              </a:rPr>
              <a:t>(2) At times we need to wait for the other.</a:t>
            </a:r>
          </a:p>
          <a:p>
            <a:pPr lvl="0"/>
            <a:r>
              <a:rPr lang="en-US" sz="2400" dirty="0" smtClean="0">
                <a:solidFill>
                  <a:srgbClr val="000000"/>
                </a:solidFill>
              </a:rPr>
              <a:t>(3) At times we need to moderate goals for the other.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4. The Goldfish Bowl: Marriage as a Witness to the World</a:t>
            </a:r>
            <a:endParaRPr lang="en-US" dirty="0"/>
          </a:p>
        </p:txBody>
      </p:sp>
      <p:sp>
        <p:nvSpPr>
          <p:cNvPr id="3" name="Content Placeholder 2"/>
          <p:cNvSpPr>
            <a:spLocks noGrp="1"/>
          </p:cNvSpPr>
          <p:nvPr>
            <p:ph idx="1"/>
          </p:nvPr>
        </p:nvSpPr>
        <p:spPr>
          <a:solidFill>
            <a:srgbClr val="000090"/>
          </a:solidFill>
          <a:effectLst>
            <a:glow rad="101600">
              <a:schemeClr val="tx1">
                <a:lumMod val="85000"/>
                <a:alpha val="75000"/>
              </a:schemeClr>
            </a:glow>
            <a:softEdge rad="406400"/>
          </a:effectLst>
        </p:spPr>
        <p:txBody>
          <a:bodyPr/>
          <a:lstStyle/>
          <a:p>
            <a:pPr lvl="0"/>
            <a:r>
              <a:rPr lang="en-US" dirty="0" smtClean="0"/>
              <a:t>(1) Marriage is a sign to the nations of the unity of Christ and the church (Ephesians 5:23,24).</a:t>
            </a:r>
          </a:p>
          <a:p>
            <a:pPr lvl="0"/>
            <a:r>
              <a:rPr lang="en-US" dirty="0" smtClean="0"/>
              <a:t>(2) Leaders are always under inspection (1 Timothy 3:2-5).</a:t>
            </a:r>
          </a:p>
          <a:p>
            <a:pPr lvl="0"/>
            <a:r>
              <a:rPr lang="en-US" dirty="0" smtClean="0"/>
              <a:t>(3) This stress leads us to perfectionism, yet we need to be gentle with ourselves, laugh at ourselves, and demonstrate the grace of God that covers our failures and sins.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llion_books.jpg"/>
          <p:cNvPicPr>
            <a:picLocks noChangeAspect="1"/>
          </p:cNvPicPr>
          <p:nvPr/>
        </p:nvPicPr>
        <p:blipFill>
          <a:blip r:embed="rId2"/>
          <a:stretch>
            <a:fillRect/>
          </a:stretch>
        </p:blipFill>
        <p:spPr>
          <a:xfrm>
            <a:off x="-2860" y="0"/>
            <a:ext cx="9146859" cy="6858000"/>
          </a:xfrm>
          <a:prstGeom prst="rect">
            <a:avLst/>
          </a:prstGeom>
        </p:spPr>
      </p:pic>
      <p:sp>
        <p:nvSpPr>
          <p:cNvPr id="2" name="Title 1"/>
          <p:cNvSpPr>
            <a:spLocks noGrp="1"/>
          </p:cNvSpPr>
          <p:nvPr>
            <p:ph type="title"/>
          </p:nvPr>
        </p:nvSpPr>
        <p:spPr>
          <a:noFill/>
          <a:ln>
            <a:solidFill>
              <a:schemeClr val="accent1"/>
            </a:solidFill>
          </a:ln>
          <a:effectLst>
            <a:outerShdw blurRad="50800" dist="38100" dir="5400000" algn="t" rotWithShape="0">
              <a:schemeClr val="tx1">
                <a:alpha val="40000"/>
              </a:schemeClr>
            </a:outerShdw>
          </a:effectLst>
        </p:spPr>
        <p:txBody>
          <a:bodyPr/>
          <a:lstStyle/>
          <a:p>
            <a:r>
              <a:rPr lang="en-US" i="1" dirty="0" smtClean="0">
                <a:solidFill>
                  <a:srgbClr val="000000"/>
                </a:solidFill>
              </a:rPr>
              <a:t>5. Marital and Working Roles</a:t>
            </a:r>
            <a:endParaRPr lang="en-US" dirty="0">
              <a:solidFill>
                <a:srgbClr val="000000"/>
              </a:solidFill>
            </a:endParaRPr>
          </a:p>
        </p:txBody>
      </p:sp>
      <p:sp>
        <p:nvSpPr>
          <p:cNvPr id="5" name="Content Placeholder 4"/>
          <p:cNvSpPr>
            <a:spLocks noGrp="1"/>
          </p:cNvSpPr>
          <p:nvPr>
            <p:ph idx="1"/>
          </p:nvPr>
        </p:nvSpPr>
        <p:spPr>
          <a:xfrm>
            <a:off x="533400" y="1371600"/>
            <a:ext cx="8153400" cy="5334000"/>
          </a:xfrm>
          <a:solidFill>
            <a:srgbClr val="CCFFCC"/>
          </a:solidFill>
          <a:ln>
            <a:noFill/>
          </a:ln>
          <a:effectLst>
            <a:outerShdw blurRad="127000" dist="38100" dir="2700000" algn="ctr">
              <a:srgbClr val="000000">
                <a:alpha val="45000"/>
              </a:srgbClr>
            </a:outerShdw>
          </a:effectLst>
          <a:scene3d>
            <a:camera prst="perspectiveFront" fov="2700000">
              <a:rot lat="21198630" lon="1561448" rev="20200870"/>
            </a:camera>
            <a:lightRig rig="soft" dir="t">
              <a:rot lat="0" lon="0" rev="0"/>
            </a:lightRig>
          </a:scene3d>
          <a:sp3d prstMaterial="translucentPowder">
            <a:bevelT w="203200" h="50800" prst="softRound"/>
          </a:sp3d>
        </p:spPr>
        <p:txBody>
          <a:bodyPr>
            <a:normAutofit fontScale="85000" lnSpcReduction="20000"/>
          </a:bodyPr>
          <a:lstStyle/>
          <a:p>
            <a:pPr lvl="0"/>
            <a:r>
              <a:rPr lang="en-US" dirty="0" smtClean="0"/>
              <a:t>(1) </a:t>
            </a:r>
            <a:r>
              <a:rPr lang="en-US" dirty="0" smtClean="0">
                <a:solidFill>
                  <a:srgbClr val="000000"/>
                </a:solidFill>
              </a:rPr>
              <a:t>Support for the husband's role at times may mean the wife gets lost in the new situation.</a:t>
            </a:r>
          </a:p>
          <a:p>
            <a:r>
              <a:rPr lang="en-US" dirty="0" smtClean="0">
                <a:solidFill>
                  <a:srgbClr val="000000"/>
                </a:solidFill>
              </a:rPr>
              <a:t>e.g. In Muslim cities the wife rarely can go out in public. If she has been an executive or professional woman prior to going to that city it can be a devastating role change. </a:t>
            </a:r>
          </a:p>
          <a:p>
            <a:pPr lvl="0"/>
            <a:r>
              <a:rPr lang="en-US" dirty="0" smtClean="0">
                <a:solidFill>
                  <a:srgbClr val="000000"/>
                </a:solidFill>
              </a:rPr>
              <a:t>(2) Support for the wife's needs particularly during transition and during the pressures of early child-raising years, may mean the husband loses out in the drive to accomplish. Sometimes the choice is to reduce workload from 55-60 hours per week (normal in ministry) to 35-40 hours for seasons with a subsequent loss of goals, and leadership ability. </a:t>
            </a:r>
          </a:p>
          <a:p>
            <a:pPr lvl="0"/>
            <a:r>
              <a:rPr lang="en-US" dirty="0" smtClean="0">
                <a:solidFill>
                  <a:srgbClr val="000000"/>
                </a:solidFill>
              </a:rPr>
              <a:t>(3) Avoiding stagnation during the child-raising years, or in a city where the wife must remain in the home. There is a fear of mental stagnation. It is important to find some identity by some outside commitments.</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strips(down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trips(down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i="1" dirty="0" smtClean="0"/>
              <a:t>6. Ministry and Marital Realities</a:t>
            </a:r>
            <a:endParaRPr lang="en-US" dirty="0"/>
          </a:p>
        </p:txBody>
      </p:sp>
      <p:sp>
        <p:nvSpPr>
          <p:cNvPr id="3" name="Content Placeholder 2"/>
          <p:cNvSpPr>
            <a:spLocks noGrp="1"/>
          </p:cNvSpPr>
          <p:nvPr>
            <p:ph idx="1"/>
          </p:nvPr>
        </p:nvSpPr>
        <p:spPr>
          <a:xfrm>
            <a:off x="304800" y="1143000"/>
            <a:ext cx="8382000" cy="5166360"/>
          </a:xfrm>
          <a:solidFill>
            <a:schemeClr val="tx1">
              <a:lumMod val="85000"/>
            </a:schemeClr>
          </a:solidFill>
          <a:effectLst>
            <a:outerShdw blurRad="50800" dist="50800" dir="5400000" sx="41000" sy="41000" algn="ctr" rotWithShape="0">
              <a:srgbClr val="000000"/>
            </a:outerShdw>
          </a:effectLst>
        </p:spPr>
        <p:txBody>
          <a:bodyPr>
            <a:noAutofit/>
          </a:bodyPr>
          <a:lstStyle/>
          <a:p>
            <a:r>
              <a:rPr lang="en-US" sz="2000" dirty="0" smtClean="0">
                <a:solidFill>
                  <a:srgbClr val="000000"/>
                </a:solidFill>
              </a:rPr>
              <a:t>(1) Changes in sexual patterns occur with the long hours establishing a new home in a new city while sustaining the ministry.</a:t>
            </a:r>
          </a:p>
          <a:p>
            <a:r>
              <a:rPr lang="en-US" sz="2000" dirty="0" smtClean="0">
                <a:solidFill>
                  <a:srgbClr val="000000"/>
                </a:solidFill>
              </a:rPr>
              <a:t>e.g. language learning and its emotional damage, orienting new workers in the home use up emotional energy and late night hours.</a:t>
            </a:r>
          </a:p>
          <a:p>
            <a:r>
              <a:rPr lang="en-US" sz="2000" dirty="0" smtClean="0">
                <a:solidFill>
                  <a:srgbClr val="000000"/>
                </a:solidFill>
              </a:rPr>
              <a:t>e.g. discussing a new work assignment at night - she wants to sleep in order to cope with the new things and the children. He feels she does not love him anymore and does not care about unity in the work</a:t>
            </a:r>
          </a:p>
          <a:p>
            <a:r>
              <a:rPr lang="en-US" sz="2000" dirty="0" smtClean="0">
                <a:solidFill>
                  <a:srgbClr val="000000"/>
                </a:solidFill>
              </a:rPr>
              <a:t>(2) The physical situation may not be ideal - sleeping in the same room with young children, paper-thin walls, curious </a:t>
            </a:r>
            <a:r>
              <a:rPr lang="en-US" sz="2000" dirty="0" err="1" smtClean="0">
                <a:solidFill>
                  <a:srgbClr val="000000"/>
                </a:solidFill>
              </a:rPr>
              <a:t>neighbours</a:t>
            </a:r>
            <a:r>
              <a:rPr lang="en-US" sz="2000" dirty="0" smtClean="0">
                <a:solidFill>
                  <a:srgbClr val="000000"/>
                </a:solidFill>
              </a:rPr>
              <a:t> hinders intimacy.</a:t>
            </a:r>
          </a:p>
          <a:p>
            <a:r>
              <a:rPr lang="en-US" sz="2000" dirty="0" smtClean="0">
                <a:solidFill>
                  <a:srgbClr val="000000"/>
                </a:solidFill>
              </a:rPr>
              <a:t>(3) Some societies do not permit the public show of affection to the same extent. We need to learn alternate ways - notes, flowers. </a:t>
            </a:r>
          </a:p>
          <a:p>
            <a:r>
              <a:rPr lang="en-US" sz="2000" dirty="0" smtClean="0">
                <a:solidFill>
                  <a:srgbClr val="000000"/>
                </a:solidFill>
              </a:rPr>
              <a:t>(4) Separation for long periods brings extra pressures. Top missions leaders seems to have a consensus that three weeks is maximum for global travel.</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3126" y="0"/>
            <a:ext cx="8832274" cy="67056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i="1" dirty="0" smtClean="0"/>
              <a:t>7. Chosen Simplicity vs. Enforced Poverty</a:t>
            </a:r>
            <a:endParaRPr lang="en-US" dirty="0">
              <a:solidFill>
                <a:srgbClr val="FF0000"/>
              </a:solidFill>
            </a:endParaRPr>
          </a:p>
        </p:txBody>
      </p:sp>
      <p:sp>
        <p:nvSpPr>
          <p:cNvPr id="3" name="Content Placeholder 2"/>
          <p:cNvSpPr>
            <a:spLocks noGrp="1"/>
          </p:cNvSpPr>
          <p:nvPr>
            <p:ph idx="1"/>
          </p:nvPr>
        </p:nvSpPr>
        <p:spPr>
          <a:xfrm>
            <a:off x="-609600" y="1219200"/>
            <a:ext cx="9296400" cy="5090160"/>
          </a:xfrm>
          <a:solidFill>
            <a:schemeClr val="tx2">
              <a:alpha val="15000"/>
            </a:schemeClr>
          </a:solidFill>
          <a:ln>
            <a:noFill/>
          </a:ln>
          <a:effectLst>
            <a:outerShdw blurRad="127000" dist="38100" dir="2700000" algn="ctr">
              <a:srgbClr val="000000">
                <a:alpha val="45000"/>
              </a:srgbClr>
            </a:outerShdw>
          </a:effectLst>
          <a:scene3d>
            <a:camera prst="perspectiveFront" fov="2400000">
              <a:rot lat="20615999" lon="1938000" rev="21012002"/>
            </a:camera>
            <a:lightRig rig="soft" dir="t">
              <a:rot lat="0" lon="0" rev="0"/>
            </a:lightRig>
          </a:scene3d>
          <a:sp3d prstMaterial="translucentPowder">
            <a:bevelT w="203200" h="50800" prst="softRound"/>
          </a:sp3d>
        </p:spPr>
        <p:txBody>
          <a:bodyPr>
            <a:normAutofit fontScale="77500" lnSpcReduction="20000"/>
          </a:bodyPr>
          <a:lstStyle/>
          <a:p>
            <a:pPr lvl="0"/>
            <a:r>
              <a:rPr lang="en-US" dirty="0" smtClean="0">
                <a:solidFill>
                  <a:srgbClr val="FF0000"/>
                </a:solidFill>
              </a:rPr>
              <a:t>(1) We choose to follow Jesus' teaching on simplicity, on trusting him to provide, putting first his Kingdom.</a:t>
            </a:r>
          </a:p>
          <a:p>
            <a:pPr lvl="0"/>
            <a:r>
              <a:rPr lang="en-US" dirty="0" smtClean="0">
                <a:solidFill>
                  <a:srgbClr val="FF0000"/>
                </a:solidFill>
              </a:rPr>
              <a:t>(2) But at times the desire to have more than just the basic needs becomes too strong for one or the other partner to handle well. The mall beckons. </a:t>
            </a:r>
          </a:p>
          <a:p>
            <a:pPr lvl="0"/>
            <a:r>
              <a:rPr lang="en-US" dirty="0" smtClean="0">
                <a:solidFill>
                  <a:srgbClr val="FF0000"/>
                </a:solidFill>
              </a:rPr>
              <a:t>(3) At other times, while chosen simplicity or non-destitute poverty is a fine ideal, enforced poverty damages the soul and causes major husband-wife tensions. Ministry goals have consumed too much of the month’s income. </a:t>
            </a:r>
          </a:p>
          <a:p>
            <a:pPr lvl="0"/>
            <a:r>
              <a:rPr lang="en-US" dirty="0" smtClean="0">
                <a:solidFill>
                  <a:srgbClr val="FF0000"/>
                </a:solidFill>
              </a:rPr>
              <a:t>(4) The elder who rules well, especially in preaching and teaching, is worthy of double </a:t>
            </a:r>
            <a:r>
              <a:rPr lang="en-US" dirty="0" err="1" smtClean="0">
                <a:solidFill>
                  <a:srgbClr val="FF0000"/>
                </a:solidFill>
              </a:rPr>
              <a:t>honour</a:t>
            </a:r>
            <a:r>
              <a:rPr lang="en-US" dirty="0" smtClean="0">
                <a:solidFill>
                  <a:srgbClr val="FF0000"/>
                </a:solidFill>
              </a:rPr>
              <a:t>. But not all in ministry rule well and are worthy of support. Often those without quite the capacity to rule well, choose to go on living "by faith" and the support is not there. We are live by faith and works. </a:t>
            </a:r>
          </a:p>
          <a:p>
            <a:pPr lvl="0"/>
            <a:r>
              <a:rPr lang="en-US" dirty="0" smtClean="0">
                <a:solidFill>
                  <a:srgbClr val="FF0000"/>
                </a:solidFill>
              </a:rPr>
              <a:t>(5) At other times we go back to tent-making and carry the pressures of three jobs - work, the ministry, and our non-existent secretary's workload. </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52400"/>
            <a:ext cx="8686800" cy="6512502"/>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2800" i="1" dirty="0" smtClean="0"/>
              <a:t>8. The Loss of the Extended Family and Failures of the Missions Community</a:t>
            </a:r>
            <a:endParaRPr lang="en-US" sz="2800" dirty="0">
              <a:solidFill>
                <a:schemeClr val="tx1"/>
              </a:solidFill>
            </a:endParaRPr>
          </a:p>
        </p:txBody>
      </p:sp>
      <p:sp>
        <p:nvSpPr>
          <p:cNvPr id="3" name="Content Placeholder 2"/>
          <p:cNvSpPr>
            <a:spLocks noGrp="1"/>
          </p:cNvSpPr>
          <p:nvPr>
            <p:ph idx="1"/>
          </p:nvPr>
        </p:nvSpPr>
        <p:spPr>
          <a:solidFill>
            <a:schemeClr val="accent1"/>
          </a:solidFill>
        </p:spPr>
        <p:txBody>
          <a:bodyPr>
            <a:normAutofit fontScale="92500"/>
          </a:bodyPr>
          <a:lstStyle/>
          <a:p>
            <a:pPr lvl="0"/>
            <a:r>
              <a:rPr lang="en-US" dirty="0" smtClean="0">
                <a:solidFill>
                  <a:srgbClr val="FF0000"/>
                </a:solidFill>
              </a:rPr>
              <a:t>(1) God did not intend nuclear families independent of the extended family. But we are called as nuclear families, to leave father and mother for the sake of building a new community.</a:t>
            </a:r>
          </a:p>
          <a:p>
            <a:pPr lvl="0"/>
            <a:r>
              <a:rPr lang="en-US" dirty="0" smtClean="0">
                <a:solidFill>
                  <a:srgbClr val="FF0000"/>
                </a:solidFill>
              </a:rPr>
              <a:t>(2) His promise is that he replaces these relationships with new ones in the family of God. However the new relationships may not always provide the grandmotherly love or the deep friendship or the </a:t>
            </a:r>
            <a:r>
              <a:rPr lang="en-US" dirty="0" err="1" smtClean="0">
                <a:solidFill>
                  <a:srgbClr val="FF0000"/>
                </a:solidFill>
              </a:rPr>
              <a:t>carer</a:t>
            </a:r>
            <a:r>
              <a:rPr lang="en-US" dirty="0" smtClean="0">
                <a:solidFill>
                  <a:srgbClr val="FF0000"/>
                </a:solidFill>
              </a:rPr>
              <a:t> who comes with cooked meals. </a:t>
            </a:r>
          </a:p>
          <a:p>
            <a:pPr lvl="0"/>
            <a:r>
              <a:rPr lang="en-US" dirty="0" smtClean="0">
                <a:solidFill>
                  <a:srgbClr val="FF0000"/>
                </a:solidFill>
              </a:rPr>
              <a:t>(3) There is loneliness, hardship, long hours.</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30006169">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CCA9A00-1F7B-44D7-A6DB-4588071A2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TS030006169.potx</Template>
  <TotalTime>38</TotalTime>
  <Words>1252</Words>
  <Application>Microsoft Macintosh PowerPoint</Application>
  <PresentationFormat>On-screen Show (4:3)</PresentationFormat>
  <Paragraphs>58</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TS030006169</vt:lpstr>
      <vt:lpstr>Family Stresses in the Urban Ministry </vt:lpstr>
      <vt:lpstr>1. Introduction</vt:lpstr>
      <vt:lpstr>2. Family Lifestyle in a Modern Society IS Stressful in Itself</vt:lpstr>
      <vt:lpstr>3. God's Urban Call to the Couple</vt:lpstr>
      <vt:lpstr>4. The Goldfish Bowl: Marriage as a Witness to the World</vt:lpstr>
      <vt:lpstr>5. Marital and Working Roles</vt:lpstr>
      <vt:lpstr>6. Ministry and Marital Realities</vt:lpstr>
      <vt:lpstr>7. Chosen Simplicity vs. Enforced Poverty</vt:lpstr>
      <vt:lpstr>8. The Loss of the Extended Family and Failures of the Missions Community</vt:lpstr>
      <vt:lpstr>9. The Joys And Pain Of Urban Ministry</vt:lpstr>
      <vt:lpstr>10. Children's Education</vt:lpstr>
      <vt:lpstr>Resources</vt:lpstr>
    </vt:vector>
  </TitlesOfParts>
  <Company>Azusa Pacific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Stresses in the Urban Ministry </dc:title>
  <dc:subject/>
  <dc:creator>Viv Grigg</dc:creator>
  <cp:keywords/>
  <dc:description/>
  <cp:lastModifiedBy>Viv Grigg</cp:lastModifiedBy>
  <cp:revision>2</cp:revision>
  <dcterms:created xsi:type="dcterms:W3CDTF">2011-11-29T00:02:04Z</dcterms:created>
  <dcterms:modified xsi:type="dcterms:W3CDTF">2011-11-29T00:40:57Z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TC300061699990</vt:lpwstr>
  </property>
</Properties>
</file>