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87" r:id="rId1"/>
  </p:sldMasterIdLst>
  <p:sldIdLst>
    <p:sldId id="256" r:id="rId2"/>
    <p:sldId id="257" r:id="rId3"/>
    <p:sldId id="258" r:id="rId4"/>
    <p:sldId id="260" r:id="rId5"/>
    <p:sldId id="261" r:id="rId6"/>
    <p:sldId id="264" r:id="rId7"/>
    <p:sldId id="259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8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viewProps" Target="viewProp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tableStyles" Target="tableStyles.xml"/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2" Type="http://schemas.openxmlformats.org/officeDocument/2006/relationships/printerSettings" Target="printerSettings/printerSettings1.bin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CC0A1-C116-1E48-A661-0D0DBADBF352}" type="datetimeFigureOut">
              <a:rPr lang="en-US" smtClean="0"/>
              <a:pPr/>
              <a:t>1/21/11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9C7C69-7A7A-414F-98B0-383A7410F1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CC0A1-C116-1E48-A661-0D0DBADBF352}" type="datetimeFigureOut">
              <a:rPr lang="en-US" smtClean="0"/>
              <a:pPr/>
              <a:t>1/21/11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7C69-7A7A-414F-98B0-383A7410F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C9C7C69-7A7A-414F-98B0-383A7410F1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CC0A1-C116-1E48-A661-0D0DBADBF352}" type="datetimeFigureOut">
              <a:rPr lang="en-US" smtClean="0"/>
              <a:pPr/>
              <a:t>1/21/11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CC0A1-C116-1E48-A661-0D0DBADBF352}" type="datetimeFigureOut">
              <a:rPr lang="en-US" smtClean="0"/>
              <a:pPr/>
              <a:t>1/21/11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C9C7C69-7A7A-414F-98B0-383A7410F1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CC0A1-C116-1E48-A661-0D0DBADBF352}" type="datetimeFigureOut">
              <a:rPr lang="en-US" smtClean="0"/>
              <a:pPr/>
              <a:t>1/21/11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9C7C69-7A7A-414F-98B0-383A7410F1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2CCC0A1-C116-1E48-A661-0D0DBADBF352}" type="datetimeFigureOut">
              <a:rPr lang="en-US" smtClean="0"/>
              <a:pPr/>
              <a:t>1/21/11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7C69-7A7A-414F-98B0-383A7410F1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CC0A1-C116-1E48-A661-0D0DBADBF352}" type="datetimeFigureOut">
              <a:rPr lang="en-US" smtClean="0"/>
              <a:pPr/>
              <a:t>1/21/11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C9C7C69-7A7A-414F-98B0-383A7410F1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CC0A1-C116-1E48-A661-0D0DBADBF352}" type="datetimeFigureOut">
              <a:rPr lang="en-US" smtClean="0"/>
              <a:pPr/>
              <a:t>1/21/11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C9C7C69-7A7A-414F-98B0-383A7410F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CC0A1-C116-1E48-A661-0D0DBADBF352}" type="datetimeFigureOut">
              <a:rPr lang="en-US" smtClean="0"/>
              <a:pPr/>
              <a:t>1/21/11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9C7C69-7A7A-414F-98B0-383A7410F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9C7C69-7A7A-414F-98B0-383A7410F1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CC0A1-C116-1E48-A661-0D0DBADBF352}" type="datetimeFigureOut">
              <a:rPr lang="en-US" smtClean="0"/>
              <a:pPr/>
              <a:t>1/21/11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C9C7C69-7A7A-414F-98B0-383A7410F1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2CCC0A1-C116-1E48-A661-0D0DBADBF352}" type="datetimeFigureOut">
              <a:rPr lang="en-US" smtClean="0"/>
              <a:pPr/>
              <a:t>1/21/11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2CCC0A1-C116-1E48-A661-0D0DBADBF352}" type="datetimeFigureOut">
              <a:rPr lang="en-US" smtClean="0"/>
              <a:pPr/>
              <a:t>1/21/11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9C7C69-7A7A-414F-98B0-383A7410F1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19399"/>
            <a:ext cx="6400800" cy="3128589"/>
          </a:xfrm>
        </p:spPr>
        <p:txBody>
          <a:bodyPr>
            <a:normAutofit/>
          </a:bodyPr>
          <a:lstStyle/>
          <a:p>
            <a:r>
              <a:rPr lang="en-US" dirty="0" smtClean="0"/>
              <a:t>True education is the education of the moral man, </a:t>
            </a:r>
          </a:p>
          <a:p>
            <a:r>
              <a:rPr lang="en-US" dirty="0" smtClean="0"/>
              <a:t>the impartation of paradigm shifts that erupt at the level of the spirit such that moral action follows.</a:t>
            </a:r>
          </a:p>
          <a:p>
            <a:r>
              <a:rPr lang="en-US" dirty="0" smtClean="0"/>
              <a:t>Knowledge precedes wisdom</a:t>
            </a:r>
          </a:p>
          <a:p>
            <a:r>
              <a:rPr lang="en-US" dirty="0" smtClean="0"/>
              <a:t>Wisdom precedes character</a:t>
            </a:r>
          </a:p>
          <a:p>
            <a:r>
              <a:rPr lang="en-US" dirty="0" smtClean="0"/>
              <a:t>Character precedes leadership</a:t>
            </a:r>
          </a:p>
          <a:p>
            <a:r>
              <a:rPr lang="en-US" dirty="0" smtClean="0"/>
              <a:t>Knowledge impartation is not the aim of education</a:t>
            </a:r>
          </a:p>
          <a:p>
            <a:r>
              <a:rPr lang="en-US" dirty="0" smtClean="0"/>
              <a:t>Character for leadership is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Cross-Cultural Spirituality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gradFill flip="none" rotWithShape="1">
          <a:gsLst>
            <a:gs pos="68000">
              <a:schemeClr val="bg2"/>
            </a:gs>
            <a:gs pos="100000">
              <a:srgbClr val="000000"/>
            </a:gs>
            <a:gs pos="84000">
              <a:schemeClr val="accent1">
                <a:lumMod val="20000"/>
                <a:lumOff val="8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Article by Ivan </a:t>
            </a:r>
            <a:r>
              <a:rPr lang="en-US" dirty="0" err="1" smtClean="0"/>
              <a:t>Illich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059964" y="1527048"/>
            <a:ext cx="6745707" cy="4572000"/>
          </a:xfrm>
        </p:spPr>
        <p:txBody>
          <a:bodyPr/>
          <a:lstStyle/>
          <a:p>
            <a:r>
              <a:rPr lang="en-US" dirty="0" smtClean="0"/>
              <a:t>How does he relate the cross to cross-cultural processes?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Listen to video on the Manila slums</a:t>
            </a:r>
          </a:p>
          <a:p>
            <a:endParaRPr lang="en-US" dirty="0" smtClean="0"/>
          </a:p>
          <a:p>
            <a:r>
              <a:rPr lang="en-US" dirty="0" smtClean="0"/>
              <a:t>What is Spirituality?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Which aspect of spirituality do we relate to when we talk of cross-cultural spirituality?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Which readings should we discuss to get to the core of this?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Spirituality is…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journey towards…</a:t>
            </a:r>
          </a:p>
          <a:p>
            <a:r>
              <a:rPr lang="en-US" dirty="0" smtClean="0"/>
              <a:t>A Perfect harmony between our spirit and God’s Spirit</a:t>
            </a:r>
          </a:p>
          <a:p>
            <a:pPr lvl="1"/>
            <a:r>
              <a:rPr lang="en-US" dirty="0" smtClean="0"/>
              <a:t>In a given context</a:t>
            </a:r>
          </a:p>
          <a:p>
            <a:pPr lvl="1"/>
            <a:r>
              <a:rPr lang="en-US" dirty="0" smtClean="0"/>
              <a:t>According to the nature of our humanness</a:t>
            </a:r>
          </a:p>
          <a:p>
            <a:r>
              <a:rPr lang="en-US" dirty="0" smtClean="0"/>
              <a:t>Resulting </a:t>
            </a:r>
          </a:p>
          <a:p>
            <a:pPr lvl="1"/>
            <a:r>
              <a:rPr lang="en-US" dirty="0" smtClean="0"/>
              <a:t>in his character</a:t>
            </a:r>
          </a:p>
          <a:p>
            <a:pPr lvl="1"/>
            <a:r>
              <a:rPr lang="en-US" dirty="0" smtClean="0"/>
              <a:t>His presence</a:t>
            </a:r>
          </a:p>
          <a:p>
            <a:pPr lvl="1"/>
            <a:r>
              <a:rPr lang="en-US" dirty="0" smtClean="0"/>
              <a:t>His power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Results of Cross-Cultural 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do you learn about yourself?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Family and cross-cultural capacity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How does your family history play into cross-cultural adaptability?</a:t>
            </a:r>
          </a:p>
          <a:p>
            <a:r>
              <a:rPr lang="en-US" dirty="0" smtClean="0"/>
              <a:t>If you wish, relate the story of your family’s heritage</a:t>
            </a:r>
          </a:p>
          <a:p>
            <a:pPr lvl="1"/>
            <a:r>
              <a:rPr lang="en-US" dirty="0" smtClean="0"/>
              <a:t>How do these histories affect your spirit for good or bad?</a:t>
            </a:r>
          </a:p>
          <a:p>
            <a:r>
              <a:rPr lang="en-US" dirty="0" smtClean="0"/>
              <a:t>What would a healthy self-identity look like</a:t>
            </a:r>
          </a:p>
          <a:p>
            <a:pPr lvl="1"/>
            <a:r>
              <a:rPr lang="en-US" dirty="0" smtClean="0"/>
              <a:t>What do you need to affirm from your family background?</a:t>
            </a:r>
          </a:p>
          <a:p>
            <a:pPr lvl="1"/>
            <a:r>
              <a:rPr lang="en-US" dirty="0" smtClean="0"/>
              <a:t>What aspects need healing, so the wounds of your fathers do not become your wounds?	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Biculturalism, is that the aim?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be bicultural you have to love both cultures fully</a:t>
            </a:r>
          </a:p>
          <a:p>
            <a:r>
              <a:rPr lang="en-US" dirty="0" smtClean="0"/>
              <a:t>Usually there is a stage of rejection of your own culture and some symbolic re-acceptance is needed</a:t>
            </a:r>
          </a:p>
          <a:p>
            <a:r>
              <a:rPr lang="en-US" dirty="0" smtClean="0"/>
              <a:t>We need a healthy self-acceptance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Biblical Basis of Incarnation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Read the following and discuss their implications</a:t>
            </a:r>
          </a:p>
          <a:p>
            <a:pPr lvl="1"/>
            <a:r>
              <a:rPr lang="en-US" dirty="0" smtClean="0"/>
              <a:t>John 1:14</a:t>
            </a:r>
          </a:p>
          <a:p>
            <a:pPr lvl="1"/>
            <a:r>
              <a:rPr lang="en-US" dirty="0" smtClean="0"/>
              <a:t>Phil 2;5-8</a:t>
            </a:r>
          </a:p>
          <a:p>
            <a:pPr lvl="1"/>
            <a:r>
              <a:rPr lang="en-US" dirty="0" smtClean="0"/>
              <a:t>I </a:t>
            </a:r>
            <a:r>
              <a:rPr lang="en-US" dirty="0" err="1" smtClean="0"/>
              <a:t>Cor</a:t>
            </a:r>
            <a:r>
              <a:rPr lang="en-US" dirty="0" smtClean="0"/>
              <a:t> 9; 22,23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lessons did you </a:t>
            </a:r>
            <a:r>
              <a:rPr lang="en-US" dirty="0" smtClean="0"/>
              <a:t>learn from reading the bonding article?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gradFill flip="none" rotWithShape="1">
          <a:gsLst>
            <a:gs pos="68000">
              <a:schemeClr val="bg2"/>
            </a:gs>
            <a:gs pos="100000">
              <a:srgbClr val="000000"/>
            </a:gs>
            <a:gs pos="84000">
              <a:schemeClr val="accent1">
                <a:lumMod val="20000"/>
                <a:lumOff val="8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Entrance Roles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059964" y="1527048"/>
            <a:ext cx="6745707" cy="4572000"/>
          </a:xfrm>
        </p:spPr>
        <p:txBody>
          <a:bodyPr/>
          <a:lstStyle/>
          <a:p>
            <a:r>
              <a:rPr lang="en-US" dirty="0" smtClean="0"/>
              <a:t>Five roles that enable entry to a community</a:t>
            </a:r>
          </a:p>
          <a:p>
            <a:pPr lvl="1"/>
            <a:r>
              <a:rPr lang="en-US" dirty="0" smtClean="0"/>
              <a:t>Learner</a:t>
            </a:r>
          </a:p>
          <a:p>
            <a:pPr lvl="1"/>
            <a:r>
              <a:rPr lang="en-US" dirty="0" smtClean="0"/>
              <a:t>Servant</a:t>
            </a:r>
          </a:p>
          <a:p>
            <a:pPr lvl="1"/>
            <a:r>
              <a:rPr lang="en-US" dirty="0" smtClean="0"/>
              <a:t>Storyteller</a:t>
            </a:r>
          </a:p>
          <a:p>
            <a:pPr lvl="1"/>
            <a:r>
              <a:rPr lang="en-US" dirty="0" smtClean="0"/>
              <a:t>Intercessor</a:t>
            </a:r>
          </a:p>
          <a:p>
            <a:pPr lvl="1"/>
            <a:r>
              <a:rPr lang="en-US" dirty="0" smtClean="0"/>
              <a:t>Friend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1049</TotalTime>
  <Words>337</Words>
  <Application>Microsoft Macintosh PowerPoint</Application>
  <PresentationFormat>On-screen Show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Civic</vt:lpstr>
      <vt:lpstr>Cross-Cultural Spirituality</vt:lpstr>
      <vt:lpstr>Starters</vt:lpstr>
      <vt:lpstr>Spirituality is…</vt:lpstr>
      <vt:lpstr>Review Results of Cross-Cultural Quiz</vt:lpstr>
      <vt:lpstr>Family and cross-cultural capacity</vt:lpstr>
      <vt:lpstr>Biculturalism, is that the aim?</vt:lpstr>
      <vt:lpstr>The Biblical Basis of Incarnation</vt:lpstr>
      <vt:lpstr>Bonding</vt:lpstr>
      <vt:lpstr>Entrance Roles</vt:lpstr>
      <vt:lpstr>Review of Article by Ivan Illich</vt:lpstr>
    </vt:vector>
  </TitlesOfParts>
  <Company>Azusa Pacific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Cross-Cultural Spirituality</dc:title>
  <dc:creator>Viv Grigg</dc:creator>
  <cp:lastModifiedBy>Viv Grigg</cp:lastModifiedBy>
  <cp:revision>2</cp:revision>
  <dcterms:created xsi:type="dcterms:W3CDTF">2011-01-22T05:01:20Z</dcterms:created>
  <dcterms:modified xsi:type="dcterms:W3CDTF">2011-01-22T21:56:07Z</dcterms:modified>
</cp:coreProperties>
</file>