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04" r:id="rId1"/>
  </p:sldMasterIdLst>
  <p:notesMasterIdLst>
    <p:notesMasterId r:id="rId37"/>
  </p:notesMasterIdLst>
  <p:handoutMasterIdLst>
    <p:handoutMasterId r:id="rId38"/>
  </p:handoutMasterIdLst>
  <p:sldIdLst>
    <p:sldId id="260" r:id="rId2"/>
    <p:sldId id="296" r:id="rId3"/>
    <p:sldId id="256" r:id="rId4"/>
    <p:sldId id="257" r:id="rId5"/>
    <p:sldId id="294" r:id="rId6"/>
    <p:sldId id="298" r:id="rId7"/>
    <p:sldId id="299" r:id="rId8"/>
    <p:sldId id="300" r:id="rId9"/>
    <p:sldId id="301" r:id="rId10"/>
    <p:sldId id="302" r:id="rId11"/>
    <p:sldId id="258" r:id="rId12"/>
    <p:sldId id="264" r:id="rId13"/>
    <p:sldId id="271" r:id="rId14"/>
    <p:sldId id="277" r:id="rId15"/>
    <p:sldId id="281" r:id="rId16"/>
    <p:sldId id="295" r:id="rId17"/>
    <p:sldId id="270" r:id="rId18"/>
    <p:sldId id="272" r:id="rId19"/>
    <p:sldId id="274" r:id="rId20"/>
    <p:sldId id="303" r:id="rId21"/>
    <p:sldId id="304" r:id="rId22"/>
    <p:sldId id="305" r:id="rId23"/>
    <p:sldId id="306" r:id="rId24"/>
    <p:sldId id="282" r:id="rId25"/>
    <p:sldId id="288" r:id="rId26"/>
    <p:sldId id="289" r:id="rId27"/>
    <p:sldId id="286" r:id="rId28"/>
    <p:sldId id="291" r:id="rId29"/>
    <p:sldId id="292" r:id="rId30"/>
    <p:sldId id="293" r:id="rId31"/>
    <p:sldId id="267" r:id="rId32"/>
    <p:sldId id="273" r:id="rId33"/>
    <p:sldId id="279" r:id="rId34"/>
    <p:sldId id="265" r:id="rId35"/>
    <p:sldId id="297" r:id="rId3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453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43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image" Target="../media/image20.jpeg"/><Relationship Id="rId2" Type="http://schemas.openxmlformats.org/officeDocument/2006/relationships/image" Target="../media/image2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image" Target="../media/image20.jpeg"/><Relationship Id="rId2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FE172-9562-8946-863E-897C13E2FE77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9F7416E-DB1F-2643-A393-5B1F4C04EED1}">
      <dgm:prSet phldrT="[Text]"/>
      <dgm:spPr/>
      <dgm:t>
        <a:bodyPr/>
        <a:lstStyle/>
        <a:p>
          <a:r>
            <a:rPr lang="en-US" dirty="0" smtClean="0"/>
            <a:t>ACTION</a:t>
          </a:r>
          <a:endParaRPr lang="en-US" dirty="0"/>
        </a:p>
      </dgm:t>
    </dgm:pt>
    <dgm:pt modelId="{8F868915-3F3F-0E4B-BD71-BEBEFE2E62D8}" type="parTrans" cxnId="{69F00366-7EE0-3C44-9FB4-3CB20B2CD5DC}">
      <dgm:prSet/>
      <dgm:spPr/>
      <dgm:t>
        <a:bodyPr/>
        <a:lstStyle/>
        <a:p>
          <a:endParaRPr lang="en-US"/>
        </a:p>
      </dgm:t>
    </dgm:pt>
    <dgm:pt modelId="{4D93C3A1-BE2F-4849-9231-F6A47BB5F0D7}" type="sibTrans" cxnId="{69F00366-7EE0-3C44-9FB4-3CB20B2CD5D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0277BD7-0244-8A46-9BEC-38C42DD32926}">
      <dgm:prSet phldrT="[Text]"/>
      <dgm:spPr/>
      <dgm:t>
        <a:bodyPr/>
        <a:lstStyle/>
        <a:p>
          <a:r>
            <a:rPr lang="en-US" dirty="0" smtClean="0"/>
            <a:t>THEOLOGICAL REFLECTION</a:t>
          </a:r>
          <a:endParaRPr lang="en-US" dirty="0"/>
        </a:p>
      </dgm:t>
    </dgm:pt>
    <dgm:pt modelId="{252BA464-7ADC-9D4D-82AE-292ABB7C816C}" type="parTrans" cxnId="{80F4E5A0-C0F6-4E4D-81FD-946CFFA5DAF0}">
      <dgm:prSet/>
      <dgm:spPr/>
      <dgm:t>
        <a:bodyPr/>
        <a:lstStyle/>
        <a:p>
          <a:endParaRPr lang="en-US"/>
        </a:p>
      </dgm:t>
    </dgm:pt>
    <dgm:pt modelId="{0C02FCDE-4C77-9D4E-B79A-7AA2E5B59BDB}" type="sibTrans" cxnId="{80F4E5A0-C0F6-4E4D-81FD-946CFFA5DAF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3333975-DC74-2A49-BAC3-C3895595351C}">
      <dgm:prSet phldrT="[Text]"/>
      <dgm:spPr/>
      <dgm:t>
        <a:bodyPr/>
        <a:lstStyle/>
        <a:p>
          <a:r>
            <a:rPr lang="en-US" dirty="0" smtClean="0"/>
            <a:t>SOCIAL ANALYSIS</a:t>
          </a:r>
          <a:endParaRPr lang="en-US" dirty="0"/>
        </a:p>
      </dgm:t>
    </dgm:pt>
    <dgm:pt modelId="{645B77B2-A2E1-2849-A4F2-A326F8F9700F}" type="parTrans" cxnId="{ADD14EA2-FAA0-5A41-8A08-9F44464BD810}">
      <dgm:prSet/>
      <dgm:spPr/>
      <dgm:t>
        <a:bodyPr/>
        <a:lstStyle/>
        <a:p>
          <a:endParaRPr lang="en-US"/>
        </a:p>
      </dgm:t>
    </dgm:pt>
    <dgm:pt modelId="{C1C68D01-64B7-9143-B211-1B647B9FCA58}" type="sibTrans" cxnId="{ADD14EA2-FAA0-5A41-8A08-9F44464BD81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52A54D5-5A7F-384D-9EA7-BFEFC349CA3A}" type="pres">
      <dgm:prSet presAssocID="{5E6FE172-9562-8946-863E-897C13E2FE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73EA9D-E572-144A-B3B5-E8F1701966D7}" type="pres">
      <dgm:prSet presAssocID="{89F7416E-DB1F-2643-A393-5B1F4C04EED1}" presName="dummy" presStyleCnt="0"/>
      <dgm:spPr/>
      <dgm:t>
        <a:bodyPr/>
        <a:lstStyle/>
        <a:p>
          <a:endParaRPr lang="en-US"/>
        </a:p>
      </dgm:t>
    </dgm:pt>
    <dgm:pt modelId="{AE593113-7635-B046-817E-BE4CCEEC7639}" type="pres">
      <dgm:prSet presAssocID="{89F7416E-DB1F-2643-A393-5B1F4C04EED1}" presName="node" presStyleLbl="revTx" presStyleIdx="0" presStyleCnt="3" custScaleX="70784" custScaleY="54126" custRadScaleRad="96578" custRadScaleInc="41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04201-B10B-1E4A-9A5A-EFE84EC8370B}" type="pres">
      <dgm:prSet presAssocID="{4D93C3A1-BE2F-4849-9231-F6A47BB5F0D7}" presName="sibTrans" presStyleLbl="node1" presStyleIdx="0" presStyleCnt="3"/>
      <dgm:spPr/>
      <dgm:t>
        <a:bodyPr/>
        <a:lstStyle/>
        <a:p>
          <a:endParaRPr lang="en-US"/>
        </a:p>
      </dgm:t>
    </dgm:pt>
    <dgm:pt modelId="{DC91C6E9-40CE-9544-994D-6B007A085F53}" type="pres">
      <dgm:prSet presAssocID="{00277BD7-0244-8A46-9BEC-38C42DD32926}" presName="dummy" presStyleCnt="0"/>
      <dgm:spPr/>
      <dgm:t>
        <a:bodyPr/>
        <a:lstStyle/>
        <a:p>
          <a:endParaRPr lang="en-US"/>
        </a:p>
      </dgm:t>
    </dgm:pt>
    <dgm:pt modelId="{55C04C03-A9A3-7D48-99DA-5F7C69318AE5}" type="pres">
      <dgm:prSet presAssocID="{00277BD7-0244-8A46-9BEC-38C42DD32926}" presName="node" presStyleLbl="revTx" presStyleIdx="1" presStyleCnt="3" custScaleX="119136" custScaleY="56334" custRadScaleRad="112230" custRadScaleInc="-2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3E68F-050F-EE43-AA7B-8C86D39BE672}" type="pres">
      <dgm:prSet presAssocID="{0C02FCDE-4C77-9D4E-B79A-7AA2E5B59BDB}" presName="sibTrans" presStyleLbl="node1" presStyleIdx="1" presStyleCnt="3"/>
      <dgm:spPr/>
      <dgm:t>
        <a:bodyPr/>
        <a:lstStyle/>
        <a:p>
          <a:endParaRPr lang="en-US"/>
        </a:p>
      </dgm:t>
    </dgm:pt>
    <dgm:pt modelId="{6E7B8C24-2D9A-2A44-9BDC-B0E738E0304D}" type="pres">
      <dgm:prSet presAssocID="{93333975-DC74-2A49-BAC3-C3895595351C}" presName="dummy" presStyleCnt="0"/>
      <dgm:spPr/>
      <dgm:t>
        <a:bodyPr/>
        <a:lstStyle/>
        <a:p>
          <a:endParaRPr lang="en-US"/>
        </a:p>
      </dgm:t>
    </dgm:pt>
    <dgm:pt modelId="{0FEE6147-F746-AA46-BF15-389FCD9D5E10}" type="pres">
      <dgm:prSet presAssocID="{93333975-DC74-2A49-BAC3-C3895595351C}" presName="node" presStyleLbl="revTx" presStyleIdx="2" presStyleCnt="3" custScaleX="80519" custScaleY="66868" custRadScaleRad="99239" custRadScaleInc="-317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F8165-0C99-C049-9A61-07A566215E40}" type="pres">
      <dgm:prSet presAssocID="{C1C68D01-64B7-9143-B211-1B647B9FCA58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99AFF8D7-BDDC-F34E-BB23-07447756ECD3}" type="presOf" srcId="{4D93C3A1-BE2F-4849-9231-F6A47BB5F0D7}" destId="{2C604201-B10B-1E4A-9A5A-EFE84EC8370B}" srcOrd="0" destOrd="0" presId="urn:microsoft.com/office/officeart/2005/8/layout/cycle1"/>
    <dgm:cxn modelId="{87F6F84F-DD7A-3D44-9A7A-7EEEBE3ACA18}" type="presOf" srcId="{89F7416E-DB1F-2643-A393-5B1F4C04EED1}" destId="{AE593113-7635-B046-817E-BE4CCEEC7639}" srcOrd="0" destOrd="0" presId="urn:microsoft.com/office/officeart/2005/8/layout/cycle1"/>
    <dgm:cxn modelId="{2F9403FF-66EF-CD40-B94E-6B79F34C241E}" type="presOf" srcId="{0C02FCDE-4C77-9D4E-B79A-7AA2E5B59BDB}" destId="{3573E68F-050F-EE43-AA7B-8C86D39BE672}" srcOrd="0" destOrd="0" presId="urn:microsoft.com/office/officeart/2005/8/layout/cycle1"/>
    <dgm:cxn modelId="{69F00366-7EE0-3C44-9FB4-3CB20B2CD5DC}" srcId="{5E6FE172-9562-8946-863E-897C13E2FE77}" destId="{89F7416E-DB1F-2643-A393-5B1F4C04EED1}" srcOrd="0" destOrd="0" parTransId="{8F868915-3F3F-0E4B-BD71-BEBEFE2E62D8}" sibTransId="{4D93C3A1-BE2F-4849-9231-F6A47BB5F0D7}"/>
    <dgm:cxn modelId="{0C38B642-E5CE-DE46-9010-4D48B10E6E24}" type="presOf" srcId="{5E6FE172-9562-8946-863E-897C13E2FE77}" destId="{552A54D5-5A7F-384D-9EA7-BFEFC349CA3A}" srcOrd="0" destOrd="0" presId="urn:microsoft.com/office/officeart/2005/8/layout/cycle1"/>
    <dgm:cxn modelId="{5CB72ABE-34C9-4947-99C1-371F18012AC7}" type="presOf" srcId="{93333975-DC74-2A49-BAC3-C3895595351C}" destId="{0FEE6147-F746-AA46-BF15-389FCD9D5E10}" srcOrd="0" destOrd="0" presId="urn:microsoft.com/office/officeart/2005/8/layout/cycle1"/>
    <dgm:cxn modelId="{1FCCA4DC-8D74-A14A-9600-F3874B57E154}" type="presOf" srcId="{C1C68D01-64B7-9143-B211-1B647B9FCA58}" destId="{60AF8165-0C99-C049-9A61-07A566215E40}" srcOrd="0" destOrd="0" presId="urn:microsoft.com/office/officeart/2005/8/layout/cycle1"/>
    <dgm:cxn modelId="{ADD14EA2-FAA0-5A41-8A08-9F44464BD810}" srcId="{5E6FE172-9562-8946-863E-897C13E2FE77}" destId="{93333975-DC74-2A49-BAC3-C3895595351C}" srcOrd="2" destOrd="0" parTransId="{645B77B2-A2E1-2849-A4F2-A326F8F9700F}" sibTransId="{C1C68D01-64B7-9143-B211-1B647B9FCA58}"/>
    <dgm:cxn modelId="{80F4E5A0-C0F6-4E4D-81FD-946CFFA5DAF0}" srcId="{5E6FE172-9562-8946-863E-897C13E2FE77}" destId="{00277BD7-0244-8A46-9BEC-38C42DD32926}" srcOrd="1" destOrd="0" parTransId="{252BA464-7ADC-9D4D-82AE-292ABB7C816C}" sibTransId="{0C02FCDE-4C77-9D4E-B79A-7AA2E5B59BDB}"/>
    <dgm:cxn modelId="{617B82EF-0A47-2748-9ABF-5E9DB7B5ADD5}" type="presOf" srcId="{00277BD7-0244-8A46-9BEC-38C42DD32926}" destId="{55C04C03-A9A3-7D48-99DA-5F7C69318AE5}" srcOrd="0" destOrd="0" presId="urn:microsoft.com/office/officeart/2005/8/layout/cycle1"/>
    <dgm:cxn modelId="{1AA68ED7-0008-884F-B54C-AC4460AF2484}" type="presParOf" srcId="{552A54D5-5A7F-384D-9EA7-BFEFC349CA3A}" destId="{9D73EA9D-E572-144A-B3B5-E8F1701966D7}" srcOrd="0" destOrd="0" presId="urn:microsoft.com/office/officeart/2005/8/layout/cycle1"/>
    <dgm:cxn modelId="{6335B12D-D508-9D48-8532-33ED2BF7E687}" type="presParOf" srcId="{552A54D5-5A7F-384D-9EA7-BFEFC349CA3A}" destId="{AE593113-7635-B046-817E-BE4CCEEC7639}" srcOrd="1" destOrd="0" presId="urn:microsoft.com/office/officeart/2005/8/layout/cycle1"/>
    <dgm:cxn modelId="{075F873C-B161-6B4F-932D-D93B64E21A75}" type="presParOf" srcId="{552A54D5-5A7F-384D-9EA7-BFEFC349CA3A}" destId="{2C604201-B10B-1E4A-9A5A-EFE84EC8370B}" srcOrd="2" destOrd="0" presId="urn:microsoft.com/office/officeart/2005/8/layout/cycle1"/>
    <dgm:cxn modelId="{BBE3450C-EDBF-E449-869D-FB79F74434CC}" type="presParOf" srcId="{552A54D5-5A7F-384D-9EA7-BFEFC349CA3A}" destId="{DC91C6E9-40CE-9544-994D-6B007A085F53}" srcOrd="3" destOrd="0" presId="urn:microsoft.com/office/officeart/2005/8/layout/cycle1"/>
    <dgm:cxn modelId="{5A84BA00-9ACC-B547-92D5-839C29157977}" type="presParOf" srcId="{552A54D5-5A7F-384D-9EA7-BFEFC349CA3A}" destId="{55C04C03-A9A3-7D48-99DA-5F7C69318AE5}" srcOrd="4" destOrd="0" presId="urn:microsoft.com/office/officeart/2005/8/layout/cycle1"/>
    <dgm:cxn modelId="{493B52BA-23DE-6E4D-B67D-C1217D3DF687}" type="presParOf" srcId="{552A54D5-5A7F-384D-9EA7-BFEFC349CA3A}" destId="{3573E68F-050F-EE43-AA7B-8C86D39BE672}" srcOrd="5" destOrd="0" presId="urn:microsoft.com/office/officeart/2005/8/layout/cycle1"/>
    <dgm:cxn modelId="{6487E1B6-D9E7-B54D-9281-065C748F5D04}" type="presParOf" srcId="{552A54D5-5A7F-384D-9EA7-BFEFC349CA3A}" destId="{6E7B8C24-2D9A-2A44-9BDC-B0E738E0304D}" srcOrd="6" destOrd="0" presId="urn:microsoft.com/office/officeart/2005/8/layout/cycle1"/>
    <dgm:cxn modelId="{5AB61CC1-7126-D84D-B9E3-1756B857DCB9}" type="presParOf" srcId="{552A54D5-5A7F-384D-9EA7-BFEFC349CA3A}" destId="{0FEE6147-F746-AA46-BF15-389FCD9D5E10}" srcOrd="7" destOrd="0" presId="urn:microsoft.com/office/officeart/2005/8/layout/cycle1"/>
    <dgm:cxn modelId="{27565C89-E540-7F4F-ADF2-F5BB1101B7F4}" type="presParOf" srcId="{552A54D5-5A7F-384D-9EA7-BFEFC349CA3A}" destId="{60AF8165-0C99-C049-9A61-07A566215E4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852B47-A94E-FA44-A09F-7AA6C1CCADF5}" type="doc">
      <dgm:prSet loTypeId="urn:microsoft.com/office/officeart/2005/8/layout/hList2#3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8F985722-1A35-CA42-B90B-B7D9146A9033}">
      <dgm:prSet phldrT="[Text]"/>
      <dgm:spPr/>
      <dgm:t>
        <a:bodyPr/>
        <a:lstStyle/>
        <a:p>
          <a:r>
            <a:rPr lang="en-US"/>
            <a:t>MENTORING</a:t>
          </a:r>
        </a:p>
      </dgm:t>
    </dgm:pt>
    <dgm:pt modelId="{48E81D04-706B-0E44-A0E8-42C79A25207D}" type="parTrans" cxnId="{F4CE5CB2-CFCE-4447-AF90-B328CDBE6A29}">
      <dgm:prSet/>
      <dgm:spPr/>
      <dgm:t>
        <a:bodyPr/>
        <a:lstStyle/>
        <a:p>
          <a:endParaRPr lang="en-US"/>
        </a:p>
      </dgm:t>
    </dgm:pt>
    <dgm:pt modelId="{79DC3AEF-8FF6-104E-8BD3-DABC3F0F9AA8}" type="sibTrans" cxnId="{F4CE5CB2-CFCE-4447-AF90-B328CDBE6A29}">
      <dgm:prSet/>
      <dgm:spPr/>
      <dgm:t>
        <a:bodyPr/>
        <a:lstStyle/>
        <a:p>
          <a:endParaRPr lang="en-US"/>
        </a:p>
      </dgm:t>
    </dgm:pt>
    <dgm:pt modelId="{0EBA3F30-070D-BE43-8481-02C76F659B01}">
      <dgm:prSet phldrT="[Text]"/>
      <dgm:spPr/>
      <dgm:t>
        <a:bodyPr/>
        <a:lstStyle/>
        <a:p>
          <a:r>
            <a:rPr lang="en-US"/>
            <a:t>in spirituality</a:t>
          </a:r>
        </a:p>
      </dgm:t>
    </dgm:pt>
    <dgm:pt modelId="{97EAF6D8-72BF-C945-A927-E23A4E8605A3}" type="parTrans" cxnId="{E7D25EEE-EB2E-434C-B061-4039AD73D7D2}">
      <dgm:prSet/>
      <dgm:spPr/>
      <dgm:t>
        <a:bodyPr/>
        <a:lstStyle/>
        <a:p>
          <a:endParaRPr lang="en-US"/>
        </a:p>
      </dgm:t>
    </dgm:pt>
    <dgm:pt modelId="{D5C2ECB9-D2FB-614E-96DC-8F99BDDA0E22}" type="sibTrans" cxnId="{E7D25EEE-EB2E-434C-B061-4039AD73D7D2}">
      <dgm:prSet/>
      <dgm:spPr/>
      <dgm:t>
        <a:bodyPr/>
        <a:lstStyle/>
        <a:p>
          <a:endParaRPr lang="en-US"/>
        </a:p>
      </dgm:t>
    </dgm:pt>
    <dgm:pt modelId="{5C96C2B8-21D3-3F41-A4BD-A8E14938E076}">
      <dgm:prSet phldrT="[Text]"/>
      <dgm:spPr/>
      <dgm:t>
        <a:bodyPr/>
        <a:lstStyle/>
        <a:p>
          <a:r>
            <a:rPr lang="en-US"/>
            <a:t>in church growth</a:t>
          </a:r>
        </a:p>
      </dgm:t>
    </dgm:pt>
    <dgm:pt modelId="{A35877F3-8A66-944B-9FD0-69D42B4C4FFC}" type="parTrans" cxnId="{48CA8011-45F1-874F-8FB4-D7DF6E63C47E}">
      <dgm:prSet/>
      <dgm:spPr/>
      <dgm:t>
        <a:bodyPr/>
        <a:lstStyle/>
        <a:p>
          <a:endParaRPr lang="en-US"/>
        </a:p>
      </dgm:t>
    </dgm:pt>
    <dgm:pt modelId="{EEF33DE5-EEBC-AB4F-8A12-CBC26DB683D2}" type="sibTrans" cxnId="{48CA8011-45F1-874F-8FB4-D7DF6E63C47E}">
      <dgm:prSet/>
      <dgm:spPr/>
      <dgm:t>
        <a:bodyPr/>
        <a:lstStyle/>
        <a:p>
          <a:endParaRPr lang="en-US"/>
        </a:p>
      </dgm:t>
    </dgm:pt>
    <dgm:pt modelId="{5F3DCDA0-382B-2649-BDA6-EC10963C5DB8}">
      <dgm:prSet phldrT="[Text]"/>
      <dgm:spPr/>
      <dgm:t>
        <a:bodyPr/>
        <a:lstStyle/>
        <a:p>
          <a:r>
            <a:rPr lang="en-US"/>
            <a:t>TEACHING</a:t>
          </a:r>
        </a:p>
      </dgm:t>
    </dgm:pt>
    <dgm:pt modelId="{E055AF34-5069-454A-98F5-510A1F7BFFD8}" type="parTrans" cxnId="{8F86179B-3B85-C64B-89CC-9E11E9E7A7A1}">
      <dgm:prSet/>
      <dgm:spPr/>
      <dgm:t>
        <a:bodyPr/>
        <a:lstStyle/>
        <a:p>
          <a:endParaRPr lang="en-US"/>
        </a:p>
      </dgm:t>
    </dgm:pt>
    <dgm:pt modelId="{C68C71D3-BA57-FB4D-8568-AC0CDE6767DC}" type="sibTrans" cxnId="{8F86179B-3B85-C64B-89CC-9E11E9E7A7A1}">
      <dgm:prSet/>
      <dgm:spPr/>
      <dgm:t>
        <a:bodyPr/>
        <a:lstStyle/>
        <a:p>
          <a:endParaRPr lang="en-US"/>
        </a:p>
      </dgm:t>
    </dgm:pt>
    <dgm:pt modelId="{6477D5F7-483F-D940-BBB5-E521D044B2C8}">
      <dgm:prSet phldrT="[Text]"/>
      <dgm:spPr/>
      <dgm:t>
        <a:bodyPr/>
        <a:lstStyle/>
        <a:p>
          <a:r>
            <a:rPr lang="en-US"/>
            <a:t>By practical theologians</a:t>
          </a:r>
        </a:p>
      </dgm:t>
    </dgm:pt>
    <dgm:pt modelId="{AD7F672E-D1B2-8548-B588-3F5C13516940}" type="parTrans" cxnId="{4AB81C26-BD82-4848-B16A-8F89066D603F}">
      <dgm:prSet/>
      <dgm:spPr/>
      <dgm:t>
        <a:bodyPr/>
        <a:lstStyle/>
        <a:p>
          <a:endParaRPr lang="en-US"/>
        </a:p>
      </dgm:t>
    </dgm:pt>
    <dgm:pt modelId="{7C071D29-54D0-B546-966A-0CBE0CE13E41}" type="sibTrans" cxnId="{4AB81C26-BD82-4848-B16A-8F89066D603F}">
      <dgm:prSet/>
      <dgm:spPr/>
      <dgm:t>
        <a:bodyPr/>
        <a:lstStyle/>
        <a:p>
          <a:endParaRPr lang="en-US"/>
        </a:p>
      </dgm:t>
    </dgm:pt>
    <dgm:pt modelId="{9CFCF432-249A-654C-94F7-EA470765B4B8}">
      <dgm:prSet phldrT="[Text]"/>
      <dgm:spPr/>
      <dgm:t>
        <a:bodyPr/>
        <a:lstStyle/>
        <a:p>
          <a:r>
            <a:rPr lang="en-US"/>
            <a:t>By practitoners</a:t>
          </a:r>
        </a:p>
      </dgm:t>
    </dgm:pt>
    <dgm:pt modelId="{481E442A-5104-1F4F-9F97-C002AB97163D}" type="parTrans" cxnId="{C872D67F-5BF3-C94A-86E5-4217E4156BDC}">
      <dgm:prSet/>
      <dgm:spPr/>
      <dgm:t>
        <a:bodyPr/>
        <a:lstStyle/>
        <a:p>
          <a:endParaRPr lang="en-US"/>
        </a:p>
      </dgm:t>
    </dgm:pt>
    <dgm:pt modelId="{53BA2AC1-579D-354D-81B7-34FB8D1D51BB}" type="sibTrans" cxnId="{C872D67F-5BF3-C94A-86E5-4217E4156BDC}">
      <dgm:prSet/>
      <dgm:spPr/>
      <dgm:t>
        <a:bodyPr/>
        <a:lstStyle/>
        <a:p>
          <a:endParaRPr lang="en-US"/>
        </a:p>
      </dgm:t>
    </dgm:pt>
    <dgm:pt modelId="{2CF9A974-DAFE-4A49-970F-A348631F4BDC}">
      <dgm:prSet phldrT="[Text]"/>
      <dgm:spPr/>
      <dgm:t>
        <a:bodyPr/>
        <a:lstStyle/>
        <a:p>
          <a:r>
            <a:rPr lang="en-US"/>
            <a:t>ACTION AMONG THE POOR</a:t>
          </a:r>
        </a:p>
      </dgm:t>
    </dgm:pt>
    <dgm:pt modelId="{E58697E0-E319-8943-8C95-73FE38EE7B04}" type="parTrans" cxnId="{7C115B67-E076-824D-84C6-D87448DF9C71}">
      <dgm:prSet/>
      <dgm:spPr/>
      <dgm:t>
        <a:bodyPr/>
        <a:lstStyle/>
        <a:p>
          <a:endParaRPr lang="en-US"/>
        </a:p>
      </dgm:t>
    </dgm:pt>
    <dgm:pt modelId="{E308C2EA-26E8-CF45-86E5-5BD74786607D}" type="sibTrans" cxnId="{7C115B67-E076-824D-84C6-D87448DF9C71}">
      <dgm:prSet/>
      <dgm:spPr/>
      <dgm:t>
        <a:bodyPr/>
        <a:lstStyle/>
        <a:p>
          <a:endParaRPr lang="en-US"/>
        </a:p>
      </dgm:t>
    </dgm:pt>
    <dgm:pt modelId="{35B85D8F-9893-9041-9A18-39F0ECFC8DB9}">
      <dgm:prSet phldrT="[Text]"/>
      <dgm:spPr/>
      <dgm:t>
        <a:bodyPr/>
        <a:lstStyle/>
        <a:p>
          <a:r>
            <a:rPr lang="en-US"/>
            <a:t>Supervised Internships</a:t>
          </a:r>
        </a:p>
      </dgm:t>
    </dgm:pt>
    <dgm:pt modelId="{49BCB72D-A61C-8342-8879-DF04D87D792D}" type="parTrans" cxnId="{04CCF95C-4484-1D49-A3F5-E196C917108C}">
      <dgm:prSet/>
      <dgm:spPr/>
      <dgm:t>
        <a:bodyPr/>
        <a:lstStyle/>
        <a:p>
          <a:endParaRPr lang="en-US"/>
        </a:p>
      </dgm:t>
    </dgm:pt>
    <dgm:pt modelId="{F56FDB93-3275-274D-A648-E901F6968C98}" type="sibTrans" cxnId="{04CCF95C-4484-1D49-A3F5-E196C917108C}">
      <dgm:prSet/>
      <dgm:spPr/>
      <dgm:t>
        <a:bodyPr/>
        <a:lstStyle/>
        <a:p>
          <a:endParaRPr lang="en-US"/>
        </a:p>
      </dgm:t>
    </dgm:pt>
    <dgm:pt modelId="{D78CF9A1-4CF3-5645-B184-6BA64BCFED4C}">
      <dgm:prSet phldrT="[Text]"/>
      <dgm:spPr/>
      <dgm:t>
        <a:bodyPr/>
        <a:lstStyle/>
        <a:p>
          <a:r>
            <a:rPr lang="en-US"/>
            <a:t>in entrepren- eurial business skills</a:t>
          </a:r>
        </a:p>
      </dgm:t>
    </dgm:pt>
    <dgm:pt modelId="{BD11B54C-BDCD-354E-84FA-879249F27EDB}" type="parTrans" cxnId="{FF164FE5-2ADC-7340-B20B-2A77271C25FB}">
      <dgm:prSet/>
      <dgm:spPr/>
      <dgm:t>
        <a:bodyPr/>
        <a:lstStyle/>
        <a:p>
          <a:endParaRPr lang="en-US"/>
        </a:p>
      </dgm:t>
    </dgm:pt>
    <dgm:pt modelId="{AF64F296-56AE-934A-81D6-455B8FB28593}" type="sibTrans" cxnId="{FF164FE5-2ADC-7340-B20B-2A77271C25FB}">
      <dgm:prSet/>
      <dgm:spPr/>
      <dgm:t>
        <a:bodyPr/>
        <a:lstStyle/>
        <a:p>
          <a:endParaRPr lang="en-US"/>
        </a:p>
      </dgm:t>
    </dgm:pt>
    <dgm:pt modelId="{42FE8C6A-FA75-DC4E-9F7B-DB6E5ABB76EB}">
      <dgm:prSet phldrT="[Text]"/>
      <dgm:spPr/>
      <dgm:t>
        <a:bodyPr/>
        <a:lstStyle/>
        <a:p>
          <a:r>
            <a:rPr lang="en-US"/>
            <a:t>in movement leadership</a:t>
          </a:r>
        </a:p>
      </dgm:t>
    </dgm:pt>
    <dgm:pt modelId="{F7CDF2D4-45EB-6040-BCC5-997C2BB70D80}" type="parTrans" cxnId="{A415A6F8-1452-B344-BCDB-48FCA94B9A96}">
      <dgm:prSet/>
      <dgm:spPr/>
      <dgm:t>
        <a:bodyPr/>
        <a:lstStyle/>
        <a:p>
          <a:endParaRPr lang="en-US"/>
        </a:p>
      </dgm:t>
    </dgm:pt>
    <dgm:pt modelId="{6B01B63A-C337-FA45-B281-EE3CA5ACE905}" type="sibTrans" cxnId="{A415A6F8-1452-B344-BCDB-48FCA94B9A96}">
      <dgm:prSet/>
      <dgm:spPr/>
      <dgm:t>
        <a:bodyPr/>
        <a:lstStyle/>
        <a:p>
          <a:endParaRPr lang="en-US"/>
        </a:p>
      </dgm:t>
    </dgm:pt>
    <dgm:pt modelId="{72C64AC7-DA5B-E34E-8010-E06D3B8E980E}">
      <dgm:prSet phldrT="[Text]"/>
      <dgm:spPr/>
      <dgm:t>
        <a:bodyPr/>
        <a:lstStyle/>
        <a:p>
          <a:r>
            <a:rPr lang="en-US"/>
            <a:t>in organizational leadership</a:t>
          </a:r>
        </a:p>
      </dgm:t>
    </dgm:pt>
    <dgm:pt modelId="{CA725B89-DB3D-8C4F-B4F1-90DD3B058A69}" type="parTrans" cxnId="{771F45A9-340F-6C4B-B96A-25FDFE90C5A7}">
      <dgm:prSet/>
      <dgm:spPr/>
      <dgm:t>
        <a:bodyPr/>
        <a:lstStyle/>
        <a:p>
          <a:endParaRPr lang="en-US"/>
        </a:p>
      </dgm:t>
    </dgm:pt>
    <dgm:pt modelId="{355971C1-99E5-8C4D-9F6A-2850A3D8A17C}" type="sibTrans" cxnId="{771F45A9-340F-6C4B-B96A-25FDFE90C5A7}">
      <dgm:prSet/>
      <dgm:spPr/>
      <dgm:t>
        <a:bodyPr/>
        <a:lstStyle/>
        <a:p>
          <a:endParaRPr lang="en-US"/>
        </a:p>
      </dgm:t>
    </dgm:pt>
    <dgm:pt modelId="{54220399-BBA0-EA44-8783-42A7F92ACB05}">
      <dgm:prSet phldrT="[Text]"/>
      <dgm:spPr/>
      <dgm:t>
        <a:bodyPr/>
        <a:lstStyle/>
        <a:p>
          <a:r>
            <a:rPr lang="en-US"/>
            <a:t>By social scientists</a:t>
          </a:r>
        </a:p>
      </dgm:t>
    </dgm:pt>
    <dgm:pt modelId="{3C30CE7A-6C5B-8A4A-AC70-85D59DDBC1C8}" type="parTrans" cxnId="{766AF985-8B30-414E-B049-FE4806007463}">
      <dgm:prSet/>
      <dgm:spPr/>
      <dgm:t>
        <a:bodyPr/>
        <a:lstStyle/>
        <a:p>
          <a:endParaRPr lang="en-US"/>
        </a:p>
      </dgm:t>
    </dgm:pt>
    <dgm:pt modelId="{9F01950F-DA76-4943-AA30-CE46FDD99C8F}" type="sibTrans" cxnId="{766AF985-8B30-414E-B049-FE4806007463}">
      <dgm:prSet/>
      <dgm:spPr/>
      <dgm:t>
        <a:bodyPr/>
        <a:lstStyle/>
        <a:p>
          <a:endParaRPr lang="en-US"/>
        </a:p>
      </dgm:t>
    </dgm:pt>
    <dgm:pt modelId="{EE31B867-0F2E-8344-8B47-0972F7294A4C}">
      <dgm:prSet phldrT="[Text]"/>
      <dgm:spPr/>
      <dgm:t>
        <a:bodyPr/>
        <a:lstStyle/>
        <a:p>
          <a:r>
            <a:rPr lang="en-US"/>
            <a:t>STUDY AND RESEARCH</a:t>
          </a:r>
        </a:p>
      </dgm:t>
    </dgm:pt>
    <dgm:pt modelId="{E4551B5D-7A9D-7F47-8D50-50E9B263D09D}" type="parTrans" cxnId="{143E40A8-22A6-DC44-A4D7-758D53423AF3}">
      <dgm:prSet/>
      <dgm:spPr/>
      <dgm:t>
        <a:bodyPr/>
        <a:lstStyle/>
        <a:p>
          <a:endParaRPr lang="en-US"/>
        </a:p>
      </dgm:t>
    </dgm:pt>
    <dgm:pt modelId="{E29E74CE-AB7D-5541-A2F9-B4026269AB86}" type="sibTrans" cxnId="{143E40A8-22A6-DC44-A4D7-758D53423AF3}">
      <dgm:prSet/>
      <dgm:spPr/>
      <dgm:t>
        <a:bodyPr/>
        <a:lstStyle/>
        <a:p>
          <a:endParaRPr lang="en-US"/>
        </a:p>
      </dgm:t>
    </dgm:pt>
    <dgm:pt modelId="{E8E4ADDC-21A3-5248-85FF-559777A543AC}">
      <dgm:prSet/>
      <dgm:spPr/>
      <dgm:t>
        <a:bodyPr/>
        <a:lstStyle/>
        <a:p>
          <a:r>
            <a:rPr lang="en-US"/>
            <a:t>Reflections on global and local literature</a:t>
          </a:r>
        </a:p>
      </dgm:t>
    </dgm:pt>
    <dgm:pt modelId="{3F47F391-AA39-0744-AB50-7C8DF847B148}" type="parTrans" cxnId="{69D19F18-2F03-8949-ACDB-4DE43ACD63E3}">
      <dgm:prSet/>
      <dgm:spPr/>
      <dgm:t>
        <a:bodyPr/>
        <a:lstStyle/>
        <a:p>
          <a:endParaRPr lang="en-US"/>
        </a:p>
      </dgm:t>
    </dgm:pt>
    <dgm:pt modelId="{604E9028-B205-6044-BF33-738397949E54}" type="sibTrans" cxnId="{69D19F18-2F03-8949-ACDB-4DE43ACD63E3}">
      <dgm:prSet/>
      <dgm:spPr/>
      <dgm:t>
        <a:bodyPr/>
        <a:lstStyle/>
        <a:p>
          <a:endParaRPr lang="en-US"/>
        </a:p>
      </dgm:t>
    </dgm:pt>
    <dgm:pt modelId="{2A77130E-AC06-9D48-8997-68C2927E7C24}">
      <dgm:prSet/>
      <dgm:spPr/>
      <dgm:t>
        <a:bodyPr/>
        <a:lstStyle/>
        <a:p>
          <a:r>
            <a:rPr lang="en-US"/>
            <a:t>Research paper</a:t>
          </a:r>
        </a:p>
      </dgm:t>
    </dgm:pt>
    <dgm:pt modelId="{E6327789-678C-D945-B69A-DD62DD09D252}" type="parTrans" cxnId="{1C152B5C-34FC-FF4E-B904-9A877C1154A7}">
      <dgm:prSet/>
      <dgm:spPr/>
      <dgm:t>
        <a:bodyPr/>
        <a:lstStyle/>
        <a:p>
          <a:endParaRPr lang="en-US"/>
        </a:p>
      </dgm:t>
    </dgm:pt>
    <dgm:pt modelId="{6A6B8453-D82C-334C-B348-0A24EE7BCB85}" type="sibTrans" cxnId="{1C152B5C-34FC-FF4E-B904-9A877C1154A7}">
      <dgm:prSet/>
      <dgm:spPr/>
      <dgm:t>
        <a:bodyPr/>
        <a:lstStyle/>
        <a:p>
          <a:endParaRPr lang="en-US"/>
        </a:p>
      </dgm:t>
    </dgm:pt>
    <dgm:pt modelId="{CC5900EE-197C-684E-A0BC-BAEA64EE8463}">
      <dgm:prSet phldrT="[Text]"/>
      <dgm:spPr/>
      <dgm:t>
        <a:bodyPr/>
        <a:lstStyle/>
        <a:p>
          <a:r>
            <a:rPr lang="en-US" dirty="0"/>
            <a:t>in the community</a:t>
          </a:r>
        </a:p>
      </dgm:t>
    </dgm:pt>
    <dgm:pt modelId="{61DB3305-356C-4E4A-8DEF-4F899EF63740}" type="parTrans" cxnId="{A74F347E-93BE-D04F-BBD2-49717AB3101E}">
      <dgm:prSet/>
      <dgm:spPr/>
      <dgm:t>
        <a:bodyPr/>
        <a:lstStyle/>
        <a:p>
          <a:endParaRPr lang="en-US"/>
        </a:p>
      </dgm:t>
    </dgm:pt>
    <dgm:pt modelId="{CE84F7A0-F402-8F4A-8921-0B4673245078}" type="sibTrans" cxnId="{A74F347E-93BE-D04F-BBD2-49717AB3101E}">
      <dgm:prSet/>
      <dgm:spPr/>
      <dgm:t>
        <a:bodyPr/>
        <a:lstStyle/>
        <a:p>
          <a:endParaRPr lang="en-US"/>
        </a:p>
      </dgm:t>
    </dgm:pt>
    <dgm:pt modelId="{2FD5336E-0EF2-614E-AE84-477BB8681755}">
      <dgm:prSet phldrT="[Text]"/>
      <dgm:spPr/>
      <dgm:t>
        <a:bodyPr/>
        <a:lstStyle/>
        <a:p>
          <a:r>
            <a:rPr lang="en-US"/>
            <a:t>in the NGO's</a:t>
          </a:r>
        </a:p>
      </dgm:t>
    </dgm:pt>
    <dgm:pt modelId="{4DE5655C-4032-554B-BFB1-DFCC8B04644F}" type="parTrans" cxnId="{0DBE71E6-E7D4-4649-8747-E4EF4ACD936A}">
      <dgm:prSet/>
      <dgm:spPr/>
      <dgm:t>
        <a:bodyPr/>
        <a:lstStyle/>
        <a:p>
          <a:endParaRPr lang="en-US"/>
        </a:p>
      </dgm:t>
    </dgm:pt>
    <dgm:pt modelId="{B1B15926-B12D-F342-A1B8-727F91A6FA88}" type="sibTrans" cxnId="{0DBE71E6-E7D4-4649-8747-E4EF4ACD936A}">
      <dgm:prSet/>
      <dgm:spPr/>
      <dgm:t>
        <a:bodyPr/>
        <a:lstStyle/>
        <a:p>
          <a:endParaRPr lang="en-US"/>
        </a:p>
      </dgm:t>
    </dgm:pt>
    <dgm:pt modelId="{A9B4C6A0-9A77-934E-B38E-A105FE532809}">
      <dgm:prSet phldrT="[Text]"/>
      <dgm:spPr/>
      <dgm:t>
        <a:bodyPr/>
        <a:lstStyle/>
        <a:p>
          <a:r>
            <a:rPr lang="en-US"/>
            <a:t>in the churches</a:t>
          </a:r>
        </a:p>
      </dgm:t>
    </dgm:pt>
    <dgm:pt modelId="{F19CD244-7515-904B-9774-39BD78BBB5E0}" type="parTrans" cxnId="{0CD28379-C569-7240-A491-A25A2D51DC52}">
      <dgm:prSet/>
      <dgm:spPr/>
      <dgm:t>
        <a:bodyPr/>
        <a:lstStyle/>
        <a:p>
          <a:endParaRPr lang="en-US"/>
        </a:p>
      </dgm:t>
    </dgm:pt>
    <dgm:pt modelId="{5084D851-7DCE-1C44-ACE5-D05AF9F2FED0}" type="sibTrans" cxnId="{0CD28379-C569-7240-A491-A25A2D51DC52}">
      <dgm:prSet/>
      <dgm:spPr/>
      <dgm:t>
        <a:bodyPr/>
        <a:lstStyle/>
        <a:p>
          <a:endParaRPr lang="en-US"/>
        </a:p>
      </dgm:t>
    </dgm:pt>
    <dgm:pt modelId="{F405A04B-9B1B-8348-AD96-1EDBC8C816A6}" type="pres">
      <dgm:prSet presAssocID="{7E852B47-A94E-FA44-A09F-7AA6C1CCADF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7DB824-C0C1-C94C-BDCA-0F07C7043C75}" type="pres">
      <dgm:prSet presAssocID="{8F985722-1A35-CA42-B90B-B7D9146A9033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65425-954E-FF4D-8F9A-6E1F5954A64D}" type="pres">
      <dgm:prSet presAssocID="{8F985722-1A35-CA42-B90B-B7D9146A9033}" presName="imag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938C7A6-417B-904D-8DBE-F2423A0D69A8}" type="pres">
      <dgm:prSet presAssocID="{8F985722-1A35-CA42-B90B-B7D9146A9033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A2695-079F-D04C-BE9E-B039830F3E34}" type="pres">
      <dgm:prSet presAssocID="{8F985722-1A35-CA42-B90B-B7D9146A9033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E91DB-C8A3-C749-8BC9-6A8E40AE66C7}" type="pres">
      <dgm:prSet presAssocID="{79DC3AEF-8FF6-104E-8BD3-DABC3F0F9AA8}" presName="sibTrans" presStyleCnt="0"/>
      <dgm:spPr/>
      <dgm:t>
        <a:bodyPr/>
        <a:lstStyle/>
        <a:p>
          <a:endParaRPr lang="en-US"/>
        </a:p>
      </dgm:t>
    </dgm:pt>
    <dgm:pt modelId="{D994D70A-999B-0C49-A8E7-F66A8A950B11}" type="pres">
      <dgm:prSet presAssocID="{5F3DCDA0-382B-2649-BDA6-EC10963C5DB8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EF205-D5B2-554A-B8D4-CAB08D5C120C}" type="pres">
      <dgm:prSet presAssocID="{5F3DCDA0-382B-2649-BDA6-EC10963C5DB8}" presName="imag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7DE4F0-ADA0-AA40-9FF6-B4E453099644}" type="pres">
      <dgm:prSet presAssocID="{5F3DCDA0-382B-2649-BDA6-EC10963C5DB8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8E222-F8A6-F643-BD00-D3E6FE0DDB61}" type="pres">
      <dgm:prSet presAssocID="{5F3DCDA0-382B-2649-BDA6-EC10963C5DB8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D84982-964B-0E4E-A1DD-63BD2862C063}" type="pres">
      <dgm:prSet presAssocID="{C68C71D3-BA57-FB4D-8568-AC0CDE6767DC}" presName="sibTrans" presStyleCnt="0"/>
      <dgm:spPr/>
      <dgm:t>
        <a:bodyPr/>
        <a:lstStyle/>
        <a:p>
          <a:endParaRPr lang="en-US"/>
        </a:p>
      </dgm:t>
    </dgm:pt>
    <dgm:pt modelId="{F7D3F6CF-6E38-C24B-B368-94E6C2DABAA1}" type="pres">
      <dgm:prSet presAssocID="{2CF9A974-DAFE-4A49-970F-A348631F4BD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02D23-7AD1-254F-9DC6-527545750B54}" type="pres">
      <dgm:prSet presAssocID="{2CF9A974-DAFE-4A49-970F-A348631F4BDC}" presName="imag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189C55F-784E-DA4A-BCA7-27D032060C26}" type="pres">
      <dgm:prSet presAssocID="{2CF9A974-DAFE-4A49-970F-A348631F4BDC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50B1E-8462-804B-8300-D649260A7CFD}" type="pres">
      <dgm:prSet presAssocID="{2CF9A974-DAFE-4A49-970F-A348631F4BDC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F14C3-09B8-6940-A67A-6344605D39D9}" type="pres">
      <dgm:prSet presAssocID="{E308C2EA-26E8-CF45-86E5-5BD74786607D}" presName="sibTrans" presStyleCnt="0"/>
      <dgm:spPr/>
      <dgm:t>
        <a:bodyPr/>
        <a:lstStyle/>
        <a:p>
          <a:endParaRPr lang="en-US"/>
        </a:p>
      </dgm:t>
    </dgm:pt>
    <dgm:pt modelId="{10196A68-A917-9B41-B79A-9D5D936C7A05}" type="pres">
      <dgm:prSet presAssocID="{EE31B867-0F2E-8344-8B47-0972F7294A4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6FD31-327D-8D4B-9DC7-E9D1A9C2A828}" type="pres">
      <dgm:prSet presAssocID="{EE31B867-0F2E-8344-8B47-0972F7294A4C}" presName="imag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99D19AA-5776-304A-BF1E-C9F7F685FF7F}" type="pres">
      <dgm:prSet presAssocID="{EE31B867-0F2E-8344-8B47-0972F7294A4C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D536C9-9743-2747-98C2-A57AA576DC45}" type="pres">
      <dgm:prSet presAssocID="{EE31B867-0F2E-8344-8B47-0972F7294A4C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4F347E-93BE-D04F-BBD2-49717AB3101E}" srcId="{2CF9A974-DAFE-4A49-970F-A348631F4BDC}" destId="{CC5900EE-197C-684E-A0BC-BAEA64EE8463}" srcOrd="1" destOrd="0" parTransId="{61DB3305-356C-4E4A-8DEF-4F899EF63740}" sibTransId="{CE84F7A0-F402-8F4A-8921-0B4673245078}"/>
    <dgm:cxn modelId="{426B5A94-61C9-784C-82B9-5F05A96DAB45}" type="presOf" srcId="{42FE8C6A-FA75-DC4E-9F7B-DB6E5ABB76EB}" destId="{D938C7A6-417B-904D-8DBE-F2423A0D69A8}" srcOrd="0" destOrd="3" presId="urn:microsoft.com/office/officeart/2005/8/layout/hList2#3"/>
    <dgm:cxn modelId="{143E40A8-22A6-DC44-A4D7-758D53423AF3}" srcId="{7E852B47-A94E-FA44-A09F-7AA6C1CCADF5}" destId="{EE31B867-0F2E-8344-8B47-0972F7294A4C}" srcOrd="3" destOrd="0" parTransId="{E4551B5D-7A9D-7F47-8D50-50E9B263D09D}" sibTransId="{E29E74CE-AB7D-5541-A2F9-B4026269AB86}"/>
    <dgm:cxn modelId="{C949310A-C69A-FC43-B3C6-9D1315066CFF}" type="presOf" srcId="{5C96C2B8-21D3-3F41-A4BD-A8E14938E076}" destId="{D938C7A6-417B-904D-8DBE-F2423A0D69A8}" srcOrd="0" destOrd="1" presId="urn:microsoft.com/office/officeart/2005/8/layout/hList2#3"/>
    <dgm:cxn modelId="{1C152B5C-34FC-FF4E-B904-9A877C1154A7}" srcId="{EE31B867-0F2E-8344-8B47-0972F7294A4C}" destId="{2A77130E-AC06-9D48-8997-68C2927E7C24}" srcOrd="1" destOrd="0" parTransId="{E6327789-678C-D945-B69A-DD62DD09D252}" sibTransId="{6A6B8453-D82C-334C-B348-0A24EE7BCB85}"/>
    <dgm:cxn modelId="{48CA8011-45F1-874F-8FB4-D7DF6E63C47E}" srcId="{8F985722-1A35-CA42-B90B-B7D9146A9033}" destId="{5C96C2B8-21D3-3F41-A4BD-A8E14938E076}" srcOrd="1" destOrd="0" parTransId="{A35877F3-8A66-944B-9FD0-69D42B4C4FFC}" sibTransId="{EEF33DE5-EEBC-AB4F-8A12-CBC26DB683D2}"/>
    <dgm:cxn modelId="{DFE9125A-08C1-1545-83F1-BA85621B8A3A}" type="presOf" srcId="{5F3DCDA0-382B-2649-BDA6-EC10963C5DB8}" destId="{B508E222-F8A6-F643-BD00-D3E6FE0DDB61}" srcOrd="0" destOrd="0" presId="urn:microsoft.com/office/officeart/2005/8/layout/hList2#3"/>
    <dgm:cxn modelId="{9E88F5D6-2FAB-4F47-A4A6-89BBEF5B4CD5}" type="presOf" srcId="{EE31B867-0F2E-8344-8B47-0972F7294A4C}" destId="{84D536C9-9743-2747-98C2-A57AA576DC45}" srcOrd="0" destOrd="0" presId="urn:microsoft.com/office/officeart/2005/8/layout/hList2#3"/>
    <dgm:cxn modelId="{A1012866-58F7-D445-88D3-17A3CFB5CF1E}" type="presOf" srcId="{72C64AC7-DA5B-E34E-8010-E06D3B8E980E}" destId="{D938C7A6-417B-904D-8DBE-F2423A0D69A8}" srcOrd="0" destOrd="4" presId="urn:microsoft.com/office/officeart/2005/8/layout/hList2#3"/>
    <dgm:cxn modelId="{AA3F2DF4-866C-3F4E-B717-DF12F0A1DCB6}" type="presOf" srcId="{35B85D8F-9893-9041-9A18-39F0ECFC8DB9}" destId="{8189C55F-784E-DA4A-BCA7-27D032060C26}" srcOrd="0" destOrd="0" presId="urn:microsoft.com/office/officeart/2005/8/layout/hList2#3"/>
    <dgm:cxn modelId="{69D19F18-2F03-8949-ACDB-4DE43ACD63E3}" srcId="{EE31B867-0F2E-8344-8B47-0972F7294A4C}" destId="{E8E4ADDC-21A3-5248-85FF-559777A543AC}" srcOrd="0" destOrd="0" parTransId="{3F47F391-AA39-0744-AB50-7C8DF847B148}" sibTransId="{604E9028-B205-6044-BF33-738397949E54}"/>
    <dgm:cxn modelId="{4E7A4836-940E-014B-B3EE-4D037CB75E30}" type="presOf" srcId="{CC5900EE-197C-684E-A0BC-BAEA64EE8463}" destId="{8189C55F-784E-DA4A-BCA7-27D032060C26}" srcOrd="0" destOrd="1" presId="urn:microsoft.com/office/officeart/2005/8/layout/hList2#3"/>
    <dgm:cxn modelId="{F4CE5CB2-CFCE-4447-AF90-B328CDBE6A29}" srcId="{7E852B47-A94E-FA44-A09F-7AA6C1CCADF5}" destId="{8F985722-1A35-CA42-B90B-B7D9146A9033}" srcOrd="0" destOrd="0" parTransId="{48E81D04-706B-0E44-A0E8-42C79A25207D}" sibTransId="{79DC3AEF-8FF6-104E-8BD3-DABC3F0F9AA8}"/>
    <dgm:cxn modelId="{FF164FE5-2ADC-7340-B20B-2A77271C25FB}" srcId="{8F985722-1A35-CA42-B90B-B7D9146A9033}" destId="{D78CF9A1-4CF3-5645-B184-6BA64BCFED4C}" srcOrd="2" destOrd="0" parTransId="{BD11B54C-BDCD-354E-84FA-879249F27EDB}" sibTransId="{AF64F296-56AE-934A-81D6-455B8FB28593}"/>
    <dgm:cxn modelId="{0DBE71E6-E7D4-4649-8747-E4EF4ACD936A}" srcId="{2CF9A974-DAFE-4A49-970F-A348631F4BDC}" destId="{2FD5336E-0EF2-614E-AE84-477BB8681755}" srcOrd="2" destOrd="0" parTransId="{4DE5655C-4032-554B-BFB1-DFCC8B04644F}" sibTransId="{B1B15926-B12D-F342-A1B8-727F91A6FA88}"/>
    <dgm:cxn modelId="{C3879DEA-A828-2E4F-8F1E-CAED774C97F8}" type="presOf" srcId="{0EBA3F30-070D-BE43-8481-02C76F659B01}" destId="{D938C7A6-417B-904D-8DBE-F2423A0D69A8}" srcOrd="0" destOrd="0" presId="urn:microsoft.com/office/officeart/2005/8/layout/hList2#3"/>
    <dgm:cxn modelId="{A57C41D7-9547-234C-96C1-251DB97F44B9}" type="presOf" srcId="{E8E4ADDC-21A3-5248-85FF-559777A543AC}" destId="{E99D19AA-5776-304A-BF1E-C9F7F685FF7F}" srcOrd="0" destOrd="0" presId="urn:microsoft.com/office/officeart/2005/8/layout/hList2#3"/>
    <dgm:cxn modelId="{5776C16B-2F35-3040-BB1B-5A0D31633B59}" type="presOf" srcId="{8F985722-1A35-CA42-B90B-B7D9146A9033}" destId="{F9DA2695-079F-D04C-BE9E-B039830F3E34}" srcOrd="0" destOrd="0" presId="urn:microsoft.com/office/officeart/2005/8/layout/hList2#3"/>
    <dgm:cxn modelId="{1DB5F0C4-4C95-A946-8CC8-08BB0B02324D}" type="presOf" srcId="{D78CF9A1-4CF3-5645-B184-6BA64BCFED4C}" destId="{D938C7A6-417B-904D-8DBE-F2423A0D69A8}" srcOrd="0" destOrd="2" presId="urn:microsoft.com/office/officeart/2005/8/layout/hList2#3"/>
    <dgm:cxn modelId="{356DF97C-7015-FE44-9B11-70785BF51A03}" type="presOf" srcId="{2FD5336E-0EF2-614E-AE84-477BB8681755}" destId="{8189C55F-784E-DA4A-BCA7-27D032060C26}" srcOrd="0" destOrd="2" presId="urn:microsoft.com/office/officeart/2005/8/layout/hList2#3"/>
    <dgm:cxn modelId="{766AF985-8B30-414E-B049-FE4806007463}" srcId="{5F3DCDA0-382B-2649-BDA6-EC10963C5DB8}" destId="{54220399-BBA0-EA44-8783-42A7F92ACB05}" srcOrd="2" destOrd="0" parTransId="{3C30CE7A-6C5B-8A4A-AC70-85D59DDBC1C8}" sibTransId="{9F01950F-DA76-4943-AA30-CE46FDD99C8F}"/>
    <dgm:cxn modelId="{7C115B67-E076-824D-84C6-D87448DF9C71}" srcId="{7E852B47-A94E-FA44-A09F-7AA6C1CCADF5}" destId="{2CF9A974-DAFE-4A49-970F-A348631F4BDC}" srcOrd="2" destOrd="0" parTransId="{E58697E0-E319-8943-8C95-73FE38EE7B04}" sibTransId="{E308C2EA-26E8-CF45-86E5-5BD74786607D}"/>
    <dgm:cxn modelId="{C872D67F-5BF3-C94A-86E5-4217E4156BDC}" srcId="{5F3DCDA0-382B-2649-BDA6-EC10963C5DB8}" destId="{9CFCF432-249A-654C-94F7-EA470765B4B8}" srcOrd="1" destOrd="0" parTransId="{481E442A-5104-1F4F-9F97-C002AB97163D}" sibTransId="{53BA2AC1-579D-354D-81B7-34FB8D1D51BB}"/>
    <dgm:cxn modelId="{8F86179B-3B85-C64B-89CC-9E11E9E7A7A1}" srcId="{7E852B47-A94E-FA44-A09F-7AA6C1CCADF5}" destId="{5F3DCDA0-382B-2649-BDA6-EC10963C5DB8}" srcOrd="1" destOrd="0" parTransId="{E055AF34-5069-454A-98F5-510A1F7BFFD8}" sibTransId="{C68C71D3-BA57-FB4D-8568-AC0CDE6767DC}"/>
    <dgm:cxn modelId="{771F45A9-340F-6C4B-B96A-25FDFE90C5A7}" srcId="{8F985722-1A35-CA42-B90B-B7D9146A9033}" destId="{72C64AC7-DA5B-E34E-8010-E06D3B8E980E}" srcOrd="4" destOrd="0" parTransId="{CA725B89-DB3D-8C4F-B4F1-90DD3B058A69}" sibTransId="{355971C1-99E5-8C4D-9F6A-2850A3D8A17C}"/>
    <dgm:cxn modelId="{0CD28379-C569-7240-A491-A25A2D51DC52}" srcId="{2CF9A974-DAFE-4A49-970F-A348631F4BDC}" destId="{A9B4C6A0-9A77-934E-B38E-A105FE532809}" srcOrd="3" destOrd="0" parTransId="{F19CD244-7515-904B-9774-39BD78BBB5E0}" sibTransId="{5084D851-7DCE-1C44-ACE5-D05AF9F2FED0}"/>
    <dgm:cxn modelId="{4AB81C26-BD82-4848-B16A-8F89066D603F}" srcId="{5F3DCDA0-382B-2649-BDA6-EC10963C5DB8}" destId="{6477D5F7-483F-D940-BBB5-E521D044B2C8}" srcOrd="0" destOrd="0" parTransId="{AD7F672E-D1B2-8548-B588-3F5C13516940}" sibTransId="{7C071D29-54D0-B546-966A-0CBE0CE13E41}"/>
    <dgm:cxn modelId="{3A7EA3EE-30EA-2547-A1EC-4BA60F88E139}" type="presOf" srcId="{6477D5F7-483F-D940-BBB5-E521D044B2C8}" destId="{0C7DE4F0-ADA0-AA40-9FF6-B4E453099644}" srcOrd="0" destOrd="0" presId="urn:microsoft.com/office/officeart/2005/8/layout/hList2#3"/>
    <dgm:cxn modelId="{F761D46E-6F7C-BA4E-B86F-FB00CF42D936}" type="presOf" srcId="{54220399-BBA0-EA44-8783-42A7F92ACB05}" destId="{0C7DE4F0-ADA0-AA40-9FF6-B4E453099644}" srcOrd="0" destOrd="2" presId="urn:microsoft.com/office/officeart/2005/8/layout/hList2#3"/>
    <dgm:cxn modelId="{B155DE57-C1DC-234C-B1E0-ADCBB0D3CBB6}" type="presOf" srcId="{2CF9A974-DAFE-4A49-970F-A348631F4BDC}" destId="{44E50B1E-8462-804B-8300-D649260A7CFD}" srcOrd="0" destOrd="0" presId="urn:microsoft.com/office/officeart/2005/8/layout/hList2#3"/>
    <dgm:cxn modelId="{E7D25EEE-EB2E-434C-B061-4039AD73D7D2}" srcId="{8F985722-1A35-CA42-B90B-B7D9146A9033}" destId="{0EBA3F30-070D-BE43-8481-02C76F659B01}" srcOrd="0" destOrd="0" parTransId="{97EAF6D8-72BF-C945-A927-E23A4E8605A3}" sibTransId="{D5C2ECB9-D2FB-614E-96DC-8F99BDDA0E22}"/>
    <dgm:cxn modelId="{A415A6F8-1452-B344-BCDB-48FCA94B9A96}" srcId="{8F985722-1A35-CA42-B90B-B7D9146A9033}" destId="{42FE8C6A-FA75-DC4E-9F7B-DB6E5ABB76EB}" srcOrd="3" destOrd="0" parTransId="{F7CDF2D4-45EB-6040-BCC5-997C2BB70D80}" sibTransId="{6B01B63A-C337-FA45-B281-EE3CA5ACE905}"/>
    <dgm:cxn modelId="{1FEC9CDE-027C-1248-BD3B-D917AE6343A8}" type="presOf" srcId="{9CFCF432-249A-654C-94F7-EA470765B4B8}" destId="{0C7DE4F0-ADA0-AA40-9FF6-B4E453099644}" srcOrd="0" destOrd="1" presId="urn:microsoft.com/office/officeart/2005/8/layout/hList2#3"/>
    <dgm:cxn modelId="{49211ADF-EFCA-0347-B525-3918E4E4699F}" type="presOf" srcId="{2A77130E-AC06-9D48-8997-68C2927E7C24}" destId="{E99D19AA-5776-304A-BF1E-C9F7F685FF7F}" srcOrd="0" destOrd="1" presId="urn:microsoft.com/office/officeart/2005/8/layout/hList2#3"/>
    <dgm:cxn modelId="{F1CB4198-FAF9-DC4F-844F-1DF038D565EF}" type="presOf" srcId="{A9B4C6A0-9A77-934E-B38E-A105FE532809}" destId="{8189C55F-784E-DA4A-BCA7-27D032060C26}" srcOrd="0" destOrd="3" presId="urn:microsoft.com/office/officeart/2005/8/layout/hList2#3"/>
    <dgm:cxn modelId="{95EBB724-1B46-1447-AD41-E3D38673979D}" type="presOf" srcId="{7E852B47-A94E-FA44-A09F-7AA6C1CCADF5}" destId="{F405A04B-9B1B-8348-AD96-1EDBC8C816A6}" srcOrd="0" destOrd="0" presId="urn:microsoft.com/office/officeart/2005/8/layout/hList2#3"/>
    <dgm:cxn modelId="{04CCF95C-4484-1D49-A3F5-E196C917108C}" srcId="{2CF9A974-DAFE-4A49-970F-A348631F4BDC}" destId="{35B85D8F-9893-9041-9A18-39F0ECFC8DB9}" srcOrd="0" destOrd="0" parTransId="{49BCB72D-A61C-8342-8879-DF04D87D792D}" sibTransId="{F56FDB93-3275-274D-A648-E901F6968C98}"/>
    <dgm:cxn modelId="{509EEE69-83C4-DF4C-8E1B-80E3408D4D49}" type="presParOf" srcId="{F405A04B-9B1B-8348-AD96-1EDBC8C816A6}" destId="{2D7DB824-C0C1-C94C-BDCA-0F07C7043C75}" srcOrd="0" destOrd="0" presId="urn:microsoft.com/office/officeart/2005/8/layout/hList2#3"/>
    <dgm:cxn modelId="{9044EAFA-E7A3-9F47-8428-309EBF9376DD}" type="presParOf" srcId="{2D7DB824-C0C1-C94C-BDCA-0F07C7043C75}" destId="{DD565425-954E-FF4D-8F9A-6E1F5954A64D}" srcOrd="0" destOrd="0" presId="urn:microsoft.com/office/officeart/2005/8/layout/hList2#3"/>
    <dgm:cxn modelId="{9BEE4273-3A6D-DE44-9A14-988632DBC53E}" type="presParOf" srcId="{2D7DB824-C0C1-C94C-BDCA-0F07C7043C75}" destId="{D938C7A6-417B-904D-8DBE-F2423A0D69A8}" srcOrd="1" destOrd="0" presId="urn:microsoft.com/office/officeart/2005/8/layout/hList2#3"/>
    <dgm:cxn modelId="{947FADBC-C269-4842-BCBF-E5F1BAD11586}" type="presParOf" srcId="{2D7DB824-C0C1-C94C-BDCA-0F07C7043C75}" destId="{F9DA2695-079F-D04C-BE9E-B039830F3E34}" srcOrd="2" destOrd="0" presId="urn:microsoft.com/office/officeart/2005/8/layout/hList2#3"/>
    <dgm:cxn modelId="{341D4E3A-DEEE-3546-BAE7-2B6201683A87}" type="presParOf" srcId="{F405A04B-9B1B-8348-AD96-1EDBC8C816A6}" destId="{B39E91DB-C8A3-C749-8BC9-6A8E40AE66C7}" srcOrd="1" destOrd="0" presId="urn:microsoft.com/office/officeart/2005/8/layout/hList2#3"/>
    <dgm:cxn modelId="{C344228B-CB87-234D-B3C2-08528EFE4C73}" type="presParOf" srcId="{F405A04B-9B1B-8348-AD96-1EDBC8C816A6}" destId="{D994D70A-999B-0C49-A8E7-F66A8A950B11}" srcOrd="2" destOrd="0" presId="urn:microsoft.com/office/officeart/2005/8/layout/hList2#3"/>
    <dgm:cxn modelId="{9D1BCBEE-CCE3-A943-9E63-18E6F1C1A286}" type="presParOf" srcId="{D994D70A-999B-0C49-A8E7-F66A8A950B11}" destId="{D2CEF205-D5B2-554A-B8D4-CAB08D5C120C}" srcOrd="0" destOrd="0" presId="urn:microsoft.com/office/officeart/2005/8/layout/hList2#3"/>
    <dgm:cxn modelId="{4A9AAF48-45CB-CC46-859E-5167EB89C71E}" type="presParOf" srcId="{D994D70A-999B-0C49-A8E7-F66A8A950B11}" destId="{0C7DE4F0-ADA0-AA40-9FF6-B4E453099644}" srcOrd="1" destOrd="0" presId="urn:microsoft.com/office/officeart/2005/8/layout/hList2#3"/>
    <dgm:cxn modelId="{2873513D-8B65-DA4E-B810-9A2AE9D216AD}" type="presParOf" srcId="{D994D70A-999B-0C49-A8E7-F66A8A950B11}" destId="{B508E222-F8A6-F643-BD00-D3E6FE0DDB61}" srcOrd="2" destOrd="0" presId="urn:microsoft.com/office/officeart/2005/8/layout/hList2#3"/>
    <dgm:cxn modelId="{18B0D887-9958-1B46-8FCE-7567E3004A3F}" type="presParOf" srcId="{F405A04B-9B1B-8348-AD96-1EDBC8C816A6}" destId="{D0D84982-964B-0E4E-A1DD-63BD2862C063}" srcOrd="3" destOrd="0" presId="urn:microsoft.com/office/officeart/2005/8/layout/hList2#3"/>
    <dgm:cxn modelId="{CB260228-2EDB-3C43-AD1A-6BE22289074D}" type="presParOf" srcId="{F405A04B-9B1B-8348-AD96-1EDBC8C816A6}" destId="{F7D3F6CF-6E38-C24B-B368-94E6C2DABAA1}" srcOrd="4" destOrd="0" presId="urn:microsoft.com/office/officeart/2005/8/layout/hList2#3"/>
    <dgm:cxn modelId="{BFA09B2F-BD8C-9C44-B3EA-F308E493BE1F}" type="presParOf" srcId="{F7D3F6CF-6E38-C24B-B368-94E6C2DABAA1}" destId="{14502D23-7AD1-254F-9DC6-527545750B54}" srcOrd="0" destOrd="0" presId="urn:microsoft.com/office/officeart/2005/8/layout/hList2#3"/>
    <dgm:cxn modelId="{90810AE0-F9B3-8347-8B93-FDDD3ED34A22}" type="presParOf" srcId="{F7D3F6CF-6E38-C24B-B368-94E6C2DABAA1}" destId="{8189C55F-784E-DA4A-BCA7-27D032060C26}" srcOrd="1" destOrd="0" presId="urn:microsoft.com/office/officeart/2005/8/layout/hList2#3"/>
    <dgm:cxn modelId="{223EB70E-F930-3C4E-A1F3-F69E0914F064}" type="presParOf" srcId="{F7D3F6CF-6E38-C24B-B368-94E6C2DABAA1}" destId="{44E50B1E-8462-804B-8300-D649260A7CFD}" srcOrd="2" destOrd="0" presId="urn:microsoft.com/office/officeart/2005/8/layout/hList2#3"/>
    <dgm:cxn modelId="{EFA6AD69-CEAC-DA40-9A76-A80EA520DE42}" type="presParOf" srcId="{F405A04B-9B1B-8348-AD96-1EDBC8C816A6}" destId="{D3AF14C3-09B8-6940-A67A-6344605D39D9}" srcOrd="5" destOrd="0" presId="urn:microsoft.com/office/officeart/2005/8/layout/hList2#3"/>
    <dgm:cxn modelId="{C49C00B6-96B2-0D47-97BE-E3505039138C}" type="presParOf" srcId="{F405A04B-9B1B-8348-AD96-1EDBC8C816A6}" destId="{10196A68-A917-9B41-B79A-9D5D936C7A05}" srcOrd="6" destOrd="0" presId="urn:microsoft.com/office/officeart/2005/8/layout/hList2#3"/>
    <dgm:cxn modelId="{C3520C7F-6F45-044E-BAC8-8188A52C2CBE}" type="presParOf" srcId="{10196A68-A917-9B41-B79A-9D5D936C7A05}" destId="{59F6FD31-327D-8D4B-9DC7-E9D1A9C2A828}" srcOrd="0" destOrd="0" presId="urn:microsoft.com/office/officeart/2005/8/layout/hList2#3"/>
    <dgm:cxn modelId="{151A3B35-8275-1645-A4AC-DD3E48A0DD32}" type="presParOf" srcId="{10196A68-A917-9B41-B79A-9D5D936C7A05}" destId="{E99D19AA-5776-304A-BF1E-C9F7F685FF7F}" srcOrd="1" destOrd="0" presId="urn:microsoft.com/office/officeart/2005/8/layout/hList2#3"/>
    <dgm:cxn modelId="{AF96FEE6-0C99-DF49-9D3A-1DC88EE4FE5C}" type="presParOf" srcId="{10196A68-A917-9B41-B79A-9D5D936C7A05}" destId="{84D536C9-9743-2747-98C2-A57AA576DC45}" srcOrd="2" destOrd="0" presId="urn:microsoft.com/office/officeart/2005/8/layout/hList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DF5755-3232-2D45-991A-BCB3B4A2982C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5E142D3C-5A49-1D4C-977B-A5087CB4E736}">
      <dgm:prSet phldrT="[Text]"/>
      <dgm:spPr/>
      <dgm:t>
        <a:bodyPr/>
        <a:lstStyle/>
        <a:p>
          <a:r>
            <a:rPr lang="en-US" dirty="0" smtClean="0"/>
            <a:t>Urban Reality</a:t>
          </a:r>
          <a:endParaRPr lang="en-US" dirty="0"/>
        </a:p>
      </dgm:t>
    </dgm:pt>
    <dgm:pt modelId="{C13B44B4-9CD8-BC40-8B67-9A19D7E0BFFA}" type="parTrans" cxnId="{4294601E-E4E5-934C-B3B9-B58485D20545}">
      <dgm:prSet/>
      <dgm:spPr/>
      <dgm:t>
        <a:bodyPr/>
        <a:lstStyle/>
        <a:p>
          <a:endParaRPr lang="en-US"/>
        </a:p>
      </dgm:t>
    </dgm:pt>
    <dgm:pt modelId="{34E0B3E3-19C5-1D43-A056-2B4E52A11BB6}" type="sibTrans" cxnId="{4294601E-E4E5-934C-B3B9-B58485D20545}">
      <dgm:prSet/>
      <dgm:spPr/>
      <dgm:t>
        <a:bodyPr/>
        <a:lstStyle/>
        <a:p>
          <a:endParaRPr lang="en-US"/>
        </a:p>
      </dgm:t>
    </dgm:pt>
    <dgm:pt modelId="{EC03AE59-92AC-544A-8CC8-AF7E6EF80F8B}">
      <dgm:prSet phldrT="[Text]"/>
      <dgm:spPr/>
      <dgm:t>
        <a:bodyPr/>
        <a:lstStyle/>
        <a:p>
          <a:r>
            <a:rPr lang="en-US" dirty="0" smtClean="0"/>
            <a:t>Biblical Theological Analysis</a:t>
          </a:r>
          <a:endParaRPr lang="en-US" dirty="0"/>
        </a:p>
      </dgm:t>
    </dgm:pt>
    <dgm:pt modelId="{045B6236-2EE9-D044-8AD9-8189DA383DBD}" type="parTrans" cxnId="{2FFAC0D2-F30D-3D49-852A-3334AA401ABC}">
      <dgm:prSet/>
      <dgm:spPr/>
      <dgm:t>
        <a:bodyPr/>
        <a:lstStyle/>
        <a:p>
          <a:endParaRPr lang="en-US"/>
        </a:p>
      </dgm:t>
    </dgm:pt>
    <dgm:pt modelId="{5E653895-567E-6A49-8E51-E604F37EF571}" type="sibTrans" cxnId="{2FFAC0D2-F30D-3D49-852A-3334AA401ABC}">
      <dgm:prSet/>
      <dgm:spPr/>
      <dgm:t>
        <a:bodyPr/>
        <a:lstStyle/>
        <a:p>
          <a:endParaRPr lang="en-US"/>
        </a:p>
      </dgm:t>
    </dgm:pt>
    <dgm:pt modelId="{3DE2A968-ADF3-E144-9F9E-D0215135B134}">
      <dgm:prSet phldrT="[Text]"/>
      <dgm:spPr/>
      <dgm:t>
        <a:bodyPr/>
        <a:lstStyle/>
        <a:p>
          <a:r>
            <a:rPr lang="en-US" dirty="0" smtClean="0"/>
            <a:t>Social Analysis</a:t>
          </a:r>
          <a:endParaRPr lang="en-US" dirty="0"/>
        </a:p>
      </dgm:t>
    </dgm:pt>
    <dgm:pt modelId="{CE18EC3C-AB3D-3B45-BC19-A42D516A801E}" type="parTrans" cxnId="{F4BF764F-C24D-5E48-95D0-08D367E6741C}">
      <dgm:prSet/>
      <dgm:spPr/>
      <dgm:t>
        <a:bodyPr/>
        <a:lstStyle/>
        <a:p>
          <a:endParaRPr lang="en-US"/>
        </a:p>
      </dgm:t>
    </dgm:pt>
    <dgm:pt modelId="{162D0CA2-C6B7-8148-9448-483D5913F6D2}" type="sibTrans" cxnId="{F4BF764F-C24D-5E48-95D0-08D367E6741C}">
      <dgm:prSet/>
      <dgm:spPr/>
      <dgm:t>
        <a:bodyPr/>
        <a:lstStyle/>
        <a:p>
          <a:endParaRPr lang="en-US"/>
        </a:p>
      </dgm:t>
    </dgm:pt>
    <dgm:pt modelId="{6B95A3EB-C08C-E146-B37D-AF0E893433F1}" type="pres">
      <dgm:prSet presAssocID="{EDDF5755-3232-2D45-991A-BCB3B4A2982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233CFBE-701D-CC43-BAB8-A0A96EA00F32}" type="pres">
      <dgm:prSet presAssocID="{5E142D3C-5A49-1D4C-977B-A5087CB4E73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E7C8A-CA3A-E64A-B5AF-5D1A48C060D8}" type="pres">
      <dgm:prSet presAssocID="{5E142D3C-5A49-1D4C-977B-A5087CB4E736}" presName="gear1srcNode" presStyleLbl="node1" presStyleIdx="0" presStyleCnt="3"/>
      <dgm:spPr/>
      <dgm:t>
        <a:bodyPr/>
        <a:lstStyle/>
        <a:p>
          <a:endParaRPr lang="en-US"/>
        </a:p>
      </dgm:t>
    </dgm:pt>
    <dgm:pt modelId="{398A585B-5C0A-D94D-884D-7A80B25C246D}" type="pres">
      <dgm:prSet presAssocID="{5E142D3C-5A49-1D4C-977B-A5087CB4E736}" presName="gear1dstNode" presStyleLbl="node1" presStyleIdx="0" presStyleCnt="3"/>
      <dgm:spPr/>
      <dgm:t>
        <a:bodyPr/>
        <a:lstStyle/>
        <a:p>
          <a:endParaRPr lang="en-US"/>
        </a:p>
      </dgm:t>
    </dgm:pt>
    <dgm:pt modelId="{8E3937B7-3F9C-034C-B32E-DEC3A3010123}" type="pres">
      <dgm:prSet presAssocID="{EC03AE59-92AC-544A-8CC8-AF7E6EF80F8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737FA-84F0-9445-A62B-48DA54944CFF}" type="pres">
      <dgm:prSet presAssocID="{EC03AE59-92AC-544A-8CC8-AF7E6EF80F8B}" presName="gear2srcNode" presStyleLbl="node1" presStyleIdx="1" presStyleCnt="3"/>
      <dgm:spPr/>
      <dgm:t>
        <a:bodyPr/>
        <a:lstStyle/>
        <a:p>
          <a:endParaRPr lang="en-US"/>
        </a:p>
      </dgm:t>
    </dgm:pt>
    <dgm:pt modelId="{0BFAF41D-D159-7A4F-801B-43CCEDD6A035}" type="pres">
      <dgm:prSet presAssocID="{EC03AE59-92AC-544A-8CC8-AF7E6EF80F8B}" presName="gear2dstNode" presStyleLbl="node1" presStyleIdx="1" presStyleCnt="3"/>
      <dgm:spPr/>
      <dgm:t>
        <a:bodyPr/>
        <a:lstStyle/>
        <a:p>
          <a:endParaRPr lang="en-US"/>
        </a:p>
      </dgm:t>
    </dgm:pt>
    <dgm:pt modelId="{E7426610-ADED-D443-8063-491D174F4D7B}" type="pres">
      <dgm:prSet presAssocID="{3DE2A968-ADF3-E144-9F9E-D0215135B134}" presName="gear3" presStyleLbl="node1" presStyleIdx="2" presStyleCnt="3"/>
      <dgm:spPr/>
      <dgm:t>
        <a:bodyPr/>
        <a:lstStyle/>
        <a:p>
          <a:endParaRPr lang="en-US"/>
        </a:p>
      </dgm:t>
    </dgm:pt>
    <dgm:pt modelId="{7AFE1DA7-4A72-AB42-86BD-34A9E5A8F826}" type="pres">
      <dgm:prSet presAssocID="{3DE2A968-ADF3-E144-9F9E-D0215135B13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5F3DBD-D0CC-D34A-AA30-7BC0ACA501ED}" type="pres">
      <dgm:prSet presAssocID="{3DE2A968-ADF3-E144-9F9E-D0215135B134}" presName="gear3srcNode" presStyleLbl="node1" presStyleIdx="2" presStyleCnt="3"/>
      <dgm:spPr/>
      <dgm:t>
        <a:bodyPr/>
        <a:lstStyle/>
        <a:p>
          <a:endParaRPr lang="en-US"/>
        </a:p>
      </dgm:t>
    </dgm:pt>
    <dgm:pt modelId="{37E8087F-7994-2949-A3AB-CDBA125E7E07}" type="pres">
      <dgm:prSet presAssocID="{3DE2A968-ADF3-E144-9F9E-D0215135B134}" presName="gear3dstNode" presStyleLbl="node1" presStyleIdx="2" presStyleCnt="3"/>
      <dgm:spPr/>
      <dgm:t>
        <a:bodyPr/>
        <a:lstStyle/>
        <a:p>
          <a:endParaRPr lang="en-US"/>
        </a:p>
      </dgm:t>
    </dgm:pt>
    <dgm:pt modelId="{AF81AEF6-D928-F946-8E69-7393FEF2AE72}" type="pres">
      <dgm:prSet presAssocID="{34E0B3E3-19C5-1D43-A056-2B4E52A11BB6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0D68D16D-632B-074F-85B0-B54086E64949}" type="pres">
      <dgm:prSet presAssocID="{5E653895-567E-6A49-8E51-E604F37EF571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63C598E4-B446-F34D-B73A-387DE5EE2BF0}" type="pres">
      <dgm:prSet presAssocID="{162D0CA2-C6B7-8148-9448-483D5913F6D2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32019B0-AC4A-E645-9B43-6EBAC4DC906B}" type="presOf" srcId="{5E142D3C-5A49-1D4C-977B-A5087CB4E736}" destId="{398A585B-5C0A-D94D-884D-7A80B25C246D}" srcOrd="2" destOrd="0" presId="urn:microsoft.com/office/officeart/2005/8/layout/gear1"/>
    <dgm:cxn modelId="{A610971F-D7CA-654C-8C4A-A1958CD4A6FA}" type="presOf" srcId="{162D0CA2-C6B7-8148-9448-483D5913F6D2}" destId="{63C598E4-B446-F34D-B73A-387DE5EE2BF0}" srcOrd="0" destOrd="0" presId="urn:microsoft.com/office/officeart/2005/8/layout/gear1"/>
    <dgm:cxn modelId="{F4BF764F-C24D-5E48-95D0-08D367E6741C}" srcId="{EDDF5755-3232-2D45-991A-BCB3B4A2982C}" destId="{3DE2A968-ADF3-E144-9F9E-D0215135B134}" srcOrd="2" destOrd="0" parTransId="{CE18EC3C-AB3D-3B45-BC19-A42D516A801E}" sibTransId="{162D0CA2-C6B7-8148-9448-483D5913F6D2}"/>
    <dgm:cxn modelId="{2069AA28-0745-9747-B514-CB0B7D96B796}" type="presOf" srcId="{3DE2A968-ADF3-E144-9F9E-D0215135B134}" destId="{37E8087F-7994-2949-A3AB-CDBA125E7E07}" srcOrd="3" destOrd="0" presId="urn:microsoft.com/office/officeart/2005/8/layout/gear1"/>
    <dgm:cxn modelId="{47710323-4B7D-724C-96C0-F027B7D25BC3}" type="presOf" srcId="{5E142D3C-5A49-1D4C-977B-A5087CB4E736}" destId="{3CBE7C8A-CA3A-E64A-B5AF-5D1A48C060D8}" srcOrd="1" destOrd="0" presId="urn:microsoft.com/office/officeart/2005/8/layout/gear1"/>
    <dgm:cxn modelId="{87B4533D-4300-574E-8BFA-ABCE17E3ECDB}" type="presOf" srcId="{EC03AE59-92AC-544A-8CC8-AF7E6EF80F8B}" destId="{8E3937B7-3F9C-034C-B32E-DEC3A3010123}" srcOrd="0" destOrd="0" presId="urn:microsoft.com/office/officeart/2005/8/layout/gear1"/>
    <dgm:cxn modelId="{7470C9C9-81EC-E34C-9D0A-E5722F3FB42B}" type="presOf" srcId="{34E0B3E3-19C5-1D43-A056-2B4E52A11BB6}" destId="{AF81AEF6-D928-F946-8E69-7393FEF2AE72}" srcOrd="0" destOrd="0" presId="urn:microsoft.com/office/officeart/2005/8/layout/gear1"/>
    <dgm:cxn modelId="{D547FE58-A634-DE42-A9BC-2229BFF2C9B1}" type="presOf" srcId="{5E653895-567E-6A49-8E51-E604F37EF571}" destId="{0D68D16D-632B-074F-85B0-B54086E64949}" srcOrd="0" destOrd="0" presId="urn:microsoft.com/office/officeart/2005/8/layout/gear1"/>
    <dgm:cxn modelId="{E2A5DDB5-DFE9-3E40-8116-61144F9372B0}" type="presOf" srcId="{EC03AE59-92AC-544A-8CC8-AF7E6EF80F8B}" destId="{620737FA-84F0-9445-A62B-48DA54944CFF}" srcOrd="1" destOrd="0" presId="urn:microsoft.com/office/officeart/2005/8/layout/gear1"/>
    <dgm:cxn modelId="{D4C46362-483C-6448-944D-B577B7E2828D}" type="presOf" srcId="{3DE2A968-ADF3-E144-9F9E-D0215135B134}" destId="{E7426610-ADED-D443-8063-491D174F4D7B}" srcOrd="0" destOrd="0" presId="urn:microsoft.com/office/officeart/2005/8/layout/gear1"/>
    <dgm:cxn modelId="{0BA49AEA-BD1B-9B4C-9303-7EDDC2146045}" type="presOf" srcId="{EDDF5755-3232-2D45-991A-BCB3B4A2982C}" destId="{6B95A3EB-C08C-E146-B37D-AF0E893433F1}" srcOrd="0" destOrd="0" presId="urn:microsoft.com/office/officeart/2005/8/layout/gear1"/>
    <dgm:cxn modelId="{4294601E-E4E5-934C-B3B9-B58485D20545}" srcId="{EDDF5755-3232-2D45-991A-BCB3B4A2982C}" destId="{5E142D3C-5A49-1D4C-977B-A5087CB4E736}" srcOrd="0" destOrd="0" parTransId="{C13B44B4-9CD8-BC40-8B67-9A19D7E0BFFA}" sibTransId="{34E0B3E3-19C5-1D43-A056-2B4E52A11BB6}"/>
    <dgm:cxn modelId="{EF5CF9C6-9FB2-F641-861F-2653861BCBD4}" type="presOf" srcId="{3DE2A968-ADF3-E144-9F9E-D0215135B134}" destId="{795F3DBD-D0CC-D34A-AA30-7BC0ACA501ED}" srcOrd="2" destOrd="0" presId="urn:microsoft.com/office/officeart/2005/8/layout/gear1"/>
    <dgm:cxn modelId="{FA2FECFA-850D-8F40-97F9-33746467FEBB}" type="presOf" srcId="{3DE2A968-ADF3-E144-9F9E-D0215135B134}" destId="{7AFE1DA7-4A72-AB42-86BD-34A9E5A8F826}" srcOrd="1" destOrd="0" presId="urn:microsoft.com/office/officeart/2005/8/layout/gear1"/>
    <dgm:cxn modelId="{FDB1C0D0-FD90-6C4A-ADD8-4C98FE0C77AF}" type="presOf" srcId="{EC03AE59-92AC-544A-8CC8-AF7E6EF80F8B}" destId="{0BFAF41D-D159-7A4F-801B-43CCEDD6A035}" srcOrd="2" destOrd="0" presId="urn:microsoft.com/office/officeart/2005/8/layout/gear1"/>
    <dgm:cxn modelId="{4A057B01-91E9-8D4F-87DD-DD984DF45B17}" type="presOf" srcId="{5E142D3C-5A49-1D4C-977B-A5087CB4E736}" destId="{E233CFBE-701D-CC43-BAB8-A0A96EA00F32}" srcOrd="0" destOrd="0" presId="urn:microsoft.com/office/officeart/2005/8/layout/gear1"/>
    <dgm:cxn modelId="{2FFAC0D2-F30D-3D49-852A-3334AA401ABC}" srcId="{EDDF5755-3232-2D45-991A-BCB3B4A2982C}" destId="{EC03AE59-92AC-544A-8CC8-AF7E6EF80F8B}" srcOrd="1" destOrd="0" parTransId="{045B6236-2EE9-D044-8AD9-8189DA383DBD}" sibTransId="{5E653895-567E-6A49-8E51-E604F37EF571}"/>
    <dgm:cxn modelId="{3209439C-75B4-4D46-BF8F-8897DD52DE23}" type="presParOf" srcId="{6B95A3EB-C08C-E146-B37D-AF0E893433F1}" destId="{E233CFBE-701D-CC43-BAB8-A0A96EA00F32}" srcOrd="0" destOrd="0" presId="urn:microsoft.com/office/officeart/2005/8/layout/gear1"/>
    <dgm:cxn modelId="{B408719D-9353-264C-B479-03626FE80DB1}" type="presParOf" srcId="{6B95A3EB-C08C-E146-B37D-AF0E893433F1}" destId="{3CBE7C8A-CA3A-E64A-B5AF-5D1A48C060D8}" srcOrd="1" destOrd="0" presId="urn:microsoft.com/office/officeart/2005/8/layout/gear1"/>
    <dgm:cxn modelId="{63AD1FF7-3EB6-0F47-8C6F-F9380596238D}" type="presParOf" srcId="{6B95A3EB-C08C-E146-B37D-AF0E893433F1}" destId="{398A585B-5C0A-D94D-884D-7A80B25C246D}" srcOrd="2" destOrd="0" presId="urn:microsoft.com/office/officeart/2005/8/layout/gear1"/>
    <dgm:cxn modelId="{93D832A9-189D-744B-A388-AE41E612B0D6}" type="presParOf" srcId="{6B95A3EB-C08C-E146-B37D-AF0E893433F1}" destId="{8E3937B7-3F9C-034C-B32E-DEC3A3010123}" srcOrd="3" destOrd="0" presId="urn:microsoft.com/office/officeart/2005/8/layout/gear1"/>
    <dgm:cxn modelId="{2718378E-5746-E544-91F2-2D6527856190}" type="presParOf" srcId="{6B95A3EB-C08C-E146-B37D-AF0E893433F1}" destId="{620737FA-84F0-9445-A62B-48DA54944CFF}" srcOrd="4" destOrd="0" presId="urn:microsoft.com/office/officeart/2005/8/layout/gear1"/>
    <dgm:cxn modelId="{1A5F5A12-AE22-B447-BF0D-578E6FB8D2EA}" type="presParOf" srcId="{6B95A3EB-C08C-E146-B37D-AF0E893433F1}" destId="{0BFAF41D-D159-7A4F-801B-43CCEDD6A035}" srcOrd="5" destOrd="0" presId="urn:microsoft.com/office/officeart/2005/8/layout/gear1"/>
    <dgm:cxn modelId="{CF75AA44-765D-324C-8ACD-C49EB87E377F}" type="presParOf" srcId="{6B95A3EB-C08C-E146-B37D-AF0E893433F1}" destId="{E7426610-ADED-D443-8063-491D174F4D7B}" srcOrd="6" destOrd="0" presId="urn:microsoft.com/office/officeart/2005/8/layout/gear1"/>
    <dgm:cxn modelId="{90C4F382-5B9A-014E-A971-97318D123989}" type="presParOf" srcId="{6B95A3EB-C08C-E146-B37D-AF0E893433F1}" destId="{7AFE1DA7-4A72-AB42-86BD-34A9E5A8F826}" srcOrd="7" destOrd="0" presId="urn:microsoft.com/office/officeart/2005/8/layout/gear1"/>
    <dgm:cxn modelId="{A988855D-3439-8F4B-9BB0-8EB34318E29E}" type="presParOf" srcId="{6B95A3EB-C08C-E146-B37D-AF0E893433F1}" destId="{795F3DBD-D0CC-D34A-AA30-7BC0ACA501ED}" srcOrd="8" destOrd="0" presId="urn:microsoft.com/office/officeart/2005/8/layout/gear1"/>
    <dgm:cxn modelId="{8B6BF6AA-B175-A44A-9929-863E7D66F555}" type="presParOf" srcId="{6B95A3EB-C08C-E146-B37D-AF0E893433F1}" destId="{37E8087F-7994-2949-A3AB-CDBA125E7E07}" srcOrd="9" destOrd="0" presId="urn:microsoft.com/office/officeart/2005/8/layout/gear1"/>
    <dgm:cxn modelId="{729BA367-2437-1D4D-A105-FB6204688F6B}" type="presParOf" srcId="{6B95A3EB-C08C-E146-B37D-AF0E893433F1}" destId="{AF81AEF6-D928-F946-8E69-7393FEF2AE72}" srcOrd="10" destOrd="0" presId="urn:microsoft.com/office/officeart/2005/8/layout/gear1"/>
    <dgm:cxn modelId="{077337BD-45AD-3F42-AD40-CFCF918A42E5}" type="presParOf" srcId="{6B95A3EB-C08C-E146-B37D-AF0E893433F1}" destId="{0D68D16D-632B-074F-85B0-B54086E64949}" srcOrd="11" destOrd="0" presId="urn:microsoft.com/office/officeart/2005/8/layout/gear1"/>
    <dgm:cxn modelId="{5D2FDE01-C4E4-ED44-B7A7-7D05EBB21C43}" type="presParOf" srcId="{6B95A3EB-C08C-E146-B37D-AF0E893433F1}" destId="{63C598E4-B446-F34D-B73A-387DE5EE2B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D0E01C-BD75-734B-8C4F-0AED4ADF8DEB}" type="doc">
      <dgm:prSet loTypeId="urn:microsoft.com/office/officeart/2005/8/layout/targe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49FA9F-9410-C641-8E53-20C18B6D7C10}">
      <dgm:prSet phldrT="[Text]"/>
      <dgm:spPr/>
      <dgm:t>
        <a:bodyPr/>
        <a:lstStyle/>
        <a:p>
          <a:r>
            <a:rPr lang="en-US" dirty="0" smtClean="0"/>
            <a:t>Educator</a:t>
          </a:r>
          <a:endParaRPr lang="en-US" dirty="0"/>
        </a:p>
      </dgm:t>
    </dgm:pt>
    <dgm:pt modelId="{1757E4C5-387C-0B44-9E4A-0FD1550B7F2A}" type="parTrans" cxnId="{B32720E2-BDC7-C248-92B6-CD1DB341F2A0}">
      <dgm:prSet/>
      <dgm:spPr/>
      <dgm:t>
        <a:bodyPr/>
        <a:lstStyle/>
        <a:p>
          <a:endParaRPr lang="en-US"/>
        </a:p>
      </dgm:t>
    </dgm:pt>
    <dgm:pt modelId="{0C9E8A20-2F64-644F-B249-3B3E2BA23CA4}" type="sibTrans" cxnId="{B32720E2-BDC7-C248-92B6-CD1DB341F2A0}">
      <dgm:prSet/>
      <dgm:spPr/>
      <dgm:t>
        <a:bodyPr/>
        <a:lstStyle/>
        <a:p>
          <a:endParaRPr lang="en-US"/>
        </a:p>
      </dgm:t>
    </dgm:pt>
    <dgm:pt modelId="{ADB2C713-FA31-F14B-9708-7A8D9C018ED7}">
      <dgm:prSet phldrT="[Text]"/>
      <dgm:spPr/>
      <dgm:t>
        <a:bodyPr/>
        <a:lstStyle/>
        <a:p>
          <a:r>
            <a:rPr lang="en-US" dirty="0" smtClean="0"/>
            <a:t>PhD</a:t>
          </a:r>
          <a:endParaRPr lang="en-US" dirty="0"/>
        </a:p>
      </dgm:t>
    </dgm:pt>
    <dgm:pt modelId="{67681C75-6E25-694A-BC07-CD69812DDB75}" type="parTrans" cxnId="{738ED0A0-ACC3-D445-A0FB-2717AF022C8F}">
      <dgm:prSet/>
      <dgm:spPr/>
      <dgm:t>
        <a:bodyPr/>
        <a:lstStyle/>
        <a:p>
          <a:endParaRPr lang="en-US"/>
        </a:p>
      </dgm:t>
    </dgm:pt>
    <dgm:pt modelId="{F887174A-85E8-1A48-A0E8-089FF581CC74}" type="sibTrans" cxnId="{738ED0A0-ACC3-D445-A0FB-2717AF022C8F}">
      <dgm:prSet/>
      <dgm:spPr/>
      <dgm:t>
        <a:bodyPr/>
        <a:lstStyle/>
        <a:p>
          <a:endParaRPr lang="en-US"/>
        </a:p>
      </dgm:t>
    </dgm:pt>
    <dgm:pt modelId="{7982924F-F34E-8A42-80A5-BB45FD855A5D}">
      <dgm:prSet phldrT="[Text]"/>
      <dgm:spPr/>
      <dgm:t>
        <a:bodyPr/>
        <a:lstStyle/>
        <a:p>
          <a:r>
            <a:rPr lang="en-US" dirty="0" err="1" smtClean="0"/>
            <a:t>DMin</a:t>
          </a:r>
          <a:endParaRPr lang="en-US" dirty="0"/>
        </a:p>
      </dgm:t>
    </dgm:pt>
    <dgm:pt modelId="{1F9B40E7-993F-3040-8C84-7E2567A9B85D}" type="parTrans" cxnId="{0179D096-ED3D-1642-8D20-1902B1260A52}">
      <dgm:prSet/>
      <dgm:spPr/>
      <dgm:t>
        <a:bodyPr/>
        <a:lstStyle/>
        <a:p>
          <a:endParaRPr lang="en-US"/>
        </a:p>
      </dgm:t>
    </dgm:pt>
    <dgm:pt modelId="{4869509C-07E9-EB44-AFFE-08C23B684C65}" type="sibTrans" cxnId="{0179D096-ED3D-1642-8D20-1902B1260A52}">
      <dgm:prSet/>
      <dgm:spPr/>
      <dgm:t>
        <a:bodyPr/>
        <a:lstStyle/>
        <a:p>
          <a:endParaRPr lang="en-US"/>
        </a:p>
      </dgm:t>
    </dgm:pt>
    <dgm:pt modelId="{31A01FD6-D298-4F42-979E-39C6E7895901}">
      <dgm:prSet phldrT="[Text]"/>
      <dgm:spPr/>
      <dgm:t>
        <a:bodyPr/>
        <a:lstStyle/>
        <a:p>
          <a:r>
            <a:rPr lang="en-US" dirty="0" smtClean="0"/>
            <a:t>Professional </a:t>
          </a:r>
          <a:br>
            <a:rPr lang="en-US" dirty="0" smtClean="0"/>
          </a:br>
          <a:r>
            <a:rPr lang="en-US" dirty="0" smtClean="0"/>
            <a:t> </a:t>
          </a:r>
          <a:r>
            <a:rPr lang="en-US" dirty="0" smtClean="0"/>
            <a:t>Pastor</a:t>
          </a:r>
          <a:endParaRPr lang="en-US" dirty="0"/>
        </a:p>
      </dgm:t>
    </dgm:pt>
    <dgm:pt modelId="{E84B1D36-D3F8-8A4F-B28A-B335B6F29C33}" type="parTrans" cxnId="{40E3B3E1-4F1E-384B-9A7A-7E295F5125FE}">
      <dgm:prSet/>
      <dgm:spPr/>
      <dgm:t>
        <a:bodyPr/>
        <a:lstStyle/>
        <a:p>
          <a:endParaRPr lang="en-US"/>
        </a:p>
      </dgm:t>
    </dgm:pt>
    <dgm:pt modelId="{5B0B2722-26D2-F14E-B3D7-9EB4D851973D}" type="sibTrans" cxnId="{40E3B3E1-4F1E-384B-9A7A-7E295F5125FE}">
      <dgm:prSet/>
      <dgm:spPr/>
      <dgm:t>
        <a:bodyPr/>
        <a:lstStyle/>
        <a:p>
          <a:endParaRPr lang="en-US"/>
        </a:p>
      </dgm:t>
    </dgm:pt>
    <dgm:pt modelId="{6BBB3E94-171E-304A-978A-6D39CD48447B}">
      <dgm:prSet phldrT="[Text]"/>
      <dgm:spPr/>
      <dgm:t>
        <a:bodyPr/>
        <a:lstStyle/>
        <a:p>
          <a:r>
            <a:rPr lang="en-US" dirty="0" smtClean="0"/>
            <a:t>MDIV</a:t>
          </a:r>
          <a:endParaRPr lang="en-US" dirty="0"/>
        </a:p>
      </dgm:t>
    </dgm:pt>
    <dgm:pt modelId="{17D2C39E-DF45-C14D-990C-4804704C31E4}" type="parTrans" cxnId="{18E271A9-6F50-0849-BD7A-939330EA73C1}">
      <dgm:prSet/>
      <dgm:spPr/>
      <dgm:t>
        <a:bodyPr/>
        <a:lstStyle/>
        <a:p>
          <a:endParaRPr lang="en-US"/>
        </a:p>
      </dgm:t>
    </dgm:pt>
    <dgm:pt modelId="{CEB908B2-4EAD-5D4F-A01F-D9C226C740FE}" type="sibTrans" cxnId="{18E271A9-6F50-0849-BD7A-939330EA73C1}">
      <dgm:prSet/>
      <dgm:spPr/>
      <dgm:t>
        <a:bodyPr/>
        <a:lstStyle/>
        <a:p>
          <a:endParaRPr lang="en-US"/>
        </a:p>
      </dgm:t>
    </dgm:pt>
    <dgm:pt modelId="{FE6A65D9-AD28-A94B-A641-119152F20E4D}">
      <dgm:prSet phldrT="[Text]"/>
      <dgm:spPr/>
      <dgm:t>
        <a:bodyPr/>
        <a:lstStyle/>
        <a:p>
          <a:r>
            <a:rPr lang="en-US" dirty="0" smtClean="0"/>
            <a:t> Cross Credit 30 units</a:t>
          </a:r>
          <a:endParaRPr lang="en-US" dirty="0"/>
        </a:p>
      </dgm:t>
    </dgm:pt>
    <dgm:pt modelId="{8B69C61A-F2A9-9F4B-9FCD-FFFAEBBB46CE}" type="parTrans" cxnId="{1CCB0142-2121-314E-9EB6-ADA029AB1567}">
      <dgm:prSet/>
      <dgm:spPr/>
      <dgm:t>
        <a:bodyPr/>
        <a:lstStyle/>
        <a:p>
          <a:endParaRPr lang="en-US"/>
        </a:p>
      </dgm:t>
    </dgm:pt>
    <dgm:pt modelId="{AA21E6C6-88F1-DB49-85B2-8615CEFEA5E2}" type="sibTrans" cxnId="{1CCB0142-2121-314E-9EB6-ADA029AB1567}">
      <dgm:prSet/>
      <dgm:spPr/>
      <dgm:t>
        <a:bodyPr/>
        <a:lstStyle/>
        <a:p>
          <a:endParaRPr lang="en-US"/>
        </a:p>
      </dgm:t>
    </dgm:pt>
    <dgm:pt modelId="{20C663C7-8BE2-F041-AACA-AFB0BA050E47}">
      <dgm:prSet phldrT="[Text]"/>
      <dgm:spPr/>
      <dgm:t>
        <a:bodyPr/>
        <a:lstStyle/>
        <a:p>
          <a:r>
            <a:rPr lang="en-US" dirty="0" smtClean="0"/>
            <a:t>Overseas</a:t>
          </a:r>
          <a:endParaRPr lang="en-US" dirty="0"/>
        </a:p>
      </dgm:t>
    </dgm:pt>
    <dgm:pt modelId="{34BC7297-E9BF-4A4F-922C-9D6A7B338635}" type="parTrans" cxnId="{FB3352AF-E251-694B-A259-0FA57A65A3F6}">
      <dgm:prSet/>
      <dgm:spPr/>
      <dgm:t>
        <a:bodyPr/>
        <a:lstStyle/>
        <a:p>
          <a:endParaRPr lang="en-US"/>
        </a:p>
      </dgm:t>
    </dgm:pt>
    <dgm:pt modelId="{7EBD9310-5024-7F4F-AEB7-7B431C671A1C}" type="sibTrans" cxnId="{FB3352AF-E251-694B-A259-0FA57A65A3F6}">
      <dgm:prSet/>
      <dgm:spPr/>
      <dgm:t>
        <a:bodyPr/>
        <a:lstStyle/>
        <a:p>
          <a:endParaRPr lang="en-US"/>
        </a:p>
      </dgm:t>
    </dgm:pt>
    <dgm:pt modelId="{7A5425E5-513C-0745-A48A-80E539B5F7AE}">
      <dgm:prSet phldrT="[Text]"/>
      <dgm:spPr/>
      <dgm:t>
        <a:bodyPr/>
        <a:lstStyle/>
        <a:p>
          <a:r>
            <a:rPr lang="en-US" dirty="0" smtClean="0"/>
            <a:t>MATUL</a:t>
          </a:r>
          <a:endParaRPr lang="en-US" dirty="0"/>
        </a:p>
      </dgm:t>
    </dgm:pt>
    <dgm:pt modelId="{B2C11B5A-7DA7-B041-8E88-1877EEDA38AB}" type="parTrans" cxnId="{EF51CBE2-F687-7545-B8EF-9D56FB3B747E}">
      <dgm:prSet/>
      <dgm:spPr/>
      <dgm:t>
        <a:bodyPr/>
        <a:lstStyle/>
        <a:p>
          <a:endParaRPr lang="en-US"/>
        </a:p>
      </dgm:t>
    </dgm:pt>
    <dgm:pt modelId="{C63C9F08-21BD-B848-BB53-49555FBCF6F8}" type="sibTrans" cxnId="{EF51CBE2-F687-7545-B8EF-9D56FB3B747E}">
      <dgm:prSet/>
      <dgm:spPr/>
      <dgm:t>
        <a:bodyPr/>
        <a:lstStyle/>
        <a:p>
          <a:endParaRPr lang="en-US"/>
        </a:p>
      </dgm:t>
    </dgm:pt>
    <dgm:pt modelId="{840801DC-A119-F140-BCF4-3498C75D038E}" type="pres">
      <dgm:prSet presAssocID="{8CD0E01C-BD75-734B-8C4F-0AED4ADF8DEB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B5F32E2-4193-3D4F-8357-C69BB17F88C1}" type="pres">
      <dgm:prSet presAssocID="{8CD0E01C-BD75-734B-8C4F-0AED4ADF8DEB}" presName="outerBox" presStyleCnt="0"/>
      <dgm:spPr/>
    </dgm:pt>
    <dgm:pt modelId="{70B2EBE5-068B-594F-8908-9FC80C2DD134}" type="pres">
      <dgm:prSet presAssocID="{8CD0E01C-BD75-734B-8C4F-0AED4ADF8DEB}" presName="outerBoxParent" presStyleLbl="node1" presStyleIdx="0" presStyleCnt="3" custLinFactNeighborX="-19884" custLinFactNeighborY="-39951"/>
      <dgm:spPr/>
      <dgm:t>
        <a:bodyPr/>
        <a:lstStyle/>
        <a:p>
          <a:endParaRPr lang="en-US"/>
        </a:p>
      </dgm:t>
    </dgm:pt>
    <dgm:pt modelId="{0B2E9259-A997-2648-99BE-F1EB9B8F549B}" type="pres">
      <dgm:prSet presAssocID="{8CD0E01C-BD75-734B-8C4F-0AED4ADF8DEB}" presName="outerBoxChildren" presStyleCnt="0"/>
      <dgm:spPr/>
    </dgm:pt>
    <dgm:pt modelId="{45821CCC-AAAE-0B46-B4E5-27415889C421}" type="pres">
      <dgm:prSet presAssocID="{ADB2C713-FA31-F14B-9708-7A8D9C018ED7}" presName="oChild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EC2C6-8438-EE49-8230-CAD44178587B}" type="pres">
      <dgm:prSet presAssocID="{F887174A-85E8-1A48-A0E8-089FF581CC74}" presName="outerSibTrans" presStyleCnt="0"/>
      <dgm:spPr/>
    </dgm:pt>
    <dgm:pt modelId="{955F9950-77D4-0249-AA7A-7456193727F0}" type="pres">
      <dgm:prSet presAssocID="{7982924F-F34E-8A42-80A5-BB45FD855A5D}" presName="oChild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A20AC-F1D4-2544-912E-2FA56AAE34A1}" type="pres">
      <dgm:prSet presAssocID="{8CD0E01C-BD75-734B-8C4F-0AED4ADF8DEB}" presName="middleBox" presStyleCnt="0"/>
      <dgm:spPr/>
    </dgm:pt>
    <dgm:pt modelId="{B69B9F38-E025-0B4C-88F5-4950E79C1C81}" type="pres">
      <dgm:prSet presAssocID="{8CD0E01C-BD75-734B-8C4F-0AED4ADF8DEB}" presName="middleBoxParent" presStyleLbl="node1" presStyleIdx="1" presStyleCnt="3"/>
      <dgm:spPr/>
      <dgm:t>
        <a:bodyPr/>
        <a:lstStyle/>
        <a:p>
          <a:endParaRPr lang="en-US"/>
        </a:p>
      </dgm:t>
    </dgm:pt>
    <dgm:pt modelId="{7F769FB6-2D58-214C-83FB-7F1DEFD1F3A7}" type="pres">
      <dgm:prSet presAssocID="{8CD0E01C-BD75-734B-8C4F-0AED4ADF8DEB}" presName="middleBoxChildren" presStyleCnt="0"/>
      <dgm:spPr/>
    </dgm:pt>
    <dgm:pt modelId="{0D200954-0D58-264F-A703-0CD6F0712A01}" type="pres">
      <dgm:prSet presAssocID="{6BBB3E94-171E-304A-978A-6D39CD48447B}" presName="mChild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BD0550-C0A2-F445-9BB7-C144A907C1AA}" type="pres">
      <dgm:prSet presAssocID="{CEB908B2-4EAD-5D4F-A01F-D9C226C740FE}" presName="middleSibTrans" presStyleCnt="0"/>
      <dgm:spPr/>
    </dgm:pt>
    <dgm:pt modelId="{4E1E478B-19D5-CC4F-AC03-2F223F9AE851}" type="pres">
      <dgm:prSet presAssocID="{FE6A65D9-AD28-A94B-A641-119152F20E4D}" presName="mChild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8D967-9103-BD4A-B28A-A01BD6A7DE19}" type="pres">
      <dgm:prSet presAssocID="{8CD0E01C-BD75-734B-8C4F-0AED4ADF8DEB}" presName="centerBox" presStyleCnt="0"/>
      <dgm:spPr/>
    </dgm:pt>
    <dgm:pt modelId="{24AF8EE8-318A-9B4A-837D-A4AD3E666285}" type="pres">
      <dgm:prSet presAssocID="{8CD0E01C-BD75-734B-8C4F-0AED4ADF8DEB}" presName="centerBoxParent" presStyleLbl="node1" presStyleIdx="2" presStyleCnt="3"/>
      <dgm:spPr/>
      <dgm:t>
        <a:bodyPr/>
        <a:lstStyle/>
        <a:p>
          <a:endParaRPr lang="en-US"/>
        </a:p>
      </dgm:t>
    </dgm:pt>
    <dgm:pt modelId="{EA90BC9D-D224-CA48-8696-3A9C85FFEB18}" type="pres">
      <dgm:prSet presAssocID="{8CD0E01C-BD75-734B-8C4F-0AED4ADF8DEB}" presName="centerBoxChildren" presStyleCnt="0"/>
      <dgm:spPr/>
    </dgm:pt>
    <dgm:pt modelId="{38D97D99-2281-DA4F-8DE6-6934EE81C02C}" type="pres">
      <dgm:prSet presAssocID="{7A5425E5-513C-0745-A48A-80E539B5F7AE}" presName="cChild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79D096-ED3D-1642-8D20-1902B1260A52}" srcId="{2D49FA9F-9410-C641-8E53-20C18B6D7C10}" destId="{7982924F-F34E-8A42-80A5-BB45FD855A5D}" srcOrd="1" destOrd="0" parTransId="{1F9B40E7-993F-3040-8C84-7E2567A9B85D}" sibTransId="{4869509C-07E9-EB44-AFFE-08C23B684C65}"/>
    <dgm:cxn modelId="{738ED0A0-ACC3-D445-A0FB-2717AF022C8F}" srcId="{2D49FA9F-9410-C641-8E53-20C18B6D7C10}" destId="{ADB2C713-FA31-F14B-9708-7A8D9C018ED7}" srcOrd="0" destOrd="0" parTransId="{67681C75-6E25-694A-BC07-CD69812DDB75}" sibTransId="{F887174A-85E8-1A48-A0E8-089FF581CC74}"/>
    <dgm:cxn modelId="{E7586AFD-A0B7-3640-8AAD-E834CDE1D178}" type="presOf" srcId="{31A01FD6-D298-4F42-979E-39C6E7895901}" destId="{B69B9F38-E025-0B4C-88F5-4950E79C1C81}" srcOrd="0" destOrd="0" presId="urn:microsoft.com/office/officeart/2005/8/layout/target2"/>
    <dgm:cxn modelId="{412E6D9F-0B32-214F-9527-4681C5CDCB55}" type="presOf" srcId="{FE6A65D9-AD28-A94B-A641-119152F20E4D}" destId="{4E1E478B-19D5-CC4F-AC03-2F223F9AE851}" srcOrd="0" destOrd="0" presId="urn:microsoft.com/office/officeart/2005/8/layout/target2"/>
    <dgm:cxn modelId="{FB3352AF-E251-694B-A259-0FA57A65A3F6}" srcId="{8CD0E01C-BD75-734B-8C4F-0AED4ADF8DEB}" destId="{20C663C7-8BE2-F041-AACA-AFB0BA050E47}" srcOrd="2" destOrd="0" parTransId="{34BC7297-E9BF-4A4F-922C-9D6A7B338635}" sibTransId="{7EBD9310-5024-7F4F-AEB7-7B431C671A1C}"/>
    <dgm:cxn modelId="{F9A36E69-B251-BD45-8DB8-E096F029C519}" type="presOf" srcId="{20C663C7-8BE2-F041-AACA-AFB0BA050E47}" destId="{24AF8EE8-318A-9B4A-837D-A4AD3E666285}" srcOrd="0" destOrd="0" presId="urn:microsoft.com/office/officeart/2005/8/layout/target2"/>
    <dgm:cxn modelId="{B32720E2-BDC7-C248-92B6-CD1DB341F2A0}" srcId="{8CD0E01C-BD75-734B-8C4F-0AED4ADF8DEB}" destId="{2D49FA9F-9410-C641-8E53-20C18B6D7C10}" srcOrd="0" destOrd="0" parTransId="{1757E4C5-387C-0B44-9E4A-0FD1550B7F2A}" sibTransId="{0C9E8A20-2F64-644F-B249-3B3E2BA23CA4}"/>
    <dgm:cxn modelId="{40E3B3E1-4F1E-384B-9A7A-7E295F5125FE}" srcId="{8CD0E01C-BD75-734B-8C4F-0AED4ADF8DEB}" destId="{31A01FD6-D298-4F42-979E-39C6E7895901}" srcOrd="1" destOrd="0" parTransId="{E84B1D36-D3F8-8A4F-B28A-B335B6F29C33}" sibTransId="{5B0B2722-26D2-F14E-B3D7-9EB4D851973D}"/>
    <dgm:cxn modelId="{738CBB5F-57F8-2447-9FF3-130B2F4B9AD0}" type="presOf" srcId="{6BBB3E94-171E-304A-978A-6D39CD48447B}" destId="{0D200954-0D58-264F-A703-0CD6F0712A01}" srcOrd="0" destOrd="0" presId="urn:microsoft.com/office/officeart/2005/8/layout/target2"/>
    <dgm:cxn modelId="{FB618E20-7F73-8246-8A1D-51FC0D7DF670}" type="presOf" srcId="{7A5425E5-513C-0745-A48A-80E539B5F7AE}" destId="{38D97D99-2281-DA4F-8DE6-6934EE81C02C}" srcOrd="0" destOrd="0" presId="urn:microsoft.com/office/officeart/2005/8/layout/target2"/>
    <dgm:cxn modelId="{4527CDB4-D2C3-554B-9DFF-2232A3188878}" type="presOf" srcId="{7982924F-F34E-8A42-80A5-BB45FD855A5D}" destId="{955F9950-77D4-0249-AA7A-7456193727F0}" srcOrd="0" destOrd="0" presId="urn:microsoft.com/office/officeart/2005/8/layout/target2"/>
    <dgm:cxn modelId="{20929F9B-8381-504F-86ED-6232637CED19}" type="presOf" srcId="{ADB2C713-FA31-F14B-9708-7A8D9C018ED7}" destId="{45821CCC-AAAE-0B46-B4E5-27415889C421}" srcOrd="0" destOrd="0" presId="urn:microsoft.com/office/officeart/2005/8/layout/target2"/>
    <dgm:cxn modelId="{EF51CBE2-F687-7545-B8EF-9D56FB3B747E}" srcId="{20C663C7-8BE2-F041-AACA-AFB0BA050E47}" destId="{7A5425E5-513C-0745-A48A-80E539B5F7AE}" srcOrd="0" destOrd="0" parTransId="{B2C11B5A-7DA7-B041-8E88-1877EEDA38AB}" sibTransId="{C63C9F08-21BD-B848-BB53-49555FBCF6F8}"/>
    <dgm:cxn modelId="{031B635D-7065-164C-A7D6-AF4627F89250}" type="presOf" srcId="{8CD0E01C-BD75-734B-8C4F-0AED4ADF8DEB}" destId="{840801DC-A119-F140-BCF4-3498C75D038E}" srcOrd="0" destOrd="0" presId="urn:microsoft.com/office/officeart/2005/8/layout/target2"/>
    <dgm:cxn modelId="{D3DDEE03-7F78-B246-AA0C-39B2AEE97B19}" type="presOf" srcId="{2D49FA9F-9410-C641-8E53-20C18B6D7C10}" destId="{70B2EBE5-068B-594F-8908-9FC80C2DD134}" srcOrd="0" destOrd="0" presId="urn:microsoft.com/office/officeart/2005/8/layout/target2"/>
    <dgm:cxn modelId="{18E271A9-6F50-0849-BD7A-939330EA73C1}" srcId="{31A01FD6-D298-4F42-979E-39C6E7895901}" destId="{6BBB3E94-171E-304A-978A-6D39CD48447B}" srcOrd="0" destOrd="0" parTransId="{17D2C39E-DF45-C14D-990C-4804704C31E4}" sibTransId="{CEB908B2-4EAD-5D4F-A01F-D9C226C740FE}"/>
    <dgm:cxn modelId="{1CCB0142-2121-314E-9EB6-ADA029AB1567}" srcId="{31A01FD6-D298-4F42-979E-39C6E7895901}" destId="{FE6A65D9-AD28-A94B-A641-119152F20E4D}" srcOrd="1" destOrd="0" parTransId="{8B69C61A-F2A9-9F4B-9FCD-FFFAEBBB46CE}" sibTransId="{AA21E6C6-88F1-DB49-85B2-8615CEFEA5E2}"/>
    <dgm:cxn modelId="{277E40B0-4685-E143-8D8D-38685B689518}" type="presParOf" srcId="{840801DC-A119-F140-BCF4-3498C75D038E}" destId="{4B5F32E2-4193-3D4F-8357-C69BB17F88C1}" srcOrd="0" destOrd="0" presId="urn:microsoft.com/office/officeart/2005/8/layout/target2"/>
    <dgm:cxn modelId="{15E54DD7-8712-2D4E-889A-B17EC84B8485}" type="presParOf" srcId="{4B5F32E2-4193-3D4F-8357-C69BB17F88C1}" destId="{70B2EBE5-068B-594F-8908-9FC80C2DD134}" srcOrd="0" destOrd="0" presId="urn:microsoft.com/office/officeart/2005/8/layout/target2"/>
    <dgm:cxn modelId="{3AF42E42-8DF1-704E-A37F-1A555D2177F5}" type="presParOf" srcId="{4B5F32E2-4193-3D4F-8357-C69BB17F88C1}" destId="{0B2E9259-A997-2648-99BE-F1EB9B8F549B}" srcOrd="1" destOrd="0" presId="urn:microsoft.com/office/officeart/2005/8/layout/target2"/>
    <dgm:cxn modelId="{589752C2-8FCD-5A4A-BD72-6C8AEB649585}" type="presParOf" srcId="{0B2E9259-A997-2648-99BE-F1EB9B8F549B}" destId="{45821CCC-AAAE-0B46-B4E5-27415889C421}" srcOrd="0" destOrd="0" presId="urn:microsoft.com/office/officeart/2005/8/layout/target2"/>
    <dgm:cxn modelId="{4AF94243-457F-284E-BB19-476F1C7ADDAE}" type="presParOf" srcId="{0B2E9259-A997-2648-99BE-F1EB9B8F549B}" destId="{E4BEC2C6-8438-EE49-8230-CAD44178587B}" srcOrd="1" destOrd="0" presId="urn:microsoft.com/office/officeart/2005/8/layout/target2"/>
    <dgm:cxn modelId="{D5BBAE68-0F3C-0848-B714-44C6FB44A191}" type="presParOf" srcId="{0B2E9259-A997-2648-99BE-F1EB9B8F549B}" destId="{955F9950-77D4-0249-AA7A-7456193727F0}" srcOrd="2" destOrd="0" presId="urn:microsoft.com/office/officeart/2005/8/layout/target2"/>
    <dgm:cxn modelId="{B039A3F4-D80D-FB4B-AE36-0CE59AEA30B9}" type="presParOf" srcId="{840801DC-A119-F140-BCF4-3498C75D038E}" destId="{2ABA20AC-F1D4-2544-912E-2FA56AAE34A1}" srcOrd="1" destOrd="0" presId="urn:microsoft.com/office/officeart/2005/8/layout/target2"/>
    <dgm:cxn modelId="{107A6A38-E392-7C46-B3E8-507ACEDAFA70}" type="presParOf" srcId="{2ABA20AC-F1D4-2544-912E-2FA56AAE34A1}" destId="{B69B9F38-E025-0B4C-88F5-4950E79C1C81}" srcOrd="0" destOrd="0" presId="urn:microsoft.com/office/officeart/2005/8/layout/target2"/>
    <dgm:cxn modelId="{DDB552A9-EF75-4946-B8A1-88BBFF8FA25C}" type="presParOf" srcId="{2ABA20AC-F1D4-2544-912E-2FA56AAE34A1}" destId="{7F769FB6-2D58-214C-83FB-7F1DEFD1F3A7}" srcOrd="1" destOrd="0" presId="urn:microsoft.com/office/officeart/2005/8/layout/target2"/>
    <dgm:cxn modelId="{BD1DC840-C5FF-CC4B-B234-456D7287F0B8}" type="presParOf" srcId="{7F769FB6-2D58-214C-83FB-7F1DEFD1F3A7}" destId="{0D200954-0D58-264F-A703-0CD6F0712A01}" srcOrd="0" destOrd="0" presId="urn:microsoft.com/office/officeart/2005/8/layout/target2"/>
    <dgm:cxn modelId="{5E663DF4-4655-D740-A83E-728D4ED6DED0}" type="presParOf" srcId="{7F769FB6-2D58-214C-83FB-7F1DEFD1F3A7}" destId="{2BBD0550-C0A2-F445-9BB7-C144A907C1AA}" srcOrd="1" destOrd="0" presId="urn:microsoft.com/office/officeart/2005/8/layout/target2"/>
    <dgm:cxn modelId="{5A72211B-78C3-C949-ABF8-37DC125509EA}" type="presParOf" srcId="{7F769FB6-2D58-214C-83FB-7F1DEFD1F3A7}" destId="{4E1E478B-19D5-CC4F-AC03-2F223F9AE851}" srcOrd="2" destOrd="0" presId="urn:microsoft.com/office/officeart/2005/8/layout/target2"/>
    <dgm:cxn modelId="{AE49F60B-DB45-E54D-89D6-6BB7D6DA2C84}" type="presParOf" srcId="{840801DC-A119-F140-BCF4-3498C75D038E}" destId="{5128D967-9103-BD4A-B28A-A01BD6A7DE19}" srcOrd="2" destOrd="0" presId="urn:microsoft.com/office/officeart/2005/8/layout/target2"/>
    <dgm:cxn modelId="{D5625D65-78BD-774B-A9B2-9A7863185D3A}" type="presParOf" srcId="{5128D967-9103-BD4A-B28A-A01BD6A7DE19}" destId="{24AF8EE8-318A-9B4A-837D-A4AD3E666285}" srcOrd="0" destOrd="0" presId="urn:microsoft.com/office/officeart/2005/8/layout/target2"/>
    <dgm:cxn modelId="{19234E8F-C1D8-4645-9B86-2D9E67B4B8E3}" type="presParOf" srcId="{5128D967-9103-BD4A-B28A-A01BD6A7DE19}" destId="{EA90BC9D-D224-CA48-8696-3A9C85FFEB18}" srcOrd="1" destOrd="0" presId="urn:microsoft.com/office/officeart/2005/8/layout/target2"/>
    <dgm:cxn modelId="{DB8673F4-89A7-CD40-82D5-39A67F859FCB}" type="presParOf" srcId="{EA90BC9D-D224-CA48-8696-3A9C85FFEB18}" destId="{38D97D99-2281-DA4F-8DE6-6934EE81C02C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93113-7635-B046-817E-BE4CCEEC7639}">
      <dsp:nvSpPr>
        <dsp:cNvPr id="0" name=""/>
        <dsp:cNvSpPr/>
      </dsp:nvSpPr>
      <dsp:spPr>
        <a:xfrm>
          <a:off x="3451135" y="1076120"/>
          <a:ext cx="947175" cy="72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ACTION</a:t>
          </a:r>
          <a:endParaRPr lang="en-US" sz="2000" kern="1200" dirty="0"/>
        </a:p>
      </dsp:txBody>
      <dsp:txXfrm>
        <a:off x="3451135" y="1076120"/>
        <a:ext cx="947175" cy="724271"/>
      </dsp:txXfrm>
    </dsp:sp>
    <dsp:sp modelId="{2C604201-B10B-1E4A-9A5A-EFE84EC8370B}">
      <dsp:nvSpPr>
        <dsp:cNvPr id="0" name=""/>
        <dsp:cNvSpPr/>
      </dsp:nvSpPr>
      <dsp:spPr>
        <a:xfrm>
          <a:off x="1081192" y="362691"/>
          <a:ext cx="3166310" cy="3166310"/>
        </a:xfrm>
        <a:prstGeom prst="circularArrow">
          <a:avLst>
            <a:gd name="adj1" fmla="val 8241"/>
            <a:gd name="adj2" fmla="val 575476"/>
            <a:gd name="adj3" fmla="val 2326616"/>
            <a:gd name="adj4" fmla="val 21214690"/>
            <a:gd name="adj5" fmla="val 961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04C03-A9A3-7D48-99DA-5F7C69318AE5}">
      <dsp:nvSpPr>
        <dsp:cNvPr id="0" name=""/>
        <dsp:cNvSpPr/>
      </dsp:nvSpPr>
      <dsp:spPr>
        <a:xfrm>
          <a:off x="1934123" y="2799115"/>
          <a:ext cx="1594184" cy="753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THEOLOGICAL REFLECTION</a:t>
          </a:r>
          <a:endParaRPr lang="en-US" sz="2000" kern="1200" dirty="0"/>
        </a:p>
      </dsp:txBody>
      <dsp:txXfrm>
        <a:off x="1934123" y="2799115"/>
        <a:ext cx="1594184" cy="753817"/>
      </dsp:txXfrm>
    </dsp:sp>
    <dsp:sp modelId="{3573E68F-050F-EE43-AA7B-8C86D39BE672}">
      <dsp:nvSpPr>
        <dsp:cNvPr id="0" name=""/>
        <dsp:cNvSpPr/>
      </dsp:nvSpPr>
      <dsp:spPr>
        <a:xfrm>
          <a:off x="1125622" y="327688"/>
          <a:ext cx="3166310" cy="3166310"/>
        </a:xfrm>
        <a:prstGeom prst="circularArrow">
          <a:avLst>
            <a:gd name="adj1" fmla="val 8241"/>
            <a:gd name="adj2" fmla="val 575476"/>
            <a:gd name="adj3" fmla="val 10538902"/>
            <a:gd name="adj4" fmla="val 7593620"/>
            <a:gd name="adj5" fmla="val 9614"/>
          </a:avLst>
        </a:prstGeom>
        <a:solidFill>
          <a:schemeClr val="accent4">
            <a:hueOff val="291205"/>
            <a:satOff val="-1436"/>
            <a:lumOff val="-6274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E6147-F746-AA46-BF15-389FCD9D5E10}">
      <dsp:nvSpPr>
        <dsp:cNvPr id="0" name=""/>
        <dsp:cNvSpPr/>
      </dsp:nvSpPr>
      <dsp:spPr>
        <a:xfrm>
          <a:off x="931842" y="897306"/>
          <a:ext cx="1077441" cy="894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SOCIAL ANALYSIS</a:t>
          </a:r>
          <a:endParaRPr lang="en-US" sz="2000" kern="1200" dirty="0"/>
        </a:p>
      </dsp:txBody>
      <dsp:txXfrm>
        <a:off x="931842" y="897306"/>
        <a:ext cx="1077441" cy="894775"/>
      </dsp:txXfrm>
    </dsp:sp>
    <dsp:sp modelId="{60AF8165-0C99-C049-9A61-07A566215E40}">
      <dsp:nvSpPr>
        <dsp:cNvPr id="0" name=""/>
        <dsp:cNvSpPr/>
      </dsp:nvSpPr>
      <dsp:spPr>
        <a:xfrm>
          <a:off x="1094407" y="189163"/>
          <a:ext cx="3166310" cy="3166310"/>
        </a:xfrm>
        <a:prstGeom prst="circularArrow">
          <a:avLst>
            <a:gd name="adj1" fmla="val 8241"/>
            <a:gd name="adj2" fmla="val 575476"/>
            <a:gd name="adj3" fmla="val 19082502"/>
            <a:gd name="adj4" fmla="val 13337193"/>
            <a:gd name="adj5" fmla="val 9614"/>
          </a:avLst>
        </a:prstGeom>
        <a:solidFill>
          <a:schemeClr val="accent4">
            <a:hueOff val="582410"/>
            <a:satOff val="-2871"/>
            <a:lumOff val="-12547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A2695-079F-D04C-BE9E-B039830F3E34}">
      <dsp:nvSpPr>
        <dsp:cNvPr id="0" name=""/>
        <dsp:cNvSpPr/>
      </dsp:nvSpPr>
      <dsp:spPr>
        <a:xfrm rot="16200000">
          <a:off x="-1759694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MENTORING</a:t>
          </a:r>
        </a:p>
      </dsp:txBody>
      <dsp:txXfrm>
        <a:off x="-1759694" y="2565954"/>
        <a:ext cx="3926727" cy="305132"/>
      </dsp:txXfrm>
    </dsp:sp>
    <dsp:sp modelId="{D938C7A6-417B-904D-8DBE-F2423A0D69A8}">
      <dsp:nvSpPr>
        <dsp:cNvPr id="0" name=""/>
        <dsp:cNvSpPr/>
      </dsp:nvSpPr>
      <dsp:spPr>
        <a:xfrm>
          <a:off x="356235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spirituality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church growth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entrepren- eurial business skills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movement leadership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organizational leadership</a:t>
          </a:r>
        </a:p>
      </dsp:txBody>
      <dsp:txXfrm>
        <a:off x="356235" y="755156"/>
        <a:ext cx="1519882" cy="3926727"/>
      </dsp:txXfrm>
    </dsp:sp>
    <dsp:sp modelId="{DD565425-954E-FF4D-8F9A-6E1F5954A64D}">
      <dsp:nvSpPr>
        <dsp:cNvPr id="0" name=""/>
        <dsp:cNvSpPr/>
      </dsp:nvSpPr>
      <dsp:spPr>
        <a:xfrm>
          <a:off x="51103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08E222-F8A6-F643-BD00-D3E6FE0DDB61}">
      <dsp:nvSpPr>
        <dsp:cNvPr id="0" name=""/>
        <dsp:cNvSpPr/>
      </dsp:nvSpPr>
      <dsp:spPr>
        <a:xfrm rot="16200000">
          <a:off x="455927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TEACHING</a:t>
          </a:r>
        </a:p>
      </dsp:txBody>
      <dsp:txXfrm>
        <a:off x="455927" y="2565954"/>
        <a:ext cx="3926727" cy="305132"/>
      </dsp:txXfrm>
    </dsp:sp>
    <dsp:sp modelId="{0C7DE4F0-ADA0-AA40-9FF6-B4E453099644}">
      <dsp:nvSpPr>
        <dsp:cNvPr id="0" name=""/>
        <dsp:cNvSpPr/>
      </dsp:nvSpPr>
      <dsp:spPr>
        <a:xfrm>
          <a:off x="2571857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practical theologians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practitoners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social scientists</a:t>
          </a:r>
        </a:p>
      </dsp:txBody>
      <dsp:txXfrm>
        <a:off x="2571857" y="755156"/>
        <a:ext cx="1519882" cy="3926727"/>
      </dsp:txXfrm>
    </dsp:sp>
    <dsp:sp modelId="{D2CEF205-D5B2-554A-B8D4-CAB08D5C120C}">
      <dsp:nvSpPr>
        <dsp:cNvPr id="0" name=""/>
        <dsp:cNvSpPr/>
      </dsp:nvSpPr>
      <dsp:spPr>
        <a:xfrm>
          <a:off x="2266725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E50B1E-8462-804B-8300-D649260A7CFD}">
      <dsp:nvSpPr>
        <dsp:cNvPr id="0" name=""/>
        <dsp:cNvSpPr/>
      </dsp:nvSpPr>
      <dsp:spPr>
        <a:xfrm rot="16200000">
          <a:off x="2671549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ACTION AMONG THE POOR</a:t>
          </a:r>
        </a:p>
      </dsp:txBody>
      <dsp:txXfrm>
        <a:off x="2671549" y="2565954"/>
        <a:ext cx="3926727" cy="305132"/>
      </dsp:txXfrm>
    </dsp:sp>
    <dsp:sp modelId="{8189C55F-784E-DA4A-BCA7-27D032060C26}">
      <dsp:nvSpPr>
        <dsp:cNvPr id="0" name=""/>
        <dsp:cNvSpPr/>
      </dsp:nvSpPr>
      <dsp:spPr>
        <a:xfrm>
          <a:off x="4787479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Supervised Internships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in the community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the NGO's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the churches</a:t>
          </a:r>
        </a:p>
      </dsp:txBody>
      <dsp:txXfrm>
        <a:off x="4787479" y="755156"/>
        <a:ext cx="1519882" cy="3926727"/>
      </dsp:txXfrm>
    </dsp:sp>
    <dsp:sp modelId="{14502D23-7AD1-254F-9DC6-527545750B54}">
      <dsp:nvSpPr>
        <dsp:cNvPr id="0" name=""/>
        <dsp:cNvSpPr/>
      </dsp:nvSpPr>
      <dsp:spPr>
        <a:xfrm>
          <a:off x="4482346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D536C9-9743-2747-98C2-A57AA576DC45}">
      <dsp:nvSpPr>
        <dsp:cNvPr id="0" name=""/>
        <dsp:cNvSpPr/>
      </dsp:nvSpPr>
      <dsp:spPr>
        <a:xfrm rot="16200000">
          <a:off x="4887171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STUDY AND RESEARCH</a:t>
          </a:r>
        </a:p>
      </dsp:txBody>
      <dsp:txXfrm>
        <a:off x="4887171" y="2565954"/>
        <a:ext cx="3926727" cy="305132"/>
      </dsp:txXfrm>
    </dsp:sp>
    <dsp:sp modelId="{E99D19AA-5776-304A-BF1E-C9F7F685FF7F}">
      <dsp:nvSpPr>
        <dsp:cNvPr id="0" name=""/>
        <dsp:cNvSpPr/>
      </dsp:nvSpPr>
      <dsp:spPr>
        <a:xfrm>
          <a:off x="7003100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Reflections on global and local literature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Research paper</a:t>
          </a:r>
        </a:p>
      </dsp:txBody>
      <dsp:txXfrm>
        <a:off x="7003100" y="755156"/>
        <a:ext cx="1519882" cy="3926727"/>
      </dsp:txXfrm>
    </dsp:sp>
    <dsp:sp modelId="{59F6FD31-327D-8D4B-9DC7-E9D1A9C2A828}">
      <dsp:nvSpPr>
        <dsp:cNvPr id="0" name=""/>
        <dsp:cNvSpPr/>
      </dsp:nvSpPr>
      <dsp:spPr>
        <a:xfrm>
          <a:off x="6697968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3CFBE-701D-CC43-BAB8-A0A96EA00F32}">
      <dsp:nvSpPr>
        <dsp:cNvPr id="0" name=""/>
        <dsp:cNvSpPr/>
      </dsp:nvSpPr>
      <dsp:spPr>
        <a:xfrm>
          <a:off x="1620180" y="1747030"/>
          <a:ext cx="1980220" cy="1980220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Urban Reality</a:t>
          </a:r>
          <a:endParaRPr lang="en-US" sz="1100" kern="1200" dirty="0"/>
        </a:p>
      </dsp:txBody>
      <dsp:txXfrm>
        <a:off x="2018292" y="2210887"/>
        <a:ext cx="1183996" cy="1017874"/>
      </dsp:txXfrm>
    </dsp:sp>
    <dsp:sp modelId="{8E3937B7-3F9C-034C-B32E-DEC3A3010123}">
      <dsp:nvSpPr>
        <dsp:cNvPr id="0" name=""/>
        <dsp:cNvSpPr/>
      </dsp:nvSpPr>
      <dsp:spPr>
        <a:xfrm>
          <a:off x="468052" y="1278978"/>
          <a:ext cx="1440160" cy="144016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Biblical Theological Analysis</a:t>
          </a:r>
          <a:endParaRPr lang="en-US" sz="1100" kern="1200" dirty="0"/>
        </a:p>
      </dsp:txBody>
      <dsp:txXfrm>
        <a:off x="830617" y="1643734"/>
        <a:ext cx="715030" cy="710648"/>
      </dsp:txXfrm>
    </dsp:sp>
    <dsp:sp modelId="{E7426610-ADED-D443-8063-491D174F4D7B}">
      <dsp:nvSpPr>
        <dsp:cNvPr id="0" name=""/>
        <dsp:cNvSpPr/>
      </dsp:nvSpPr>
      <dsp:spPr>
        <a:xfrm rot="20700000">
          <a:off x="1274688" y="285415"/>
          <a:ext cx="1411063" cy="1411063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Social Analysis</a:t>
          </a:r>
          <a:endParaRPr lang="en-US" sz="1100" kern="1200" dirty="0"/>
        </a:p>
      </dsp:txBody>
      <dsp:txXfrm rot="-20700000">
        <a:off x="1584176" y="594902"/>
        <a:ext cx="792088" cy="792088"/>
      </dsp:txXfrm>
    </dsp:sp>
    <dsp:sp modelId="{AF81AEF6-D928-F946-8E69-7393FEF2AE72}">
      <dsp:nvSpPr>
        <dsp:cNvPr id="0" name=""/>
        <dsp:cNvSpPr/>
      </dsp:nvSpPr>
      <dsp:spPr>
        <a:xfrm>
          <a:off x="1461504" y="1451847"/>
          <a:ext cx="2534682" cy="2534682"/>
        </a:xfrm>
        <a:prstGeom prst="circularArrow">
          <a:avLst>
            <a:gd name="adj1" fmla="val 4687"/>
            <a:gd name="adj2" fmla="val 299029"/>
            <a:gd name="adj3" fmla="val 2500248"/>
            <a:gd name="adj4" fmla="val 15896002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8D16D-632B-074F-85B0-B54086E64949}">
      <dsp:nvSpPr>
        <dsp:cNvPr id="0" name=""/>
        <dsp:cNvSpPr/>
      </dsp:nvSpPr>
      <dsp:spPr>
        <a:xfrm>
          <a:off x="213002" y="962874"/>
          <a:ext cx="1841605" cy="184160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C598E4-B446-F34D-B73A-387DE5EE2BF0}">
      <dsp:nvSpPr>
        <dsp:cNvPr id="0" name=""/>
        <dsp:cNvSpPr/>
      </dsp:nvSpPr>
      <dsp:spPr>
        <a:xfrm>
          <a:off x="948295" y="-21112"/>
          <a:ext cx="1985621" cy="198562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2EBE5-068B-594F-8908-9FC80C2DD134}">
      <dsp:nvSpPr>
        <dsp:cNvPr id="0" name=""/>
        <dsp:cNvSpPr/>
      </dsp:nvSpPr>
      <dsp:spPr>
        <a:xfrm>
          <a:off x="0" y="0"/>
          <a:ext cx="4499993" cy="3789039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2940715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Educator</a:t>
          </a:r>
          <a:endParaRPr lang="en-US" sz="2500" kern="1200" dirty="0"/>
        </a:p>
      </dsp:txBody>
      <dsp:txXfrm>
        <a:off x="94331" y="94331"/>
        <a:ext cx="4311331" cy="3600377"/>
      </dsp:txXfrm>
    </dsp:sp>
    <dsp:sp modelId="{45821CCC-AAAE-0B46-B4E5-27415889C421}">
      <dsp:nvSpPr>
        <dsp:cNvPr id="0" name=""/>
        <dsp:cNvSpPr/>
      </dsp:nvSpPr>
      <dsp:spPr>
        <a:xfrm>
          <a:off x="112499" y="947259"/>
          <a:ext cx="674998" cy="130932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PhD</a:t>
          </a:r>
          <a:endParaRPr lang="en-US" sz="1300" kern="1200" dirty="0"/>
        </a:p>
      </dsp:txBody>
      <dsp:txXfrm>
        <a:off x="133258" y="968018"/>
        <a:ext cx="633480" cy="1267809"/>
      </dsp:txXfrm>
    </dsp:sp>
    <dsp:sp modelId="{955F9950-77D4-0249-AA7A-7456193727F0}">
      <dsp:nvSpPr>
        <dsp:cNvPr id="0" name=""/>
        <dsp:cNvSpPr/>
      </dsp:nvSpPr>
      <dsp:spPr>
        <a:xfrm>
          <a:off x="112499" y="2289908"/>
          <a:ext cx="674998" cy="130932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DMin</a:t>
          </a:r>
          <a:endParaRPr lang="en-US" sz="1300" kern="1200" dirty="0"/>
        </a:p>
      </dsp:txBody>
      <dsp:txXfrm>
        <a:off x="133258" y="2310667"/>
        <a:ext cx="633480" cy="1267809"/>
      </dsp:txXfrm>
    </dsp:sp>
    <dsp:sp modelId="{B69B9F38-E025-0B4C-88F5-4950E79C1C81}">
      <dsp:nvSpPr>
        <dsp:cNvPr id="0" name=""/>
        <dsp:cNvSpPr/>
      </dsp:nvSpPr>
      <dsp:spPr>
        <a:xfrm>
          <a:off x="899998" y="947259"/>
          <a:ext cx="3487494" cy="2652327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1684228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Professional </a:t>
          </a:r>
          <a:br>
            <a:rPr lang="en-US" sz="2500" kern="1200" dirty="0" smtClean="0"/>
          </a:br>
          <a:r>
            <a:rPr lang="en-US" sz="2500" kern="1200" dirty="0" smtClean="0"/>
            <a:t> </a:t>
          </a:r>
          <a:r>
            <a:rPr lang="en-US" sz="2500" kern="1200" dirty="0" smtClean="0"/>
            <a:t>Pastor</a:t>
          </a:r>
          <a:endParaRPr lang="en-US" sz="2500" kern="1200" dirty="0"/>
        </a:p>
      </dsp:txBody>
      <dsp:txXfrm>
        <a:off x="981566" y="1028827"/>
        <a:ext cx="3324358" cy="2489191"/>
      </dsp:txXfrm>
    </dsp:sp>
    <dsp:sp modelId="{0D200954-0D58-264F-A703-0CD6F0712A01}">
      <dsp:nvSpPr>
        <dsp:cNvPr id="0" name=""/>
        <dsp:cNvSpPr/>
      </dsp:nvSpPr>
      <dsp:spPr>
        <a:xfrm>
          <a:off x="987185" y="1875574"/>
          <a:ext cx="697498" cy="74541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MDIV</a:t>
          </a:r>
          <a:endParaRPr lang="en-US" sz="1300" kern="1200" dirty="0"/>
        </a:p>
      </dsp:txBody>
      <dsp:txXfrm>
        <a:off x="1008635" y="1897024"/>
        <a:ext cx="654598" cy="702516"/>
      </dsp:txXfrm>
    </dsp:sp>
    <dsp:sp modelId="{4E1E478B-19D5-CC4F-AC03-2F223F9AE851}">
      <dsp:nvSpPr>
        <dsp:cNvPr id="0" name=""/>
        <dsp:cNvSpPr/>
      </dsp:nvSpPr>
      <dsp:spPr>
        <a:xfrm>
          <a:off x="987185" y="2653982"/>
          <a:ext cx="697498" cy="74541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Cross Credit 30 units</a:t>
          </a:r>
          <a:endParaRPr lang="en-US" sz="1300" kern="1200" dirty="0"/>
        </a:p>
      </dsp:txBody>
      <dsp:txXfrm>
        <a:off x="1008635" y="2675432"/>
        <a:ext cx="654598" cy="702516"/>
      </dsp:txXfrm>
    </dsp:sp>
    <dsp:sp modelId="{24AF8EE8-318A-9B4A-837D-A4AD3E666285}">
      <dsp:nvSpPr>
        <dsp:cNvPr id="0" name=""/>
        <dsp:cNvSpPr/>
      </dsp:nvSpPr>
      <dsp:spPr>
        <a:xfrm>
          <a:off x="1777497" y="1894519"/>
          <a:ext cx="2497496" cy="1515615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855481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Overseas</a:t>
          </a:r>
          <a:endParaRPr lang="en-US" sz="2500" kern="1200" dirty="0"/>
        </a:p>
      </dsp:txBody>
      <dsp:txXfrm>
        <a:off x="1824107" y="1941129"/>
        <a:ext cx="2404276" cy="1422395"/>
      </dsp:txXfrm>
    </dsp:sp>
    <dsp:sp modelId="{38D97D99-2281-DA4F-8DE6-6934EE81C02C}">
      <dsp:nvSpPr>
        <dsp:cNvPr id="0" name=""/>
        <dsp:cNvSpPr/>
      </dsp:nvSpPr>
      <dsp:spPr>
        <a:xfrm>
          <a:off x="1839934" y="2576546"/>
          <a:ext cx="2372621" cy="68202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MATUL</a:t>
          </a:r>
          <a:endParaRPr lang="en-US" sz="1300" kern="1200" dirty="0"/>
        </a:p>
      </dsp:txBody>
      <dsp:txXfrm>
        <a:off x="1860909" y="2597521"/>
        <a:ext cx="2330671" cy="640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3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5597D-8908-1F49-A38E-D8CE41108CA9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57D2-5027-2D43-A63F-309A41CC6A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2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775B9-6968-CA4F-89B8-174A2E2818D0}" type="datetimeFigureOut">
              <a:rPr lang="en-US" smtClean="0"/>
              <a:t>1/31/13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77E3A-C1FF-8541-8CC1-59676B9AE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81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CC6E13-0143-B944-9E0E-AC2840C7FA06}" type="slidenum">
              <a:rPr lang="en-GB" sz="1200"/>
              <a:pPr eaLnBrk="1" hangingPunct="1"/>
              <a:t>6</a:t>
            </a:fld>
            <a:endParaRPr lang="en-GB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>
                <a:ea typeface="ＭＳ Ｐゴシック" charset="0"/>
                <a:cs typeface="ＭＳ Ｐゴシック" charset="0"/>
              </a:rPr>
              <a:t>Tell you a story from when I was 25.</a:t>
            </a:r>
          </a:p>
          <a:p>
            <a:pPr eaLnBrk="1" hangingPunct="1"/>
            <a:endParaRPr lang="en-NZ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NZ">
                <a:ea typeface="ＭＳ Ｐゴシック" charset="0"/>
                <a:cs typeface="ＭＳ Ｐゴシック" charset="0"/>
              </a:rPr>
              <a:t>Preaching in Marios house</a:t>
            </a:r>
          </a:p>
          <a:p>
            <a:pPr eaLnBrk="1" hangingPunct="1"/>
            <a:endParaRPr lang="en-NZ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NZ">
                <a:ea typeface="ＭＳ Ｐゴシック" charset="0"/>
                <a:cs typeface="ＭＳ Ｐゴシック" charset="0"/>
              </a:rPr>
              <a:t>TAKE OFF SHOES</a:t>
            </a:r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0"/>
            <a:ext cx="7924800" cy="44196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21E89-DB2F-1B4E-AA96-3A7629B57A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8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5E28-5FDF-419C-905B-828A8064828E}" type="datetime1">
              <a:rPr lang="en-US" smtClean="0"/>
              <a:pPr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1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EB91180-69C3-9D40-8353-766538B69DC4}" type="datetimeFigureOut">
              <a:rPr lang="en-US" smtClean="0"/>
              <a:pPr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  <p:sldLayoutId id="2147484816" r:id="rId12"/>
    <p:sldLayoutId id="2147484817" r:id="rId13"/>
    <p:sldLayoutId id="2147484818" r:id="rId14"/>
    <p:sldLayoutId id="2147484819" r:id="rId15"/>
    <p:sldLayoutId id="2147484820" r:id="rId16"/>
    <p:sldLayoutId id="2147484821" r:id="rId17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!OLE_LINK2" TargetMode="External"/><Relationship Id="rId4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2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wmf"/><Relationship Id="rId5" Type="http://schemas.openxmlformats.org/officeDocument/2006/relationships/image" Target="../media/image28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mailto:info@hbionline.org" TargetMode="Externa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rslimbach@apu.edu" TargetMode="External"/><Relationship Id="rId4" Type="http://schemas.openxmlformats.org/officeDocument/2006/relationships/hyperlink" Target="mailto:rpratt@apu.edu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mailto:vgrigg@apu.edu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banleaders.org/ma" TargetMode="External"/><Relationship Id="rId4" Type="http://schemas.openxmlformats.org/officeDocument/2006/relationships/hyperlink" Target="http://www.urbanleaders.org/matul" TargetMode="External"/><Relationship Id="rId5" Type="http://schemas.openxmlformats.org/officeDocument/2006/relationships/hyperlink" Target="http://www.matul.or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Untitled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-1762" b="-1762"/>
          <a:stretch>
            <a:fillRect/>
          </a:stretch>
        </p:blipFill>
        <p:spPr>
          <a:xfrm>
            <a:off x="440538" y="737431"/>
            <a:ext cx="2318929" cy="305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sz="2400" dirty="0" smtClean="0">
                <a:solidFill>
                  <a:schemeClr val="tx1"/>
                </a:solidFill>
              </a:rPr>
              <a:t>Following Christ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Living in the Slums &amp; Favelas of 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* Manila, Philippines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* Kolkata, India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* Heli</a:t>
            </a:r>
            <a:r>
              <a:rPr lang="en-US" sz="24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ó</a:t>
            </a:r>
            <a:r>
              <a:rPr lang="en-NZ" sz="2400" dirty="0" smtClean="0">
                <a:solidFill>
                  <a:schemeClr val="tx1"/>
                </a:solidFill>
              </a:rPr>
              <a:t>polis, S</a:t>
            </a:r>
            <a:r>
              <a:rPr lang="en-US" sz="24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ã</a:t>
            </a:r>
            <a:r>
              <a:rPr lang="en-NZ" sz="2400" dirty="0" smtClean="0">
                <a:solidFill>
                  <a:schemeClr val="tx1"/>
                </a:solidFill>
              </a:rPr>
              <a:t>o Paulo </a:t>
            </a:r>
          </a:p>
          <a:p>
            <a:pPr>
              <a:buFont typeface="Wingdings" charset="2"/>
              <a:buChar char=""/>
            </a:pPr>
            <a:r>
              <a:rPr lang="en-US" sz="2400" dirty="0" smtClean="0">
                <a:solidFill>
                  <a:schemeClr val="tx1"/>
                </a:solidFill>
              </a:rPr>
              <a:t>In answer to prayer, God has given *	</a:t>
            </a:r>
            <a:r>
              <a:rPr lang="en-US" sz="2000" dirty="0" smtClean="0">
                <a:solidFill>
                  <a:schemeClr val="tx1"/>
                </a:solidFill>
              </a:rPr>
              <a:t>movements of thousands of churches,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200+ development agencies, advocacy groups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7 missions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4 global networks which include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the</a:t>
            </a:r>
            <a:r>
              <a:rPr lang="en-NZ" dirty="0" smtClean="0">
                <a:solidFill>
                  <a:schemeClr val="tx1"/>
                </a:solidFill>
              </a:rPr>
              <a:t> Alian</a:t>
            </a:r>
            <a:r>
              <a:rPr lang="en-US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ç</a:t>
            </a:r>
            <a:r>
              <a:rPr lang="en-NZ" dirty="0" smtClean="0">
                <a:solidFill>
                  <a:schemeClr val="tx1"/>
                </a:solidFill>
              </a:rPr>
              <a:t>a Encarna</a:t>
            </a:r>
            <a:r>
              <a:rPr lang="en-US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çã</a:t>
            </a:r>
            <a:r>
              <a:rPr lang="en-NZ" dirty="0" smtClean="0">
                <a:solidFill>
                  <a:schemeClr val="tx1"/>
                </a:solidFill>
              </a:rPr>
              <a:t>o de Lideres de Movimentos entre os Pobres</a:t>
            </a:r>
          </a:p>
          <a:p>
            <a:pPr lvl="1"/>
            <a:r>
              <a:rPr lang="en-NZ" dirty="0" smtClean="0">
                <a:solidFill>
                  <a:schemeClr val="tx1"/>
                </a:solidFill>
              </a:rPr>
              <a:t>Training processes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52308" y="-54529"/>
            <a:ext cx="2475395" cy="5109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Personal Pilgrimage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37422" y="842259"/>
            <a:ext cx="168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Heliopolis, 1988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9172" y="51922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4" y="3991484"/>
            <a:ext cx="2727802" cy="2680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New </a:t>
            </a:r>
            <a:r>
              <a:rPr lang="en-US" dirty="0" smtClean="0">
                <a:latin typeface="Goudy Old Style" charset="0"/>
                <a:ea typeface="ＭＳ Ｐゴシック" charset="0"/>
                <a:cs typeface="ＭＳ Ｐゴシック" charset="0"/>
              </a:rPr>
              <a:t>Sites </a:t>
            </a: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dirty="0" smtClean="0">
                <a:latin typeface="Goudy Old Style" charset="0"/>
                <a:ea typeface="ＭＳ Ｐゴシック" charset="0"/>
                <a:cs typeface="ＭＳ Ｐゴシック" charset="0"/>
              </a:rPr>
              <a:t>2013</a:t>
            </a:r>
            <a:endParaRPr lang="en-US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962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7125" y="1841500"/>
            <a:ext cx="212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Rio de </a:t>
            </a:r>
            <a:r>
              <a:rPr lang="en-US" dirty="0" err="1" smtClean="0"/>
              <a:t>Janerio</a:t>
            </a:r>
            <a:r>
              <a:rPr lang="en-US" dirty="0" smtClean="0"/>
              <a:t>, Brazil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5500" y="3302000"/>
            <a:ext cx="26981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African Partners</a:t>
            </a:r>
          </a:p>
          <a:p>
            <a:endParaRPr lang="en-US" dirty="0"/>
          </a:p>
          <a:p>
            <a:r>
              <a:rPr lang="en-US" dirty="0" smtClean="0"/>
              <a:t>Uganda </a:t>
            </a:r>
            <a:r>
              <a:rPr lang="en-US" dirty="0" err="1" smtClean="0"/>
              <a:t>Chrisitan</a:t>
            </a:r>
            <a:r>
              <a:rPr lang="en-US" dirty="0" smtClean="0"/>
              <a:t> </a:t>
            </a:r>
            <a:r>
              <a:rPr lang="en-US" dirty="0" err="1" smtClean="0"/>
              <a:t>Univerity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Addis Ababa, Ethiopia</a:t>
            </a:r>
          </a:p>
          <a:p>
            <a:endParaRPr lang="en-US" dirty="0"/>
          </a:p>
          <a:p>
            <a:r>
              <a:rPr lang="en-US" dirty="0" smtClean="0"/>
              <a:t>Accra, Ghana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18000" y="4714875"/>
            <a:ext cx="4882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Asian Theological Seminary has responsibility 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laucnh</a:t>
            </a:r>
            <a:r>
              <a:rPr lang="en-US" dirty="0" smtClean="0"/>
              <a:t> in Indonesia, Cambodia, South East 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4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is transformational urban leadership?</a:t>
            </a:r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3746025" y="36008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Content Placeholder 7"/>
          <p:cNvSpPr txBox="1">
            <a:spLocks/>
          </p:cNvSpPr>
          <p:nvPr/>
        </p:nvSpPr>
        <p:spPr>
          <a:xfrm>
            <a:off x="-111508" y="2065257"/>
            <a:ext cx="5384436" cy="44216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MOMENTUM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dirty="0" smtClean="0"/>
              <a:t>ENVISIONING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3243" b="1" i="0" dirty="0" smtClean="0">
                <a:solidFill>
                  <a:schemeClr val="accent1"/>
                </a:solidFill>
              </a:rPr>
              <a:t>MOVEMENT LEADERSHIP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dirty="0" smtClean="0"/>
              <a:t>TEAM BUILDING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i="0" dirty="0" smtClean="0"/>
              <a:t>SPECIALIST EXPERTISE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endParaRPr lang="en-US" sz="2400" dirty="0" smtClean="0"/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dirty="0" smtClean="0"/>
              <a:t>E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ntrepreneurial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leadership generates: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endParaRPr lang="en-US" sz="2400" dirty="0" smtClean="0"/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  movements of poor people’s churches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economically engaged disciples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dirty="0" smtClean="0"/>
              <a:t>activists in the struggles for justice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critical catalysts in transforming the poverty</a:t>
            </a:r>
          </a:p>
          <a:p>
            <a:pPr marL="454025" marR="0" lvl="0" indent="-454025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454025" marR="0" lvl="0" indent="-454025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5200618" y="2554430"/>
            <a:ext cx="3565774" cy="3398978"/>
            <a:chOff x="3216" y="1728"/>
            <a:chExt cx="2544" cy="2425"/>
          </a:xfrm>
        </p:grpSpPr>
        <p:pic>
          <p:nvPicPr>
            <p:cNvPr id="12" name="Picture 6" descr="The image “http://www.davidpaulmorris.com/stories/Payatas/03hil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16" y="1728"/>
              <a:ext cx="2544" cy="1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280" y="3648"/>
              <a:ext cx="2400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Helvetica" charset="0"/>
                </a:rPr>
                <a:t>Picking garbage in Payatas</a:t>
              </a:r>
              <a:endParaRPr lang="en-US" sz="24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4335694" y="3159140"/>
            <a:ext cx="4281488" cy="2405063"/>
            <a:chOff x="2640" y="1909"/>
            <a:chExt cx="2697" cy="1515"/>
          </a:xfrm>
        </p:grpSpPr>
        <p:sp>
          <p:nvSpPr>
            <p:cNvPr id="26" name="_s8203"/>
            <p:cNvSpPr>
              <a:spLocks noChangeArrowheads="1" noTextEdit="1"/>
            </p:cNvSpPr>
            <p:nvPr/>
          </p:nvSpPr>
          <p:spPr bwMode="auto">
            <a:xfrm>
              <a:off x="2640" y="1909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3720" y="2784"/>
              <a:ext cx="1617" cy="6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2000" dirty="0" smtClean="0"/>
                <a:t>Small </a:t>
              </a:r>
              <a:r>
                <a:rPr lang="en-US" sz="2000" dirty="0"/>
                <a:t>Business and Organizational Development</a:t>
              </a:r>
            </a:p>
          </p:txBody>
        </p:sp>
      </p:grp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4356331" y="2333638"/>
            <a:ext cx="4260850" cy="2143125"/>
            <a:chOff x="2626" y="1396"/>
            <a:chExt cx="2684" cy="1350"/>
          </a:xfrm>
        </p:grpSpPr>
        <p:sp>
          <p:nvSpPr>
            <p:cNvPr id="30" name="_s8205"/>
            <p:cNvSpPr>
              <a:spLocks noChangeArrowheads="1" noTextEdit="1"/>
            </p:cNvSpPr>
            <p:nvPr/>
          </p:nvSpPr>
          <p:spPr bwMode="auto">
            <a:xfrm>
              <a:off x="2626" y="139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_s8206"/>
            <p:cNvSpPr>
              <a:spLocks noChangeArrowheads="1"/>
            </p:cNvSpPr>
            <p:nvPr/>
          </p:nvSpPr>
          <p:spPr bwMode="auto">
            <a:xfrm>
              <a:off x="3768" y="1440"/>
              <a:ext cx="1542" cy="5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kumimoji="1" lang="en-US" sz="2000" dirty="0" smtClean="0"/>
                <a:t>Community</a:t>
              </a:r>
              <a:endParaRPr kumimoji="1" lang="en-US" sz="2000" dirty="0"/>
            </a:p>
            <a:p>
              <a:pPr algn="r" eaLnBrk="0" hangingPunct="0"/>
              <a:r>
                <a:rPr kumimoji="1" lang="en-US" sz="2000" dirty="0"/>
                <a:t>Transformation</a:t>
              </a:r>
            </a:p>
          </p:txBody>
        </p:sp>
      </p:grpSp>
      <p:grpSp>
        <p:nvGrpSpPr>
          <p:cNvPr id="32" name="Group 18"/>
          <p:cNvGrpSpPr>
            <a:grpSpLocks/>
          </p:cNvGrpSpPr>
          <p:nvPr/>
        </p:nvGrpSpPr>
        <p:grpSpPr bwMode="auto">
          <a:xfrm>
            <a:off x="3607031" y="1457892"/>
            <a:ext cx="2562225" cy="2558878"/>
            <a:chOff x="2181" y="768"/>
            <a:chExt cx="1539" cy="1638"/>
          </a:xfrm>
        </p:grpSpPr>
        <p:sp>
          <p:nvSpPr>
            <p:cNvPr id="33" name="_s8199"/>
            <p:cNvSpPr>
              <a:spLocks noChangeArrowheads="1" noTextEdit="1"/>
            </p:cNvSpPr>
            <p:nvPr/>
          </p:nvSpPr>
          <p:spPr bwMode="auto">
            <a:xfrm>
              <a:off x="2181" y="105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_s8200"/>
            <p:cNvSpPr>
              <a:spLocks noChangeArrowheads="1"/>
            </p:cNvSpPr>
            <p:nvPr/>
          </p:nvSpPr>
          <p:spPr bwMode="auto">
            <a:xfrm>
              <a:off x="2181" y="768"/>
              <a:ext cx="1539" cy="33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kumimoji="1" lang="en-US" sz="2000" dirty="0" smtClean="0"/>
                <a:t>Culture </a:t>
              </a:r>
              <a:r>
                <a:rPr kumimoji="1" lang="en-US" sz="2000" dirty="0"/>
                <a:t>Studies</a:t>
              </a:r>
            </a:p>
          </p:txBody>
        </p:sp>
      </p:grpSp>
      <p:grpSp>
        <p:nvGrpSpPr>
          <p:cNvPr id="35" name="Group 19"/>
          <p:cNvGrpSpPr>
            <a:grpSpLocks/>
          </p:cNvGrpSpPr>
          <p:nvPr/>
        </p:nvGrpSpPr>
        <p:grpSpPr bwMode="auto">
          <a:xfrm>
            <a:off x="565381" y="1995508"/>
            <a:ext cx="4427538" cy="2490796"/>
            <a:chOff x="265" y="1176"/>
            <a:chExt cx="2789" cy="1569"/>
          </a:xfrm>
        </p:grpSpPr>
        <p:sp>
          <p:nvSpPr>
            <p:cNvPr id="36" name="_s8207"/>
            <p:cNvSpPr>
              <a:spLocks noChangeArrowheads="1" noTextEdit="1"/>
            </p:cNvSpPr>
            <p:nvPr/>
          </p:nvSpPr>
          <p:spPr bwMode="auto">
            <a:xfrm>
              <a:off x="1704" y="1395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_s8208"/>
            <p:cNvSpPr>
              <a:spLocks noChangeArrowheads="1"/>
            </p:cNvSpPr>
            <p:nvPr/>
          </p:nvSpPr>
          <p:spPr bwMode="auto">
            <a:xfrm>
              <a:off x="265" y="1176"/>
              <a:ext cx="1717" cy="67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kumimoji="1" lang="en-US" sz="2000" dirty="0" smtClean="0"/>
                <a:t>Urban Church Growth</a:t>
              </a:r>
            </a:p>
          </p:txBody>
        </p:sp>
      </p:grpSp>
      <p:grpSp>
        <p:nvGrpSpPr>
          <p:cNvPr id="38" name="Group 20"/>
          <p:cNvGrpSpPr>
            <a:grpSpLocks/>
          </p:cNvGrpSpPr>
          <p:nvPr/>
        </p:nvGrpSpPr>
        <p:grpSpPr bwMode="auto">
          <a:xfrm>
            <a:off x="803506" y="3159138"/>
            <a:ext cx="4240213" cy="2405062"/>
            <a:chOff x="415" y="1909"/>
            <a:chExt cx="2671" cy="1515"/>
          </a:xfrm>
        </p:grpSpPr>
        <p:sp>
          <p:nvSpPr>
            <p:cNvPr id="39" name="_s8197"/>
            <p:cNvSpPr>
              <a:spLocks noChangeArrowheads="1" noTextEdit="1"/>
            </p:cNvSpPr>
            <p:nvPr/>
          </p:nvSpPr>
          <p:spPr bwMode="auto">
            <a:xfrm>
              <a:off x="1736" y="1909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_s8198"/>
            <p:cNvSpPr>
              <a:spLocks noChangeArrowheads="1"/>
            </p:cNvSpPr>
            <p:nvPr/>
          </p:nvSpPr>
          <p:spPr bwMode="auto">
            <a:xfrm>
              <a:off x="415" y="2784"/>
              <a:ext cx="1560" cy="6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kumimoji="1" lang="en-US" sz="2000" dirty="0" smtClean="0"/>
                <a:t>Urban </a:t>
              </a:r>
              <a:r>
                <a:rPr kumimoji="1" lang="en-US" sz="2000" dirty="0"/>
                <a:t>Spirituality</a:t>
              </a:r>
            </a:p>
            <a:p>
              <a:pPr eaLnBrk="0" hangingPunct="0"/>
              <a:r>
                <a:rPr kumimoji="1" lang="en-US" sz="2000" dirty="0"/>
                <a:t> and Theology</a:t>
              </a:r>
            </a:p>
          </p:txBody>
        </p:sp>
      </p:grpSp>
      <p:grpSp>
        <p:nvGrpSpPr>
          <p:cNvPr id="41" name="Group 21"/>
          <p:cNvGrpSpPr>
            <a:grpSpLocks/>
          </p:cNvGrpSpPr>
          <p:nvPr/>
        </p:nvGrpSpPr>
        <p:grpSpPr bwMode="auto">
          <a:xfrm>
            <a:off x="2332270" y="3710000"/>
            <a:ext cx="4727575" cy="2711450"/>
            <a:chOff x="1378" y="2256"/>
            <a:chExt cx="2978" cy="1708"/>
          </a:xfrm>
        </p:grpSpPr>
        <p:sp>
          <p:nvSpPr>
            <p:cNvPr id="42" name="_s8201"/>
            <p:cNvSpPr>
              <a:spLocks noChangeArrowheads="1" noTextEdit="1"/>
            </p:cNvSpPr>
            <p:nvPr/>
          </p:nvSpPr>
          <p:spPr bwMode="auto">
            <a:xfrm>
              <a:off x="2181" y="225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1378" y="3518"/>
              <a:ext cx="2978" cy="44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kumimoji="1" lang="en-US" sz="2000" dirty="0" smtClean="0"/>
                <a:t>Specialist </a:t>
              </a:r>
              <a:r>
                <a:rPr kumimoji="1" lang="en-US" sz="2000" dirty="0"/>
                <a:t>Disciplines: Slum Schools, Health</a:t>
              </a:r>
            </a:p>
            <a:p>
              <a:pPr algn="ctr" eaLnBrk="0" hangingPunct="0"/>
              <a:r>
                <a:rPr kumimoji="1" lang="en-US" sz="2000" dirty="0"/>
                <a:t>Programs, </a:t>
              </a:r>
              <a:r>
                <a:rPr kumimoji="1" lang="en-US" sz="2000" dirty="0" smtClean="0"/>
                <a:t>Marginalized, etc.</a:t>
              </a:r>
              <a:endParaRPr kumimoji="1" lang="en-US" sz="2000" dirty="0"/>
            </a:p>
          </p:txBody>
        </p:sp>
      </p:grp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3628957" y="2797649"/>
            <a:ext cx="2133600" cy="2133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 smtClean="0"/>
              <a:t>Movement</a:t>
            </a:r>
          </a:p>
          <a:p>
            <a:pPr algn="ctr" eaLnBrk="0" hangingPunct="0"/>
            <a:r>
              <a:rPr lang="en-US" sz="2000" dirty="0" smtClean="0"/>
              <a:t>Leadership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139470" y="659468"/>
            <a:ext cx="4245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MATUL Learning Domains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730034" y="1140367"/>
          <a:ext cx="5210024" cy="355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2667511" y="2331565"/>
            <a:ext cx="1497834" cy="149783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4187" y="2592110"/>
            <a:ext cx="1428596" cy="123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CHARACTER </a:t>
            </a:r>
          </a:p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dirty="0" smtClean="0"/>
              <a:t>SPIRITUALITY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27964" y="1728093"/>
            <a:ext cx="251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+mj-lt"/>
              </a:rPr>
              <a:t>DELIVERY</a:t>
            </a:r>
          </a:p>
          <a:p>
            <a:r>
              <a:rPr lang="en-US" sz="4000" b="1" dirty="0" smtClean="0">
                <a:latin typeface="+mj-lt"/>
              </a:rPr>
              <a:t>PROCESS</a:t>
            </a:r>
            <a:endParaRPr lang="en-US" sz="4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812" y="6122314"/>
            <a:ext cx="842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5"/>
                </a:solidFill>
              </a:rPr>
              <a:t>Each course 1/3 action, 1/3 theology, 1/3 social analysis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Learn Leadership?</a:t>
            </a:r>
            <a:endParaRPr lang="en-US" dirty="0"/>
          </a:p>
        </p:txBody>
      </p:sp>
      <p:graphicFrame>
        <p:nvGraphicFramePr>
          <p:cNvPr id="4" name="D 9"/>
          <p:cNvGraphicFramePr>
            <a:graphicFrameLocks noGrp="1"/>
          </p:cNvGraphicFramePr>
          <p:nvPr>
            <p:ph idx="1"/>
          </p:nvPr>
        </p:nvGraphicFramePr>
        <p:xfrm>
          <a:off x="284163" y="1823735"/>
          <a:ext cx="8574087" cy="5034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307275" y="942400"/>
          <a:ext cx="8574088" cy="52374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862998"/>
                <a:gridCol w="3424046"/>
                <a:gridCol w="857323"/>
                <a:gridCol w="3429721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YEAR</a:t>
                      </a:r>
                      <a:r>
                        <a:rPr lang="en-US" sz="1600" baseline="0" dirty="0" smtClean="0"/>
                        <a:t>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8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2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500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Writings,</a:t>
                      </a:r>
                      <a:r>
                        <a:rPr lang="en-US" sz="1600" baseline="0" dirty="0" smtClean="0"/>
                        <a:t> Reign and Urban Realities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540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 Reality and Theology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505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Language and Culture Acquisition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550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Service to the Marginalized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520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Urban Spirituality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</a:t>
                      </a:r>
                      <a:r>
                        <a:rPr lang="en-US" sz="1600" baseline="0" dirty="0" smtClean="0"/>
                        <a:t> 555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Educational Centre</a:t>
                      </a:r>
                      <a:r>
                        <a:rPr lang="en-US" sz="1600" baseline="0" dirty="0" smtClean="0"/>
                        <a:t> Development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530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Urban Poor </a:t>
                      </a:r>
                      <a:r>
                        <a:rPr lang="en-US" sz="1600" dirty="0" err="1" smtClean="0"/>
                        <a:t>Churchplanting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560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Theology &amp; Practice</a:t>
                      </a:r>
                      <a:r>
                        <a:rPr lang="en-US" sz="1600" baseline="0" dirty="0" smtClean="0"/>
                        <a:t> of Community Economics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570 Field Supervision</a:t>
                      </a:r>
                      <a:r>
                        <a:rPr lang="en-US" sz="1600" baseline="0" dirty="0" smtClean="0"/>
                        <a:t> I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YEAR 2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8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2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</a:t>
                      </a:r>
                      <a:r>
                        <a:rPr lang="en-US" sz="1600" baseline="0" dirty="0" smtClean="0"/>
                        <a:t> 620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Leadership in Urban Movements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640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Entrepreneurial @ Organizational Leadership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630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Community Transformation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655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Advocacy and the Urban Environment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650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Primary Health Care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670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Research Project</a:t>
                      </a:r>
                      <a:r>
                        <a:rPr lang="en-US" sz="1600" baseline="0" dirty="0" smtClean="0"/>
                        <a:t> or Thesis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660 Field Supervision</a:t>
                      </a:r>
                      <a:r>
                        <a:rPr lang="en-US" sz="1600" baseline="0" dirty="0" smtClean="0"/>
                        <a:t> II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675" y="1988935"/>
            <a:ext cx="3069320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Content of each course</a:t>
            </a:r>
          </a:p>
          <a:p>
            <a:endParaRPr lang="en-US" sz="2400" dirty="0" smtClean="0"/>
          </a:p>
          <a:p>
            <a:r>
              <a:rPr lang="en-US" sz="2400" dirty="0" smtClean="0"/>
              <a:t>Is it balanced?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Theology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Social Analysis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Praxis</a:t>
            </a:r>
          </a:p>
          <a:p>
            <a:pPr>
              <a:buFont typeface="Wingdings" charset="2"/>
              <a:buChar char="²"/>
            </a:pPr>
            <a:endParaRPr lang="en-US" sz="2400" dirty="0" smtClean="0"/>
          </a:p>
          <a:p>
            <a:r>
              <a:rPr lang="en-US" sz="2400" dirty="0" smtClean="0"/>
              <a:t>Centre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Church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Word</a:t>
            </a:r>
          </a:p>
          <a:p>
            <a:pPr>
              <a:buFont typeface="Wingdings" charset="2"/>
              <a:buChar char="²"/>
            </a:pPr>
            <a:r>
              <a:rPr lang="en-US" sz="2400" dirty="0" smtClean="0"/>
              <a:t>Spirit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39700" y="130240"/>
          <a:ext cx="89852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Document" r:id="rId3" imgW="1930400" imgH="1473200" progId="Word.Document.12">
                  <p:link updateAutomatic="1"/>
                </p:oleObj>
              </mc:Choice>
              <mc:Fallback>
                <p:oleObj name="Document" r:id="rId3" imgW="1930400" imgH="1473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30240"/>
                        <a:ext cx="89852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54080" y="2148978"/>
            <a:ext cx="40866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/>
              <a:t>YEAR 1:</a:t>
            </a:r>
            <a:r>
              <a:rPr lang="en-US" sz="2600" dirty="0" smtClean="0"/>
              <a:t> Students and teams start a small group or ministry</a:t>
            </a:r>
          </a:p>
          <a:p>
            <a:r>
              <a:rPr lang="en-US" sz="2600" b="1" dirty="0" smtClean="0"/>
              <a:t>YEAR 2:</a:t>
            </a:r>
            <a:r>
              <a:rPr lang="en-US" sz="2600" dirty="0" smtClean="0"/>
              <a:t> Students and teams start 3 small groups or ministries</a:t>
            </a:r>
          </a:p>
          <a:p>
            <a:r>
              <a:rPr lang="en-US" sz="2600" b="1" dirty="0" smtClean="0"/>
              <a:t>YEAR 3:</a:t>
            </a:r>
            <a:r>
              <a:rPr lang="en-US" sz="2600" dirty="0" smtClean="0"/>
              <a:t> Continuation after graduation to establish a new faith community or specialist ministry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179" y="15445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Community Outcomes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Community Outcomes</a:t>
            </a:r>
            <a:endParaRPr lang="en-US" sz="3600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70323" y="912134"/>
          <a:ext cx="3278188" cy="592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" name="Worksheet" r:id="rId3" imgW="4622800" imgH="8013700" progId="Excel.Sheet.8">
                  <p:embed/>
                </p:oleObj>
              </mc:Choice>
              <mc:Fallback>
                <p:oleObj name="Worksheet" r:id="rId3" imgW="4622800" imgH="80137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23" y="912134"/>
                        <a:ext cx="3278188" cy="592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NZ" sz="2800" b="1" dirty="0" smtClean="0"/>
              <a:t>Who should join this program?</a:t>
            </a:r>
            <a:br>
              <a:rPr lang="en-NZ" sz="28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32429"/>
            <a:ext cx="4305980" cy="408029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NZ" b="1" dirty="0" smtClean="0"/>
              <a:t>Urban Ministry: </a:t>
            </a:r>
            <a:r>
              <a:rPr lang="en-NZ" dirty="0" smtClean="0"/>
              <a:t>Those with experience in urban ministry churchplanting and church-based development</a:t>
            </a:r>
          </a:p>
          <a:p>
            <a:pPr>
              <a:lnSpc>
                <a:spcPct val="90000"/>
              </a:lnSpc>
            </a:pPr>
            <a:r>
              <a:rPr lang="en-NZ" b="1" dirty="0" smtClean="0"/>
              <a:t>Demonstrated Leadership: </a:t>
            </a:r>
            <a:r>
              <a:rPr lang="en-NZ" dirty="0" smtClean="0"/>
              <a:t>Those wishing to become change agents among the urban poor cross culturally</a:t>
            </a:r>
          </a:p>
          <a:p>
            <a:pPr>
              <a:lnSpc>
                <a:spcPct val="90000"/>
              </a:lnSpc>
            </a:pPr>
            <a:r>
              <a:rPr lang="en-NZ" b="1" dirty="0" smtClean="0"/>
              <a:t>Advocacy: </a:t>
            </a:r>
            <a:r>
              <a:rPr lang="en-NZ" dirty="0" smtClean="0"/>
              <a:t>Those who may end up in advocacy but need to understand the insides of poverty in order to be effective</a:t>
            </a:r>
            <a:endParaRPr lang="en-GB" dirty="0" smtClean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644572" y="1832429"/>
            <a:ext cx="4499427" cy="469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 Leadership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Theologian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Philosopher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Professor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Entrepreneurial Church Developer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Business Entrepreneur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Non-Profit Leader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 Worker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2536" y="1075002"/>
            <a:ext cx="4628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 smtClean="0">
                <a:solidFill>
                  <a:srgbClr val="FFFFFF"/>
                </a:solidFill>
              </a:rPr>
              <a:t>What kind of career can I get?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Peacemaking begins in being one of the people</a:t>
            </a:r>
          </a:p>
        </p:txBody>
      </p:sp>
      <p:pic>
        <p:nvPicPr>
          <p:cNvPr id="26627" name="Content Placeholder 3" descr="alingnenashous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38" r="-10138"/>
          <a:stretch>
            <a:fillRect/>
          </a:stretch>
        </p:blipFill>
        <p:spPr>
          <a:xfrm>
            <a:off x="-358775" y="1371600"/>
            <a:ext cx="9785350" cy="5486400"/>
          </a:xfrm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096000" y="3276600"/>
            <a:ext cx="14097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ＭＳ ゴシック" pitchFamily="-106" charset="-128"/>
                <a:ea typeface="ＭＳ ゴシック" pitchFamily="-106" charset="-128"/>
                <a:cs typeface="ＭＳ ゴシック" pitchFamily="-106" charset="-128"/>
              </a:rPr>
              <a:t>HOME</a:t>
            </a:r>
          </a:p>
          <a:p>
            <a:r>
              <a:rPr lang="en-US" sz="3200">
                <a:solidFill>
                  <a:srgbClr val="FF0000"/>
                </a:solidFill>
                <a:latin typeface="ＭＳ ゴシック" pitchFamily="-106" charset="-128"/>
                <a:ea typeface="ＭＳ ゴシック" pitchFamily="-106" charset="-128"/>
                <a:cs typeface="ＭＳ ゴシック" pitchFamily="-106" charset="-128"/>
              </a:rPr>
              <a:t>⏎</a:t>
            </a:r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oudy Old Style" charset="0"/>
                <a:ea typeface="ＭＳ Ｐゴシック" charset="0"/>
                <a:cs typeface="ＭＳ Ｐゴシック" charset="0"/>
              </a:rPr>
              <a:t>A Degree in Social Entrepreneurship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ts val="0"/>
              </a:spcBef>
            </a:pPr>
            <a:r>
              <a:rPr lang="en-US" sz="1400" dirty="0" smtClean="0">
                <a:latin typeface="Arial"/>
              </a:rPr>
              <a:t>TUL 630  Community Transformation – Develop skills in Community Mapping and then being able to </a:t>
            </a:r>
            <a:r>
              <a:rPr lang="en-US" sz="1400" dirty="0" err="1" smtClean="0">
                <a:latin typeface="Arial"/>
              </a:rPr>
              <a:t>initiae</a:t>
            </a:r>
            <a:r>
              <a:rPr lang="en-US" sz="1400" dirty="0" smtClean="0">
                <a:latin typeface="Arial"/>
              </a:rPr>
              <a:t> a seed project with the church or community.  </a:t>
            </a:r>
            <a:endParaRPr lang="en-US" sz="1400" dirty="0">
              <a:latin typeface="Arial"/>
            </a:endParaRP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>
                <a:latin typeface="Arial"/>
              </a:rPr>
              <a:t>TUL </a:t>
            </a:r>
            <a:r>
              <a:rPr lang="en-US" sz="1400" dirty="0" smtClean="0">
                <a:latin typeface="Arial"/>
              </a:rPr>
              <a:t>550 Forming </a:t>
            </a:r>
            <a:r>
              <a:rPr lang="en-US" sz="1400" dirty="0">
                <a:latin typeface="Arial"/>
              </a:rPr>
              <a:t>New Faith </a:t>
            </a:r>
            <a:r>
              <a:rPr lang="en-US" sz="1400" dirty="0" smtClean="0">
                <a:latin typeface="Arial"/>
              </a:rPr>
              <a:t>Communities – linking </a:t>
            </a:r>
            <a:r>
              <a:rPr lang="en-US" sz="1400" dirty="0" err="1" smtClean="0">
                <a:latin typeface="Arial"/>
              </a:rPr>
              <a:t>Churchplanting</a:t>
            </a:r>
            <a:r>
              <a:rPr lang="en-US" sz="1400" dirty="0" smtClean="0">
                <a:latin typeface="Arial"/>
              </a:rPr>
              <a:t> and Economic Discipleship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 smtClean="0">
                <a:latin typeface="Arial"/>
              </a:rPr>
              <a:t>TUL 640  Entrepreneurial &amp; Organizational Leadership – basic business management applied to an NGO environment</a:t>
            </a:r>
          </a:p>
          <a:p>
            <a:pPr marL="0" indent="0" eaLnBrk="1" hangingPunct="1">
              <a:spcBef>
                <a:spcPts val="0"/>
              </a:spcBef>
            </a:pPr>
            <a:endParaRPr lang="en-US" sz="1400" dirty="0" smtClean="0">
              <a:latin typeface="Arial"/>
            </a:endParaRPr>
          </a:p>
          <a:p>
            <a:pPr marL="0" indent="0" eaLnBrk="1" hangingPunct="1">
              <a:spcBef>
                <a:spcPts val="0"/>
              </a:spcBef>
            </a:pPr>
            <a:endParaRPr lang="en-US" sz="1400" dirty="0">
              <a:latin typeface="Arial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1400" dirty="0" smtClean="0">
                <a:latin typeface="Arial"/>
              </a:rPr>
              <a:t>5 Internships with NGO’s– working inside learning basic skills but also evaluating structure of NGO’s funding, administration, financial </a:t>
            </a:r>
            <a:r>
              <a:rPr lang="en-US" sz="1400" dirty="0" err="1" smtClean="0">
                <a:latin typeface="Arial"/>
              </a:rPr>
              <a:t>accountabitilies</a:t>
            </a:r>
            <a:endParaRPr lang="en-US" sz="1400" dirty="0">
              <a:latin typeface="Arial"/>
            </a:endParaRP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>
                <a:latin typeface="Arial"/>
              </a:rPr>
              <a:t>TUL </a:t>
            </a:r>
            <a:r>
              <a:rPr lang="en-US" sz="1400" dirty="0" smtClean="0">
                <a:latin typeface="Arial"/>
              </a:rPr>
              <a:t>555 Educational </a:t>
            </a:r>
            <a:r>
              <a:rPr lang="en-US" sz="1400" dirty="0">
                <a:latin typeface="Arial"/>
              </a:rPr>
              <a:t>Centre </a:t>
            </a:r>
            <a:r>
              <a:rPr lang="en-US" sz="1400" dirty="0" smtClean="0">
                <a:latin typeface="Arial"/>
              </a:rPr>
              <a:t>Development </a:t>
            </a:r>
            <a:endParaRPr lang="en-US" sz="1400" dirty="0">
              <a:latin typeface="Arial"/>
            </a:endParaRP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>
                <a:latin typeface="Arial"/>
              </a:rPr>
              <a:t>TUL </a:t>
            </a:r>
            <a:r>
              <a:rPr lang="en-US" sz="1400" dirty="0" smtClean="0">
                <a:latin typeface="Arial"/>
              </a:rPr>
              <a:t>560 Theo </a:t>
            </a:r>
            <a:r>
              <a:rPr lang="en-US" sz="1400" dirty="0">
                <a:latin typeface="Arial"/>
              </a:rPr>
              <a:t>&amp; Practice of Community Econ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 smtClean="0">
                <a:latin typeface="Arial"/>
              </a:rPr>
              <a:t>TUL 530  Service </a:t>
            </a:r>
            <a:r>
              <a:rPr lang="en-US" sz="1400" dirty="0">
                <a:latin typeface="Arial"/>
              </a:rPr>
              <a:t>to the Marginalized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 smtClean="0">
                <a:latin typeface="Arial"/>
              </a:rPr>
              <a:t>TUL 555  Educational </a:t>
            </a:r>
            <a:r>
              <a:rPr lang="en-US" sz="1400" dirty="0">
                <a:latin typeface="Arial"/>
              </a:rPr>
              <a:t>Centre Development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>
                <a:latin typeface="Arial"/>
              </a:rPr>
              <a:t>TUL </a:t>
            </a:r>
            <a:r>
              <a:rPr lang="en-US" sz="1400" dirty="0" smtClean="0">
                <a:latin typeface="Arial"/>
              </a:rPr>
              <a:t>655  Advocacy </a:t>
            </a:r>
            <a:r>
              <a:rPr lang="en-US" sz="1400" dirty="0">
                <a:latin typeface="Arial"/>
              </a:rPr>
              <a:t>and the Urban Environment</a:t>
            </a: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>
                <a:latin typeface="Arial"/>
              </a:rPr>
              <a:t>TUL </a:t>
            </a:r>
            <a:r>
              <a:rPr lang="en-US" sz="1400" dirty="0" smtClean="0">
                <a:latin typeface="Arial"/>
              </a:rPr>
              <a:t>650  Primary </a:t>
            </a:r>
            <a:r>
              <a:rPr lang="en-US" sz="1400" dirty="0">
                <a:latin typeface="Arial"/>
              </a:rPr>
              <a:t>Health </a:t>
            </a:r>
            <a:r>
              <a:rPr lang="en-US" sz="1400" dirty="0" smtClean="0">
                <a:latin typeface="Arial"/>
              </a:rPr>
              <a:t>Care</a:t>
            </a:r>
          </a:p>
          <a:p>
            <a:pPr marL="0" indent="0" eaLnBrk="1" hangingPunct="1">
              <a:spcBef>
                <a:spcPts val="0"/>
              </a:spcBef>
            </a:pPr>
            <a:endParaRPr lang="en-US" sz="1400" dirty="0">
              <a:latin typeface="Arial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1400" dirty="0" smtClean="0">
                <a:latin typeface="Arial"/>
              </a:rPr>
              <a:t>Integration</a:t>
            </a:r>
            <a:endParaRPr lang="en-US" sz="1400" dirty="0">
              <a:latin typeface="Arial"/>
            </a:endParaRPr>
          </a:p>
          <a:p>
            <a:pPr marL="0" indent="0" eaLnBrk="1" hangingPunct="1">
              <a:spcBef>
                <a:spcPts val="0"/>
              </a:spcBef>
            </a:pPr>
            <a:r>
              <a:rPr lang="en-US" sz="1400" dirty="0">
                <a:latin typeface="Arial"/>
              </a:rPr>
              <a:t>TUL </a:t>
            </a:r>
            <a:r>
              <a:rPr lang="en-US" sz="1400" dirty="0" smtClean="0">
                <a:latin typeface="Arial"/>
              </a:rPr>
              <a:t>670a,b Research </a:t>
            </a:r>
            <a:r>
              <a:rPr lang="en-US" sz="1400" dirty="0">
                <a:latin typeface="Arial"/>
              </a:rPr>
              <a:t>Project or </a:t>
            </a:r>
            <a:r>
              <a:rPr lang="en-US" sz="1400" dirty="0" smtClean="0">
                <a:latin typeface="Arial"/>
              </a:rPr>
              <a:t>Thesis – Evaluation of an Organization leading to a projected plan for organization or </a:t>
            </a:r>
            <a:r>
              <a:rPr lang="en-US" sz="1400" dirty="0" err="1" smtClean="0">
                <a:latin typeface="Arial"/>
              </a:rPr>
              <a:t>movment</a:t>
            </a:r>
            <a:r>
              <a:rPr lang="en-US" sz="1400" dirty="0" smtClean="0">
                <a:latin typeface="Arial"/>
              </a:rPr>
              <a:t> over the next two years. Requires business plan, </a:t>
            </a:r>
            <a:r>
              <a:rPr lang="en-US" sz="1400" dirty="0" err="1" smtClean="0">
                <a:latin typeface="Arial"/>
              </a:rPr>
              <a:t>financail</a:t>
            </a:r>
            <a:r>
              <a:rPr lang="en-US" sz="1400" dirty="0" smtClean="0">
                <a:latin typeface="Arial"/>
              </a:rPr>
              <a:t> plan, funding plan.</a:t>
            </a:r>
            <a:endParaRPr lang="en-US" sz="14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84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A Degree in </a:t>
            </a:r>
            <a:r>
              <a:rPr lang="en-US" dirty="0" smtClean="0">
                <a:latin typeface="Goudy Old Style" charset="0"/>
                <a:ea typeface="ＭＳ Ｐゴシック" charset="0"/>
                <a:cs typeface="ＭＳ Ｐゴシック" charset="0"/>
              </a:rPr>
              <a:t>Urban Theology</a:t>
            </a:r>
            <a:endParaRPr lang="en-US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7302323"/>
              </p:ext>
            </p:extLst>
          </p:nvPr>
        </p:nvGraphicFramePr>
        <p:xfrm>
          <a:off x="179512" y="1735138"/>
          <a:ext cx="3600401" cy="3854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48131259"/>
              </p:ext>
            </p:extLst>
          </p:nvPr>
        </p:nvGraphicFramePr>
        <p:xfrm>
          <a:off x="4644007" y="3068961"/>
          <a:ext cx="4499993" cy="378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64894" y="2706641"/>
            <a:ext cx="394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Progressions Academically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517232"/>
            <a:ext cx="5060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Transformational Conversations</a:t>
            </a:r>
          </a:p>
          <a:p>
            <a:r>
              <a:rPr lang="en-US" dirty="0" smtClean="0"/>
              <a:t>Action-reflection Theological Process</a:t>
            </a:r>
          </a:p>
          <a:p>
            <a:r>
              <a:rPr lang="en-US" dirty="0" smtClean="0"/>
              <a:t>A Way of Doing Oral Theology</a:t>
            </a:r>
          </a:p>
          <a:p>
            <a:r>
              <a:rPr lang="en-US" dirty="0" smtClean="0"/>
              <a:t>1/3 of each course is story-based theology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0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oudy Old Style" charset="0"/>
                <a:ea typeface="ＭＳ Ｐゴシック" charset="0"/>
                <a:cs typeface="ＭＳ Ｐゴシック" charset="0"/>
              </a:rPr>
              <a:t>A Degree in Global Studies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oudy Old Style" charset="0"/>
                <a:ea typeface="ＭＳ Ｐゴシック" charset="0"/>
                <a:cs typeface="ＭＳ Ｐゴシック" charset="0"/>
              </a:rPr>
              <a:t>A degree in Community Development</a:t>
            </a:r>
          </a:p>
          <a:p>
            <a:endParaRPr lang="en-US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9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oudy Old Style" charset="0"/>
                <a:ea typeface="ＭＳ Ｐゴシック" charset="0"/>
                <a:cs typeface="ＭＳ Ｐゴシック" charset="0"/>
              </a:rPr>
              <a:t>A Degree in Justice Making 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oudy Old Style" charset="0"/>
                <a:ea typeface="ＭＳ Ｐゴシック" charset="0"/>
                <a:cs typeface="ＭＳ Ｐゴシック" charset="0"/>
              </a:rPr>
              <a:t>And philosophy, and social work, and ….</a:t>
            </a:r>
          </a:p>
        </p:txBody>
      </p:sp>
    </p:spTree>
    <p:extLst>
      <p:ext uri="{BB962C8B-B14F-4D97-AF65-F5344CB8AC3E}">
        <p14:creationId xmlns:p14="http://schemas.microsoft.com/office/powerpoint/2010/main" val="235532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MATUL Leadership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235859" y="1342571"/>
            <a:ext cx="5715002" cy="5515429"/>
          </a:xfrm>
        </p:spPr>
        <p:txBody>
          <a:bodyPr>
            <a:normAutofit fontScale="85000" lnSpcReduction="20000"/>
          </a:bodyPr>
          <a:lstStyle/>
          <a:p>
            <a:pPr marL="233363" indent="-233363">
              <a:buFontTx/>
              <a:buChar char="•"/>
            </a:pPr>
            <a:endParaRPr lang="en-US" sz="2800" dirty="0" smtClean="0"/>
          </a:p>
          <a:p>
            <a:pPr lvl="1">
              <a:buFontTx/>
              <a:buChar char="•"/>
            </a:pPr>
            <a:r>
              <a:rPr lang="en-US" dirty="0" err="1" smtClean="0"/>
              <a:t>Encarna</a:t>
            </a:r>
            <a:r>
              <a:rPr lang="en-US" dirty="0" err="1" smtClean="0">
                <a:ea typeface="Times New Roman" charset="0"/>
                <a:cs typeface="Times New Roman" charset="0"/>
              </a:rPr>
              <a:t>çã</a:t>
            </a:r>
            <a:r>
              <a:rPr lang="en-US" dirty="0" err="1" smtClean="0"/>
              <a:t>o</a:t>
            </a:r>
            <a:r>
              <a:rPr lang="en-US" dirty="0" smtClean="0"/>
              <a:t> Alliance Coordinator, Dr. </a:t>
            </a:r>
            <a:r>
              <a:rPr lang="en-US" dirty="0" err="1" smtClean="0"/>
              <a:t>Viv</a:t>
            </a:r>
            <a:r>
              <a:rPr lang="en-US" dirty="0" smtClean="0"/>
              <a:t> </a:t>
            </a:r>
            <a:r>
              <a:rPr lang="en-US" dirty="0" err="1" smtClean="0"/>
              <a:t>Grigg</a:t>
            </a:r>
            <a:r>
              <a:rPr lang="en-US" dirty="0" smtClean="0"/>
              <a:t>, international director of MATUL at APU, </a:t>
            </a:r>
          </a:p>
          <a:p>
            <a:pPr lvl="2">
              <a:buFontTx/>
              <a:buChar char="•"/>
            </a:pPr>
            <a:r>
              <a:rPr lang="en-US" sz="2000" dirty="0" smtClean="0"/>
              <a:t>lived in the slums of Manila, Calcutta and Sao Paulo. (Get his book, </a:t>
            </a:r>
            <a:r>
              <a:rPr lang="en-US" sz="2000" i="1" dirty="0" smtClean="0"/>
              <a:t>Companion to the Poor</a:t>
            </a:r>
            <a:r>
              <a:rPr lang="en-US" sz="2000" dirty="0" smtClean="0"/>
              <a:t> for core elements of this program).</a:t>
            </a:r>
          </a:p>
          <a:p>
            <a:pPr lvl="1">
              <a:buFontTx/>
              <a:buChar char="•"/>
            </a:pPr>
            <a:r>
              <a:rPr lang="en-US" dirty="0" smtClean="0"/>
              <a:t>Dr. Corrie </a:t>
            </a:r>
            <a:r>
              <a:rPr lang="en-US" dirty="0" err="1" smtClean="0"/>
              <a:t>DeBoer</a:t>
            </a:r>
            <a:r>
              <a:rPr lang="en-US" dirty="0" smtClean="0"/>
              <a:t> is the Chairperson of the Encarnação Alliance Training Commission </a:t>
            </a:r>
          </a:p>
          <a:p>
            <a:pPr lvl="2">
              <a:buFontTx/>
              <a:buChar char="•"/>
            </a:pPr>
            <a:r>
              <a:rPr lang="en-US" sz="2000" dirty="0" smtClean="0"/>
              <a:t>she started 500 slum schools</a:t>
            </a:r>
          </a:p>
          <a:p>
            <a:pPr lvl="1">
              <a:buFontTx/>
              <a:buChar char="•"/>
            </a:pPr>
            <a:r>
              <a:rPr lang="en-US" dirty="0" smtClean="0"/>
              <a:t>Peter </a:t>
            </a:r>
            <a:r>
              <a:rPr lang="en-US" dirty="0" err="1" smtClean="0"/>
              <a:t>Nistche</a:t>
            </a:r>
            <a:r>
              <a:rPr lang="en-US" dirty="0" smtClean="0"/>
              <a:t> is Program Director at Asian Theological Seminary in Manila</a:t>
            </a:r>
          </a:p>
          <a:p>
            <a:pPr lvl="1">
              <a:buFontTx/>
              <a:buChar char="•"/>
            </a:pPr>
            <a:r>
              <a:rPr lang="en-US" dirty="0" smtClean="0"/>
              <a:t>Dr. </a:t>
            </a:r>
            <a:r>
              <a:rPr lang="en-US" dirty="0" err="1" smtClean="0"/>
              <a:t>Isac</a:t>
            </a:r>
            <a:r>
              <a:rPr lang="en-US" dirty="0" smtClean="0"/>
              <a:t> Raja is Principal of HBI in Chennai, , India (he trained 5000 </a:t>
            </a:r>
            <a:r>
              <a:rPr lang="en-US" dirty="0" err="1" smtClean="0"/>
              <a:t>churchplanters</a:t>
            </a:r>
            <a:r>
              <a:rPr lang="en-US" dirty="0" smtClean="0"/>
              <a:t>).  Dr </a:t>
            </a:r>
            <a:r>
              <a:rPr lang="en-US" dirty="0" err="1" smtClean="0"/>
              <a:t>Saravanan</a:t>
            </a:r>
            <a:r>
              <a:rPr lang="en-US" dirty="0" smtClean="0"/>
              <a:t> directs the program.</a:t>
            </a:r>
          </a:p>
          <a:p>
            <a:pPr lvl="1">
              <a:buFontTx/>
              <a:buChar char="•"/>
            </a:pPr>
            <a:r>
              <a:rPr lang="en-US" dirty="0" smtClean="0"/>
              <a:t>Dr. Rich </a:t>
            </a:r>
            <a:r>
              <a:rPr lang="en-US" dirty="0" err="1" smtClean="0"/>
              <a:t>Slimbach</a:t>
            </a:r>
            <a:r>
              <a:rPr lang="en-US" dirty="0" smtClean="0"/>
              <a:t> is academic director for Azusa Pacific University in Los Angeles</a:t>
            </a:r>
          </a:p>
          <a:p>
            <a:pPr lvl="1">
              <a:buFontTx/>
              <a:buChar char="•"/>
            </a:pPr>
            <a:r>
              <a:rPr lang="en-US" dirty="0" smtClean="0"/>
              <a:t>Dr Colin Smith trains 50 slum pastors in Nairobi slums each year in a Centre for Urban Mission in the Slums</a:t>
            </a:r>
          </a:p>
          <a:p>
            <a:pPr lvl="1">
              <a:buFontTx/>
              <a:buChar char="•"/>
            </a:pPr>
            <a:r>
              <a:rPr lang="en-US" dirty="0" smtClean="0"/>
              <a:t>Pere Oge Beauvoir directs the program at UNEPH, Port au Prince, Haiti</a:t>
            </a:r>
          </a:p>
          <a:p>
            <a:pPr lvl="1">
              <a:buFontTx/>
              <a:buChar char="•"/>
            </a:pPr>
            <a:r>
              <a:rPr lang="en-US" dirty="0" smtClean="0"/>
              <a:t>Dr </a:t>
            </a:r>
            <a:r>
              <a:rPr lang="en-US" dirty="0" err="1" smtClean="0"/>
              <a:t>Aseervedam</a:t>
            </a:r>
            <a:r>
              <a:rPr lang="en-US" dirty="0" smtClean="0"/>
              <a:t> directs program at RIMI, Nagpur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0" name="Group 4"/>
          <p:cNvGrpSpPr>
            <a:grpSpLocks noGrp="1"/>
          </p:cNvGrpSpPr>
          <p:nvPr/>
        </p:nvGrpSpPr>
        <p:grpSpPr bwMode="auto">
          <a:xfrm>
            <a:off x="5715000" y="2590800"/>
            <a:ext cx="2997200" cy="3535363"/>
            <a:chOff x="3696" y="1104"/>
            <a:chExt cx="2064" cy="2794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1104"/>
              <a:ext cx="2064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744" y="3456"/>
              <a:ext cx="196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Helvetica" charset="0"/>
                </a:rPr>
                <a:t>Corrie and students in Welfareville</a:t>
              </a:r>
              <a:endParaRPr lang="en-US" sz="24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Asian Theological Seminary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448" y="1792630"/>
            <a:ext cx="5158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Our mission is to glorify God by providing </a:t>
            </a:r>
          </a:p>
          <a:p>
            <a:r>
              <a:rPr lang="en-US" sz="2000" b="1" dirty="0" smtClean="0">
                <a:solidFill>
                  <a:schemeClr val="accent1"/>
                </a:solidFill>
              </a:rPr>
              <a:t>quality theological education to prepare leaders who will effect biblical transformation in the Church and societies in Asia and beyond.</a:t>
            </a:r>
            <a:endParaRPr lang="en-US" sz="2000" dirty="0" smtClean="0"/>
          </a:p>
          <a:p>
            <a:endParaRPr lang="en-US" sz="2000" dirty="0"/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5519964" y="2373206"/>
          <a:ext cx="3338286" cy="1191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CorelDRAW" r:id="rId3" imgW="1201320" imgH="428400" progId="">
                  <p:embed/>
                </p:oleObj>
              </mc:Choice>
              <mc:Fallback>
                <p:oleObj name="CorelDRAW" r:id="rId3" imgW="1201320" imgH="428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964" y="2373206"/>
                        <a:ext cx="3338286" cy="1191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163" y="3423846"/>
            <a:ext cx="54842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Campus: 54 Scout </a:t>
            </a:r>
            <a:r>
              <a:rPr lang="en-US" dirty="0" err="1" smtClean="0"/>
              <a:t>Madriñan</a:t>
            </a:r>
            <a:r>
              <a:rPr lang="en-US" dirty="0" smtClean="0"/>
              <a:t>, Quezon City, Philippines</a:t>
            </a:r>
          </a:p>
          <a:p>
            <a:r>
              <a:rPr lang="en-US" dirty="0" smtClean="0"/>
              <a:t>Mailing Address: QCCPO Box 1454-1154 </a:t>
            </a:r>
          </a:p>
          <a:p>
            <a:r>
              <a:rPr lang="en-US" dirty="0" smtClean="0"/>
              <a:t>                            Quezon City 1102, Philippines</a:t>
            </a:r>
          </a:p>
          <a:p>
            <a:r>
              <a:rPr lang="en-US" dirty="0" smtClean="0"/>
              <a:t>ATS Phone: (632) 928-6717 Loc 125, Fax: (632) 928-5114</a:t>
            </a:r>
          </a:p>
          <a:p>
            <a:r>
              <a:rPr lang="en-US" dirty="0" smtClean="0"/>
              <a:t>Center for Urban Transformation Phone: (632) 928-5097</a:t>
            </a:r>
          </a:p>
          <a:p>
            <a:r>
              <a:rPr lang="en-US" dirty="0" smtClean="0"/>
              <a:t>Program Director: Dr. Lee </a:t>
            </a:r>
            <a:r>
              <a:rPr lang="en-US" dirty="0" err="1" smtClean="0"/>
              <a:t>Wanak</a:t>
            </a:r>
            <a:r>
              <a:rPr lang="en-US" dirty="0" smtClean="0"/>
              <a:t>/ </a:t>
            </a:r>
            <a:r>
              <a:rPr lang="en-US" dirty="0" err="1" smtClean="0"/>
              <a:t>L_Wanak@yahoo.com</a:t>
            </a:r>
            <a:endParaRPr lang="en-US" dirty="0" smtClean="0"/>
          </a:p>
          <a:p>
            <a:r>
              <a:rPr lang="en-US" dirty="0" smtClean="0"/>
              <a:t>Program Assistant: Nelson </a:t>
            </a:r>
            <a:r>
              <a:rPr lang="en-US" dirty="0" err="1" smtClean="0"/>
              <a:t>Gaurano</a:t>
            </a:r>
            <a:r>
              <a:rPr lang="en-US" dirty="0" smtClean="0"/>
              <a:t>/ </a:t>
            </a:r>
            <a:r>
              <a:rPr lang="en-US" dirty="0" err="1" smtClean="0"/>
              <a:t>nelson@ats.ph</a:t>
            </a:r>
            <a:endParaRPr lang="en-US" dirty="0" smtClean="0"/>
          </a:p>
          <a:p>
            <a:r>
              <a:rPr lang="en-US" dirty="0" smtClean="0"/>
              <a:t>Chair, </a:t>
            </a:r>
            <a:r>
              <a:rPr lang="en-US" dirty="0" err="1" smtClean="0"/>
              <a:t>Encarnação</a:t>
            </a:r>
            <a:r>
              <a:rPr lang="en-US" dirty="0" smtClean="0"/>
              <a:t> Alliance Training Commission:</a:t>
            </a:r>
          </a:p>
          <a:p>
            <a:r>
              <a:rPr lang="en-US" dirty="0" smtClean="0"/>
              <a:t>    Dr. </a:t>
            </a:r>
            <a:r>
              <a:rPr lang="en-US" dirty="0" err="1" smtClean="0"/>
              <a:t>Corrie</a:t>
            </a:r>
            <a:r>
              <a:rPr lang="en-US" dirty="0" smtClean="0"/>
              <a:t> </a:t>
            </a:r>
            <a:r>
              <a:rPr lang="en-US" dirty="0" err="1" smtClean="0"/>
              <a:t>DeBoer</a:t>
            </a:r>
            <a:r>
              <a:rPr lang="en-US" dirty="0" smtClean="0"/>
              <a:t>/ </a:t>
            </a:r>
            <a:r>
              <a:rPr lang="en-US" dirty="0" err="1" smtClean="0"/>
              <a:t>stewcorrie@yahoo.com</a:t>
            </a:r>
            <a:endParaRPr lang="en-US" dirty="0" smtClean="0"/>
          </a:p>
          <a:p>
            <a:r>
              <a:rPr lang="en-US" dirty="0" smtClean="0"/>
              <a:t>General E-mail: </a:t>
            </a:r>
            <a:r>
              <a:rPr lang="en-US" dirty="0" err="1" smtClean="0"/>
              <a:t>info@ats.ph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8394" y="3846286"/>
            <a:ext cx="3096380" cy="232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Hindustan Bible Institute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734" y="1807514"/>
            <a:ext cx="85740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HBI exists…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 give every person an opportunity to hear, understand and respond to the Gospel and to be </a:t>
            </a:r>
            <a:r>
              <a:rPr lang="en-US" sz="2000" dirty="0" err="1" smtClean="0"/>
              <a:t>discipled</a:t>
            </a:r>
            <a:r>
              <a:rPr lang="en-US" sz="2000" dirty="0" smtClean="0"/>
              <a:t> into communities of believers.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Vision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We want to see a dynamic transformational church in every village and colony of every town and city of India! 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4163" y="3718679"/>
            <a:ext cx="624897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Campus: </a:t>
            </a:r>
            <a:r>
              <a:rPr lang="en-US" b="1" dirty="0" smtClean="0"/>
              <a:t>HBI Ministries (India)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86-89 </a:t>
            </a:r>
            <a:r>
              <a:rPr lang="en-US" dirty="0" err="1" smtClean="0"/>
              <a:t>Medavakkam</a:t>
            </a:r>
            <a:r>
              <a:rPr lang="en-US" dirty="0" smtClean="0"/>
              <a:t> Tank Road</a:t>
            </a:r>
            <a:br>
              <a:rPr lang="en-US" dirty="0" smtClean="0"/>
            </a:br>
            <a:r>
              <a:rPr lang="en-US" dirty="0" err="1" smtClean="0"/>
              <a:t>Kilpauk</a:t>
            </a:r>
            <a:r>
              <a:rPr lang="en-US" dirty="0" smtClean="0"/>
              <a:t>, Chennai  600 010</a:t>
            </a:r>
            <a:br>
              <a:rPr lang="en-US" dirty="0" smtClean="0"/>
            </a:br>
            <a:r>
              <a:rPr lang="en-US" dirty="0" err="1" smtClean="0"/>
              <a:t>TamilNadu</a:t>
            </a:r>
            <a:r>
              <a:rPr lang="en-US" dirty="0" smtClean="0"/>
              <a:t>, India</a:t>
            </a:r>
            <a:br>
              <a:rPr lang="en-US" dirty="0" smtClean="0"/>
            </a:br>
            <a:r>
              <a:rPr lang="en-US" dirty="0" smtClean="0"/>
              <a:t>Phone: 91-44-2642 1199/1975/3664 </a:t>
            </a:r>
            <a:br>
              <a:rPr lang="en-US" dirty="0" smtClean="0"/>
            </a:br>
            <a:r>
              <a:rPr lang="en-US" dirty="0" smtClean="0"/>
              <a:t> Fax: 91-44-2642 3664 </a:t>
            </a:r>
            <a:br>
              <a:rPr lang="en-US" dirty="0" smtClean="0"/>
            </a:br>
            <a:r>
              <a:rPr lang="en-US" dirty="0" smtClean="0"/>
              <a:t>E-Mail: </a:t>
            </a:r>
            <a:r>
              <a:rPr lang="en-US" dirty="0" smtClean="0">
                <a:hlinkClick r:id="rId2"/>
              </a:rPr>
              <a:t>info@hbionline.org</a:t>
            </a:r>
            <a:r>
              <a:rPr lang="en-US" dirty="0" smtClean="0"/>
              <a:t>  </a:t>
            </a:r>
          </a:p>
          <a:p>
            <a:r>
              <a:rPr lang="en-US" dirty="0" smtClean="0"/>
              <a:t>Principal: Dr </a:t>
            </a:r>
            <a:r>
              <a:rPr lang="en-US" dirty="0" err="1" smtClean="0"/>
              <a:t>Isac</a:t>
            </a:r>
            <a:r>
              <a:rPr lang="en-US" dirty="0" smtClean="0"/>
              <a:t> Raja </a:t>
            </a:r>
            <a:r>
              <a:rPr lang="en-US" dirty="0" err="1" smtClean="0"/>
              <a:t>Soundaraj</a:t>
            </a:r>
            <a:r>
              <a:rPr lang="en-US" dirty="0" smtClean="0"/>
              <a:t>, </a:t>
            </a:r>
            <a:r>
              <a:rPr lang="en-US" dirty="0" err="1" smtClean="0"/>
              <a:t>principal@hbionline.org</a:t>
            </a:r>
            <a:endParaRPr lang="en-US" dirty="0" smtClean="0"/>
          </a:p>
          <a:p>
            <a:r>
              <a:rPr lang="en-US" dirty="0" smtClean="0"/>
              <a:t>Program Director: Dr. P.N. </a:t>
            </a:r>
            <a:r>
              <a:rPr lang="en-US" dirty="0" err="1" smtClean="0"/>
              <a:t>Saravanan</a:t>
            </a:r>
            <a:r>
              <a:rPr lang="en-US" dirty="0" smtClean="0"/>
              <a:t>, </a:t>
            </a:r>
            <a:r>
              <a:rPr lang="en-US" dirty="0" err="1" smtClean="0"/>
              <a:t>pn_saravanan@yahoo.com</a:t>
            </a:r>
            <a:endParaRPr lang="en-US" dirty="0" smtClean="0"/>
          </a:p>
          <a:p>
            <a:r>
              <a:rPr lang="en-US" dirty="0" smtClean="0"/>
              <a:t>Program Assistant: </a:t>
            </a:r>
            <a:r>
              <a:rPr lang="en-US" dirty="0" err="1" smtClean="0"/>
              <a:t>Theopholous</a:t>
            </a:r>
            <a:r>
              <a:rPr lang="en-US" dirty="0" smtClean="0"/>
              <a:t>, </a:t>
            </a:r>
            <a:r>
              <a:rPr lang="en-US" dirty="0" err="1" smtClean="0"/>
              <a:t>grace_nithya@yahoo.com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2535" y="3627964"/>
            <a:ext cx="2765715" cy="2195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/>
              <a:t>Asuza Pacific University</a:t>
            </a:r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2685143" y="2151063"/>
            <a:ext cx="3932238" cy="39751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NZ" dirty="0" smtClean="0"/>
              <a:t>This </a:t>
            </a:r>
            <a:r>
              <a:rPr lang="en-NZ" dirty="0"/>
              <a:t>program will be delivered entirely as a field </a:t>
            </a:r>
            <a:r>
              <a:rPr lang="en-NZ" dirty="0" smtClean="0"/>
              <a:t>based program at our partner schools overseas</a:t>
            </a:r>
          </a:p>
          <a:p>
            <a:pPr eaLnBrk="1" hangingPunct="1"/>
            <a:r>
              <a:rPr lang="en-NZ" dirty="0" smtClean="0"/>
              <a:t>Begins Feb 2010</a:t>
            </a:r>
          </a:p>
          <a:p>
            <a:pPr eaLnBrk="1" hangingPunct="1"/>
            <a:r>
              <a:rPr lang="en-NZ" dirty="0"/>
              <a:t>Contact:</a:t>
            </a:r>
            <a:r>
              <a:rPr lang="en-NZ" dirty="0" smtClean="0"/>
              <a:t> </a:t>
            </a:r>
          </a:p>
          <a:p>
            <a:pPr lvl="1" eaLnBrk="1" hangingPunct="1"/>
            <a:r>
              <a:rPr lang="en-NZ" dirty="0" smtClean="0"/>
              <a:t>Dr Viv Grigg, </a:t>
            </a:r>
            <a:r>
              <a:rPr lang="en-NZ" dirty="0" smtClean="0">
                <a:hlinkClick r:id="rId2"/>
              </a:rPr>
              <a:t>vgrigg@apu.edu</a:t>
            </a:r>
            <a:endParaRPr lang="en-NZ" dirty="0" smtClean="0"/>
          </a:p>
          <a:p>
            <a:pPr lvl="1" eaLnBrk="1" hangingPunct="1"/>
            <a:r>
              <a:rPr lang="en-NZ" dirty="0" smtClean="0"/>
              <a:t>Dr Rich Slimbach </a:t>
            </a:r>
            <a:r>
              <a:rPr lang="en-NZ" dirty="0" smtClean="0">
                <a:hlinkClick r:id="rId3"/>
              </a:rPr>
              <a:t>rslimbach@apu.edu</a:t>
            </a:r>
            <a:endParaRPr lang="en-NZ" dirty="0" smtClean="0"/>
          </a:p>
          <a:p>
            <a:pPr lvl="1" eaLnBrk="1" hangingPunct="1"/>
            <a:r>
              <a:rPr lang="en-NZ" dirty="0" smtClean="0"/>
              <a:t>Or Rebecca Pratt  </a:t>
            </a:r>
            <a:r>
              <a:rPr lang="en-NZ" dirty="0" smtClean="0">
                <a:hlinkClick r:id="rId4"/>
              </a:rPr>
              <a:t>rpratt@apu.edu</a:t>
            </a:r>
            <a:r>
              <a:rPr lang="en-NZ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Carlile College, Nairobi, Kenya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01097" y="2861004"/>
            <a:ext cx="5519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 Anglican training college.  Moved into the slum of 800,000 people, </a:t>
            </a:r>
            <a:r>
              <a:rPr lang="en-US" sz="2800" i="1" dirty="0" err="1" smtClean="0"/>
              <a:t>Kibera</a:t>
            </a:r>
            <a:r>
              <a:rPr lang="en-US" sz="2800" dirty="0" smtClean="0"/>
              <a:t>, and each year has trained 54 pastors.  Now developing the MA to launch next September 2011</a:t>
            </a:r>
            <a:endParaRPr lang="en-US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Universite Episcopal d’Haiti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4430" y="3044600"/>
            <a:ext cx="459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au Prince, Haiti, will launch October, 2010. The University collapsed in the earthquake and many students died.  They are eager to move ahead. 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98"/>
          <p:cNvSpPr>
            <a:spLocks noGrp="1"/>
          </p:cNvSpPr>
          <p:nvPr>
            <p:ph type="ctrTitle"/>
          </p:nvPr>
        </p:nvSpPr>
        <p:spPr>
          <a:xfrm>
            <a:off x="421340" y="449005"/>
            <a:ext cx="8272887" cy="1088136"/>
          </a:xfrm>
        </p:spPr>
        <p:txBody>
          <a:bodyPr>
            <a:noAutofit/>
          </a:bodyPr>
          <a:lstStyle/>
          <a:p>
            <a:r>
              <a:rPr lang="en-US" sz="3300" dirty="0" smtClean="0"/>
              <a:t>TRANSFORMATIONAL  URBAN LEADERSHIP</a:t>
            </a:r>
            <a:endParaRPr lang="en-US" sz="3300" dirty="0"/>
          </a:p>
        </p:txBody>
      </p:sp>
      <p:sp>
        <p:nvSpPr>
          <p:cNvPr id="100" name="Subtitle 9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 International Partnership of </a:t>
            </a:r>
            <a:r>
              <a:rPr lang="en-US" dirty="0" smtClean="0"/>
              <a:t>the </a:t>
            </a:r>
            <a:r>
              <a:rPr lang="en-US" dirty="0" smtClean="0"/>
              <a:t>Encarnacao Alliance of Slum </a:t>
            </a:r>
            <a:r>
              <a:rPr lang="en-US" dirty="0" err="1" smtClean="0"/>
              <a:t>Movment</a:t>
            </a:r>
            <a:r>
              <a:rPr lang="en-US" dirty="0" smtClean="0"/>
              <a:t> Leaders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94374" y="5089408"/>
            <a:ext cx="289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Dr. Viv Grigg, International Chairman, </a:t>
            </a:r>
            <a:br>
              <a:rPr lang="en-US" sz="1400" dirty="0" smtClean="0"/>
            </a:br>
            <a:r>
              <a:rPr lang="en-US" sz="1400" dirty="0" smtClean="0"/>
              <a:t>MATUL  Training Commission</a:t>
            </a:r>
            <a:endParaRPr lang="en-US" sz="1400" dirty="0"/>
          </a:p>
        </p:txBody>
      </p:sp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4" y="2795450"/>
            <a:ext cx="8722660" cy="2093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205" y="5089408"/>
            <a:ext cx="6175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www.urbanleaders.org/ma</a:t>
            </a:r>
            <a:r>
              <a:rPr lang="en-US" dirty="0" smtClean="0"/>
              <a:t> for structure</a:t>
            </a:r>
          </a:p>
          <a:p>
            <a:r>
              <a:rPr lang="en-US" dirty="0" smtClean="0">
                <a:hlinkClick r:id="rId4"/>
              </a:rPr>
              <a:t>www.urbanleaders.org/matul</a:t>
            </a:r>
            <a:r>
              <a:rPr lang="en-US" dirty="0" smtClean="0"/>
              <a:t> for course designs</a:t>
            </a:r>
          </a:p>
          <a:p>
            <a:r>
              <a:rPr lang="en-US" dirty="0" smtClean="0">
                <a:hlinkClick r:id="rId5"/>
              </a:rPr>
              <a:t>www.matul.org</a:t>
            </a:r>
            <a:r>
              <a:rPr lang="en-US" dirty="0" smtClean="0"/>
              <a:t> for PR site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India Theological Seminary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82517" y="3472986"/>
            <a:ext cx="4562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Nagpur, India,</a:t>
            </a:r>
          </a:p>
          <a:p>
            <a:r>
              <a:rPr lang="en-US" sz="2800" dirty="0" smtClean="0"/>
              <a:t>Will launch MATUL, Sept 2011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181693" y="3549135"/>
            <a:ext cx="519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∧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How does MATUL differ from other degrees?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61151"/>
            <a:ext cx="8574087" cy="46778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dirty="0" smtClean="0"/>
              <a:t>An Entirely New Field: Urban Poor Movement Leadership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 Leadership Degree</a:t>
            </a:r>
          </a:p>
          <a:p>
            <a:pPr lvl="2">
              <a:lnSpc>
                <a:spcPct val="80000"/>
              </a:lnSpc>
            </a:pPr>
            <a:r>
              <a:rPr lang="en-US" sz="1946" i="1" dirty="0" smtClean="0">
                <a:ea typeface="ＭＳ Ｐゴシック" charset="-128"/>
              </a:rPr>
              <a:t>Movement Leadership</a:t>
            </a:r>
            <a:r>
              <a:rPr lang="en-US" sz="1946" dirty="0" smtClean="0">
                <a:ea typeface="ＭＳ Ｐゴシック" charset="-128"/>
              </a:rPr>
              <a:t> (</a:t>
            </a:r>
            <a:r>
              <a:rPr lang="en-US" sz="1946" dirty="0" err="1" smtClean="0">
                <a:ea typeface="ＭＳ Ｐゴシック" charset="-128"/>
              </a:rPr>
              <a:t>evang</a:t>
            </a:r>
            <a:r>
              <a:rPr lang="en-US" sz="1946" dirty="0" smtClean="0">
                <a:ea typeface="ＭＳ Ｐゴシック" charset="-128"/>
              </a:rPr>
              <a:t>/apostolic leadership centre) </a:t>
            </a:r>
            <a:r>
              <a:rPr lang="en-US" sz="1946" dirty="0" err="1" smtClean="0">
                <a:ea typeface="ＭＳ Ｐゴシック" charset="-128"/>
              </a:rPr>
              <a:t>vs</a:t>
            </a:r>
            <a:r>
              <a:rPr lang="en-US" sz="1946" dirty="0" smtClean="0">
                <a:ea typeface="ＭＳ Ｐゴシック" charset="-128"/>
              </a:rPr>
              <a:t> Management for NGO ‘</a:t>
            </a:r>
            <a:r>
              <a:rPr lang="en-US" sz="1946" dirty="0" err="1" smtClean="0">
                <a:ea typeface="ＭＳ Ｐゴシック" charset="-128"/>
              </a:rPr>
              <a:t>s</a:t>
            </a:r>
            <a:r>
              <a:rPr lang="en-US" sz="1946" dirty="0" smtClean="0">
                <a:ea typeface="ＭＳ Ｐゴシック" charset="-128"/>
              </a:rPr>
              <a:t> (diaconal centre)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this is not an MBA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Urban</a:t>
            </a:r>
            <a:r>
              <a:rPr lang="en-US" sz="2400" dirty="0" smtClean="0"/>
              <a:t> Poor Leadership (This is an urban degree)</a:t>
            </a:r>
          </a:p>
          <a:p>
            <a:pPr lvl="1">
              <a:lnSpc>
                <a:spcPct val="80000"/>
              </a:lnSpc>
            </a:pPr>
            <a:r>
              <a:rPr lang="en-US" sz="1946" dirty="0" smtClean="0"/>
              <a:t>A </a:t>
            </a:r>
            <a:r>
              <a:rPr lang="en-US" sz="1946" i="1" dirty="0" smtClean="0"/>
              <a:t>Movement Leadership</a:t>
            </a:r>
            <a:r>
              <a:rPr lang="en-US" sz="1946" dirty="0" smtClean="0"/>
              <a:t> Degree </a:t>
            </a:r>
            <a:r>
              <a:rPr lang="en-US" sz="1946" dirty="0" err="1" smtClean="0"/>
              <a:t>vs</a:t>
            </a:r>
            <a:r>
              <a:rPr lang="en-US" sz="1946" dirty="0" smtClean="0"/>
              <a:t> a Development Degree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Why? Theologically - Jesus came to train movement leaders (apostles). Deacons/managers were in support roles</a:t>
            </a:r>
          </a:p>
          <a:p>
            <a:pPr lvl="3">
              <a:lnSpc>
                <a:spcPct val="80000"/>
              </a:lnSpc>
            </a:pPr>
            <a:r>
              <a:rPr lang="en-US" sz="1730" dirty="0" smtClean="0">
                <a:ea typeface="ＭＳ Ｐゴシック" charset="-128"/>
              </a:rPr>
              <a:t>His style was holistic mission with a centrality of evangelism, not holism based on Western fundraising </a:t>
            </a:r>
            <a:br>
              <a:rPr lang="en-US" sz="1730" dirty="0" smtClean="0">
                <a:ea typeface="ＭＳ Ｐゴシック" charset="-128"/>
              </a:rPr>
            </a:br>
            <a:r>
              <a:rPr lang="en-US" sz="1730" dirty="0" smtClean="0">
                <a:ea typeface="ＭＳ Ｐゴシック" charset="-128"/>
              </a:rPr>
              <a:t>(cf. </a:t>
            </a:r>
            <a:r>
              <a:rPr lang="en-US" sz="1730" dirty="0" err="1" smtClean="0">
                <a:ea typeface="ＭＳ Ｐゴシック" charset="-128"/>
              </a:rPr>
              <a:t>Valdir</a:t>
            </a:r>
            <a:r>
              <a:rPr lang="en-US" sz="1730" dirty="0" smtClean="0">
                <a:ea typeface="ＭＳ Ｐゴシック" charset="-128"/>
              </a:rPr>
              <a:t> </a:t>
            </a:r>
            <a:r>
              <a:rPr lang="en-US" sz="1730" dirty="0" err="1" smtClean="0">
                <a:ea typeface="ＭＳ Ｐゴシック" charset="-128"/>
              </a:rPr>
              <a:t>Steuernagals</a:t>
            </a:r>
            <a:r>
              <a:rPr lang="en-US" sz="1730" dirty="0" smtClean="0">
                <a:ea typeface="ＭＳ Ｐゴシック" charset="-128"/>
              </a:rPr>
              <a:t> reflections at WEA on failure of holism in contrast with holistic mission)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Urban </a:t>
            </a:r>
            <a:r>
              <a:rPr lang="en-US" sz="2400" i="1" dirty="0" smtClean="0"/>
              <a:t>Poor</a:t>
            </a:r>
            <a:r>
              <a:rPr lang="en-US" sz="2400" dirty="0" smtClean="0"/>
              <a:t> Leadership 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There is no formal training for these leaders globally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Core Theological Concepts Behind the Degree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2510" y="1839654"/>
            <a:ext cx="8785740" cy="480263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378" dirty="0" smtClean="0"/>
              <a:t>The Kingdom of God as core theological framework</a:t>
            </a:r>
          </a:p>
          <a:p>
            <a:pPr lvl="2"/>
            <a:r>
              <a:rPr lang="en-US" dirty="0" smtClean="0">
                <a:ea typeface="ＭＳ Ｐゴシック" charset="-128"/>
              </a:rPr>
              <a:t>Holistic church-planting  as central vehicle for Kingdom development</a:t>
            </a:r>
          </a:p>
          <a:p>
            <a:pPr lvl="1"/>
            <a:r>
              <a:rPr lang="en-US" sz="2400" dirty="0" smtClean="0"/>
              <a:t>The spiritual is central 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to economic, social and justice Kingdom dimensions</a:t>
            </a:r>
          </a:p>
          <a:p>
            <a:pPr lvl="1"/>
            <a:r>
              <a:rPr lang="en-US" sz="2400" dirty="0" smtClean="0"/>
              <a:t>The Church, the Word, the Spirit are the Primary Agents of Transformation</a:t>
            </a:r>
          </a:p>
          <a:p>
            <a:pPr lvl="2"/>
            <a:r>
              <a:rPr lang="en-US" dirty="0" smtClean="0">
                <a:ea typeface="ＭＳ Ｐゴシック" charset="-128"/>
              </a:rPr>
              <a:t>International Diaconates are to serve the advance of the </a:t>
            </a:r>
            <a:r>
              <a:rPr lang="en-US" dirty="0" err="1" smtClean="0">
                <a:ea typeface="ＭＳ Ｐゴシック" charset="-128"/>
              </a:rPr>
              <a:t>incarnational</a:t>
            </a:r>
            <a:r>
              <a:rPr lang="en-US" dirty="0" smtClean="0">
                <a:ea typeface="ＭＳ Ｐゴシック" charset="-128"/>
              </a:rPr>
              <a:t> church</a:t>
            </a:r>
          </a:p>
          <a:p>
            <a:pPr lvl="1"/>
            <a:r>
              <a:rPr lang="en-US" sz="2400" dirty="0" smtClean="0"/>
              <a:t>Story-telling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Is the primary methodological process of doing theology among the poor (though at an MA level meshes with linear Western logic in the integration paper)</a:t>
            </a:r>
          </a:p>
          <a:p>
            <a:pPr lvl="1"/>
            <a:r>
              <a:rPr lang="en-US" sz="2400" dirty="0" err="1" smtClean="0"/>
              <a:t>Incarnational</a:t>
            </a:r>
            <a:r>
              <a:rPr lang="en-US" sz="2400" dirty="0" smtClean="0"/>
              <a:t>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requires students to relocate to slums for large portions of the degree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How does MATUL differ from other degrees?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2" y="1961151"/>
            <a:ext cx="8574087" cy="467782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US" dirty="0" smtClean="0"/>
              <a:t>An Entirely New Field: Urban Poor Movement Leadership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 Leadership Degree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Urban </a:t>
            </a:r>
            <a:r>
              <a:rPr lang="en-US" sz="2400" i="1" dirty="0" smtClean="0"/>
              <a:t>Poor</a:t>
            </a:r>
            <a:r>
              <a:rPr lang="en-US" sz="2400" dirty="0" smtClean="0"/>
              <a:t> Leadership 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There is no formal training for these leaders globally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33724" y="2739570"/>
          <a:ext cx="6712858" cy="306614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56429"/>
                <a:gridCol w="3356429"/>
              </a:tblGrid>
              <a:tr h="374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MATUL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DEGREES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922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Practical Story Telling 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Theology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Prophetic,</a:t>
                      </a:r>
                      <a:r>
                        <a:rPr lang="en-US" baseline="0" dirty="0" smtClean="0"/>
                        <a:t> Apostolic, Entrepreneurial Leadership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MBA Leadership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922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Urban Analysis &amp; Urban Theology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Urban Studies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Church Based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Diakonal</a:t>
                      </a:r>
                      <a:r>
                        <a:rPr lang="en-US" baseline="0" dirty="0" smtClean="0"/>
                        <a:t> Development with the Poor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Social Work</a:t>
                      </a:r>
                      <a:r>
                        <a:rPr lang="en-US" baseline="0" dirty="0" smtClean="0"/>
                        <a:t> for the Poor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Grassroots Community Development and</a:t>
                      </a:r>
                      <a:r>
                        <a:rPr lang="en-US" baseline="0" dirty="0" smtClean="0"/>
                        <a:t> Advocacy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International Development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649" y="47130"/>
            <a:ext cx="7808976" cy="1088136"/>
          </a:xfrm>
        </p:spPr>
        <p:txBody>
          <a:bodyPr>
            <a:noAutofit/>
          </a:bodyPr>
          <a:lstStyle/>
          <a:p>
            <a:r>
              <a:rPr lang="en-NZ" sz="2200" dirty="0" smtClean="0"/>
              <a:t>With a base in the grassroots training in holistic churchplanting, 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066252"/>
            <a:ext cx="7754112" cy="484632"/>
          </a:xfrm>
        </p:spPr>
        <p:txBody>
          <a:bodyPr>
            <a:noAutofit/>
          </a:bodyPr>
          <a:lstStyle/>
          <a:p>
            <a:r>
              <a:rPr lang="en-NZ" sz="4400" dirty="0" smtClean="0"/>
              <a:t>in addition at an MA level…</a:t>
            </a:r>
            <a:endParaRPr lang="en-US" sz="4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3315" y="2133600"/>
            <a:ext cx="8584935" cy="4489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NZ" sz="2400" dirty="0" smtClean="0"/>
              <a:t>Development of Movement Leadership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e.g. issues moving from leadership of 6 churches to 30, of small economic or development projects to wider scale processes</a:t>
            </a:r>
          </a:p>
          <a:p>
            <a:pPr lvl="1">
              <a:lnSpc>
                <a:spcPct val="80000"/>
              </a:lnSpc>
            </a:pPr>
            <a:endParaRPr lang="en-NZ" sz="2400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Expansion of Theoretical Understandings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e.g. Understanding City Systems or Structures of Advocacy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Preparation of Cross-cultural Missionaries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Our major goal is to create structures serving 5,000 leaders who will move 50,000 from the slums to the slums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Expansion of Holistic Elements in Church Formation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 How to get every elder established with a Kingdom economic theology and economic base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Entrepreneurial Development</a:t>
            </a:r>
            <a:endParaRPr lang="en-GB" sz="2400" dirty="0" smtClean="0"/>
          </a:p>
          <a:p>
            <a:pPr marL="454025" lvl="0" indent="-454025" defTabSz="914400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1598222"/>
            <a:ext cx="7076747" cy="525977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Building relationships of trust and network </a:t>
            </a:r>
          </a:p>
          <a:p>
            <a:r>
              <a:rPr lang="en-US" dirty="0" smtClean="0"/>
              <a:t>Partnership Definition – practical exchange of faculty, students.</a:t>
            </a:r>
          </a:p>
          <a:p>
            <a:r>
              <a:rPr lang="en-US" dirty="0" smtClean="0"/>
              <a:t>Understanding in-depth the program design, rationale</a:t>
            </a:r>
          </a:p>
          <a:p>
            <a:r>
              <a:rPr lang="en-US" dirty="0" smtClean="0"/>
              <a:t>Starting processes</a:t>
            </a:r>
          </a:p>
          <a:p>
            <a:r>
              <a:rPr lang="en-US" dirty="0" smtClean="0"/>
              <a:t>Role of Commission in Evaluation and Monitoring, Networking, Resourcing, Exchange of students and faculty</a:t>
            </a:r>
          </a:p>
          <a:p>
            <a:r>
              <a:rPr lang="en-US" dirty="0" smtClean="0"/>
              <a:t>Viability: financial sustainability, recruiting, fundraising</a:t>
            </a:r>
          </a:p>
          <a:p>
            <a:r>
              <a:rPr lang="en-US" dirty="0" smtClean="0"/>
              <a:t>Understand negotiating the institutional politics, accreditation</a:t>
            </a:r>
          </a:p>
          <a:p>
            <a:r>
              <a:rPr lang="en-US" dirty="0" smtClean="0"/>
              <a:t>Curriculum design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Dispossessed?</a:t>
            </a:r>
            <a:endParaRPr lang="en-US" dirty="0"/>
          </a:p>
        </p:txBody>
      </p:sp>
      <p:sp>
        <p:nvSpPr>
          <p:cNvPr id="7" name="Vertical Text Placeholder 6"/>
          <p:cNvSpPr>
            <a:spLocks noGrp="1"/>
          </p:cNvSpPr>
          <p:nvPr>
            <p:ph sz="half" idx="1"/>
          </p:nvPr>
        </p:nvSpPr>
        <p:spPr>
          <a:xfrm>
            <a:off x="589633" y="2673925"/>
            <a:ext cx="4522918" cy="1762777"/>
          </a:xfrm>
        </p:spPr>
        <p:txBody>
          <a:bodyPr>
            <a:normAutofit/>
          </a:bodyPr>
          <a:lstStyle/>
          <a:p>
            <a:pPr marL="233363" indent="-233363" eaLnBrk="0" hangingPunct="0"/>
            <a:r>
              <a:rPr lang="en-US" sz="2400" b="1" i="1" dirty="0" smtClean="0">
                <a:solidFill>
                  <a:schemeClr val="tx1"/>
                </a:solidFill>
              </a:rPr>
              <a:t>1.3 billion people around the globe</a:t>
            </a:r>
            <a:r>
              <a:rPr lang="en-US" sz="2400" dirty="0" smtClean="0">
                <a:solidFill>
                  <a:schemeClr val="tx1"/>
                </a:solidFill>
              </a:rPr>
              <a:t> living in slums, sidewalks, under bridges, on riverbanks, and in garbage dumps.</a:t>
            </a:r>
          </a:p>
          <a:p>
            <a:pPr marL="233363" indent="-233363" eaLnBrk="0" hangingPunct="0">
              <a:buFont typeface="Wingdings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4" name="Picture 23" descr="sl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004" y="2311646"/>
            <a:ext cx="2933858" cy="3814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589633" y="4436702"/>
            <a:ext cx="452291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We need to be demonstrators of the Kingdom of God to the marginalized.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village has moved to the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99% of Chennai’s migrants are from North India</a:t>
            </a:r>
          </a:p>
          <a:p>
            <a:r>
              <a:rPr lang="en-US" dirty="0" smtClean="0"/>
              <a:t>16,000 people per day migrate to Chennai</a:t>
            </a:r>
          </a:p>
          <a:p>
            <a:r>
              <a:rPr lang="en-US" dirty="0" smtClean="0"/>
              <a:t>The largest people group in the world are the 1.4 billion slum dwellers.</a:t>
            </a:r>
            <a:endParaRPr lang="en-US" dirty="0"/>
          </a:p>
        </p:txBody>
      </p:sp>
      <p:pic>
        <p:nvPicPr>
          <p:cNvPr id="5" name="Content Placeholder 4" descr="Chen. 1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785" b="-25785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NZ" sz="3600">
                <a:latin typeface="Goudy Old Style" charset="0"/>
                <a:ea typeface="ＭＳ Ｐゴシック" charset="0"/>
                <a:cs typeface="ＭＳ Ｐゴシック" charset="0"/>
              </a:rPr>
              <a:t>His Purposes Begin in Proclamation Among the Poor</a:t>
            </a:r>
            <a:endParaRPr lang="en-US" sz="360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9" name="Picture 3" descr="geohenryedi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08225"/>
            <a:ext cx="2828925" cy="19589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4884738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NZ">
                <a:latin typeface="Times New Roman" charset="0"/>
              </a:rPr>
              <a:t>The Spirit of the Lord</a:t>
            </a:r>
          </a:p>
          <a:p>
            <a:r>
              <a:rPr lang="en-NZ">
                <a:latin typeface="Times New Roman" charset="0"/>
              </a:rPr>
              <a:t>Is upon me</a:t>
            </a:r>
          </a:p>
          <a:p>
            <a:r>
              <a:rPr lang="en-NZ">
                <a:latin typeface="Times New Roman" charset="0"/>
              </a:rPr>
              <a:t>Because the Lord </a:t>
            </a:r>
          </a:p>
          <a:p>
            <a:r>
              <a:rPr lang="en-NZ">
                <a:latin typeface="Times New Roman" charset="0"/>
              </a:rPr>
              <a:t>Has anointed me</a:t>
            </a:r>
          </a:p>
          <a:p>
            <a:r>
              <a:rPr lang="en-NZ">
                <a:latin typeface="Times New Roman" charset="0"/>
              </a:rPr>
              <a:t>To preach good news</a:t>
            </a:r>
          </a:p>
          <a:p>
            <a:r>
              <a:rPr lang="en-NZ">
                <a:latin typeface="Times New Roman" charset="0"/>
              </a:rPr>
              <a:t>Among the poor</a:t>
            </a:r>
          </a:p>
          <a:p>
            <a:r>
              <a:rPr lang="en-NZ">
                <a:latin typeface="Times New Roman" charset="0"/>
              </a:rPr>
              <a:t>He has sent me </a:t>
            </a:r>
          </a:p>
          <a:p>
            <a:r>
              <a:rPr lang="en-NZ">
                <a:latin typeface="Times New Roman" charset="0"/>
              </a:rPr>
              <a:t>To proclaim freedom for the prisoners</a:t>
            </a:r>
          </a:p>
          <a:p>
            <a:r>
              <a:rPr lang="en-NZ">
                <a:latin typeface="Times New Roman" charset="0"/>
              </a:rPr>
              <a:t>And recovery of sight for the blind</a:t>
            </a:r>
          </a:p>
          <a:p>
            <a:r>
              <a:rPr lang="en-NZ">
                <a:latin typeface="Times New Roman" charset="0"/>
              </a:rPr>
              <a:t>To release the oppressed</a:t>
            </a:r>
          </a:p>
          <a:p>
            <a:r>
              <a:rPr lang="en-NZ">
                <a:latin typeface="Times New Roman" charset="0"/>
              </a:rPr>
              <a:t>To proclaim the year of jubilee.</a:t>
            </a:r>
          </a:p>
          <a:p>
            <a:endParaRPr lang="en-US" sz="1800">
              <a:latin typeface="Times New Roman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38600" y="1981200"/>
            <a:ext cx="3521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NZ" sz="1200" i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Some of the first believers in Tatalon, Manila</a:t>
            </a:r>
            <a:endParaRPr lang="en-GB" sz="1200" i="1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34068"/>
      </p:ext>
    </p:extLst>
  </p:cSld>
  <p:clrMapOvr>
    <a:masterClrMapping/>
  </p:clrMapOvr>
  <p:transition xmlns:p14="http://schemas.microsoft.com/office/powerpoint/2010/main" advTm="68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98"/>
          <p:cNvSpPr>
            <a:spLocks noGrp="1"/>
          </p:cNvSpPr>
          <p:nvPr>
            <p:ph type="title"/>
          </p:nvPr>
        </p:nvSpPr>
        <p:spPr>
          <a:xfrm>
            <a:off x="992188" y="731838"/>
            <a:ext cx="7313612" cy="868362"/>
          </a:xfrm>
        </p:spPr>
        <p:txBody>
          <a:bodyPr>
            <a:noAutofit/>
          </a:bodyPr>
          <a:lstStyle/>
          <a:p>
            <a:pPr eaLnBrk="1" hangingPunct="1"/>
            <a:r>
              <a:rPr lang="en-US" sz="3300">
                <a:solidFill>
                  <a:srgbClr val="370404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Global Degree: MATUL Partnership Sites</a:t>
            </a:r>
          </a:p>
        </p:txBody>
      </p:sp>
      <p:pic>
        <p:nvPicPr>
          <p:cNvPr id="7" name="Picture 6" descr="OFFICIAL Map Wh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688388" cy="4356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58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en-US">
                <a:latin typeface="Goudy Old Style" charset="0"/>
                <a:ea typeface="ＭＳ Ｐゴシック" charset="0"/>
                <a:cs typeface="ＭＳ Ｐゴシック" charset="0"/>
              </a:rPr>
              <a:t>Global Collaboration</a:t>
            </a:r>
          </a:p>
        </p:txBody>
      </p:sp>
      <p:pic>
        <p:nvPicPr>
          <p:cNvPr id="3072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51263"/>
            <a:ext cx="40386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85863"/>
            <a:ext cx="40386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160463"/>
            <a:ext cx="4079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751263"/>
            <a:ext cx="40513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17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en-US">
                <a:latin typeface="Goudy Old Style" charset="0"/>
                <a:ea typeface="ＭＳ Ｐゴシック" charset="0"/>
                <a:cs typeface="ＭＳ Ｐゴシック" charset="0"/>
              </a:rPr>
              <a:t>Global Collaboration</a:t>
            </a:r>
          </a:p>
        </p:txBody>
      </p:sp>
      <p:pic>
        <p:nvPicPr>
          <p:cNvPr id="3174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9957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962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10000"/>
            <a:ext cx="39560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39560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61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4822</TotalTime>
  <Words>1785</Words>
  <Application>Microsoft Macintosh PowerPoint</Application>
  <PresentationFormat>On-screen Show (4:3)</PresentationFormat>
  <Paragraphs>334</Paragraphs>
  <Slides>35</Slides>
  <Notes>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Spectrum</vt:lpstr>
      <vt:lpstr>!OLE_LINK2</vt:lpstr>
      <vt:lpstr>Worksheet</vt:lpstr>
      <vt:lpstr>CorelDRAW</vt:lpstr>
      <vt:lpstr>Personal Pilgrimage</vt:lpstr>
      <vt:lpstr>Peacemaking begins in being one of the people</vt:lpstr>
      <vt:lpstr>TRANSFORMATIONAL  URBAN LEADERSHIP</vt:lpstr>
      <vt:lpstr>Dispossessed?</vt:lpstr>
      <vt:lpstr>The village has moved to the city</vt:lpstr>
      <vt:lpstr>His Purposes Begin in Proclamation Among the Poor</vt:lpstr>
      <vt:lpstr>Global Degree: MATUL Partnership Sites</vt:lpstr>
      <vt:lpstr>Global Collaboration</vt:lpstr>
      <vt:lpstr>Global Collaboration</vt:lpstr>
      <vt:lpstr>New Sites for 2013</vt:lpstr>
      <vt:lpstr>What is transformational urban leadership?</vt:lpstr>
      <vt:lpstr>PowerPoint Presentation</vt:lpstr>
      <vt:lpstr>PowerPoint Presentation</vt:lpstr>
      <vt:lpstr>How Do You Learn Leadership?</vt:lpstr>
      <vt:lpstr>PowerPoint Presentation</vt:lpstr>
      <vt:lpstr>PowerPoint Presentation</vt:lpstr>
      <vt:lpstr>PowerPoint Presentation</vt:lpstr>
      <vt:lpstr>Community Outcomes</vt:lpstr>
      <vt:lpstr>Who should join this program? </vt:lpstr>
      <vt:lpstr>A Degree in Social Entrepreneurship</vt:lpstr>
      <vt:lpstr>A Degree in Urban Theology</vt:lpstr>
      <vt:lpstr>A Degree in Global Studies</vt:lpstr>
      <vt:lpstr>A Degree in Justice Making </vt:lpstr>
      <vt:lpstr>MATUL Leadership</vt:lpstr>
      <vt:lpstr>Asian Theological Seminary</vt:lpstr>
      <vt:lpstr>Hindustan Bible Institute</vt:lpstr>
      <vt:lpstr>Asuza Pacific University</vt:lpstr>
      <vt:lpstr>Carlile College, Nairobi, Kenya</vt:lpstr>
      <vt:lpstr>Universite Episcopal d’Haiti</vt:lpstr>
      <vt:lpstr>Mission India Theological Seminary</vt:lpstr>
      <vt:lpstr>How does MATUL differ from other degrees?</vt:lpstr>
      <vt:lpstr>Core Theological Concepts Behind the Degree</vt:lpstr>
      <vt:lpstr>How does MATUL differ from other degrees?</vt:lpstr>
      <vt:lpstr>With a base in the grassroots training in holistic churchplanting, </vt:lpstr>
      <vt:lpstr>Expectations</vt:lpstr>
    </vt:vector>
  </TitlesOfParts>
  <Company>Azusa Pacific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MATUL</dc:title>
  <dc:creator>Office 2004 Test Drive User</dc:creator>
  <cp:lastModifiedBy>Viv Grigg</cp:lastModifiedBy>
  <cp:revision>27</cp:revision>
  <cp:lastPrinted>2010-05-15T19:34:21Z</cp:lastPrinted>
  <dcterms:created xsi:type="dcterms:W3CDTF">2012-05-08T07:14:21Z</dcterms:created>
  <dcterms:modified xsi:type="dcterms:W3CDTF">2013-01-31T00:10:02Z</dcterms:modified>
</cp:coreProperties>
</file>