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804" r:id="rId1"/>
  </p:sldMasterIdLst>
  <p:handoutMasterIdLst>
    <p:handoutMasterId r:id="rId19"/>
  </p:handoutMasterIdLst>
  <p:sldIdLst>
    <p:sldId id="256" r:id="rId2"/>
    <p:sldId id="292" r:id="rId3"/>
    <p:sldId id="263" r:id="rId4"/>
    <p:sldId id="257" r:id="rId5"/>
    <p:sldId id="293" r:id="rId6"/>
    <p:sldId id="297" r:id="rId7"/>
    <p:sldId id="290" r:id="rId8"/>
    <p:sldId id="298" r:id="rId9"/>
    <p:sldId id="291" r:id="rId10"/>
    <p:sldId id="281" r:id="rId11"/>
    <p:sldId id="299" r:id="rId12"/>
    <p:sldId id="258" r:id="rId13"/>
    <p:sldId id="274" r:id="rId14"/>
    <p:sldId id="283" r:id="rId15"/>
    <p:sldId id="300" r:id="rId16"/>
    <p:sldId id="301" r:id="rId17"/>
    <p:sldId id="302" r:id="rId18"/>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Realities" id="{994D7536-5704-CD48-947D-D41D4AB5BEEE}">
          <p14:sldIdLst>
            <p14:sldId id="256"/>
            <p14:sldId id="292"/>
            <p14:sldId id="263"/>
            <p14:sldId id="257"/>
          </p14:sldIdLst>
        </p14:section>
        <p14:section name="Response" id="{1D5B9FE9-63EA-214C-B29F-453B1BACA215}">
          <p14:sldIdLst>
            <p14:sldId id="293"/>
            <p14:sldId id="297"/>
            <p14:sldId id="290"/>
            <p14:sldId id="298"/>
            <p14:sldId id="291"/>
            <p14:sldId id="281"/>
            <p14:sldId id="299"/>
            <p14:sldId id="258"/>
            <p14:sldId id="274"/>
            <p14:sldId id="283"/>
          </p14:sldIdLst>
        </p14:section>
        <p14:section name="Challenge" id="{7423238E-644C-F64F-9BF5-7695BC9F6FB8}">
          <p14:sldIdLst>
            <p14:sldId id="300"/>
            <p14:sldId id="301"/>
            <p14:sldId id="3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5" autoAdjust="0"/>
    <p:restoredTop sz="94672"/>
  </p:normalViewPr>
  <p:slideViewPr>
    <p:cSldViewPr snapToGrid="0" snapToObjects="1">
      <p:cViewPr>
        <p:scale>
          <a:sx n="134" d="100"/>
          <a:sy n="134" d="100"/>
        </p:scale>
        <p:origin x="2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B5B487-57A1-3146-9040-085974B42129}"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6EBDA82F-2A5E-2540-916A-ABD96276D904}">
      <dgm:prSet phldrT="[Text]"/>
      <dgm:spPr/>
      <dgm:t>
        <a:bodyPr/>
        <a:lstStyle/>
        <a:p>
          <a:r>
            <a:rPr lang="en-US" dirty="0"/>
            <a:t> </a:t>
          </a:r>
        </a:p>
      </dgm:t>
    </dgm:pt>
    <dgm:pt modelId="{EC7682E3-4E2F-D84E-B9CD-767FD637BD09}" type="parTrans" cxnId="{1A461B99-A62D-F04D-B313-264AD35B2C55}">
      <dgm:prSet/>
      <dgm:spPr/>
      <dgm:t>
        <a:bodyPr/>
        <a:lstStyle/>
        <a:p>
          <a:endParaRPr lang="en-US"/>
        </a:p>
      </dgm:t>
    </dgm:pt>
    <dgm:pt modelId="{4713076A-088B-E742-9DDB-18168852BD34}" type="sibTrans" cxnId="{1A461B99-A62D-F04D-B313-264AD35B2C55}">
      <dgm:prSet/>
      <dgm:spPr/>
      <dgm:t>
        <a:bodyPr/>
        <a:lstStyle/>
        <a:p>
          <a:endParaRPr lang="en-US"/>
        </a:p>
      </dgm:t>
    </dgm:pt>
    <dgm:pt modelId="{B862C563-EE91-EF40-B7BA-7CCC2EA9326F}">
      <dgm:prSet phldrT="[Text]"/>
      <dgm:spPr/>
      <dgm:t>
        <a:bodyPr/>
        <a:lstStyle/>
        <a:p>
          <a:r>
            <a:rPr lang="en-US" dirty="0"/>
            <a:t> </a:t>
          </a:r>
        </a:p>
      </dgm:t>
    </dgm:pt>
    <dgm:pt modelId="{675CFD01-FF6B-864C-A9BB-AF32417AB288}" type="parTrans" cxnId="{25AC6347-17F2-6A4F-BADA-1106AB4D4AE9}">
      <dgm:prSet/>
      <dgm:spPr/>
      <dgm:t>
        <a:bodyPr/>
        <a:lstStyle/>
        <a:p>
          <a:endParaRPr lang="en-US"/>
        </a:p>
      </dgm:t>
    </dgm:pt>
    <dgm:pt modelId="{CABF5452-D2FF-9242-AD66-354591DFFFFB}" type="sibTrans" cxnId="{25AC6347-17F2-6A4F-BADA-1106AB4D4AE9}">
      <dgm:prSet/>
      <dgm:spPr/>
      <dgm:t>
        <a:bodyPr/>
        <a:lstStyle/>
        <a:p>
          <a:endParaRPr lang="en-US"/>
        </a:p>
      </dgm:t>
    </dgm:pt>
    <dgm:pt modelId="{CAEB0938-91F2-BE44-848A-EF77D454DEEE}">
      <dgm:prSet phldrT="[Text]"/>
      <dgm:spPr/>
      <dgm:t>
        <a:bodyPr/>
        <a:lstStyle/>
        <a:p>
          <a:r>
            <a:rPr lang="en-US" dirty="0"/>
            <a:t> </a:t>
          </a:r>
        </a:p>
      </dgm:t>
    </dgm:pt>
    <dgm:pt modelId="{79BAB9C1-9F65-FC4F-8CF2-7852C987F666}" type="parTrans" cxnId="{C81C30AA-DBF3-2D44-94E9-5A1F62610390}">
      <dgm:prSet/>
      <dgm:spPr/>
      <dgm:t>
        <a:bodyPr/>
        <a:lstStyle/>
        <a:p>
          <a:endParaRPr lang="en-US"/>
        </a:p>
      </dgm:t>
    </dgm:pt>
    <dgm:pt modelId="{3E713087-F3B1-574D-B947-9781DC777FC4}" type="sibTrans" cxnId="{C81C30AA-DBF3-2D44-94E9-5A1F62610390}">
      <dgm:prSet/>
      <dgm:spPr/>
      <dgm:t>
        <a:bodyPr/>
        <a:lstStyle/>
        <a:p>
          <a:endParaRPr lang="en-US"/>
        </a:p>
      </dgm:t>
    </dgm:pt>
    <dgm:pt modelId="{206DE44A-F3B5-124E-B054-4349D2C1DBB4}">
      <dgm:prSet phldrT="[Text]"/>
      <dgm:spPr/>
      <dgm:t>
        <a:bodyPr/>
        <a:lstStyle/>
        <a:p>
          <a:r>
            <a:rPr lang="en-US" dirty="0"/>
            <a:t>Informal Economy</a:t>
          </a:r>
        </a:p>
      </dgm:t>
    </dgm:pt>
    <dgm:pt modelId="{D503C707-5625-EE4E-BA74-4F61F806649F}" type="parTrans" cxnId="{F6A58E4E-9722-7949-B007-3CAA1721691B}">
      <dgm:prSet/>
      <dgm:spPr/>
      <dgm:t>
        <a:bodyPr/>
        <a:lstStyle/>
        <a:p>
          <a:endParaRPr lang="en-US"/>
        </a:p>
      </dgm:t>
    </dgm:pt>
    <dgm:pt modelId="{6A202D7A-9705-B343-92C1-A9E43967D04A}" type="sibTrans" cxnId="{F6A58E4E-9722-7949-B007-3CAA1721691B}">
      <dgm:prSet/>
      <dgm:spPr/>
      <dgm:t>
        <a:bodyPr/>
        <a:lstStyle/>
        <a:p>
          <a:endParaRPr lang="en-US"/>
        </a:p>
      </dgm:t>
    </dgm:pt>
    <dgm:pt modelId="{699019B3-9CCC-174A-9843-59EC106042D0}" type="pres">
      <dgm:prSet presAssocID="{96B5B487-57A1-3146-9040-085974B42129}" presName="cycle" presStyleCnt="0">
        <dgm:presLayoutVars>
          <dgm:dir/>
          <dgm:resizeHandles val="exact"/>
        </dgm:presLayoutVars>
      </dgm:prSet>
      <dgm:spPr/>
    </dgm:pt>
    <dgm:pt modelId="{EB26F8A1-BD99-4447-8251-394935B9EB16}" type="pres">
      <dgm:prSet presAssocID="{6EBDA82F-2A5E-2540-916A-ABD96276D904}" presName="dummy" presStyleCnt="0"/>
      <dgm:spPr/>
    </dgm:pt>
    <dgm:pt modelId="{1CC3F9DF-17A8-BC4C-BF16-7554AC1C5FB5}" type="pres">
      <dgm:prSet presAssocID="{6EBDA82F-2A5E-2540-916A-ABD96276D904}" presName="node" presStyleLbl="revTx" presStyleIdx="0" presStyleCnt="4">
        <dgm:presLayoutVars>
          <dgm:bulletEnabled val="1"/>
        </dgm:presLayoutVars>
      </dgm:prSet>
      <dgm:spPr/>
    </dgm:pt>
    <dgm:pt modelId="{D5D4FAA9-522A-3149-969A-A841BA8408A4}" type="pres">
      <dgm:prSet presAssocID="{4713076A-088B-E742-9DDB-18168852BD34}" presName="sibTrans" presStyleLbl="node1" presStyleIdx="0" presStyleCnt="4"/>
      <dgm:spPr/>
    </dgm:pt>
    <dgm:pt modelId="{94146A27-203E-844F-8CA3-57B555C0799A}" type="pres">
      <dgm:prSet presAssocID="{B862C563-EE91-EF40-B7BA-7CCC2EA9326F}" presName="dummy" presStyleCnt="0"/>
      <dgm:spPr/>
    </dgm:pt>
    <dgm:pt modelId="{6991101B-9966-FF46-9866-B1D3583ABBCE}" type="pres">
      <dgm:prSet presAssocID="{B862C563-EE91-EF40-B7BA-7CCC2EA9326F}" presName="node" presStyleLbl="revTx" presStyleIdx="1" presStyleCnt="4">
        <dgm:presLayoutVars>
          <dgm:bulletEnabled val="1"/>
        </dgm:presLayoutVars>
      </dgm:prSet>
      <dgm:spPr/>
    </dgm:pt>
    <dgm:pt modelId="{4FBC6395-D6E5-EE4D-8311-A610E009CAB8}" type="pres">
      <dgm:prSet presAssocID="{CABF5452-D2FF-9242-AD66-354591DFFFFB}" presName="sibTrans" presStyleLbl="node1" presStyleIdx="1" presStyleCnt="4"/>
      <dgm:spPr/>
    </dgm:pt>
    <dgm:pt modelId="{C270444F-992D-014C-AC76-D64D28D66D04}" type="pres">
      <dgm:prSet presAssocID="{CAEB0938-91F2-BE44-848A-EF77D454DEEE}" presName="dummy" presStyleCnt="0"/>
      <dgm:spPr/>
    </dgm:pt>
    <dgm:pt modelId="{5E0FE071-6B0E-D440-8D00-C83722E2D776}" type="pres">
      <dgm:prSet presAssocID="{CAEB0938-91F2-BE44-848A-EF77D454DEEE}" presName="node" presStyleLbl="revTx" presStyleIdx="2" presStyleCnt="4">
        <dgm:presLayoutVars>
          <dgm:bulletEnabled val="1"/>
        </dgm:presLayoutVars>
      </dgm:prSet>
      <dgm:spPr/>
    </dgm:pt>
    <dgm:pt modelId="{A6119EE1-59EE-0046-9093-6319439B8EA4}" type="pres">
      <dgm:prSet presAssocID="{3E713087-F3B1-574D-B947-9781DC777FC4}" presName="sibTrans" presStyleLbl="node1" presStyleIdx="2" presStyleCnt="4"/>
      <dgm:spPr/>
    </dgm:pt>
    <dgm:pt modelId="{7A037730-A71B-834F-8A32-7FB9CBAEB5C7}" type="pres">
      <dgm:prSet presAssocID="{206DE44A-F3B5-124E-B054-4349D2C1DBB4}" presName="dummy" presStyleCnt="0"/>
      <dgm:spPr/>
    </dgm:pt>
    <dgm:pt modelId="{70D4EB3F-C9D7-D14B-8062-17EB893D29E1}" type="pres">
      <dgm:prSet presAssocID="{206DE44A-F3B5-124E-B054-4349D2C1DBB4}" presName="node" presStyleLbl="revTx" presStyleIdx="3" presStyleCnt="4">
        <dgm:presLayoutVars>
          <dgm:bulletEnabled val="1"/>
        </dgm:presLayoutVars>
      </dgm:prSet>
      <dgm:spPr/>
    </dgm:pt>
    <dgm:pt modelId="{EFF1DEB7-DB8E-BE4E-822B-5332CA2414B1}" type="pres">
      <dgm:prSet presAssocID="{6A202D7A-9705-B343-92C1-A9E43967D04A}" presName="sibTrans" presStyleLbl="node1" presStyleIdx="3" presStyleCnt="4"/>
      <dgm:spPr/>
    </dgm:pt>
  </dgm:ptLst>
  <dgm:cxnLst>
    <dgm:cxn modelId="{FFD05823-6D0E-0644-87CB-51632D420042}" type="presOf" srcId="{6A202D7A-9705-B343-92C1-A9E43967D04A}" destId="{EFF1DEB7-DB8E-BE4E-822B-5332CA2414B1}" srcOrd="0" destOrd="0" presId="urn:microsoft.com/office/officeart/2005/8/layout/cycle1"/>
    <dgm:cxn modelId="{FC94FA36-F35A-0440-BFE4-9C10B877C1CB}" type="presOf" srcId="{CABF5452-D2FF-9242-AD66-354591DFFFFB}" destId="{4FBC6395-D6E5-EE4D-8311-A610E009CAB8}" srcOrd="0" destOrd="0" presId="urn:microsoft.com/office/officeart/2005/8/layout/cycle1"/>
    <dgm:cxn modelId="{25AC6347-17F2-6A4F-BADA-1106AB4D4AE9}" srcId="{96B5B487-57A1-3146-9040-085974B42129}" destId="{B862C563-EE91-EF40-B7BA-7CCC2EA9326F}" srcOrd="1" destOrd="0" parTransId="{675CFD01-FF6B-864C-A9BB-AF32417AB288}" sibTransId="{CABF5452-D2FF-9242-AD66-354591DFFFFB}"/>
    <dgm:cxn modelId="{F6A58E4E-9722-7949-B007-3CAA1721691B}" srcId="{96B5B487-57A1-3146-9040-085974B42129}" destId="{206DE44A-F3B5-124E-B054-4349D2C1DBB4}" srcOrd="3" destOrd="0" parTransId="{D503C707-5625-EE4E-BA74-4F61F806649F}" sibTransId="{6A202D7A-9705-B343-92C1-A9E43967D04A}"/>
    <dgm:cxn modelId="{ED8D037C-EB77-6D43-AF16-48F27B6CB197}" type="presOf" srcId="{B862C563-EE91-EF40-B7BA-7CCC2EA9326F}" destId="{6991101B-9966-FF46-9866-B1D3583ABBCE}" srcOrd="0" destOrd="0" presId="urn:microsoft.com/office/officeart/2005/8/layout/cycle1"/>
    <dgm:cxn modelId="{2CD34093-D620-5940-8549-CDF321DFE5CF}" type="presOf" srcId="{4713076A-088B-E742-9DDB-18168852BD34}" destId="{D5D4FAA9-522A-3149-969A-A841BA8408A4}" srcOrd="0" destOrd="0" presId="urn:microsoft.com/office/officeart/2005/8/layout/cycle1"/>
    <dgm:cxn modelId="{1A461B99-A62D-F04D-B313-264AD35B2C55}" srcId="{96B5B487-57A1-3146-9040-085974B42129}" destId="{6EBDA82F-2A5E-2540-916A-ABD96276D904}" srcOrd="0" destOrd="0" parTransId="{EC7682E3-4E2F-D84E-B9CD-767FD637BD09}" sibTransId="{4713076A-088B-E742-9DDB-18168852BD34}"/>
    <dgm:cxn modelId="{C81C30AA-DBF3-2D44-94E9-5A1F62610390}" srcId="{96B5B487-57A1-3146-9040-085974B42129}" destId="{CAEB0938-91F2-BE44-848A-EF77D454DEEE}" srcOrd="2" destOrd="0" parTransId="{79BAB9C1-9F65-FC4F-8CF2-7852C987F666}" sibTransId="{3E713087-F3B1-574D-B947-9781DC777FC4}"/>
    <dgm:cxn modelId="{8B0A67B8-FBA2-5A4C-AFB5-E1DE48C0F6FB}" type="presOf" srcId="{3E713087-F3B1-574D-B947-9781DC777FC4}" destId="{A6119EE1-59EE-0046-9093-6319439B8EA4}" srcOrd="0" destOrd="0" presId="urn:microsoft.com/office/officeart/2005/8/layout/cycle1"/>
    <dgm:cxn modelId="{922754C2-2F81-3A49-8B92-2CDC9AC16249}" type="presOf" srcId="{6EBDA82F-2A5E-2540-916A-ABD96276D904}" destId="{1CC3F9DF-17A8-BC4C-BF16-7554AC1C5FB5}" srcOrd="0" destOrd="0" presId="urn:microsoft.com/office/officeart/2005/8/layout/cycle1"/>
    <dgm:cxn modelId="{F448C1C6-976D-9F46-834B-937B0CE4AA29}" type="presOf" srcId="{96B5B487-57A1-3146-9040-085974B42129}" destId="{699019B3-9CCC-174A-9843-59EC106042D0}" srcOrd="0" destOrd="0" presId="urn:microsoft.com/office/officeart/2005/8/layout/cycle1"/>
    <dgm:cxn modelId="{7FD2B8F6-CF5E-7C46-A50E-BAF8AA865E7C}" type="presOf" srcId="{CAEB0938-91F2-BE44-848A-EF77D454DEEE}" destId="{5E0FE071-6B0E-D440-8D00-C83722E2D776}" srcOrd="0" destOrd="0" presId="urn:microsoft.com/office/officeart/2005/8/layout/cycle1"/>
    <dgm:cxn modelId="{DA2754F9-1467-6E48-843E-32DCDB437859}" type="presOf" srcId="{206DE44A-F3B5-124E-B054-4349D2C1DBB4}" destId="{70D4EB3F-C9D7-D14B-8062-17EB893D29E1}" srcOrd="0" destOrd="0" presId="urn:microsoft.com/office/officeart/2005/8/layout/cycle1"/>
    <dgm:cxn modelId="{E2B25F77-1335-5740-B357-EC00CAC98F1F}" type="presParOf" srcId="{699019B3-9CCC-174A-9843-59EC106042D0}" destId="{EB26F8A1-BD99-4447-8251-394935B9EB16}" srcOrd="0" destOrd="0" presId="urn:microsoft.com/office/officeart/2005/8/layout/cycle1"/>
    <dgm:cxn modelId="{B1593B9B-93B4-FA46-B3A1-4ABA5EB7BCEE}" type="presParOf" srcId="{699019B3-9CCC-174A-9843-59EC106042D0}" destId="{1CC3F9DF-17A8-BC4C-BF16-7554AC1C5FB5}" srcOrd="1" destOrd="0" presId="urn:microsoft.com/office/officeart/2005/8/layout/cycle1"/>
    <dgm:cxn modelId="{FCF234E8-0C05-B24A-B799-C4428E3547FB}" type="presParOf" srcId="{699019B3-9CCC-174A-9843-59EC106042D0}" destId="{D5D4FAA9-522A-3149-969A-A841BA8408A4}" srcOrd="2" destOrd="0" presId="urn:microsoft.com/office/officeart/2005/8/layout/cycle1"/>
    <dgm:cxn modelId="{4B13ADE5-7572-AC49-BA30-EE3A5F65527C}" type="presParOf" srcId="{699019B3-9CCC-174A-9843-59EC106042D0}" destId="{94146A27-203E-844F-8CA3-57B555C0799A}" srcOrd="3" destOrd="0" presId="urn:microsoft.com/office/officeart/2005/8/layout/cycle1"/>
    <dgm:cxn modelId="{CA00671E-E00B-684B-8B20-477F63D81704}" type="presParOf" srcId="{699019B3-9CCC-174A-9843-59EC106042D0}" destId="{6991101B-9966-FF46-9866-B1D3583ABBCE}" srcOrd="4" destOrd="0" presId="urn:microsoft.com/office/officeart/2005/8/layout/cycle1"/>
    <dgm:cxn modelId="{5493EF03-CD5E-194E-ACDB-0CD7B96782BD}" type="presParOf" srcId="{699019B3-9CCC-174A-9843-59EC106042D0}" destId="{4FBC6395-D6E5-EE4D-8311-A610E009CAB8}" srcOrd="5" destOrd="0" presId="urn:microsoft.com/office/officeart/2005/8/layout/cycle1"/>
    <dgm:cxn modelId="{4CE21BA5-A9AC-0D48-A0E1-5EBF484DA8DB}" type="presParOf" srcId="{699019B3-9CCC-174A-9843-59EC106042D0}" destId="{C270444F-992D-014C-AC76-D64D28D66D04}" srcOrd="6" destOrd="0" presId="urn:microsoft.com/office/officeart/2005/8/layout/cycle1"/>
    <dgm:cxn modelId="{E61C6D87-32A6-854E-908D-210AC5C193F2}" type="presParOf" srcId="{699019B3-9CCC-174A-9843-59EC106042D0}" destId="{5E0FE071-6B0E-D440-8D00-C83722E2D776}" srcOrd="7" destOrd="0" presId="urn:microsoft.com/office/officeart/2005/8/layout/cycle1"/>
    <dgm:cxn modelId="{E11D1426-7064-BA41-A144-DFC88033DD3B}" type="presParOf" srcId="{699019B3-9CCC-174A-9843-59EC106042D0}" destId="{A6119EE1-59EE-0046-9093-6319439B8EA4}" srcOrd="8" destOrd="0" presId="urn:microsoft.com/office/officeart/2005/8/layout/cycle1"/>
    <dgm:cxn modelId="{06BAF3D5-4DC8-DF40-BEA8-31DACB0A5999}" type="presParOf" srcId="{699019B3-9CCC-174A-9843-59EC106042D0}" destId="{7A037730-A71B-834F-8A32-7FB9CBAEB5C7}" srcOrd="9" destOrd="0" presId="urn:microsoft.com/office/officeart/2005/8/layout/cycle1"/>
    <dgm:cxn modelId="{043B27C9-2429-0C47-9971-CDC066463321}" type="presParOf" srcId="{699019B3-9CCC-174A-9843-59EC106042D0}" destId="{70D4EB3F-C9D7-D14B-8062-17EB893D29E1}" srcOrd="10" destOrd="0" presId="urn:microsoft.com/office/officeart/2005/8/layout/cycle1"/>
    <dgm:cxn modelId="{79542C04-B599-AB4B-B6DF-12BB80B4CC08}" type="presParOf" srcId="{699019B3-9CCC-174A-9843-59EC106042D0}" destId="{EFF1DEB7-DB8E-BE4E-822B-5332CA2414B1}"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798BB5-BE26-8942-A214-331752C28E6D}" type="doc">
      <dgm:prSet loTypeId="urn:microsoft.com/office/officeart/2005/8/layout/gear1" loCatId="relationship" qsTypeId="urn:microsoft.com/office/officeart/2005/8/quickstyle/simple4" qsCatId="simple" csTypeId="urn:microsoft.com/office/officeart/2005/8/colors/accent1_2" csCatId="accent1" phldr="1"/>
      <dgm:spPr/>
    </dgm:pt>
    <dgm:pt modelId="{441DC47E-26BD-3D4F-B7B7-17A5139AA300}">
      <dgm:prSet phldrT="[Text]"/>
      <dgm:spPr/>
      <dgm:t>
        <a:bodyPr/>
        <a:lstStyle/>
        <a:p>
          <a:r>
            <a:rPr lang="en-US" dirty="0"/>
            <a:t>Informal Economy</a:t>
          </a:r>
        </a:p>
      </dgm:t>
    </dgm:pt>
    <dgm:pt modelId="{ACAA3FBC-9114-BF4C-B4D2-F1F3D08007C8}" type="parTrans" cxnId="{EB559849-DB2C-004F-9AC2-4AD844CAFB14}">
      <dgm:prSet/>
      <dgm:spPr/>
      <dgm:t>
        <a:bodyPr/>
        <a:lstStyle/>
        <a:p>
          <a:endParaRPr lang="en-US"/>
        </a:p>
      </dgm:t>
    </dgm:pt>
    <dgm:pt modelId="{411FC0AE-C416-6145-8193-A0BF097F1E0A}" type="sibTrans" cxnId="{EB559849-DB2C-004F-9AC2-4AD844CAFB14}">
      <dgm:prSet/>
      <dgm:spPr/>
      <dgm:t>
        <a:bodyPr/>
        <a:lstStyle/>
        <a:p>
          <a:endParaRPr lang="en-US"/>
        </a:p>
      </dgm:t>
    </dgm:pt>
    <dgm:pt modelId="{35B4F687-C259-2243-B51F-70BEE915A717}">
      <dgm:prSet phldrT="[Text]" custT="1"/>
      <dgm:spPr/>
      <dgm:t>
        <a:bodyPr/>
        <a:lstStyle/>
        <a:p>
          <a:r>
            <a:rPr lang="en-US" sz="2000" dirty="0"/>
            <a:t>Emergent Middle</a:t>
          </a:r>
        </a:p>
      </dgm:t>
    </dgm:pt>
    <dgm:pt modelId="{278A3B8A-0999-A04F-9852-67A59B12C532}" type="parTrans" cxnId="{231AD698-7390-1D46-9BC5-FD04D0BC8DCD}">
      <dgm:prSet/>
      <dgm:spPr/>
      <dgm:t>
        <a:bodyPr/>
        <a:lstStyle/>
        <a:p>
          <a:endParaRPr lang="en-US"/>
        </a:p>
      </dgm:t>
    </dgm:pt>
    <dgm:pt modelId="{B88B7377-8DA9-0346-A2B4-EB1B94201208}" type="sibTrans" cxnId="{231AD698-7390-1D46-9BC5-FD04D0BC8DCD}">
      <dgm:prSet/>
      <dgm:spPr/>
      <dgm:t>
        <a:bodyPr/>
        <a:lstStyle/>
        <a:p>
          <a:endParaRPr lang="en-US"/>
        </a:p>
      </dgm:t>
    </dgm:pt>
    <dgm:pt modelId="{70EE9678-2034-B24F-85FF-FFCAE0FE1A32}">
      <dgm:prSet phldrT="[Text]" custT="1"/>
      <dgm:spPr/>
      <dgm:t>
        <a:bodyPr/>
        <a:lstStyle/>
        <a:p>
          <a:r>
            <a:rPr lang="en-US" sz="2000" dirty="0"/>
            <a:t>Global Economy</a:t>
          </a:r>
        </a:p>
      </dgm:t>
    </dgm:pt>
    <dgm:pt modelId="{945B5019-097B-4349-9E30-9246AD9C53B7}" type="parTrans" cxnId="{BDEF9BEF-440D-184D-88B4-6DCC1DEE09CC}">
      <dgm:prSet/>
      <dgm:spPr/>
      <dgm:t>
        <a:bodyPr/>
        <a:lstStyle/>
        <a:p>
          <a:endParaRPr lang="en-US"/>
        </a:p>
      </dgm:t>
    </dgm:pt>
    <dgm:pt modelId="{834D78F0-A265-FE4E-AF8A-57993ABB677E}" type="sibTrans" cxnId="{BDEF9BEF-440D-184D-88B4-6DCC1DEE09CC}">
      <dgm:prSet/>
      <dgm:spPr/>
      <dgm:t>
        <a:bodyPr/>
        <a:lstStyle/>
        <a:p>
          <a:endParaRPr lang="en-US"/>
        </a:p>
      </dgm:t>
    </dgm:pt>
    <dgm:pt modelId="{59BE4CBF-EC8A-8B45-9312-3F8F4C8307C1}" type="pres">
      <dgm:prSet presAssocID="{EC798BB5-BE26-8942-A214-331752C28E6D}" presName="composite" presStyleCnt="0">
        <dgm:presLayoutVars>
          <dgm:chMax val="3"/>
          <dgm:animLvl val="lvl"/>
          <dgm:resizeHandles val="exact"/>
        </dgm:presLayoutVars>
      </dgm:prSet>
      <dgm:spPr/>
    </dgm:pt>
    <dgm:pt modelId="{E9FED2B2-6835-2F4F-866B-E00C9DA33F37}" type="pres">
      <dgm:prSet presAssocID="{441DC47E-26BD-3D4F-B7B7-17A5139AA300}" presName="gear1" presStyleLbl="node1" presStyleIdx="0" presStyleCnt="3">
        <dgm:presLayoutVars>
          <dgm:chMax val="1"/>
          <dgm:bulletEnabled val="1"/>
        </dgm:presLayoutVars>
      </dgm:prSet>
      <dgm:spPr/>
    </dgm:pt>
    <dgm:pt modelId="{DE82AF2C-09B9-B34B-8CA1-AC40A52815CE}" type="pres">
      <dgm:prSet presAssocID="{441DC47E-26BD-3D4F-B7B7-17A5139AA300}" presName="gear1srcNode" presStyleLbl="node1" presStyleIdx="0" presStyleCnt="3"/>
      <dgm:spPr/>
    </dgm:pt>
    <dgm:pt modelId="{5C3224E9-011C-CF47-A357-3E01CE0D0949}" type="pres">
      <dgm:prSet presAssocID="{441DC47E-26BD-3D4F-B7B7-17A5139AA300}" presName="gear1dstNode" presStyleLbl="node1" presStyleIdx="0" presStyleCnt="3"/>
      <dgm:spPr/>
    </dgm:pt>
    <dgm:pt modelId="{531E201E-1F45-954C-8B83-3C0B131240FA}" type="pres">
      <dgm:prSet presAssocID="{35B4F687-C259-2243-B51F-70BEE915A717}" presName="gear2" presStyleLbl="node1" presStyleIdx="1" presStyleCnt="3" custScaleX="122890">
        <dgm:presLayoutVars>
          <dgm:chMax val="1"/>
          <dgm:bulletEnabled val="1"/>
        </dgm:presLayoutVars>
      </dgm:prSet>
      <dgm:spPr/>
    </dgm:pt>
    <dgm:pt modelId="{E7AA296C-BE02-DB4B-A0AC-A539AFD7FF5E}" type="pres">
      <dgm:prSet presAssocID="{35B4F687-C259-2243-B51F-70BEE915A717}" presName="gear2srcNode" presStyleLbl="node1" presStyleIdx="1" presStyleCnt="3"/>
      <dgm:spPr/>
    </dgm:pt>
    <dgm:pt modelId="{2DAA0BCC-54F0-0143-8F13-758DD8F30B94}" type="pres">
      <dgm:prSet presAssocID="{35B4F687-C259-2243-B51F-70BEE915A717}" presName="gear2dstNode" presStyleLbl="node1" presStyleIdx="1" presStyleCnt="3"/>
      <dgm:spPr/>
    </dgm:pt>
    <dgm:pt modelId="{1D590F42-5D1A-4E47-9E4A-1DB222A85A31}" type="pres">
      <dgm:prSet presAssocID="{70EE9678-2034-B24F-85FF-FFCAE0FE1A32}" presName="gear3" presStyleLbl="node1" presStyleIdx="2" presStyleCnt="3"/>
      <dgm:spPr/>
    </dgm:pt>
    <dgm:pt modelId="{BE66D78D-24FC-E34B-BB84-0C442E671841}" type="pres">
      <dgm:prSet presAssocID="{70EE9678-2034-B24F-85FF-FFCAE0FE1A32}" presName="gear3tx" presStyleLbl="node1" presStyleIdx="2" presStyleCnt="3">
        <dgm:presLayoutVars>
          <dgm:chMax val="1"/>
          <dgm:bulletEnabled val="1"/>
        </dgm:presLayoutVars>
      </dgm:prSet>
      <dgm:spPr/>
    </dgm:pt>
    <dgm:pt modelId="{E29AE1DA-26A1-214B-8ABB-34581F24754E}" type="pres">
      <dgm:prSet presAssocID="{70EE9678-2034-B24F-85FF-FFCAE0FE1A32}" presName="gear3srcNode" presStyleLbl="node1" presStyleIdx="2" presStyleCnt="3"/>
      <dgm:spPr/>
    </dgm:pt>
    <dgm:pt modelId="{52246C07-2C45-6D40-A6C3-365A5B4DC228}" type="pres">
      <dgm:prSet presAssocID="{70EE9678-2034-B24F-85FF-FFCAE0FE1A32}" presName="gear3dstNode" presStyleLbl="node1" presStyleIdx="2" presStyleCnt="3"/>
      <dgm:spPr/>
    </dgm:pt>
    <dgm:pt modelId="{007959F5-3A82-C34E-8CA4-A023A6896293}" type="pres">
      <dgm:prSet presAssocID="{411FC0AE-C416-6145-8193-A0BF097F1E0A}" presName="connector1" presStyleLbl="sibTrans2D1" presStyleIdx="0" presStyleCnt="3"/>
      <dgm:spPr/>
    </dgm:pt>
    <dgm:pt modelId="{87E925DC-A1C6-024F-8705-83360EE2928D}" type="pres">
      <dgm:prSet presAssocID="{B88B7377-8DA9-0346-A2B4-EB1B94201208}" presName="connector2" presStyleLbl="sibTrans2D1" presStyleIdx="1" presStyleCnt="3"/>
      <dgm:spPr/>
    </dgm:pt>
    <dgm:pt modelId="{C87ACDE2-8320-0E4B-8D28-5F097A17D3BD}" type="pres">
      <dgm:prSet presAssocID="{834D78F0-A265-FE4E-AF8A-57993ABB677E}" presName="connector3" presStyleLbl="sibTrans2D1" presStyleIdx="2" presStyleCnt="3"/>
      <dgm:spPr/>
    </dgm:pt>
  </dgm:ptLst>
  <dgm:cxnLst>
    <dgm:cxn modelId="{C917002E-51E4-E64B-A55A-3B9847DD8EA2}" type="presOf" srcId="{35B4F687-C259-2243-B51F-70BEE915A717}" destId="{2DAA0BCC-54F0-0143-8F13-758DD8F30B94}" srcOrd="2" destOrd="0" presId="urn:microsoft.com/office/officeart/2005/8/layout/gear1"/>
    <dgm:cxn modelId="{4FE9EF31-4C88-1646-B79A-5BDD29F2F923}" type="presOf" srcId="{70EE9678-2034-B24F-85FF-FFCAE0FE1A32}" destId="{E29AE1DA-26A1-214B-8ABB-34581F24754E}" srcOrd="2" destOrd="0" presId="urn:microsoft.com/office/officeart/2005/8/layout/gear1"/>
    <dgm:cxn modelId="{FEC96538-31BF-B04B-8A90-147E15A47E69}" type="presOf" srcId="{70EE9678-2034-B24F-85FF-FFCAE0FE1A32}" destId="{BE66D78D-24FC-E34B-BB84-0C442E671841}" srcOrd="1" destOrd="0" presId="urn:microsoft.com/office/officeart/2005/8/layout/gear1"/>
    <dgm:cxn modelId="{EB559849-DB2C-004F-9AC2-4AD844CAFB14}" srcId="{EC798BB5-BE26-8942-A214-331752C28E6D}" destId="{441DC47E-26BD-3D4F-B7B7-17A5139AA300}" srcOrd="0" destOrd="0" parTransId="{ACAA3FBC-9114-BF4C-B4D2-F1F3D08007C8}" sibTransId="{411FC0AE-C416-6145-8193-A0BF097F1E0A}"/>
    <dgm:cxn modelId="{47F9E056-1EC3-5847-BDB6-39FD31B2DCE1}" type="presOf" srcId="{441DC47E-26BD-3D4F-B7B7-17A5139AA300}" destId="{DE82AF2C-09B9-B34B-8CA1-AC40A52815CE}" srcOrd="1" destOrd="0" presId="urn:microsoft.com/office/officeart/2005/8/layout/gear1"/>
    <dgm:cxn modelId="{3D697D5F-FE4A-5441-9687-2B03D5725E6E}" type="presOf" srcId="{B88B7377-8DA9-0346-A2B4-EB1B94201208}" destId="{87E925DC-A1C6-024F-8705-83360EE2928D}" srcOrd="0" destOrd="0" presId="urn:microsoft.com/office/officeart/2005/8/layout/gear1"/>
    <dgm:cxn modelId="{35606E7A-7A95-DD40-8530-BB22618EB329}" type="presOf" srcId="{35B4F687-C259-2243-B51F-70BEE915A717}" destId="{531E201E-1F45-954C-8B83-3C0B131240FA}" srcOrd="0" destOrd="0" presId="urn:microsoft.com/office/officeart/2005/8/layout/gear1"/>
    <dgm:cxn modelId="{E20A4D90-3D00-484B-8F57-0674BC7267A6}" type="presOf" srcId="{70EE9678-2034-B24F-85FF-FFCAE0FE1A32}" destId="{52246C07-2C45-6D40-A6C3-365A5B4DC228}" srcOrd="3" destOrd="0" presId="urn:microsoft.com/office/officeart/2005/8/layout/gear1"/>
    <dgm:cxn modelId="{FF3FB390-1D66-0942-A0DE-E60561087BA8}" type="presOf" srcId="{35B4F687-C259-2243-B51F-70BEE915A717}" destId="{E7AA296C-BE02-DB4B-A0AC-A539AFD7FF5E}" srcOrd="1" destOrd="0" presId="urn:microsoft.com/office/officeart/2005/8/layout/gear1"/>
    <dgm:cxn modelId="{231AD698-7390-1D46-9BC5-FD04D0BC8DCD}" srcId="{EC798BB5-BE26-8942-A214-331752C28E6D}" destId="{35B4F687-C259-2243-B51F-70BEE915A717}" srcOrd="1" destOrd="0" parTransId="{278A3B8A-0999-A04F-9852-67A59B12C532}" sibTransId="{B88B7377-8DA9-0346-A2B4-EB1B94201208}"/>
    <dgm:cxn modelId="{E3F71F9C-B119-6944-8A53-C38093FA68C1}" type="presOf" srcId="{70EE9678-2034-B24F-85FF-FFCAE0FE1A32}" destId="{1D590F42-5D1A-4E47-9E4A-1DB222A85A31}" srcOrd="0" destOrd="0" presId="urn:microsoft.com/office/officeart/2005/8/layout/gear1"/>
    <dgm:cxn modelId="{A408AABD-7E5C-5245-ACC8-A6C8A207EA9F}" type="presOf" srcId="{411FC0AE-C416-6145-8193-A0BF097F1E0A}" destId="{007959F5-3A82-C34E-8CA4-A023A6896293}" srcOrd="0" destOrd="0" presId="urn:microsoft.com/office/officeart/2005/8/layout/gear1"/>
    <dgm:cxn modelId="{6CBC96E3-6310-5D4F-818C-FC459874E357}" type="presOf" srcId="{834D78F0-A265-FE4E-AF8A-57993ABB677E}" destId="{C87ACDE2-8320-0E4B-8D28-5F097A17D3BD}" srcOrd="0" destOrd="0" presId="urn:microsoft.com/office/officeart/2005/8/layout/gear1"/>
    <dgm:cxn modelId="{BAE092E8-853B-9444-9D1D-E0FDADF9212E}" type="presOf" srcId="{441DC47E-26BD-3D4F-B7B7-17A5139AA300}" destId="{E9FED2B2-6835-2F4F-866B-E00C9DA33F37}" srcOrd="0" destOrd="0" presId="urn:microsoft.com/office/officeart/2005/8/layout/gear1"/>
    <dgm:cxn modelId="{DC3454E9-B85D-104C-941B-6FBD12B2B927}" type="presOf" srcId="{441DC47E-26BD-3D4F-B7B7-17A5139AA300}" destId="{5C3224E9-011C-CF47-A357-3E01CE0D0949}" srcOrd="2" destOrd="0" presId="urn:microsoft.com/office/officeart/2005/8/layout/gear1"/>
    <dgm:cxn modelId="{BDEF9BEF-440D-184D-88B4-6DCC1DEE09CC}" srcId="{EC798BB5-BE26-8942-A214-331752C28E6D}" destId="{70EE9678-2034-B24F-85FF-FFCAE0FE1A32}" srcOrd="2" destOrd="0" parTransId="{945B5019-097B-4349-9E30-9246AD9C53B7}" sibTransId="{834D78F0-A265-FE4E-AF8A-57993ABB677E}"/>
    <dgm:cxn modelId="{8C9EF3F0-101D-F44B-9BB6-9F7F19A931E9}" type="presOf" srcId="{EC798BB5-BE26-8942-A214-331752C28E6D}" destId="{59BE4CBF-EC8A-8B45-9312-3F8F4C8307C1}" srcOrd="0" destOrd="0" presId="urn:microsoft.com/office/officeart/2005/8/layout/gear1"/>
    <dgm:cxn modelId="{8EE345D8-8688-C341-B0B4-4B0E46B5C6B0}" type="presParOf" srcId="{59BE4CBF-EC8A-8B45-9312-3F8F4C8307C1}" destId="{E9FED2B2-6835-2F4F-866B-E00C9DA33F37}" srcOrd="0" destOrd="0" presId="urn:microsoft.com/office/officeart/2005/8/layout/gear1"/>
    <dgm:cxn modelId="{4DD7D5A0-0E84-0D4F-ADE7-867287CE1B90}" type="presParOf" srcId="{59BE4CBF-EC8A-8B45-9312-3F8F4C8307C1}" destId="{DE82AF2C-09B9-B34B-8CA1-AC40A52815CE}" srcOrd="1" destOrd="0" presId="urn:microsoft.com/office/officeart/2005/8/layout/gear1"/>
    <dgm:cxn modelId="{A45ABD14-C19B-8744-B52C-683C8B69C513}" type="presParOf" srcId="{59BE4CBF-EC8A-8B45-9312-3F8F4C8307C1}" destId="{5C3224E9-011C-CF47-A357-3E01CE0D0949}" srcOrd="2" destOrd="0" presId="urn:microsoft.com/office/officeart/2005/8/layout/gear1"/>
    <dgm:cxn modelId="{314BEEC0-D2E9-4D49-A9EB-482050A74F6A}" type="presParOf" srcId="{59BE4CBF-EC8A-8B45-9312-3F8F4C8307C1}" destId="{531E201E-1F45-954C-8B83-3C0B131240FA}" srcOrd="3" destOrd="0" presId="urn:microsoft.com/office/officeart/2005/8/layout/gear1"/>
    <dgm:cxn modelId="{CC1F5F67-7D08-4B40-91F0-0EEF8FF76737}" type="presParOf" srcId="{59BE4CBF-EC8A-8B45-9312-3F8F4C8307C1}" destId="{E7AA296C-BE02-DB4B-A0AC-A539AFD7FF5E}" srcOrd="4" destOrd="0" presId="urn:microsoft.com/office/officeart/2005/8/layout/gear1"/>
    <dgm:cxn modelId="{7A363927-B2BF-E141-B1DE-B50C22A3B9ED}" type="presParOf" srcId="{59BE4CBF-EC8A-8B45-9312-3F8F4C8307C1}" destId="{2DAA0BCC-54F0-0143-8F13-758DD8F30B94}" srcOrd="5" destOrd="0" presId="urn:microsoft.com/office/officeart/2005/8/layout/gear1"/>
    <dgm:cxn modelId="{8F217A1B-29EF-9243-88C9-4FFD844F8A79}" type="presParOf" srcId="{59BE4CBF-EC8A-8B45-9312-3F8F4C8307C1}" destId="{1D590F42-5D1A-4E47-9E4A-1DB222A85A31}" srcOrd="6" destOrd="0" presId="urn:microsoft.com/office/officeart/2005/8/layout/gear1"/>
    <dgm:cxn modelId="{357CFA1A-0924-3C4E-A75F-5EE4D84BB7F9}" type="presParOf" srcId="{59BE4CBF-EC8A-8B45-9312-3F8F4C8307C1}" destId="{BE66D78D-24FC-E34B-BB84-0C442E671841}" srcOrd="7" destOrd="0" presId="urn:microsoft.com/office/officeart/2005/8/layout/gear1"/>
    <dgm:cxn modelId="{7C0BA1E4-27AF-0344-AB6B-581B3A3123B5}" type="presParOf" srcId="{59BE4CBF-EC8A-8B45-9312-3F8F4C8307C1}" destId="{E29AE1DA-26A1-214B-8ABB-34581F24754E}" srcOrd="8" destOrd="0" presId="urn:microsoft.com/office/officeart/2005/8/layout/gear1"/>
    <dgm:cxn modelId="{929D8246-4EBB-7C44-AA87-CB6A24E8B5EE}" type="presParOf" srcId="{59BE4CBF-EC8A-8B45-9312-3F8F4C8307C1}" destId="{52246C07-2C45-6D40-A6C3-365A5B4DC228}" srcOrd="9" destOrd="0" presId="urn:microsoft.com/office/officeart/2005/8/layout/gear1"/>
    <dgm:cxn modelId="{B09C08AD-8ECC-E440-AC8E-709990A62B7C}" type="presParOf" srcId="{59BE4CBF-EC8A-8B45-9312-3F8F4C8307C1}" destId="{007959F5-3A82-C34E-8CA4-A023A6896293}" srcOrd="10" destOrd="0" presId="urn:microsoft.com/office/officeart/2005/8/layout/gear1"/>
    <dgm:cxn modelId="{F696F7F0-C88D-2642-914F-33273D7B6C7F}" type="presParOf" srcId="{59BE4CBF-EC8A-8B45-9312-3F8F4C8307C1}" destId="{87E925DC-A1C6-024F-8705-83360EE2928D}" srcOrd="11" destOrd="0" presId="urn:microsoft.com/office/officeart/2005/8/layout/gear1"/>
    <dgm:cxn modelId="{7507CF7A-94EA-9E45-ABBA-74E1EA2471A9}" type="presParOf" srcId="{59BE4CBF-EC8A-8B45-9312-3F8F4C8307C1}" destId="{C87ACDE2-8320-0E4B-8D28-5F097A17D3BD}"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3F9DF-17A8-BC4C-BF16-7554AC1C5FB5}">
      <dsp:nvSpPr>
        <dsp:cNvPr id="0" name=""/>
        <dsp:cNvSpPr/>
      </dsp:nvSpPr>
      <dsp:spPr>
        <a:xfrm>
          <a:off x="2620853" y="45054"/>
          <a:ext cx="719665" cy="71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 </a:t>
          </a:r>
        </a:p>
      </dsp:txBody>
      <dsp:txXfrm>
        <a:off x="2620853" y="45054"/>
        <a:ext cx="719665" cy="719665"/>
      </dsp:txXfrm>
    </dsp:sp>
    <dsp:sp modelId="{D5D4FAA9-522A-3149-969A-A841BA8408A4}">
      <dsp:nvSpPr>
        <dsp:cNvPr id="0" name=""/>
        <dsp:cNvSpPr/>
      </dsp:nvSpPr>
      <dsp:spPr>
        <a:xfrm>
          <a:off x="1353299" y="-273"/>
          <a:ext cx="2032547" cy="2032547"/>
        </a:xfrm>
        <a:prstGeom prst="circularArrow">
          <a:avLst>
            <a:gd name="adj1" fmla="val 6904"/>
            <a:gd name="adj2" fmla="val 465536"/>
            <a:gd name="adj3" fmla="val 548641"/>
            <a:gd name="adj4" fmla="val 20585823"/>
            <a:gd name="adj5" fmla="val 8055"/>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6991101B-9966-FF46-9866-B1D3583ABBCE}">
      <dsp:nvSpPr>
        <dsp:cNvPr id="0" name=""/>
        <dsp:cNvSpPr/>
      </dsp:nvSpPr>
      <dsp:spPr>
        <a:xfrm>
          <a:off x="2620853" y="1267280"/>
          <a:ext cx="719665" cy="71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 </a:t>
          </a:r>
        </a:p>
      </dsp:txBody>
      <dsp:txXfrm>
        <a:off x="2620853" y="1267280"/>
        <a:ext cx="719665" cy="719665"/>
      </dsp:txXfrm>
    </dsp:sp>
    <dsp:sp modelId="{4FBC6395-D6E5-EE4D-8311-A610E009CAB8}">
      <dsp:nvSpPr>
        <dsp:cNvPr id="0" name=""/>
        <dsp:cNvSpPr/>
      </dsp:nvSpPr>
      <dsp:spPr>
        <a:xfrm>
          <a:off x="1353299" y="-273"/>
          <a:ext cx="2032547" cy="2032547"/>
        </a:xfrm>
        <a:prstGeom prst="circularArrow">
          <a:avLst>
            <a:gd name="adj1" fmla="val 6904"/>
            <a:gd name="adj2" fmla="val 465536"/>
            <a:gd name="adj3" fmla="val 5948641"/>
            <a:gd name="adj4" fmla="val 4385823"/>
            <a:gd name="adj5" fmla="val 8055"/>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5E0FE071-6B0E-D440-8D00-C83722E2D776}">
      <dsp:nvSpPr>
        <dsp:cNvPr id="0" name=""/>
        <dsp:cNvSpPr/>
      </dsp:nvSpPr>
      <dsp:spPr>
        <a:xfrm>
          <a:off x="1398627" y="1267280"/>
          <a:ext cx="719665" cy="71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 </a:t>
          </a:r>
        </a:p>
      </dsp:txBody>
      <dsp:txXfrm>
        <a:off x="1398627" y="1267280"/>
        <a:ext cx="719665" cy="719665"/>
      </dsp:txXfrm>
    </dsp:sp>
    <dsp:sp modelId="{A6119EE1-59EE-0046-9093-6319439B8EA4}">
      <dsp:nvSpPr>
        <dsp:cNvPr id="0" name=""/>
        <dsp:cNvSpPr/>
      </dsp:nvSpPr>
      <dsp:spPr>
        <a:xfrm>
          <a:off x="1353299" y="-273"/>
          <a:ext cx="2032547" cy="2032547"/>
        </a:xfrm>
        <a:prstGeom prst="circularArrow">
          <a:avLst>
            <a:gd name="adj1" fmla="val 6904"/>
            <a:gd name="adj2" fmla="val 465536"/>
            <a:gd name="adj3" fmla="val 11348641"/>
            <a:gd name="adj4" fmla="val 9785823"/>
            <a:gd name="adj5" fmla="val 8055"/>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70D4EB3F-C9D7-D14B-8062-17EB893D29E1}">
      <dsp:nvSpPr>
        <dsp:cNvPr id="0" name=""/>
        <dsp:cNvSpPr/>
      </dsp:nvSpPr>
      <dsp:spPr>
        <a:xfrm>
          <a:off x="1398627" y="45054"/>
          <a:ext cx="719665" cy="71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Informal Economy</a:t>
          </a:r>
        </a:p>
      </dsp:txBody>
      <dsp:txXfrm>
        <a:off x="1398627" y="45054"/>
        <a:ext cx="719665" cy="719665"/>
      </dsp:txXfrm>
    </dsp:sp>
    <dsp:sp modelId="{EFF1DEB7-DB8E-BE4E-822B-5332CA2414B1}">
      <dsp:nvSpPr>
        <dsp:cNvPr id="0" name=""/>
        <dsp:cNvSpPr/>
      </dsp:nvSpPr>
      <dsp:spPr>
        <a:xfrm>
          <a:off x="1353299" y="-273"/>
          <a:ext cx="2032547" cy="2032547"/>
        </a:xfrm>
        <a:prstGeom prst="circularArrow">
          <a:avLst>
            <a:gd name="adj1" fmla="val 6904"/>
            <a:gd name="adj2" fmla="val 465536"/>
            <a:gd name="adj3" fmla="val 16748641"/>
            <a:gd name="adj4" fmla="val 15185823"/>
            <a:gd name="adj5" fmla="val 8055"/>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D2B2-6835-2F4F-866B-E00C9DA33F37}">
      <dsp:nvSpPr>
        <dsp:cNvPr id="0" name=""/>
        <dsp:cNvSpPr/>
      </dsp:nvSpPr>
      <dsp:spPr>
        <a:xfrm>
          <a:off x="3157529" y="2125979"/>
          <a:ext cx="2598419" cy="2598419"/>
        </a:xfrm>
        <a:prstGeom prst="gear9">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Informal Economy</a:t>
          </a:r>
        </a:p>
      </dsp:txBody>
      <dsp:txXfrm>
        <a:off x="3679927" y="2734646"/>
        <a:ext cx="1553623" cy="1335641"/>
      </dsp:txXfrm>
    </dsp:sp>
    <dsp:sp modelId="{531E201E-1F45-954C-8B83-3C0B131240FA}">
      <dsp:nvSpPr>
        <dsp:cNvPr id="0" name=""/>
        <dsp:cNvSpPr/>
      </dsp:nvSpPr>
      <dsp:spPr>
        <a:xfrm>
          <a:off x="1429438" y="1511808"/>
          <a:ext cx="2322326" cy="1889760"/>
        </a:xfrm>
        <a:prstGeom prst="gear6">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Emergent Middle</a:t>
          </a:r>
        </a:p>
      </dsp:txBody>
      <dsp:txXfrm>
        <a:off x="1968069" y="1990436"/>
        <a:ext cx="1245064" cy="932504"/>
      </dsp:txXfrm>
    </dsp:sp>
    <dsp:sp modelId="{1D590F42-5D1A-4E47-9E4A-1DB222A85A31}">
      <dsp:nvSpPr>
        <dsp:cNvPr id="0" name=""/>
        <dsp:cNvSpPr/>
      </dsp:nvSpPr>
      <dsp:spPr>
        <a:xfrm rot="20700000">
          <a:off x="2704179" y="208066"/>
          <a:ext cx="1851579" cy="1851579"/>
        </a:xfrm>
        <a:prstGeom prst="gear6">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Global Economy</a:t>
          </a:r>
        </a:p>
      </dsp:txBody>
      <dsp:txXfrm rot="-20700000">
        <a:off x="3110285" y="614172"/>
        <a:ext cx="1039368" cy="1039368"/>
      </dsp:txXfrm>
    </dsp:sp>
    <dsp:sp modelId="{007959F5-3A82-C34E-8CA4-A023A6896293}">
      <dsp:nvSpPr>
        <dsp:cNvPr id="0" name=""/>
        <dsp:cNvSpPr/>
      </dsp:nvSpPr>
      <dsp:spPr>
        <a:xfrm>
          <a:off x="2963588" y="1730542"/>
          <a:ext cx="3325977" cy="3325977"/>
        </a:xfrm>
        <a:prstGeom prst="circularArrow">
          <a:avLst>
            <a:gd name="adj1" fmla="val 4687"/>
            <a:gd name="adj2" fmla="val 299029"/>
            <a:gd name="adj3" fmla="val 2527521"/>
            <a:gd name="adj4" fmla="val 15837027"/>
            <a:gd name="adj5" fmla="val 5469"/>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87E925DC-A1C6-024F-8705-83360EE2928D}">
      <dsp:nvSpPr>
        <dsp:cNvPr id="0" name=""/>
        <dsp:cNvSpPr/>
      </dsp:nvSpPr>
      <dsp:spPr>
        <a:xfrm>
          <a:off x="1311048" y="1091400"/>
          <a:ext cx="2416530" cy="2416530"/>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C87ACDE2-8320-0E4B-8D28-5F097A17D3BD}">
      <dsp:nvSpPr>
        <dsp:cNvPr id="0" name=""/>
        <dsp:cNvSpPr/>
      </dsp:nvSpPr>
      <dsp:spPr>
        <a:xfrm>
          <a:off x="2275890" y="-199773"/>
          <a:ext cx="2605506" cy="2605506"/>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04A5597D-8908-1F49-A38E-D8CE41108CA9}" type="datetimeFigureOut">
              <a:rPr lang="en-US" smtClean="0"/>
              <a:pPr/>
              <a:t>5/6/20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AA5757D2-5027-2D43-A63F-309A41CC6A4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AB02A5-4FE5-49D9-9E24-09F23B90C450}" type="datetimeFigureOut">
              <a:rPr lang="en-US" smtClean="0"/>
              <a:pPr/>
              <a:t>5/6/20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B91180-69C3-9D40-8353-766538B69DC4}" type="datetimeFigureOut">
              <a:rPr lang="en-US" smtClean="0"/>
              <a:pPr/>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B91180-69C3-9D40-8353-766538B69DC4}" type="datetimeFigureOut">
              <a:rPr lang="en-US" smtClean="0"/>
              <a:pPr/>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806BC-0906-8845-BC49-946025E8E21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B91180-69C3-9D40-8353-766538B69DC4}" type="datetimeFigureOut">
              <a:rPr lang="en-US" smtClean="0"/>
              <a:pPr/>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806BC-0906-8845-BC49-946025E8E21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EEB91180-69C3-9D40-8353-766538B69DC4}" type="datetimeFigureOut">
              <a:rPr lang="en-US" smtClean="0"/>
              <a:pPr/>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806BC-0906-8845-BC49-946025E8E21E}" type="slidenum">
              <a:rPr lang="en-US" smtClean="0"/>
              <a:pPr/>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a:t>Click icon to add picture</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B91180-69C3-9D40-8353-766538B69DC4}" type="datetimeFigureOut">
              <a:rPr lang="en-US" smtClean="0"/>
              <a:pPr/>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806BC-0906-8845-BC49-946025E8E21E}" type="slidenum">
              <a:rPr lang="en-US" smtClean="0"/>
              <a:pPr/>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EB91180-69C3-9D40-8353-766538B69DC4}" type="datetimeFigureOut">
              <a:rPr lang="en-US" smtClean="0"/>
              <a:pPr/>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806BC-0906-8845-BC49-946025E8E21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EB91180-69C3-9D40-8353-766538B69DC4}" type="datetimeFigureOut">
              <a:rPr lang="en-US" smtClean="0"/>
              <a:pPr/>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806BC-0906-8845-BC49-946025E8E21E}" type="slidenum">
              <a:rPr lang="en-US" smtClean="0"/>
              <a:pPr/>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EB91180-69C3-9D40-8353-766538B69DC4}" type="datetimeFigureOut">
              <a:rPr lang="en-US" smtClean="0"/>
              <a:pPr/>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806BC-0906-8845-BC49-946025E8E21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D0EB5E28-5FDF-419C-905B-828A8064828E}" type="datetime1">
              <a:rPr lang="en-US" smtClean="0"/>
              <a:pPr/>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02B71-8991-4516-A01E-F1A9ACD28BDC}" type="slidenum">
              <a:rPr lang="en-US" smtClean="0"/>
              <a:pPr/>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a:t>Click icon to add picture</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7"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a:t>Click to edit Master text styles</a:t>
            </a:r>
          </a:p>
        </p:txBody>
      </p:sp>
      <p:sp>
        <p:nvSpPr>
          <p:cNvPr id="4" name="Date Placeholder 3"/>
          <p:cNvSpPr>
            <a:spLocks noGrp="1"/>
          </p:cNvSpPr>
          <p:nvPr>
            <p:ph type="dt" sz="half" idx="10"/>
          </p:nvPr>
        </p:nvSpPr>
        <p:spPr/>
        <p:txBody>
          <a:bodyPr/>
          <a:lstStyle/>
          <a:p>
            <a:fld id="{74CBEAF9-9E58-4CC8-A6FF-6DD8A58DEEA4}" type="datetimeFigureOut">
              <a:rPr lang="en-US" smtClean="0"/>
              <a:pPr/>
              <a:t>5/6/20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a:t>Click icon to add picture</a:t>
            </a:r>
            <a:endParaRPr/>
          </a:p>
        </p:txBody>
      </p:sp>
      <p:sp>
        <p:nvSpPr>
          <p:cNvPr id="4" name="Date Placeholder 3"/>
          <p:cNvSpPr>
            <a:spLocks noGrp="1"/>
          </p:cNvSpPr>
          <p:nvPr>
            <p:ph type="dt" sz="half" idx="10"/>
          </p:nvPr>
        </p:nvSpPr>
        <p:spPr/>
        <p:txBody>
          <a:bodyPr/>
          <a:lstStyle/>
          <a:p>
            <a:fld id="{EEB91180-69C3-9D40-8353-766538B69DC4}" type="datetimeFigureOut">
              <a:rPr lang="en-US" smtClean="0"/>
              <a:pPr/>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806BC-0906-8845-BC49-946025E8E21E}" type="slidenum">
              <a:rPr lang="en-US" smtClean="0"/>
              <a:pPr/>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EEB91180-69C3-9D40-8353-766538B69DC4}" type="datetimeFigureOut">
              <a:rPr lang="en-US" smtClean="0"/>
              <a:pPr/>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806BC-0906-8845-BC49-946025E8E21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EEB91180-69C3-9D40-8353-766538B69DC4}" type="datetimeFigureOut">
              <a:rPr lang="en-US" smtClean="0"/>
              <a:pPr/>
              <a:t>5/6/20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D806BC-0906-8845-BC49-946025E8E21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EB91180-69C3-9D40-8353-766538B69DC4}" type="datetimeFigureOut">
              <a:rPr lang="en-US" smtClean="0"/>
              <a:pPr/>
              <a:t>5/6/20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D806BC-0906-8845-BC49-946025E8E21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B91180-69C3-9D40-8353-766538B69DC4}" type="datetimeFigureOut">
              <a:rPr lang="en-US" smtClean="0"/>
              <a:pPr/>
              <a:t>5/6/20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D806BC-0906-8845-BC49-946025E8E21E}" type="slidenum">
              <a:rPr lang="en-US" smtClean="0"/>
              <a:pPr/>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18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EEB91180-69C3-9D40-8353-766538B69DC4}" type="datetimeFigureOut">
              <a:rPr lang="en-US" smtClean="0"/>
              <a:pPr/>
              <a:t>5/6/20</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16D806BC-0906-8845-BC49-946025E8E21E}" type="slidenum">
              <a:rPr lang="en-US" smtClean="0"/>
              <a:pPr/>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a:t>Click to edit Master title style</a:t>
            </a:r>
            <a:endParaRPr/>
          </a:p>
        </p:txBody>
      </p:sp>
    </p:spTree>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 id="2147484819" r:id="rId15"/>
    <p:sldLayoutId id="2147484820"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www.matul.org/" TargetMode="External"/><Relationship Id="rId2" Type="http://schemas.openxmlformats.org/officeDocument/2006/relationships/hyperlink" Target="mailto:emily.graham@wciu.edu"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98"/>
          <p:cNvSpPr>
            <a:spLocks noGrp="1"/>
          </p:cNvSpPr>
          <p:nvPr>
            <p:ph type="ctrTitle"/>
          </p:nvPr>
        </p:nvSpPr>
        <p:spPr>
          <a:xfrm>
            <a:off x="421340" y="449005"/>
            <a:ext cx="8272887" cy="1088136"/>
          </a:xfrm>
        </p:spPr>
        <p:txBody>
          <a:bodyPr>
            <a:noAutofit/>
          </a:bodyPr>
          <a:lstStyle/>
          <a:p>
            <a:pPr algn="ctr"/>
            <a:r>
              <a:rPr lang="en-US" sz="3300" dirty="0"/>
              <a:t>MA in TRANSFORMATIONAL  </a:t>
            </a:r>
            <a:br>
              <a:rPr lang="en-US" sz="3300" dirty="0"/>
            </a:br>
            <a:r>
              <a:rPr lang="en-US" sz="3300" dirty="0"/>
              <a:t>URBAN LEADERSHIP</a:t>
            </a:r>
          </a:p>
        </p:txBody>
      </p:sp>
      <p:sp>
        <p:nvSpPr>
          <p:cNvPr id="100" name="Subtitle 99"/>
          <p:cNvSpPr>
            <a:spLocks noGrp="1"/>
          </p:cNvSpPr>
          <p:nvPr>
            <p:ph type="subTitle" idx="1"/>
          </p:nvPr>
        </p:nvSpPr>
        <p:spPr>
          <a:xfrm>
            <a:off x="4571999" y="1532427"/>
            <a:ext cx="3658317" cy="484632"/>
          </a:xfrm>
        </p:spPr>
        <p:txBody>
          <a:bodyPr>
            <a:normAutofit/>
          </a:bodyPr>
          <a:lstStyle/>
          <a:p>
            <a:r>
              <a:rPr lang="en-US" dirty="0"/>
              <a:t>In preparation for launch at WCIU</a:t>
            </a:r>
          </a:p>
        </p:txBody>
      </p:sp>
      <p:sp>
        <p:nvSpPr>
          <p:cNvPr id="13" name="TextBox 12"/>
          <p:cNvSpPr txBox="1"/>
          <p:nvPr/>
        </p:nvSpPr>
        <p:spPr>
          <a:xfrm>
            <a:off x="1697619" y="5089408"/>
            <a:ext cx="6319679" cy="923330"/>
          </a:xfrm>
          <a:prstGeom prst="rect">
            <a:avLst/>
          </a:prstGeom>
          <a:noFill/>
        </p:spPr>
        <p:txBody>
          <a:bodyPr wrap="none" rtlCol="0">
            <a:spAutoFit/>
          </a:bodyPr>
          <a:lstStyle/>
          <a:p>
            <a:pPr algn="ctr"/>
            <a:r>
              <a:rPr lang="en-US" sz="2700" dirty="0"/>
              <a:t>Dr. Viv Grigg, Professor of Urban Leadership</a:t>
            </a:r>
          </a:p>
          <a:p>
            <a:pPr algn="ctr"/>
            <a:r>
              <a:rPr lang="en-US" sz="2700" dirty="0"/>
              <a:t>Emily Graham, Program Catalyst</a:t>
            </a:r>
          </a:p>
        </p:txBody>
      </p:sp>
      <p:pic>
        <p:nvPicPr>
          <p:cNvPr id="10" name="Picture 9" descr="Untitled-1.png"/>
          <p:cNvPicPr>
            <a:picLocks noChangeAspect="1"/>
          </p:cNvPicPr>
          <p:nvPr/>
        </p:nvPicPr>
        <p:blipFill>
          <a:blip r:embed="rId2"/>
          <a:stretch>
            <a:fillRect/>
          </a:stretch>
        </p:blipFill>
        <p:spPr>
          <a:xfrm>
            <a:off x="260924" y="2795450"/>
            <a:ext cx="8722660" cy="20934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C2E0FE-BBCE-1142-A567-C84DCC543743}"/>
              </a:ext>
            </a:extLst>
          </p:cNvPr>
          <p:cNvGraphicFramePr>
            <a:graphicFrameLocks noGrp="1"/>
          </p:cNvGraphicFramePr>
          <p:nvPr>
            <p:extLst>
              <p:ext uri="{D42A27DB-BD31-4B8C-83A1-F6EECF244321}">
                <p14:modId xmlns:p14="http://schemas.microsoft.com/office/powerpoint/2010/main" val="3320257390"/>
              </p:ext>
            </p:extLst>
          </p:nvPr>
        </p:nvGraphicFramePr>
        <p:xfrm>
          <a:off x="285751" y="542925"/>
          <a:ext cx="8829674" cy="5524499"/>
        </p:xfrm>
        <a:graphic>
          <a:graphicData uri="http://schemas.openxmlformats.org/drawingml/2006/table">
            <a:tbl>
              <a:tblPr firstRow="1" firstCol="1" bandRow="1">
                <a:tableStyleId>{5C22544A-7EE6-4342-B048-85BDC9FD1C3A}</a:tableStyleId>
              </a:tblPr>
              <a:tblGrid>
                <a:gridCol w="828674">
                  <a:extLst>
                    <a:ext uri="{9D8B030D-6E8A-4147-A177-3AD203B41FA5}">
                      <a16:colId xmlns:a16="http://schemas.microsoft.com/office/drawing/2014/main" val="743714369"/>
                    </a:ext>
                  </a:extLst>
                </a:gridCol>
                <a:gridCol w="2484326">
                  <a:extLst>
                    <a:ext uri="{9D8B030D-6E8A-4147-A177-3AD203B41FA5}">
                      <a16:colId xmlns:a16="http://schemas.microsoft.com/office/drawing/2014/main" val="2066515228"/>
                    </a:ext>
                  </a:extLst>
                </a:gridCol>
                <a:gridCol w="2712586">
                  <a:extLst>
                    <a:ext uri="{9D8B030D-6E8A-4147-A177-3AD203B41FA5}">
                      <a16:colId xmlns:a16="http://schemas.microsoft.com/office/drawing/2014/main" val="3886152979"/>
                    </a:ext>
                  </a:extLst>
                </a:gridCol>
                <a:gridCol w="2804088">
                  <a:extLst>
                    <a:ext uri="{9D8B030D-6E8A-4147-A177-3AD203B41FA5}">
                      <a16:colId xmlns:a16="http://schemas.microsoft.com/office/drawing/2014/main" val="2295193156"/>
                    </a:ext>
                  </a:extLst>
                </a:gridCol>
              </a:tblGrid>
              <a:tr h="872986">
                <a:tc>
                  <a:txBody>
                    <a:bodyPr/>
                    <a:lstStyle/>
                    <a:p>
                      <a:pPr marL="0" marR="0">
                        <a:spcBef>
                          <a:spcPts val="0"/>
                        </a:spcBef>
                        <a:spcAft>
                          <a:spcPts val="0"/>
                        </a:spcAft>
                      </a:pPr>
                      <a:r>
                        <a:rPr lang="en-US" sz="1800" b="0" i="0" dirty="0">
                          <a:effectLst/>
                          <a:latin typeface="Arial Narrow" panose="020B0604020202020204" pitchFamily="34" charset="0"/>
                          <a:cs typeface="Arial Narrow" panose="020B0604020202020204" pitchFamily="34" charset="0"/>
                        </a:rPr>
                        <a:t> </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lgn="ctr">
                        <a:spcBef>
                          <a:spcPts val="0"/>
                        </a:spcBef>
                        <a:spcAft>
                          <a:spcPts val="0"/>
                        </a:spcAft>
                      </a:pPr>
                      <a:r>
                        <a:rPr lang="en-US" sz="1800" b="0" i="0" dirty="0">
                          <a:effectLst/>
                          <a:latin typeface="Arial Narrow" panose="020B0604020202020204" pitchFamily="34" charset="0"/>
                          <a:cs typeface="Arial Narrow" panose="020B0604020202020204" pitchFamily="34" charset="0"/>
                        </a:rPr>
                        <a:t>Fall Semester 1</a:t>
                      </a:r>
                    </a:p>
                    <a:p>
                      <a:pPr marL="0" marR="0" algn="ctr">
                        <a:spcBef>
                          <a:spcPts val="0"/>
                        </a:spcBef>
                        <a:spcAft>
                          <a:spcPts val="0"/>
                        </a:spcAft>
                      </a:pPr>
                      <a:r>
                        <a:rPr lang="en-US" sz="1800" b="0" i="0" dirty="0">
                          <a:effectLst/>
                          <a:latin typeface="Arial Narrow" panose="020B0604020202020204" pitchFamily="34" charset="0"/>
                          <a:cs typeface="Arial Narrow" panose="020B0604020202020204" pitchFamily="34" charset="0"/>
                        </a:rPr>
                        <a:t>In Los Angeles (For those still in the US)</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lgn="ctr">
                        <a:spcBef>
                          <a:spcPts val="0"/>
                        </a:spcBef>
                        <a:spcAft>
                          <a:spcPts val="0"/>
                        </a:spcAft>
                      </a:pPr>
                      <a:r>
                        <a:rPr lang="en-US" sz="1800" b="0" i="0" dirty="0">
                          <a:effectLst/>
                          <a:latin typeface="Arial Narrow" panose="020B0604020202020204" pitchFamily="34" charset="0"/>
                          <a:cs typeface="Arial Narrow" panose="020B0604020202020204" pitchFamily="34" charset="0"/>
                        </a:rPr>
                        <a:t>Spring Semester 2 </a:t>
                      </a:r>
                    </a:p>
                    <a:p>
                      <a:pPr marL="0" marR="0" algn="ctr">
                        <a:spcBef>
                          <a:spcPts val="0"/>
                        </a:spcBef>
                        <a:spcAft>
                          <a:spcPts val="0"/>
                        </a:spcAft>
                      </a:pPr>
                      <a:r>
                        <a:rPr lang="en-US" sz="1800" b="0" i="0" dirty="0">
                          <a:effectLst/>
                          <a:latin typeface="Arial Narrow" panose="020B0604020202020204" pitchFamily="34" charset="0"/>
                          <a:cs typeface="Arial Narrow" panose="020B0604020202020204" pitchFamily="34" charset="0"/>
                        </a:rPr>
                        <a:t>On field</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lgn="ctr">
                        <a:spcBef>
                          <a:spcPts val="0"/>
                        </a:spcBef>
                        <a:spcAft>
                          <a:spcPts val="0"/>
                        </a:spcAft>
                      </a:pPr>
                      <a:r>
                        <a:rPr lang="en-US" sz="1800" b="0" i="0" dirty="0">
                          <a:effectLst/>
                          <a:latin typeface="Arial Narrow" panose="020B0604020202020204" pitchFamily="34" charset="0"/>
                          <a:cs typeface="Arial Narrow" panose="020B0604020202020204" pitchFamily="34" charset="0"/>
                        </a:rPr>
                        <a:t>Summer Semester 3 </a:t>
                      </a:r>
                    </a:p>
                    <a:p>
                      <a:pPr marL="0" marR="0" algn="ctr">
                        <a:spcBef>
                          <a:spcPts val="0"/>
                        </a:spcBef>
                        <a:spcAft>
                          <a:spcPts val="0"/>
                        </a:spcAft>
                      </a:pPr>
                      <a:r>
                        <a:rPr lang="en-US" sz="1800" b="0" i="0" dirty="0">
                          <a:effectLst/>
                          <a:latin typeface="Arial Narrow" panose="020B0604020202020204" pitchFamily="34" charset="0"/>
                          <a:cs typeface="Arial Narrow" panose="020B0604020202020204" pitchFamily="34" charset="0"/>
                        </a:rPr>
                        <a:t>On Field</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extLst>
                  <a:ext uri="{0D108BD9-81ED-4DB2-BD59-A6C34878D82A}">
                    <a16:rowId xmlns:a16="http://schemas.microsoft.com/office/drawing/2014/main" val="2885183946"/>
                  </a:ext>
                </a:extLst>
              </a:tr>
              <a:tr h="581990">
                <a:tc>
                  <a:txBody>
                    <a:bodyPr/>
                    <a:lstStyle/>
                    <a:p>
                      <a:pPr marL="0" marR="0">
                        <a:spcBef>
                          <a:spcPts val="0"/>
                        </a:spcBef>
                        <a:spcAft>
                          <a:spcPts val="0"/>
                        </a:spcAft>
                      </a:pPr>
                      <a:r>
                        <a:rPr lang="en-AU" sz="1800" b="0" i="0">
                          <a:effectLst/>
                          <a:latin typeface="Arial Narrow" panose="020B0604020202020204" pitchFamily="34" charset="0"/>
                          <a:cs typeface="Arial Narrow" panose="020B0604020202020204" pitchFamily="34" charset="0"/>
                        </a:rPr>
                        <a:t>Year 1</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AU" sz="1800" b="0" i="0" dirty="0">
                          <a:effectLst/>
                          <a:latin typeface="Arial Narrow" panose="020B0604020202020204" pitchFamily="34" charset="0"/>
                          <a:cs typeface="Arial Narrow" panose="020B0604020202020204" pitchFamily="34" charset="0"/>
                        </a:rPr>
                        <a:t>Urban Spirituality</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Social Science Theories of the City</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extLst>
                  <a:ext uri="{0D108BD9-81ED-4DB2-BD59-A6C34878D82A}">
                    <a16:rowId xmlns:a16="http://schemas.microsoft.com/office/drawing/2014/main" val="2126346502"/>
                  </a:ext>
                </a:extLst>
              </a:tr>
              <a:tr h="606240">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AU" sz="1800" b="0" i="0" dirty="0">
                          <a:effectLst/>
                          <a:latin typeface="Arial Narrow" panose="020B0604020202020204" pitchFamily="34" charset="0"/>
                          <a:cs typeface="Arial Narrow" panose="020B0604020202020204" pitchFamily="34" charset="0"/>
                        </a:rPr>
                        <a:t>Biblical Theology in an Urban Context</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AU" sz="1800" b="0" i="0" dirty="0">
                          <a:effectLst/>
                          <a:latin typeface="Arial Narrow" panose="020B0604020202020204" pitchFamily="34" charset="0"/>
                          <a:cs typeface="Arial Narrow" panose="020B0604020202020204" pitchFamily="34" charset="0"/>
                        </a:rPr>
                        <a:t>Language and Culture Learning 1</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AU" sz="1800" b="0" i="0" dirty="0">
                          <a:effectLst/>
                          <a:latin typeface="Arial Narrow" panose="020B0604020202020204" pitchFamily="34" charset="0"/>
                          <a:cs typeface="Arial Narrow" panose="020B0604020202020204" pitchFamily="34" charset="0"/>
                        </a:rPr>
                        <a:t>Language and Culture Learning 2</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extLst>
                  <a:ext uri="{0D108BD9-81ED-4DB2-BD59-A6C34878D82A}">
                    <a16:rowId xmlns:a16="http://schemas.microsoft.com/office/drawing/2014/main" val="206713316"/>
                  </a:ext>
                </a:extLst>
              </a:tr>
              <a:tr h="581990">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Options</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Building Faith Communities</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dirty="0">
                          <a:effectLst/>
                          <a:latin typeface="Arial Narrow" panose="020B0604020202020204" pitchFamily="34" charset="0"/>
                          <a:cs typeface="Arial Narrow" panose="020B0604020202020204" pitchFamily="34" charset="0"/>
                        </a:rPr>
                        <a:t>Or Solidarity with the Marginalized</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Theology and Praxis of Community Economics </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extLst>
                  <a:ext uri="{0D108BD9-81ED-4DB2-BD59-A6C34878D82A}">
                    <a16:rowId xmlns:a16="http://schemas.microsoft.com/office/drawing/2014/main" val="1684629764"/>
                  </a:ext>
                </a:extLst>
              </a:tr>
              <a:tr h="709577">
                <a:tc>
                  <a:txBody>
                    <a:bodyPr/>
                    <a:lstStyle/>
                    <a:p>
                      <a:pPr marL="0" marR="0" algn="ctr">
                        <a:spcBef>
                          <a:spcPts val="0"/>
                        </a:spcBef>
                        <a:spcAft>
                          <a:spcPts val="0"/>
                        </a:spcAft>
                      </a:pPr>
                      <a:r>
                        <a:rPr lang="en-US" sz="1800" b="0" i="0">
                          <a:effectLst/>
                          <a:highlight>
                            <a:srgbClr val="D3D3D3"/>
                          </a:highlight>
                          <a:latin typeface="Arial Narrow" panose="020B0604020202020204" pitchFamily="34" charset="0"/>
                          <a:cs typeface="Arial Narrow" panose="020B0604020202020204" pitchFamily="34" charset="0"/>
                        </a:rPr>
                        <a:t>Year 2</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lgn="ctr">
                        <a:spcBef>
                          <a:spcPts val="0"/>
                        </a:spcBef>
                        <a:spcAft>
                          <a:spcPts val="0"/>
                        </a:spcAft>
                      </a:pPr>
                      <a:r>
                        <a:rPr lang="en-US" sz="1800" b="0" i="0" dirty="0">
                          <a:effectLst/>
                          <a:highlight>
                            <a:srgbClr val="D3D3D3"/>
                          </a:highlight>
                          <a:latin typeface="Arial Narrow" panose="020B0604020202020204" pitchFamily="34" charset="0"/>
                          <a:cs typeface="Arial Narrow" panose="020B0604020202020204" pitchFamily="34" charset="0"/>
                        </a:rPr>
                        <a:t>Fall Semester 4 On Field</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solidFill>
                      <a:schemeClr val="accent1"/>
                    </a:solidFill>
                  </a:tcPr>
                </a:tc>
                <a:tc>
                  <a:txBody>
                    <a:bodyPr/>
                    <a:lstStyle/>
                    <a:p>
                      <a:pPr marL="0" marR="0" algn="ctr">
                        <a:spcBef>
                          <a:spcPts val="0"/>
                        </a:spcBef>
                        <a:spcAft>
                          <a:spcPts val="0"/>
                        </a:spcAft>
                      </a:pPr>
                      <a:r>
                        <a:rPr lang="en-US" sz="1800" b="0" i="0" dirty="0">
                          <a:effectLst/>
                          <a:highlight>
                            <a:srgbClr val="D3D3D3"/>
                          </a:highlight>
                          <a:latin typeface="Arial Narrow" panose="020B0604020202020204" pitchFamily="34" charset="0"/>
                          <a:cs typeface="Arial Narrow" panose="020B0604020202020204" pitchFamily="34" charset="0"/>
                        </a:rPr>
                        <a:t>Spring Semester 5 </a:t>
                      </a:r>
                      <a:endParaRPr lang="en-US" sz="1800" b="0" i="0" dirty="0">
                        <a:effectLst/>
                        <a:latin typeface="Arial Narrow" panose="020B0604020202020204" pitchFamily="34" charset="0"/>
                        <a:cs typeface="Arial Narrow" panose="020B0604020202020204" pitchFamily="34" charset="0"/>
                      </a:endParaRPr>
                    </a:p>
                    <a:p>
                      <a:pPr marL="0" marR="0" algn="ctr">
                        <a:spcBef>
                          <a:spcPts val="0"/>
                        </a:spcBef>
                        <a:spcAft>
                          <a:spcPts val="0"/>
                        </a:spcAft>
                      </a:pPr>
                      <a:r>
                        <a:rPr lang="en-US" sz="1800" b="0" i="0" dirty="0">
                          <a:effectLst/>
                          <a:highlight>
                            <a:srgbClr val="D3D3D3"/>
                          </a:highlight>
                          <a:latin typeface="Arial Narrow" panose="020B0604020202020204" pitchFamily="34" charset="0"/>
                          <a:cs typeface="Arial Narrow" panose="020B0604020202020204" pitchFamily="34" charset="0"/>
                        </a:rPr>
                        <a:t>On Field</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solidFill>
                      <a:schemeClr val="accent1"/>
                    </a:solidFill>
                  </a:tcPr>
                </a:tc>
                <a:tc>
                  <a:txBody>
                    <a:bodyPr/>
                    <a:lstStyle/>
                    <a:p>
                      <a:pPr marL="0" marR="0" algn="ctr">
                        <a:spcBef>
                          <a:spcPts val="0"/>
                        </a:spcBef>
                        <a:spcAft>
                          <a:spcPts val="0"/>
                        </a:spcAft>
                      </a:pPr>
                      <a:r>
                        <a:rPr lang="en-US" sz="1800" b="0" i="0" dirty="0">
                          <a:effectLst/>
                          <a:highlight>
                            <a:srgbClr val="D3D3D3"/>
                          </a:highlight>
                          <a:latin typeface="Arial Narrow" panose="020B0604020202020204" pitchFamily="34" charset="0"/>
                          <a:cs typeface="Arial Narrow" panose="020B0604020202020204" pitchFamily="34" charset="0"/>
                        </a:rPr>
                        <a:t>Summer Semester 6</a:t>
                      </a:r>
                      <a:endParaRPr lang="en-US" sz="1800" b="0" i="0" dirty="0">
                        <a:effectLst/>
                        <a:latin typeface="Arial Narrow" panose="020B0604020202020204" pitchFamily="34" charset="0"/>
                        <a:cs typeface="Arial Narrow" panose="020B0604020202020204" pitchFamily="34" charset="0"/>
                      </a:endParaRPr>
                    </a:p>
                    <a:p>
                      <a:pPr marL="0" marR="0" algn="ctr">
                        <a:spcBef>
                          <a:spcPts val="0"/>
                        </a:spcBef>
                        <a:spcAft>
                          <a:spcPts val="0"/>
                        </a:spcAft>
                      </a:pPr>
                      <a:r>
                        <a:rPr lang="en-US" sz="1800" b="0" i="0" dirty="0">
                          <a:effectLst/>
                          <a:highlight>
                            <a:srgbClr val="D3D3D3"/>
                          </a:highlight>
                          <a:latin typeface="Arial Narrow" panose="020B0604020202020204" pitchFamily="34" charset="0"/>
                          <a:cs typeface="Arial Narrow" panose="020B0604020202020204" pitchFamily="34" charset="0"/>
                        </a:rPr>
                        <a:t>On field</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solidFill>
                      <a:schemeClr val="accent1"/>
                    </a:solidFill>
                  </a:tcPr>
                </a:tc>
                <a:extLst>
                  <a:ext uri="{0D108BD9-81ED-4DB2-BD59-A6C34878D82A}">
                    <a16:rowId xmlns:a16="http://schemas.microsoft.com/office/drawing/2014/main" val="2795815333"/>
                  </a:ext>
                </a:extLst>
              </a:tr>
              <a:tr h="581990">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AU" sz="1800" b="0" i="0">
                          <a:effectLst/>
                          <a:latin typeface="Arial Narrow" panose="020B0604020202020204" pitchFamily="34" charset="0"/>
                          <a:cs typeface="Arial Narrow" panose="020B0604020202020204" pitchFamily="34" charset="0"/>
                        </a:rPr>
                        <a:t>Leadership in Urban Movements</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dirty="0">
                          <a:effectLst/>
                          <a:latin typeface="Arial Narrow" panose="020B0604020202020204" pitchFamily="34" charset="0"/>
                          <a:cs typeface="Arial Narrow" panose="020B0604020202020204" pitchFamily="34" charset="0"/>
                        </a:rPr>
                        <a:t> </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extLst>
                  <a:ext uri="{0D108BD9-81ED-4DB2-BD59-A6C34878D82A}">
                    <a16:rowId xmlns:a16="http://schemas.microsoft.com/office/drawing/2014/main" val="1250501015"/>
                  </a:ext>
                </a:extLst>
              </a:tr>
              <a:tr h="581990">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Qualitative Urban Research Methods</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dirty="0">
                          <a:effectLst/>
                          <a:latin typeface="Arial Narrow" panose="020B0604020202020204" pitchFamily="34" charset="0"/>
                          <a:cs typeface="Arial Narrow" panose="020B0604020202020204" pitchFamily="34" charset="0"/>
                        </a:rPr>
                        <a:t>Organizational &amp; Entrepreneurial Leadership</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AU" sz="1800" b="0" i="0">
                          <a:effectLst/>
                          <a:latin typeface="Arial Narrow" panose="020B0604020202020204" pitchFamily="34" charset="0"/>
                          <a:cs typeface="Arial Narrow" panose="020B0604020202020204" pitchFamily="34" charset="0"/>
                        </a:rPr>
                        <a:t>Research Project or Thesis</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extLst>
                  <a:ext uri="{0D108BD9-81ED-4DB2-BD59-A6C34878D82A}">
                    <a16:rowId xmlns:a16="http://schemas.microsoft.com/office/drawing/2014/main" val="619582978"/>
                  </a:ext>
                </a:extLst>
              </a:tr>
              <a:tr h="581990">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Options</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Educational Center Development</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AU" sz="1800" b="0" i="0" dirty="0">
                          <a:effectLst/>
                          <a:latin typeface="Arial Narrow" panose="020B0604020202020204" pitchFamily="34" charset="0"/>
                          <a:cs typeface="Arial Narrow" panose="020B0604020202020204" pitchFamily="34" charset="0"/>
                        </a:rPr>
                        <a:t>Advocacy and the Urban Environment</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dirty="0">
                          <a:effectLst/>
                          <a:latin typeface="Arial Narrow" panose="020B0604020202020204" pitchFamily="34" charset="0"/>
                          <a:cs typeface="Arial Narrow" panose="020B0604020202020204" pitchFamily="34" charset="0"/>
                        </a:rPr>
                        <a:t>Community Conflict Transformation	 </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extLst>
                  <a:ext uri="{0D108BD9-81ED-4DB2-BD59-A6C34878D82A}">
                    <a16:rowId xmlns:a16="http://schemas.microsoft.com/office/drawing/2014/main" val="1502494008"/>
                  </a:ext>
                </a:extLst>
              </a:tr>
              <a:tr h="425746">
                <a:tc>
                  <a:txBody>
                    <a:bodyPr/>
                    <a:lstStyle/>
                    <a:p>
                      <a:pPr marL="0" marR="0">
                        <a:spcBef>
                          <a:spcPts val="0"/>
                        </a:spcBef>
                        <a:spcAft>
                          <a:spcPts val="0"/>
                        </a:spcAft>
                      </a:pPr>
                      <a:r>
                        <a:rPr lang="en-US" sz="1800" b="0" i="0">
                          <a:effectLst/>
                          <a:latin typeface="Arial Narrow" panose="020B0604020202020204" pitchFamily="34" charset="0"/>
                          <a:cs typeface="Arial Narrow" panose="020B0604020202020204" pitchFamily="34" charset="0"/>
                        </a:rPr>
                        <a:t>Options</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AU" sz="1800" b="0" i="0">
                          <a:effectLst/>
                          <a:latin typeface="Arial Narrow" panose="020B0604020202020204" pitchFamily="34" charset="0"/>
                          <a:cs typeface="Arial Narrow" panose="020B0604020202020204" pitchFamily="34" charset="0"/>
                        </a:rPr>
                        <a:t>Or Primary Health Care</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AU" sz="1800" b="0" i="0">
                          <a:effectLst/>
                          <a:latin typeface="Arial Narrow" panose="020B0604020202020204" pitchFamily="34" charset="0"/>
                          <a:cs typeface="Arial Narrow" panose="020B0604020202020204" pitchFamily="34" charset="0"/>
                        </a:rPr>
                        <a:t>Community Transformation</a:t>
                      </a:r>
                      <a:endParaRPr lang="en-US" sz="1800" b="0" i="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tc>
                  <a:txBody>
                    <a:bodyPr/>
                    <a:lstStyle/>
                    <a:p>
                      <a:pPr marL="0" marR="0">
                        <a:spcBef>
                          <a:spcPts val="0"/>
                        </a:spcBef>
                        <a:spcAft>
                          <a:spcPts val="0"/>
                        </a:spcAft>
                      </a:pPr>
                      <a:r>
                        <a:rPr lang="en-US" sz="1800" b="0" i="0" dirty="0">
                          <a:effectLst/>
                          <a:latin typeface="Arial Narrow" panose="020B0604020202020204" pitchFamily="34" charset="0"/>
                          <a:cs typeface="Arial Narrow" panose="020B0604020202020204" pitchFamily="34" charset="0"/>
                        </a:rPr>
                        <a:t>Required: Reentry Week in LA</a:t>
                      </a:r>
                      <a:endParaRPr lang="en-US" sz="1800" b="0" i="0" dirty="0">
                        <a:effectLst/>
                        <a:latin typeface="Arial Narrow" panose="020B0604020202020204" pitchFamily="34" charset="0"/>
                        <a:ea typeface="Cambria" panose="02040503050406030204" pitchFamily="18" charset="0"/>
                        <a:cs typeface="Arial Narrow" panose="020B0604020202020204" pitchFamily="34" charset="0"/>
                      </a:endParaRPr>
                    </a:p>
                  </a:txBody>
                  <a:tcPr marL="68055" marR="68055" marT="0" marB="0"/>
                </a:tc>
                <a:extLst>
                  <a:ext uri="{0D108BD9-81ED-4DB2-BD59-A6C34878D82A}">
                    <a16:rowId xmlns:a16="http://schemas.microsoft.com/office/drawing/2014/main" val="1889501070"/>
                  </a:ext>
                </a:extLst>
              </a:tr>
            </a:tbl>
          </a:graphicData>
        </a:graphic>
      </p:graphicFrame>
      <p:sp>
        <p:nvSpPr>
          <p:cNvPr id="3" name="Rectangle 1">
            <a:extLst>
              <a:ext uri="{FF2B5EF4-FFF2-40B4-BE49-F238E27FC236}">
                <a16:creationId xmlns:a16="http://schemas.microsoft.com/office/drawing/2014/main" id="{D307C77F-3F35-5243-9337-EE9E78D9241E}"/>
              </a:ext>
            </a:extLst>
          </p:cNvPr>
          <p:cNvSpPr>
            <a:spLocks noChangeArrowheads="1"/>
          </p:cNvSpPr>
          <p:nvPr/>
        </p:nvSpPr>
        <p:spPr bwMode="auto">
          <a:xfrm>
            <a:off x="2481263" y="2049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page3image60799872">
            <a:extLst>
              <a:ext uri="{FF2B5EF4-FFF2-40B4-BE49-F238E27FC236}">
                <a16:creationId xmlns:a16="http://schemas.microsoft.com/office/drawing/2014/main" id="{7217E963-AADC-2B47-B5D2-4084FEB0E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062" y="844876"/>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65539" name="Picture 3" descr="page3image60630768">
            <a:extLst>
              <a:ext uri="{FF2B5EF4-FFF2-40B4-BE49-F238E27FC236}">
                <a16:creationId xmlns:a16="http://schemas.microsoft.com/office/drawing/2014/main" id="{01F38A97-E6AF-7143-8CA0-38E9B075B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135" y="861318"/>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page3image40977920">
            <a:extLst>
              <a:ext uri="{FF2B5EF4-FFF2-40B4-BE49-F238E27FC236}">
                <a16:creationId xmlns:a16="http://schemas.microsoft.com/office/drawing/2014/main" id="{2D987663-2368-B04E-9496-7B3B38EA9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062" y="848058"/>
            <a:ext cx="13335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65541" name="Picture 5" descr="page3image60638192">
            <a:extLst>
              <a:ext uri="{FF2B5EF4-FFF2-40B4-BE49-F238E27FC236}">
                <a16:creationId xmlns:a16="http://schemas.microsoft.com/office/drawing/2014/main" id="{B37ED1BC-450A-DC40-8566-17DA4BB9F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2842" y="848058"/>
            <a:ext cx="1405317" cy="1174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3153C7-68AC-9043-BBF2-8659FC29BC1D}"/>
              </a:ext>
            </a:extLst>
          </p:cNvPr>
          <p:cNvSpPr txBox="1"/>
          <p:nvPr/>
        </p:nvSpPr>
        <p:spPr>
          <a:xfrm>
            <a:off x="282464" y="2155572"/>
            <a:ext cx="2723495" cy="4216539"/>
          </a:xfrm>
          <a:prstGeom prst="rect">
            <a:avLst/>
          </a:prstGeom>
          <a:noFill/>
        </p:spPr>
        <p:txBody>
          <a:bodyPr wrap="square" rtlCol="0">
            <a:spAutoFit/>
          </a:bodyPr>
          <a:lstStyle/>
          <a:p>
            <a:pPr lvl="0" algn="ctr" defTabSz="914400" eaLnBrk="0" fontAlgn="base" hangingPunct="0">
              <a:spcBef>
                <a:spcPct val="0"/>
              </a:spcBef>
              <a:spcAft>
                <a:spcPct val="0"/>
              </a:spcAft>
            </a:pPr>
            <a:r>
              <a:rPr lang="en-US" altLang="en-US" sz="2400" b="1" dirty="0">
                <a:solidFill>
                  <a:srgbClr val="212828"/>
                </a:solidFill>
                <a:latin typeface="Optima" panose="02000503060000020004" pitchFamily="2" charset="0"/>
              </a:rPr>
              <a:t>Entrepreneurial Action </a:t>
            </a:r>
            <a:endParaRPr lang="en-US" altLang="en-US" sz="2400" dirty="0"/>
          </a:p>
          <a:p>
            <a:pPr lvl="0" defTabSz="914400" eaLnBrk="0" fontAlgn="base" hangingPunct="0">
              <a:spcBef>
                <a:spcPct val="0"/>
              </a:spcBef>
              <a:spcAft>
                <a:spcPct val="0"/>
              </a:spcAft>
            </a:pPr>
            <a:r>
              <a:rPr lang="en-US" altLang="en-US" sz="2000" dirty="0">
                <a:latin typeface="Optima" panose="02000503060000020004" pitchFamily="2" charset="0"/>
              </a:rPr>
              <a:t>Develop skills from small group formation to navigating international development. One internship extends a theology of justice to stand in the struggle for land rights. Another involves creation of slum schools.</a:t>
            </a:r>
            <a:endParaRPr lang="en-US" altLang="en-US" sz="2000" dirty="0"/>
          </a:p>
        </p:txBody>
      </p:sp>
      <p:sp>
        <p:nvSpPr>
          <p:cNvPr id="4" name="TextBox 3">
            <a:extLst>
              <a:ext uri="{FF2B5EF4-FFF2-40B4-BE49-F238E27FC236}">
                <a16:creationId xmlns:a16="http://schemas.microsoft.com/office/drawing/2014/main" id="{BCB01CF3-31D9-5840-A064-C6DB64854573}"/>
              </a:ext>
            </a:extLst>
          </p:cNvPr>
          <p:cNvSpPr txBox="1"/>
          <p:nvPr/>
        </p:nvSpPr>
        <p:spPr>
          <a:xfrm>
            <a:off x="3005960" y="2207171"/>
            <a:ext cx="2816772" cy="3970318"/>
          </a:xfrm>
          <a:prstGeom prst="rect">
            <a:avLst/>
          </a:prstGeom>
          <a:noFill/>
        </p:spPr>
        <p:txBody>
          <a:bodyPr wrap="square" rtlCol="0">
            <a:spAutoFit/>
          </a:bodyPr>
          <a:lstStyle/>
          <a:p>
            <a:pPr lvl="0" algn="ctr" defTabSz="914400" eaLnBrk="0" fontAlgn="base" hangingPunct="0">
              <a:spcBef>
                <a:spcPct val="0"/>
              </a:spcBef>
              <a:spcAft>
                <a:spcPct val="0"/>
              </a:spcAft>
            </a:pPr>
            <a:r>
              <a:rPr lang="en-US" altLang="en-US" dirty="0">
                <a:latin typeface="Optima" panose="02000503060000020004" pitchFamily="2" charset="0"/>
              </a:rPr>
              <a:t> </a:t>
            </a:r>
            <a:r>
              <a:rPr lang="en-US" altLang="en-US" sz="2400" b="1" dirty="0">
                <a:solidFill>
                  <a:srgbClr val="212828"/>
                </a:solidFill>
                <a:latin typeface="Optima" panose="02000503060000020004" pitchFamily="2" charset="0"/>
              </a:rPr>
              <a:t>Spiritual &amp; Character Formation </a:t>
            </a:r>
            <a:endParaRPr lang="en-US" altLang="en-US" sz="2400" dirty="0"/>
          </a:p>
          <a:p>
            <a:pPr lvl="0" defTabSz="914400" eaLnBrk="0" fontAlgn="base" hangingPunct="0">
              <a:spcBef>
                <a:spcPct val="0"/>
              </a:spcBef>
              <a:spcAft>
                <a:spcPct val="0"/>
              </a:spcAft>
            </a:pPr>
            <a:r>
              <a:rPr lang="en-US" altLang="en-US" sz="2000" dirty="0">
                <a:latin typeface="Optima" panose="02000503060000020004" pitchFamily="2" charset="0"/>
              </a:rPr>
              <a:t>Students learn from church leadership teams among the poor, and community leaders supervise character-build- </a:t>
            </a:r>
            <a:r>
              <a:rPr lang="en-US" altLang="en-US" sz="2000" dirty="0" err="1">
                <a:latin typeface="Optima" panose="02000503060000020004" pitchFamily="2" charset="0"/>
              </a:rPr>
              <a:t>ing</a:t>
            </a:r>
            <a:r>
              <a:rPr lang="en-US" altLang="en-US" sz="2000" dirty="0">
                <a:latin typeface="Optima" panose="02000503060000020004" pitchFamily="2" charset="0"/>
              </a:rPr>
              <a:t> fieldwork. The first course of the program delves into Urban Spirituality.</a:t>
            </a:r>
            <a:endParaRPr lang="en-US" sz="2000" dirty="0"/>
          </a:p>
        </p:txBody>
      </p:sp>
      <p:sp>
        <p:nvSpPr>
          <p:cNvPr id="5" name="TextBox 4">
            <a:extLst>
              <a:ext uri="{FF2B5EF4-FFF2-40B4-BE49-F238E27FC236}">
                <a16:creationId xmlns:a16="http://schemas.microsoft.com/office/drawing/2014/main" id="{A975966C-BF38-0C4F-A24F-4487510ADF3C}"/>
              </a:ext>
            </a:extLst>
          </p:cNvPr>
          <p:cNvSpPr txBox="1"/>
          <p:nvPr/>
        </p:nvSpPr>
        <p:spPr>
          <a:xfrm>
            <a:off x="6064471" y="2133600"/>
            <a:ext cx="2735330" cy="3970318"/>
          </a:xfrm>
          <a:prstGeom prst="rect">
            <a:avLst/>
          </a:prstGeom>
          <a:noFill/>
        </p:spPr>
        <p:txBody>
          <a:bodyPr wrap="square" rtlCol="0">
            <a:spAutoFit/>
          </a:bodyPr>
          <a:lstStyle/>
          <a:p>
            <a:pPr lvl="0" algn="ctr" defTabSz="914400" eaLnBrk="0" fontAlgn="base" hangingPunct="0">
              <a:spcBef>
                <a:spcPct val="0"/>
              </a:spcBef>
              <a:spcAft>
                <a:spcPct val="0"/>
              </a:spcAft>
            </a:pPr>
            <a:r>
              <a:rPr lang="en-US" altLang="en-US" sz="2400" b="1" dirty="0">
                <a:solidFill>
                  <a:srgbClr val="212828"/>
                </a:solidFill>
                <a:latin typeface="Optima" panose="02000503060000020004" pitchFamily="2" charset="0"/>
              </a:rPr>
              <a:t>Theological Reflection &amp; Social Analysis </a:t>
            </a:r>
            <a:endParaRPr lang="en-US" altLang="en-US" sz="2400" dirty="0"/>
          </a:p>
          <a:p>
            <a:pPr lvl="0" defTabSz="914400" eaLnBrk="0" fontAlgn="base" hangingPunct="0">
              <a:spcBef>
                <a:spcPct val="0"/>
              </a:spcBef>
              <a:spcAft>
                <a:spcPct val="0"/>
              </a:spcAft>
            </a:pPr>
            <a:r>
              <a:rPr lang="en-US" altLang="en-US" sz="2000" dirty="0">
                <a:latin typeface="Optima" panose="02000503060000020004" pitchFamily="2" charset="0"/>
              </a:rPr>
              <a:t>Movement leadership involves vision, which requires an academic engagement with global literature; an understanding of urban realities and theology; culminating in a research project.</a:t>
            </a:r>
            <a:endParaRPr lang="en-US" sz="2000" dirty="0"/>
          </a:p>
        </p:txBody>
      </p:sp>
      <p:sp>
        <p:nvSpPr>
          <p:cNvPr id="6" name="TextBox 5">
            <a:extLst>
              <a:ext uri="{FF2B5EF4-FFF2-40B4-BE49-F238E27FC236}">
                <a16:creationId xmlns:a16="http://schemas.microsoft.com/office/drawing/2014/main" id="{3AEE2A73-0210-D34E-9A74-841D13E48680}"/>
              </a:ext>
            </a:extLst>
          </p:cNvPr>
          <p:cNvSpPr txBox="1"/>
          <p:nvPr/>
        </p:nvSpPr>
        <p:spPr>
          <a:xfrm>
            <a:off x="0" y="0"/>
            <a:ext cx="12551178" cy="461665"/>
          </a:xfrm>
          <a:prstGeom prst="rect">
            <a:avLst/>
          </a:prstGeom>
          <a:noFill/>
        </p:spPr>
        <p:txBody>
          <a:bodyPr wrap="square" rtlCol="0">
            <a:spAutoFit/>
          </a:bodyPr>
          <a:lstStyle/>
          <a:p>
            <a:pPr lvl="0" defTabSz="914400" eaLnBrk="0" fontAlgn="base" hangingPunct="0">
              <a:spcBef>
                <a:spcPct val="0"/>
              </a:spcBef>
              <a:spcAft>
                <a:spcPct val="0"/>
              </a:spcAft>
            </a:pPr>
            <a:r>
              <a:rPr lang="en-US" altLang="en-US" sz="2400" dirty="0">
                <a:latin typeface="Optima" panose="02000503060000020004" pitchFamily="2" charset="0"/>
              </a:rPr>
              <a:t>Urban educational processes include:</a:t>
            </a:r>
            <a:r>
              <a:rPr lang="en-US" altLang="en-US" dirty="0">
                <a:latin typeface="Optima" panose="02000503060000020004" pitchFamily="2" charset="0"/>
              </a:rPr>
              <a:t> </a:t>
            </a:r>
            <a:endParaRPr lang="en-US" altLang="en-US" sz="800" dirty="0"/>
          </a:p>
        </p:txBody>
      </p:sp>
    </p:spTree>
    <p:extLst>
      <p:ext uri="{BB962C8B-B14F-4D97-AF65-F5344CB8AC3E}">
        <p14:creationId xmlns:p14="http://schemas.microsoft.com/office/powerpoint/2010/main" val="1375796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normAutofit fontScale="90000"/>
          </a:bodyPr>
          <a:lstStyle/>
          <a:p>
            <a:r>
              <a:rPr lang="en-US" sz="3600" b="1" dirty="0"/>
              <a:t>MOVEMENT LEADERSHIP</a:t>
            </a:r>
            <a:br>
              <a:rPr lang="en-US" sz="3600" b="1" dirty="0">
                <a:solidFill>
                  <a:schemeClr val="accent1"/>
                </a:solidFill>
              </a:rPr>
            </a:br>
            <a:endParaRPr lang="en-US" sz="3600" dirty="0"/>
          </a:p>
        </p:txBody>
      </p:sp>
      <p:sp>
        <p:nvSpPr>
          <p:cNvPr id="30" name="TextBox 29"/>
          <p:cNvSpPr txBox="1"/>
          <p:nvPr/>
        </p:nvSpPr>
        <p:spPr>
          <a:xfrm>
            <a:off x="3746025" y="3600802"/>
            <a:ext cx="184666" cy="369332"/>
          </a:xfrm>
          <a:prstGeom prst="rect">
            <a:avLst/>
          </a:prstGeom>
          <a:noFill/>
        </p:spPr>
        <p:txBody>
          <a:bodyPr wrap="none" rtlCol="0">
            <a:spAutoFit/>
          </a:bodyPr>
          <a:lstStyle/>
          <a:p>
            <a:endParaRPr lang="en-US" dirty="0"/>
          </a:p>
        </p:txBody>
      </p:sp>
      <p:sp>
        <p:nvSpPr>
          <p:cNvPr id="33" name="Content Placeholder 7"/>
          <p:cNvSpPr txBox="1">
            <a:spLocks/>
          </p:cNvSpPr>
          <p:nvPr/>
        </p:nvSpPr>
        <p:spPr>
          <a:xfrm>
            <a:off x="399393" y="2065257"/>
            <a:ext cx="6193912" cy="4692895"/>
          </a:xfrm>
          <a:prstGeom prst="rect">
            <a:avLst/>
          </a:prstGeom>
          <a:effectLst>
            <a:outerShdw blurRad="50800" dist="38100" algn="l" rotWithShape="0">
              <a:prstClr val="black">
                <a:alpha val="40000"/>
              </a:prstClr>
            </a:outerShdw>
          </a:effectLst>
        </p:spPr>
        <p:txBody>
          <a:bodyPr vert="horz" lIns="91440" tIns="45720" rIns="91440" bIns="45720" rtlCol="0">
            <a:normAutofit/>
          </a:bodyPr>
          <a:lstStyle/>
          <a:p>
            <a:pPr marL="233363" marR="0" lvl="0" indent="-233363" algn="ctr" defTabSz="914400" rtl="0" eaLnBrk="1" fontAlgn="auto" latinLnBrk="0" hangingPunct="1">
              <a:lnSpc>
                <a:spcPct val="90000"/>
              </a:lnSpc>
              <a:spcBef>
                <a:spcPct val="10000"/>
              </a:spcBef>
              <a:spcAft>
                <a:spcPts val="0"/>
              </a:spcAft>
              <a:buClr>
                <a:schemeClr val="bg1">
                  <a:lumMod val="65000"/>
                </a:schemeClr>
              </a:buClr>
              <a:buSzPct val="90000"/>
              <a:tabLst/>
              <a:defRPr/>
            </a:pPr>
            <a:endParaRPr lang="en-US" sz="2400" dirty="0"/>
          </a:p>
          <a:p>
            <a:pPr marL="233363" marR="0" lvl="0" indent="-233363" algn="ctr" defTabSz="914400" rtl="0" eaLnBrk="1" fontAlgn="auto" latinLnBrk="0" hangingPunct="1">
              <a:lnSpc>
                <a:spcPct val="90000"/>
              </a:lnSpc>
              <a:spcBef>
                <a:spcPct val="10000"/>
              </a:spcBef>
              <a:spcAft>
                <a:spcPts val="0"/>
              </a:spcAft>
              <a:buClr>
                <a:schemeClr val="bg1">
                  <a:lumMod val="65000"/>
                </a:schemeClr>
              </a:buClr>
              <a:buSzPct val="90000"/>
              <a:tabLst/>
              <a:defRPr/>
            </a:pPr>
            <a:r>
              <a:rPr kumimoji="0" lang="en-US" sz="2600" b="0" i="0" u="none" strike="noStrike" kern="1200" cap="none" spc="0" normalizeH="0" baseline="0" noProof="0" dirty="0">
                <a:ln>
                  <a:noFill/>
                </a:ln>
                <a:effectLst/>
                <a:uLnTx/>
                <a:uFillTx/>
                <a:ea typeface="+mn-ea"/>
                <a:cs typeface="+mn-cs"/>
              </a:rPr>
              <a:t>apostles, prophets, evangelists, pastor-teachers and deacons (= NGO leaders)</a:t>
            </a:r>
          </a:p>
          <a:p>
            <a:pPr marL="233363" marR="0" lvl="0" indent="-233363" algn="ctr" defTabSz="914400" rtl="0" eaLnBrk="1" fontAlgn="auto" latinLnBrk="0" hangingPunct="1">
              <a:lnSpc>
                <a:spcPct val="90000"/>
              </a:lnSpc>
              <a:spcBef>
                <a:spcPct val="10000"/>
              </a:spcBef>
              <a:spcAft>
                <a:spcPts val="0"/>
              </a:spcAft>
              <a:buClr>
                <a:schemeClr val="bg1">
                  <a:lumMod val="65000"/>
                </a:schemeClr>
              </a:buClr>
              <a:buSzPct val="90000"/>
              <a:tabLst/>
              <a:defRPr/>
            </a:pPr>
            <a:endParaRPr lang="en-US" sz="2400" dirty="0"/>
          </a:p>
          <a:p>
            <a:pPr marL="233363" marR="0" lvl="0" indent="-233363" algn="ctr" defTabSz="914400" rtl="0" eaLnBrk="1" fontAlgn="auto" latinLnBrk="0" hangingPunct="1">
              <a:lnSpc>
                <a:spcPct val="90000"/>
              </a:lnSpc>
              <a:spcBef>
                <a:spcPct val="10000"/>
              </a:spcBef>
              <a:spcAft>
                <a:spcPts val="0"/>
              </a:spcAft>
              <a:buClr>
                <a:schemeClr val="bg1">
                  <a:lumMod val="65000"/>
                </a:schemeClr>
              </a:buClr>
              <a:buSzPct val="90000"/>
              <a:tabLst/>
              <a:defRPr/>
            </a:pPr>
            <a:r>
              <a:rPr kumimoji="0" lang="en-US" sz="2600" b="0" i="0" u="none" strike="noStrike" kern="1200" cap="none" spc="0" normalizeH="0" baseline="0" noProof="0" dirty="0">
                <a:ln>
                  <a:noFill/>
                </a:ln>
                <a:effectLst/>
                <a:uLnTx/>
                <a:uFillTx/>
                <a:ea typeface="+mn-ea"/>
                <a:cs typeface="+mn-cs"/>
              </a:rPr>
              <a:t>Accelerating:</a:t>
            </a:r>
          </a:p>
          <a:p>
            <a:pPr marL="233363" marR="0" lvl="0" indent="-233363" algn="ctr" defTabSz="914400" rtl="0" eaLnBrk="1" fontAlgn="auto" latinLnBrk="0" hangingPunct="1">
              <a:lnSpc>
                <a:spcPct val="90000"/>
              </a:lnSpc>
              <a:spcBef>
                <a:spcPct val="10000"/>
              </a:spcBef>
              <a:spcAft>
                <a:spcPts val="0"/>
              </a:spcAft>
              <a:buClr>
                <a:schemeClr val="bg1">
                  <a:lumMod val="65000"/>
                </a:schemeClr>
              </a:buClr>
              <a:buSzPct val="90000"/>
              <a:tabLst/>
              <a:defRPr/>
            </a:pPr>
            <a:endParaRPr lang="en-US" sz="2400" dirty="0"/>
          </a:p>
          <a:p>
            <a:pPr marL="233363" indent="-233363" algn="ctr" defTabSz="914400">
              <a:lnSpc>
                <a:spcPct val="90000"/>
              </a:lnSpc>
              <a:spcBef>
                <a:spcPct val="10000"/>
              </a:spcBef>
              <a:buClr>
                <a:schemeClr val="bg1">
                  <a:lumMod val="65000"/>
                </a:schemeClr>
              </a:buClr>
              <a:buSzPct val="90000"/>
              <a:buFont typeface="Wingdings" charset="2"/>
              <a:buChar char="²"/>
              <a:defRPr/>
            </a:pPr>
            <a:r>
              <a:rPr lang="en-US" sz="2600" dirty="0"/>
              <a:t>Franciscan preachers and beggars on behalf of the poor</a:t>
            </a:r>
          </a:p>
          <a:p>
            <a:pPr marL="233363" marR="0" lvl="0" indent="-233363" algn="ctr" defTabSz="914400" rtl="0" eaLnBrk="1" fontAlgn="auto" latinLnBrk="0" hangingPunct="1">
              <a:lnSpc>
                <a:spcPct val="90000"/>
              </a:lnSpc>
              <a:spcBef>
                <a:spcPct val="10000"/>
              </a:spcBef>
              <a:spcAft>
                <a:spcPts val="0"/>
              </a:spcAft>
              <a:buClr>
                <a:schemeClr val="bg1">
                  <a:lumMod val="65000"/>
                </a:schemeClr>
              </a:buClr>
              <a:buSzPct val="90000"/>
              <a:buFont typeface="Wingdings" charset="2"/>
              <a:buChar char="²"/>
              <a:tabLst/>
              <a:defRPr/>
            </a:pPr>
            <a:r>
              <a:rPr kumimoji="0" lang="en-US" sz="2600" b="0" i="0" u="none" strike="noStrike" kern="1200" cap="none" spc="0" normalizeH="0" baseline="0" noProof="0" dirty="0">
                <a:ln>
                  <a:noFill/>
                </a:ln>
                <a:effectLst/>
                <a:uLnTx/>
                <a:uFillTx/>
                <a:ea typeface="+mn-ea"/>
                <a:cs typeface="+mn-cs"/>
              </a:rPr>
              <a:t> movements of poor people’s churches </a:t>
            </a:r>
          </a:p>
          <a:p>
            <a:pPr marL="233363" marR="0" lvl="0" indent="-233363" algn="ctr" defTabSz="914400" rtl="0" eaLnBrk="1" fontAlgn="auto" latinLnBrk="0" hangingPunct="1">
              <a:lnSpc>
                <a:spcPct val="90000"/>
              </a:lnSpc>
              <a:spcBef>
                <a:spcPct val="10000"/>
              </a:spcBef>
              <a:spcAft>
                <a:spcPts val="0"/>
              </a:spcAft>
              <a:buClr>
                <a:schemeClr val="bg1">
                  <a:lumMod val="65000"/>
                </a:schemeClr>
              </a:buClr>
              <a:buSzPct val="90000"/>
              <a:buFont typeface="Wingdings" charset="2"/>
              <a:buChar char="²"/>
              <a:tabLst/>
              <a:defRPr/>
            </a:pPr>
            <a:r>
              <a:rPr kumimoji="0" lang="en-US" sz="2600" b="0" i="0" u="none" strike="noStrike" kern="1200" cap="none" spc="0" normalizeH="0" baseline="0" noProof="0" dirty="0">
                <a:ln>
                  <a:noFill/>
                </a:ln>
                <a:effectLst/>
                <a:uLnTx/>
                <a:uFillTx/>
                <a:ea typeface="+mn-ea"/>
                <a:cs typeface="+mn-cs"/>
              </a:rPr>
              <a:t>economically engaged disciples</a:t>
            </a:r>
          </a:p>
          <a:p>
            <a:pPr marL="233363" marR="0" lvl="0" indent="-233363" algn="ctr" defTabSz="914400" rtl="0" eaLnBrk="1" fontAlgn="auto" latinLnBrk="0" hangingPunct="1">
              <a:lnSpc>
                <a:spcPct val="90000"/>
              </a:lnSpc>
              <a:spcBef>
                <a:spcPct val="10000"/>
              </a:spcBef>
              <a:spcAft>
                <a:spcPts val="0"/>
              </a:spcAft>
              <a:buClr>
                <a:schemeClr val="bg1">
                  <a:lumMod val="65000"/>
                </a:schemeClr>
              </a:buClr>
              <a:buSzPct val="90000"/>
              <a:buFont typeface="Wingdings" charset="2"/>
              <a:buChar char="²"/>
              <a:tabLst/>
              <a:defRPr/>
            </a:pPr>
            <a:r>
              <a:rPr lang="en-US" sz="2600" dirty="0"/>
              <a:t>activists in the struggles for justice</a:t>
            </a:r>
            <a:r>
              <a:rPr kumimoji="0" lang="en-US" sz="2600" b="0" i="0" u="none" strike="noStrike" kern="1200" cap="none" spc="0" normalizeH="0" baseline="0" noProof="0" dirty="0">
                <a:ln>
                  <a:noFill/>
                </a:ln>
                <a:effectLst/>
                <a:uLnTx/>
                <a:uFillTx/>
                <a:ea typeface="+mn-ea"/>
                <a:cs typeface="+mn-cs"/>
              </a:rPr>
              <a:t> </a:t>
            </a:r>
          </a:p>
          <a:p>
            <a:pPr marL="233363" marR="0" lvl="0" indent="-233363" algn="ctr" defTabSz="914400" rtl="0" eaLnBrk="1" fontAlgn="auto" latinLnBrk="0" hangingPunct="1">
              <a:lnSpc>
                <a:spcPct val="90000"/>
              </a:lnSpc>
              <a:spcBef>
                <a:spcPct val="10000"/>
              </a:spcBef>
              <a:spcAft>
                <a:spcPts val="0"/>
              </a:spcAft>
              <a:buClr>
                <a:schemeClr val="bg1">
                  <a:lumMod val="65000"/>
                </a:schemeClr>
              </a:buClr>
              <a:buSzPct val="90000"/>
              <a:buFont typeface="Wingdings" charset="2"/>
              <a:buChar char="²"/>
              <a:tabLst/>
              <a:defRPr/>
            </a:pPr>
            <a:r>
              <a:rPr kumimoji="0" lang="en-US" sz="2600" b="0" i="0" u="none" strike="noStrike" kern="1200" cap="none" spc="0" normalizeH="0" baseline="0" noProof="0" dirty="0">
                <a:ln>
                  <a:noFill/>
                </a:ln>
                <a:effectLst/>
                <a:uLnTx/>
                <a:uFillTx/>
                <a:ea typeface="+mn-ea"/>
                <a:cs typeface="+mn-cs"/>
              </a:rPr>
              <a:t>catalysts in transforming poverty</a:t>
            </a:r>
          </a:p>
          <a:p>
            <a:pPr marL="454025" marR="0" lvl="0" indent="-454025" defTabSz="914400" rtl="0" eaLnBrk="1" fontAlgn="auto" latinLnBrk="0" hangingPunct="1">
              <a:lnSpc>
                <a:spcPct val="100000"/>
              </a:lnSpc>
              <a:spcBef>
                <a:spcPts val="2000"/>
              </a:spcBef>
              <a:spcAft>
                <a:spcPts val="0"/>
              </a:spcAft>
              <a:buClr>
                <a:schemeClr val="bg1">
                  <a:lumMod val="65000"/>
                </a:schemeClr>
              </a:buClr>
              <a:buSzPct val="90000"/>
              <a:buFont typeface="Wingdings" pitchFamily="2" charset="2"/>
              <a:buChar char=""/>
              <a:tabLst/>
              <a:defRPr/>
            </a:pPr>
            <a:endParaRPr kumimoji="0" lang="en-US" sz="2200" b="0" i="0" u="none" strike="noStrike" kern="1200" cap="none" spc="0" normalizeH="0" baseline="0" noProof="0" dirty="0">
              <a:ln>
                <a:noFill/>
              </a:ln>
              <a:effectLst/>
              <a:uLnTx/>
              <a:uFillTx/>
              <a:ea typeface="+mn-ea"/>
              <a:cs typeface="+mn-cs"/>
            </a:endParaRPr>
          </a:p>
          <a:p>
            <a:pPr marL="454025" marR="0" lvl="0" indent="-454025" defTabSz="914400" rtl="0" eaLnBrk="1" fontAlgn="auto" latinLnBrk="0" hangingPunct="1">
              <a:lnSpc>
                <a:spcPct val="100000"/>
              </a:lnSpc>
              <a:spcBef>
                <a:spcPts val="2000"/>
              </a:spcBef>
              <a:spcAft>
                <a:spcPts val="0"/>
              </a:spcAft>
              <a:buClr>
                <a:schemeClr val="bg1">
                  <a:lumMod val="65000"/>
                </a:schemeClr>
              </a:buClr>
              <a:buSzPct val="90000"/>
              <a:buFont typeface="Wingdings" pitchFamily="2" charset="2"/>
              <a:buChar char=""/>
              <a:tabLst/>
              <a:defRPr/>
            </a:pPr>
            <a:endParaRPr kumimoji="0" lang="en-US" sz="2200" b="0" i="0" u="none" strike="noStrike" kern="1200" cap="none" spc="0" normalizeH="0" baseline="0" noProof="0" dirty="0">
              <a:ln>
                <a:noFill/>
              </a:ln>
              <a:effectLst/>
              <a:uLnTx/>
              <a:uFillTx/>
              <a:ea typeface="+mn-ea"/>
              <a:cs typeface="+mn-cs"/>
            </a:endParaRPr>
          </a:p>
        </p:txBody>
      </p:sp>
      <p:pic>
        <p:nvPicPr>
          <p:cNvPr id="3" name="Picture 2" descr="Pastor Elijah">
            <a:extLst>
              <a:ext uri="{FF2B5EF4-FFF2-40B4-BE49-F238E27FC236}">
                <a16:creationId xmlns:a16="http://schemas.microsoft.com/office/drawing/2014/main" id="{0425134D-5863-C240-9DFC-E8976877B727}"/>
              </a:ext>
            </a:extLst>
          </p:cNvPr>
          <p:cNvPicPr>
            <a:picLocks noChangeAspect="1"/>
          </p:cNvPicPr>
          <p:nvPr/>
        </p:nvPicPr>
        <p:blipFill>
          <a:blip r:embed="rId2"/>
          <a:stretch>
            <a:fillRect/>
          </a:stretch>
        </p:blipFill>
        <p:spPr>
          <a:xfrm>
            <a:off x="7058526" y="2155923"/>
            <a:ext cx="1799724" cy="2546154"/>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39091C6F-8588-0946-B83A-6816A6C6293B}"/>
              </a:ext>
            </a:extLst>
          </p:cNvPr>
          <p:cNvSpPr txBox="1"/>
          <p:nvPr/>
        </p:nvSpPr>
        <p:spPr>
          <a:xfrm>
            <a:off x="6736336" y="5021179"/>
            <a:ext cx="1992229" cy="1477328"/>
          </a:xfrm>
          <a:prstGeom prst="rect">
            <a:avLst/>
          </a:prstGeom>
          <a:noFill/>
        </p:spPr>
        <p:txBody>
          <a:bodyPr wrap="square" rtlCol="0">
            <a:spAutoFit/>
          </a:bodyPr>
          <a:lstStyle/>
          <a:p>
            <a:r>
              <a:rPr lang="en-US" dirty="0" err="1"/>
              <a:t>Pr</a:t>
            </a:r>
            <a:r>
              <a:rPr lang="en-US" dirty="0"/>
              <a:t> Elijah, Chennai, from one church of 300 to three churches and 3 schools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NZ" sz="2800" b="1" dirty="0"/>
              <a:t>Who should join this program?</a:t>
            </a:r>
            <a:br>
              <a:rPr lang="en-NZ" sz="2800" b="1" dirty="0"/>
            </a:br>
            <a:endParaRPr lang="en-US" sz="2800" b="1" dirty="0"/>
          </a:p>
        </p:txBody>
      </p:sp>
      <p:sp>
        <p:nvSpPr>
          <p:cNvPr id="3" name="Content Placeholder 2"/>
          <p:cNvSpPr>
            <a:spLocks noGrp="1"/>
          </p:cNvSpPr>
          <p:nvPr>
            <p:ph idx="1"/>
          </p:nvPr>
        </p:nvSpPr>
        <p:spPr>
          <a:xfrm>
            <a:off x="284163" y="1832429"/>
            <a:ext cx="4305980" cy="4080294"/>
          </a:xfrm>
        </p:spPr>
        <p:txBody>
          <a:bodyPr>
            <a:noAutofit/>
          </a:bodyPr>
          <a:lstStyle/>
          <a:p>
            <a:pPr>
              <a:lnSpc>
                <a:spcPct val="90000"/>
              </a:lnSpc>
            </a:pPr>
            <a:r>
              <a:rPr lang="en-NZ" b="1" dirty="0"/>
              <a:t>Urban Ministry: </a:t>
            </a:r>
            <a:r>
              <a:rPr lang="en-NZ" dirty="0"/>
              <a:t>Those with experience in urban ministry churchplanting and church-based development</a:t>
            </a:r>
          </a:p>
          <a:p>
            <a:pPr>
              <a:lnSpc>
                <a:spcPct val="90000"/>
              </a:lnSpc>
            </a:pPr>
            <a:r>
              <a:rPr lang="en-NZ" b="1" dirty="0"/>
              <a:t>Demonstrated Leadership: </a:t>
            </a:r>
            <a:r>
              <a:rPr lang="en-NZ" dirty="0"/>
              <a:t>Those wishing to become change agents among the urban poor cross culturally</a:t>
            </a:r>
          </a:p>
          <a:p>
            <a:pPr>
              <a:lnSpc>
                <a:spcPct val="90000"/>
              </a:lnSpc>
            </a:pPr>
            <a:r>
              <a:rPr lang="en-NZ" b="1" dirty="0"/>
              <a:t>Advocacy: </a:t>
            </a:r>
            <a:r>
              <a:rPr lang="en-NZ" dirty="0"/>
              <a:t>Those who may end up in advocacy but need to understand the insides of poverty in order to be effective</a:t>
            </a:r>
            <a:endParaRPr lang="en-GB" dirty="0"/>
          </a:p>
        </p:txBody>
      </p:sp>
      <p:sp>
        <p:nvSpPr>
          <p:cNvPr id="4" name="Content Placeholder 5"/>
          <p:cNvSpPr txBox="1">
            <a:spLocks/>
          </p:cNvSpPr>
          <p:nvPr/>
        </p:nvSpPr>
        <p:spPr>
          <a:xfrm>
            <a:off x="4644572" y="1832429"/>
            <a:ext cx="4499427" cy="4699000"/>
          </a:xfrm>
          <a:prstGeom prst="rect">
            <a:avLst/>
          </a:prstGeom>
        </p:spPr>
        <p:txBody>
          <a:bodyPr vert="horz" lIns="91440" tIns="45720" rIns="91440" bIns="45720" rtlCol="0">
            <a:normAutofit/>
          </a:bodyPr>
          <a:lstStyle/>
          <a:p>
            <a:pPr marR="0" lvl="1" algn="l" defTabSz="914400" rtl="0" eaLnBrk="1" fontAlgn="auto" latinLnBrk="0" hangingPunct="1">
              <a:lnSpc>
                <a:spcPct val="100000"/>
              </a:lnSpc>
              <a:spcBef>
                <a:spcPts val="600"/>
              </a:spcBef>
              <a:spcAft>
                <a:spcPts val="0"/>
              </a:spcAft>
              <a:buClr>
                <a:schemeClr val="tx1">
                  <a:lumMod val="75000"/>
                  <a:lumOff val="25000"/>
                </a:schemeClr>
              </a:buClr>
              <a:buSzPct val="90000"/>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914400" marR="0" lvl="1" indent="-457200" algn="l" defTabSz="914400" rtl="0" eaLnBrk="1" fontAlgn="auto" latinLnBrk="0" hangingPunct="1">
              <a:lnSpc>
                <a:spcPct val="100000"/>
              </a:lnSpc>
              <a:spcBef>
                <a:spcPts val="600"/>
              </a:spcBef>
              <a:spcAft>
                <a:spcPts val="0"/>
              </a:spcAft>
              <a:buClr>
                <a:schemeClr val="tx1">
                  <a:lumMod val="75000"/>
                  <a:lumOff val="25000"/>
                </a:schemeClr>
              </a:buClr>
              <a:buSzPct val="90000"/>
              <a:buFont typeface="Wingdings" pitchFamily="2" charset="2"/>
              <a:buChar char=""/>
              <a:tabLst/>
              <a:defRPr/>
            </a:pPr>
            <a:r>
              <a:rPr lang="en-US" sz="2400" dirty="0">
                <a:solidFill>
                  <a:schemeClr val="tx1">
                    <a:lumMod val="85000"/>
                    <a:lumOff val="15000"/>
                  </a:schemeClr>
                </a:solidFill>
              </a:rPr>
              <a:t>Missionary to the Poor</a:t>
            </a:r>
          </a:p>
          <a:p>
            <a:pPr marL="914400" marR="0" lvl="1" indent="-457200" algn="l" defTabSz="914400" rtl="0" eaLnBrk="1" fontAlgn="auto" latinLnBrk="0" hangingPunct="1">
              <a:lnSpc>
                <a:spcPct val="100000"/>
              </a:lnSpc>
              <a:spcBef>
                <a:spcPts val="600"/>
              </a:spcBef>
              <a:spcAft>
                <a:spcPts val="0"/>
              </a:spcAft>
              <a:buClr>
                <a:schemeClr val="tx1">
                  <a:lumMod val="75000"/>
                  <a:lumOff val="25000"/>
                </a:schemeClr>
              </a:buClr>
              <a:buSzPct val="90000"/>
              <a:buFont typeface="Wingdings" pitchFamily="2" charset="2"/>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mn-cs"/>
              </a:rPr>
              <a:t>Theologian of the Poor</a:t>
            </a:r>
          </a:p>
          <a:p>
            <a:pPr marL="914400" marR="0" lvl="1" indent="-457200" algn="l" defTabSz="914400" rtl="0" eaLnBrk="1" fontAlgn="auto" latinLnBrk="0" hangingPunct="1">
              <a:lnSpc>
                <a:spcPct val="100000"/>
              </a:lnSpc>
              <a:spcBef>
                <a:spcPts val="600"/>
              </a:spcBef>
              <a:spcAft>
                <a:spcPts val="0"/>
              </a:spcAft>
              <a:buClr>
                <a:schemeClr val="tx1">
                  <a:lumMod val="75000"/>
                  <a:lumOff val="25000"/>
                </a:schemeClr>
              </a:buClr>
              <a:buSzPct val="90000"/>
              <a:buFont typeface="Wingdings" pitchFamily="2" charset="2"/>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mn-cs"/>
              </a:rPr>
              <a:t>Entrepreneurial Church Developer</a:t>
            </a:r>
          </a:p>
          <a:p>
            <a:pPr marL="914400" marR="0" lvl="1" indent="-457200" algn="l" defTabSz="914400" rtl="0" eaLnBrk="1" fontAlgn="auto" latinLnBrk="0" hangingPunct="1">
              <a:lnSpc>
                <a:spcPct val="100000"/>
              </a:lnSpc>
              <a:spcBef>
                <a:spcPts val="600"/>
              </a:spcBef>
              <a:spcAft>
                <a:spcPts val="0"/>
              </a:spcAft>
              <a:buClr>
                <a:schemeClr val="tx1">
                  <a:lumMod val="75000"/>
                  <a:lumOff val="25000"/>
                </a:schemeClr>
              </a:buClr>
              <a:buSzPct val="90000"/>
              <a:buFont typeface="Wingdings" pitchFamily="2" charset="2"/>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mn-cs"/>
              </a:rPr>
              <a:t>Small Business Entrepreneur</a:t>
            </a:r>
          </a:p>
          <a:p>
            <a:pPr marL="914400" marR="0" lvl="1" indent="-457200" algn="l" defTabSz="914400" rtl="0" eaLnBrk="1" fontAlgn="auto" latinLnBrk="0" hangingPunct="1">
              <a:lnSpc>
                <a:spcPct val="100000"/>
              </a:lnSpc>
              <a:spcBef>
                <a:spcPts val="600"/>
              </a:spcBef>
              <a:spcAft>
                <a:spcPts val="0"/>
              </a:spcAft>
              <a:buClr>
                <a:schemeClr val="tx1">
                  <a:lumMod val="75000"/>
                  <a:lumOff val="25000"/>
                </a:schemeClr>
              </a:buClr>
              <a:buSzPct val="90000"/>
              <a:buFont typeface="Wingdings" pitchFamily="2" charset="2"/>
              <a:buChar char=""/>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mn-cs"/>
              </a:rPr>
              <a:t>Non-Profit Leader</a:t>
            </a:r>
          </a:p>
          <a:p>
            <a:pPr marL="914400" lvl="1" indent="-457200" defTabSz="914400">
              <a:spcBef>
                <a:spcPts val="600"/>
              </a:spcBef>
              <a:buClr>
                <a:schemeClr val="tx1">
                  <a:lumMod val="75000"/>
                  <a:lumOff val="25000"/>
                </a:schemeClr>
              </a:buClr>
              <a:buSzPct val="90000"/>
              <a:buFont typeface="Wingdings" pitchFamily="2" charset="2"/>
              <a:buChar char=""/>
              <a:defRPr/>
            </a:pPr>
            <a:r>
              <a:rPr lang="en-US" sz="2400" dirty="0">
                <a:solidFill>
                  <a:schemeClr val="tx1">
                    <a:lumMod val="85000"/>
                    <a:lumOff val="15000"/>
                  </a:schemeClr>
                </a:solidFill>
              </a:rPr>
              <a:t>Philosopher</a:t>
            </a:r>
          </a:p>
          <a:p>
            <a:pPr marL="914400" lvl="1" indent="-457200" defTabSz="914400">
              <a:spcBef>
                <a:spcPts val="600"/>
              </a:spcBef>
              <a:buClr>
                <a:schemeClr val="tx1">
                  <a:lumMod val="75000"/>
                  <a:lumOff val="25000"/>
                </a:schemeClr>
              </a:buClr>
              <a:buSzPct val="90000"/>
              <a:buFont typeface="Wingdings" pitchFamily="2" charset="2"/>
              <a:buChar char=""/>
              <a:defRPr/>
            </a:pPr>
            <a:r>
              <a:rPr lang="en-US" sz="2400" dirty="0">
                <a:solidFill>
                  <a:schemeClr val="tx1">
                    <a:lumMod val="85000"/>
                    <a:lumOff val="15000"/>
                  </a:schemeClr>
                </a:solidFill>
              </a:rPr>
              <a:t>Professor</a:t>
            </a:r>
          </a:p>
          <a:p>
            <a:pPr marL="914400" marR="0" lvl="1" indent="-457200" algn="l" defTabSz="914400" rtl="0" eaLnBrk="1" fontAlgn="auto" latinLnBrk="0" hangingPunct="1">
              <a:lnSpc>
                <a:spcPct val="100000"/>
              </a:lnSpc>
              <a:spcBef>
                <a:spcPts val="600"/>
              </a:spcBef>
              <a:spcAft>
                <a:spcPts val="0"/>
              </a:spcAft>
              <a:buClr>
                <a:schemeClr val="tx1">
                  <a:lumMod val="75000"/>
                  <a:lumOff val="25000"/>
                </a:schemeClr>
              </a:buClr>
              <a:buSzPct val="90000"/>
              <a:buFont typeface="Wingdings" pitchFamily="2" charset="2"/>
              <a:buChar char=""/>
              <a:tabLst/>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
        <p:nvSpPr>
          <p:cNvPr id="5" name="Rectangle 4"/>
          <p:cNvSpPr/>
          <p:nvPr/>
        </p:nvSpPr>
        <p:spPr>
          <a:xfrm>
            <a:off x="4332536" y="1075002"/>
            <a:ext cx="4628365" cy="523220"/>
          </a:xfrm>
          <a:prstGeom prst="rect">
            <a:avLst/>
          </a:prstGeom>
        </p:spPr>
        <p:txBody>
          <a:bodyPr wrap="none">
            <a:spAutoFit/>
          </a:bodyPr>
          <a:lstStyle/>
          <a:p>
            <a:r>
              <a:rPr lang="en-NZ" sz="2800" b="1" dirty="0">
                <a:solidFill>
                  <a:srgbClr val="FFFFFF"/>
                </a:solidFill>
              </a:rPr>
              <a:t>What kind of career can I get?</a:t>
            </a:r>
            <a:endParaRPr lang="en-US" sz="2800" b="1" dirty="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400" dirty="0">
                <a:solidFill>
                  <a:srgbClr val="FFFFFF"/>
                </a:solidFill>
              </a:rPr>
              <a:t>What are the costs </a:t>
            </a:r>
            <a:br>
              <a:rPr lang="en-US" sz="4400" dirty="0">
                <a:solidFill>
                  <a:srgbClr val="FFFFFF"/>
                </a:solidFill>
              </a:rPr>
            </a:br>
            <a:r>
              <a:rPr lang="en-US" sz="4400" dirty="0">
                <a:solidFill>
                  <a:srgbClr val="FFFFFF"/>
                </a:solidFill>
              </a:rPr>
              <a:t>for the WCIU </a:t>
            </a:r>
            <a:r>
              <a:rPr lang="en-US" sz="4400" dirty="0" err="1">
                <a:solidFill>
                  <a:srgbClr val="FFFFFF"/>
                </a:solidFill>
              </a:rPr>
              <a:t>MATULdegree</a:t>
            </a:r>
            <a:r>
              <a:rPr lang="en-US" sz="4400" dirty="0">
                <a:solidFill>
                  <a:srgbClr val="FFFFFF"/>
                </a:solidFill>
              </a:rPr>
              <a:t>?</a:t>
            </a:r>
            <a:endParaRPr lang="en-US" dirty="0">
              <a:solidFill>
                <a:srgbClr val="FFFFFF"/>
              </a:solidFill>
            </a:endParaRPr>
          </a:p>
        </p:txBody>
      </p:sp>
      <p:sp>
        <p:nvSpPr>
          <p:cNvPr id="10" name="Rectangle 9"/>
          <p:cNvSpPr/>
          <p:nvPr/>
        </p:nvSpPr>
        <p:spPr>
          <a:xfrm>
            <a:off x="284163" y="1905000"/>
            <a:ext cx="3634694" cy="1508105"/>
          </a:xfrm>
          <a:prstGeom prst="rect">
            <a:avLst/>
          </a:prstGeom>
        </p:spPr>
        <p:txBody>
          <a:bodyPr wrap="square">
            <a:spAutoFit/>
          </a:bodyPr>
          <a:lstStyle/>
          <a:p>
            <a:pPr>
              <a:defRPr/>
            </a:pPr>
            <a:r>
              <a:rPr lang="en-US" sz="2900" b="1" dirty="0">
                <a:solidFill>
                  <a:schemeClr val="accent1"/>
                </a:solidFill>
              </a:rPr>
              <a:t>$450 per unit for Americans</a:t>
            </a:r>
          </a:p>
          <a:p>
            <a:pPr>
              <a:defRPr/>
            </a:pPr>
            <a:r>
              <a:rPr lang="en-US" sz="1700" b="1" dirty="0">
                <a:solidFill>
                  <a:srgbClr val="990000"/>
                </a:solidFill>
              </a:rPr>
              <a:t>Plus airfares, language school, accommodation</a:t>
            </a:r>
            <a:endParaRPr lang="en-GB" sz="1700" b="1" dirty="0">
              <a:solidFill>
                <a:srgbClr val="990000"/>
              </a:solidFill>
            </a:endParaRPr>
          </a:p>
        </p:txBody>
      </p:sp>
      <p:pic>
        <p:nvPicPr>
          <p:cNvPr id="11" name="Picture 10" descr="P3065671.JPG"/>
          <p:cNvPicPr>
            <a:picLocks noChangeAspect="1"/>
          </p:cNvPicPr>
          <p:nvPr/>
        </p:nvPicPr>
        <p:blipFill>
          <a:blip r:embed="rId2"/>
          <a:stretch>
            <a:fillRect/>
          </a:stretch>
        </p:blipFill>
        <p:spPr>
          <a:xfrm>
            <a:off x="4372546" y="2937503"/>
            <a:ext cx="4485704" cy="3364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526143" y="4263571"/>
            <a:ext cx="184666" cy="369332"/>
          </a:xfrm>
          <a:prstGeom prst="rect">
            <a:avLst/>
          </a:prstGeom>
          <a:noFill/>
        </p:spPr>
        <p:txBody>
          <a:bodyPr wrap="none" rtlCol="0">
            <a:spAutoFit/>
          </a:bodyPr>
          <a:lstStyle/>
          <a:p>
            <a:endParaRPr lang="en-US" dirty="0"/>
          </a:p>
        </p:txBody>
      </p:sp>
      <p:sp>
        <p:nvSpPr>
          <p:cNvPr id="18" name="TextBox 17"/>
          <p:cNvSpPr txBox="1"/>
          <p:nvPr/>
        </p:nvSpPr>
        <p:spPr>
          <a:xfrm>
            <a:off x="284164" y="3593346"/>
            <a:ext cx="3877590" cy="2538940"/>
          </a:xfrm>
          <a:prstGeom prst="rect">
            <a:avLst/>
          </a:prstGeom>
          <a:solidFill>
            <a:schemeClr val="lt1">
              <a:alpha val="54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19" name="TextBox 18"/>
          <p:cNvSpPr txBox="1"/>
          <p:nvPr/>
        </p:nvSpPr>
        <p:spPr>
          <a:xfrm>
            <a:off x="284163" y="4448237"/>
            <a:ext cx="4052569" cy="1600438"/>
          </a:xfrm>
          <a:prstGeom prst="rect">
            <a:avLst/>
          </a:prstGeom>
          <a:noFill/>
        </p:spPr>
        <p:txBody>
          <a:bodyPr wrap="square" rtlCol="0">
            <a:spAutoFit/>
          </a:bodyPr>
          <a:lstStyle/>
          <a:p>
            <a:r>
              <a:rPr lang="en-US" sz="2600" b="1" dirty="0">
                <a:solidFill>
                  <a:schemeClr val="accent1"/>
                </a:solidFill>
              </a:rPr>
              <a:t>What is the Schedule?</a:t>
            </a:r>
          </a:p>
          <a:p>
            <a:r>
              <a:rPr lang="en-US" dirty="0"/>
              <a:t>First Classes begin in Sept</a:t>
            </a:r>
          </a:p>
          <a:p>
            <a:r>
              <a:rPr lang="en-US" dirty="0"/>
              <a:t>Language Study overseas begins in January</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F0ADF-33DC-8246-9AE0-8CD02A041E05}"/>
              </a:ext>
            </a:extLst>
          </p:cNvPr>
          <p:cNvSpPr>
            <a:spLocks noGrp="1"/>
          </p:cNvSpPr>
          <p:nvPr>
            <p:ph type="title"/>
          </p:nvPr>
        </p:nvSpPr>
        <p:spPr/>
        <p:txBody>
          <a:bodyPr>
            <a:normAutofit/>
          </a:bodyPr>
          <a:lstStyle/>
          <a:p>
            <a:r>
              <a:rPr lang="en-US" dirty="0"/>
              <a:t>Champions Needed: FV are Mobilizers</a:t>
            </a:r>
          </a:p>
        </p:txBody>
      </p:sp>
      <p:sp>
        <p:nvSpPr>
          <p:cNvPr id="3" name="TextBox 2">
            <a:extLst>
              <a:ext uri="{FF2B5EF4-FFF2-40B4-BE49-F238E27FC236}">
                <a16:creationId xmlns:a16="http://schemas.microsoft.com/office/drawing/2014/main" id="{3255A942-6D28-CC4B-ACB7-9D92522BAA34}"/>
              </a:ext>
            </a:extLst>
          </p:cNvPr>
          <p:cNvSpPr txBox="1"/>
          <p:nvPr/>
        </p:nvSpPr>
        <p:spPr>
          <a:xfrm>
            <a:off x="433137" y="1844842"/>
            <a:ext cx="8181474" cy="3539430"/>
          </a:xfrm>
          <a:prstGeom prst="rect">
            <a:avLst/>
          </a:prstGeom>
          <a:noFill/>
        </p:spPr>
        <p:txBody>
          <a:bodyPr wrap="square" rtlCol="0">
            <a:spAutoFit/>
          </a:bodyPr>
          <a:lstStyle/>
          <a:p>
            <a:r>
              <a:rPr lang="en-US" sz="2800" dirty="0"/>
              <a:t>1. Work with us to find 20 North American students by August: </a:t>
            </a:r>
          </a:p>
          <a:p>
            <a:pPr marL="742950" lvl="1" indent="-285750">
              <a:buFont typeface="Arial" panose="020B0604020202020204" pitchFamily="34" charset="0"/>
              <a:buChar char="•"/>
            </a:pPr>
            <a:r>
              <a:rPr lang="en-US" sz="2800" dirty="0"/>
              <a:t>Graduates (GPA 3.0+)</a:t>
            </a:r>
          </a:p>
          <a:p>
            <a:pPr marL="742950" lvl="1" indent="-285750">
              <a:buFont typeface="Arial" panose="020B0604020202020204" pitchFamily="34" charset="0"/>
              <a:buChar char="•"/>
            </a:pPr>
            <a:r>
              <a:rPr lang="en-US" sz="2800" dirty="0"/>
              <a:t>Wanting to go overseas</a:t>
            </a:r>
          </a:p>
          <a:p>
            <a:pPr marL="742950" lvl="1" indent="-285750">
              <a:buFont typeface="Arial" panose="020B0604020202020204" pitchFamily="34" charset="0"/>
              <a:buChar char="•"/>
            </a:pPr>
            <a:r>
              <a:rPr lang="en-US" sz="2800" dirty="0"/>
              <a:t>Committed to serve the poor for 2 years</a:t>
            </a:r>
          </a:p>
          <a:p>
            <a:pPr marL="742950" lvl="1" indent="-285750">
              <a:buFont typeface="Arial" panose="020B0604020202020204" pitchFamily="34" charset="0"/>
              <a:buChar char="•"/>
            </a:pPr>
            <a:r>
              <a:rPr lang="en-US" sz="2800" dirty="0"/>
              <a:t>Church backing</a:t>
            </a:r>
          </a:p>
          <a:p>
            <a:pPr marL="285750" indent="-285750">
              <a:buFont typeface="Arial" panose="020B0604020202020204" pitchFamily="34" charset="0"/>
              <a:buChar char="•"/>
            </a:pPr>
            <a:endParaRPr lang="en-US" sz="2800" dirty="0"/>
          </a:p>
          <a:p>
            <a:r>
              <a:rPr lang="en-US" sz="2800" dirty="0"/>
              <a:t>2. Find 10 overseas emergent slum leaders (2IC’s)</a:t>
            </a:r>
          </a:p>
        </p:txBody>
      </p:sp>
    </p:spTree>
    <p:extLst>
      <p:ext uri="{BB962C8B-B14F-4D97-AF65-F5344CB8AC3E}">
        <p14:creationId xmlns:p14="http://schemas.microsoft.com/office/powerpoint/2010/main" val="2518830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F0ADF-33DC-8246-9AE0-8CD02A041E05}"/>
              </a:ext>
            </a:extLst>
          </p:cNvPr>
          <p:cNvSpPr>
            <a:spLocks noGrp="1"/>
          </p:cNvSpPr>
          <p:nvPr>
            <p:ph type="title"/>
          </p:nvPr>
        </p:nvSpPr>
        <p:spPr/>
        <p:txBody>
          <a:bodyPr>
            <a:normAutofit fontScale="90000"/>
          </a:bodyPr>
          <a:lstStyle/>
          <a:p>
            <a:r>
              <a:rPr lang="en-US" dirty="0"/>
              <a:t>FV are Experts in Movement Leadership?  </a:t>
            </a:r>
          </a:p>
        </p:txBody>
      </p:sp>
      <p:sp>
        <p:nvSpPr>
          <p:cNvPr id="3" name="TextBox 2">
            <a:extLst>
              <a:ext uri="{FF2B5EF4-FFF2-40B4-BE49-F238E27FC236}">
                <a16:creationId xmlns:a16="http://schemas.microsoft.com/office/drawing/2014/main" id="{3255A942-6D28-CC4B-ACB7-9D92522BAA34}"/>
              </a:ext>
            </a:extLst>
          </p:cNvPr>
          <p:cNvSpPr txBox="1"/>
          <p:nvPr/>
        </p:nvSpPr>
        <p:spPr>
          <a:xfrm>
            <a:off x="433137" y="1844842"/>
            <a:ext cx="8181474" cy="3970318"/>
          </a:xfrm>
          <a:prstGeom prst="rect">
            <a:avLst/>
          </a:prstGeom>
          <a:noFill/>
        </p:spPr>
        <p:txBody>
          <a:bodyPr wrap="square" rtlCol="0">
            <a:spAutoFit/>
          </a:bodyPr>
          <a:lstStyle/>
          <a:p>
            <a:r>
              <a:rPr lang="en-US" sz="2800" dirty="0"/>
              <a:t>3. If anyone recruits 10 movement leaders, we can deliver the Movement Leadership course – an online interactive think-tank moving leaders into their next phases.</a:t>
            </a:r>
          </a:p>
          <a:p>
            <a:pPr marL="285750" indent="-285750">
              <a:buFont typeface="Arial" panose="020B0604020202020204" pitchFamily="34" charset="0"/>
              <a:buChar char="•"/>
            </a:pPr>
            <a:endParaRPr lang="en-US" sz="2800" dirty="0"/>
          </a:p>
          <a:p>
            <a:r>
              <a:rPr lang="en-US" sz="2800" dirty="0"/>
              <a:t>Do you know all about social movements?  They use the same principles, right? And the role of ideas in movements?  And revival movements of the Holy Spirit are the same as bible-based movements?  </a:t>
            </a:r>
          </a:p>
        </p:txBody>
      </p:sp>
    </p:spTree>
    <p:extLst>
      <p:ext uri="{BB962C8B-B14F-4D97-AF65-F5344CB8AC3E}">
        <p14:creationId xmlns:p14="http://schemas.microsoft.com/office/powerpoint/2010/main" val="3434153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D8D7-A8E2-7946-8D59-7F152BC7554E}"/>
              </a:ext>
            </a:extLst>
          </p:cNvPr>
          <p:cNvSpPr>
            <a:spLocks noGrp="1"/>
          </p:cNvSpPr>
          <p:nvPr>
            <p:ph type="title"/>
          </p:nvPr>
        </p:nvSpPr>
        <p:spPr/>
        <p:txBody>
          <a:bodyPr/>
          <a:lstStyle/>
          <a:p>
            <a:r>
              <a:rPr lang="en-US" dirty="0"/>
              <a:t>Contact &amp; Info</a:t>
            </a:r>
          </a:p>
        </p:txBody>
      </p:sp>
      <p:sp>
        <p:nvSpPr>
          <p:cNvPr id="3" name="TextBox 2">
            <a:extLst>
              <a:ext uri="{FF2B5EF4-FFF2-40B4-BE49-F238E27FC236}">
                <a16:creationId xmlns:a16="http://schemas.microsoft.com/office/drawing/2014/main" id="{2080FF0E-96BC-9342-8489-9977628D1BBC}"/>
              </a:ext>
            </a:extLst>
          </p:cNvPr>
          <p:cNvSpPr txBox="1"/>
          <p:nvPr/>
        </p:nvSpPr>
        <p:spPr>
          <a:xfrm>
            <a:off x="2286000" y="2867025"/>
            <a:ext cx="4305346" cy="3539430"/>
          </a:xfrm>
          <a:prstGeom prst="rect">
            <a:avLst/>
          </a:prstGeom>
          <a:noFill/>
        </p:spPr>
        <p:txBody>
          <a:bodyPr wrap="none" rtlCol="0">
            <a:spAutoFit/>
          </a:bodyPr>
          <a:lstStyle/>
          <a:p>
            <a:r>
              <a:rPr lang="en-US" sz="2800" dirty="0">
                <a:hlinkClick r:id="rId2"/>
              </a:rPr>
              <a:t>emily.graham@wciu.edu</a:t>
            </a:r>
            <a:endParaRPr lang="en-US" sz="2800" dirty="0"/>
          </a:p>
          <a:p>
            <a:endParaRPr lang="en-US" sz="2800" dirty="0"/>
          </a:p>
          <a:p>
            <a:endParaRPr lang="en-US" sz="2800" dirty="0"/>
          </a:p>
          <a:p>
            <a:r>
              <a:rPr lang="en-US" sz="2800" dirty="0"/>
              <a:t>View </a:t>
            </a:r>
            <a:r>
              <a:rPr lang="en-US" sz="2800" dirty="0">
                <a:hlinkClick r:id="rId3"/>
              </a:rPr>
              <a:t>www.matul.org</a:t>
            </a:r>
            <a:endParaRPr lang="en-US" sz="2800" dirty="0"/>
          </a:p>
          <a:p>
            <a:endParaRPr lang="en-US" sz="2800" dirty="0"/>
          </a:p>
          <a:p>
            <a:r>
              <a:rPr lang="en-US" sz="2800" dirty="0"/>
              <a:t>Look at the first video there.</a:t>
            </a:r>
          </a:p>
          <a:p>
            <a:endParaRPr lang="en-US" sz="2800" dirty="0"/>
          </a:p>
          <a:p>
            <a:endParaRPr lang="en-US" sz="2800" dirty="0"/>
          </a:p>
        </p:txBody>
      </p:sp>
    </p:spTree>
    <p:extLst>
      <p:ext uri="{BB962C8B-B14F-4D97-AF65-F5344CB8AC3E}">
        <p14:creationId xmlns:p14="http://schemas.microsoft.com/office/powerpoint/2010/main" val="733908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7559" y="3752193"/>
            <a:ext cx="7792107" cy="2404331"/>
          </a:xfrm>
        </p:spPr>
        <p:txBody>
          <a:bodyPr>
            <a:normAutofit fontScale="90000"/>
          </a:bodyPr>
          <a:lstStyle/>
          <a:p>
            <a:pPr algn="r"/>
            <a:r>
              <a:rPr lang="en-US" sz="3600" b="1" dirty="0">
                <a:solidFill>
                  <a:schemeClr val="tx1"/>
                </a:solidFill>
              </a:rPr>
              <a:t>The Fourth Frontier Movement of Missions:</a:t>
            </a:r>
            <a:br>
              <a:rPr lang="en-US" sz="3600" b="1" dirty="0"/>
            </a:br>
            <a:r>
              <a:rPr lang="en-US" sz="3600" b="1" dirty="0"/>
              <a:t> </a:t>
            </a:r>
            <a:r>
              <a:rPr lang="en-US" sz="3600" b="1" dirty="0">
                <a:solidFill>
                  <a:schemeClr val="tx1"/>
                </a:solidFill>
              </a:rPr>
              <a:t>Global Megalopolises </a:t>
            </a:r>
            <a:br>
              <a:rPr lang="en-US" sz="3600" dirty="0">
                <a:solidFill>
                  <a:schemeClr val="tx1"/>
                </a:solidFill>
              </a:rPr>
            </a:br>
            <a:br>
              <a:rPr lang="en-US" sz="3600" dirty="0">
                <a:solidFill>
                  <a:schemeClr val="tx1"/>
                </a:solidFill>
              </a:rPr>
            </a:br>
            <a:r>
              <a:rPr lang="en-US" sz="3600" dirty="0">
                <a:solidFill>
                  <a:schemeClr val="tx1"/>
                </a:solidFill>
              </a:rPr>
              <a:t>* All population increase is urban</a:t>
            </a:r>
            <a:br>
              <a:rPr lang="en-US" sz="3600" dirty="0">
                <a:solidFill>
                  <a:schemeClr val="tx1"/>
                </a:solidFill>
              </a:rPr>
            </a:br>
            <a:r>
              <a:rPr lang="en-US" sz="3600" dirty="0">
                <a:solidFill>
                  <a:schemeClr val="tx1"/>
                </a:solidFill>
              </a:rPr>
              <a:t>in the past two decades </a:t>
            </a:r>
            <a:br>
              <a:rPr lang="en-US" sz="3600" dirty="0">
                <a:solidFill>
                  <a:schemeClr val="tx1"/>
                </a:solidFill>
              </a:rPr>
            </a:br>
            <a:r>
              <a:rPr lang="en-US" sz="3600" dirty="0">
                <a:solidFill>
                  <a:schemeClr val="tx1"/>
                </a:solidFill>
              </a:rPr>
              <a:t>and into the future. </a:t>
            </a:r>
            <a:br>
              <a:rPr lang="en-US" sz="3600" dirty="0">
                <a:solidFill>
                  <a:schemeClr val="tx1"/>
                </a:solidFill>
              </a:rPr>
            </a:br>
            <a:endParaRPr lang="en-US" sz="3600" dirty="0"/>
          </a:p>
        </p:txBody>
      </p:sp>
      <p:pic>
        <p:nvPicPr>
          <p:cNvPr id="5" name="Picture 4"/>
          <p:cNvPicPr>
            <a:picLocks noChangeAspect="1"/>
          </p:cNvPicPr>
          <p:nvPr/>
        </p:nvPicPr>
        <p:blipFill>
          <a:blip r:embed="rId2"/>
          <a:stretch>
            <a:fillRect/>
          </a:stretch>
        </p:blipFill>
        <p:spPr>
          <a:xfrm>
            <a:off x="-18877" y="-15875"/>
            <a:ext cx="9140818" cy="1813144"/>
          </a:xfrm>
          <a:prstGeom prst="rect">
            <a:avLst/>
          </a:prstGeom>
        </p:spPr>
      </p:pic>
    </p:spTree>
    <p:extLst>
      <p:ext uri="{BB962C8B-B14F-4D97-AF65-F5344CB8AC3E}">
        <p14:creationId xmlns:p14="http://schemas.microsoft.com/office/powerpoint/2010/main" val="228325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World </a:t>
            </a:r>
            <a:r>
              <a:rPr lang="en-US" dirty="0" err="1"/>
              <a:t>Conurbanizations</a:t>
            </a:r>
            <a:endParaRPr lang="en-US" dirty="0"/>
          </a:p>
        </p:txBody>
      </p:sp>
      <p:pic>
        <p:nvPicPr>
          <p:cNvPr id="4" name="Content Placeholder 3" descr="DSC02272.JPG"/>
          <p:cNvPicPr>
            <a:picLocks noGrp="1" noChangeAspect="1"/>
          </p:cNvPicPr>
          <p:nvPr>
            <p:ph idx="1"/>
          </p:nvPr>
        </p:nvPicPr>
        <p:blipFill>
          <a:blip r:embed="rId2"/>
          <a:srcRect l="-18187" r="-18187"/>
          <a:stretch>
            <a:fillRect/>
          </a:stretch>
        </p:blipFill>
        <p:spPr>
          <a:xfrm>
            <a:off x="457200" y="1600200"/>
            <a:ext cx="4075211" cy="2241209"/>
          </a:xfrm>
        </p:spPr>
      </p:pic>
      <p:pic>
        <p:nvPicPr>
          <p:cNvPr id="5" name="Picture 4" descr="Kibera.jpg"/>
          <p:cNvPicPr>
            <a:picLocks noChangeAspect="1"/>
          </p:cNvPicPr>
          <p:nvPr/>
        </p:nvPicPr>
        <p:blipFill>
          <a:blip r:embed="rId3"/>
          <a:stretch>
            <a:fillRect/>
          </a:stretch>
        </p:blipFill>
        <p:spPr>
          <a:xfrm>
            <a:off x="5320934" y="1801278"/>
            <a:ext cx="4822719" cy="3082518"/>
          </a:xfrm>
          <a:prstGeom prst="rect">
            <a:avLst/>
          </a:prstGeom>
        </p:spPr>
      </p:pic>
      <p:graphicFrame>
        <p:nvGraphicFramePr>
          <p:cNvPr id="6" name="Diagram 5"/>
          <p:cNvGraphicFramePr/>
          <p:nvPr/>
        </p:nvGraphicFramePr>
        <p:xfrm>
          <a:off x="1858615" y="4319266"/>
          <a:ext cx="4739146" cy="203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p:cNvGraphicFramePr/>
          <p:nvPr>
            <p:extLst>
              <p:ext uri="{D42A27DB-BD31-4B8C-83A1-F6EECF244321}">
                <p14:modId xmlns:p14="http://schemas.microsoft.com/office/powerpoint/2010/main" val="470638151"/>
              </p:ext>
            </p:extLst>
          </p:nvPr>
        </p:nvGraphicFramePr>
        <p:xfrm>
          <a:off x="944795" y="1780674"/>
          <a:ext cx="6787499" cy="4724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Box 8"/>
          <p:cNvSpPr txBox="1"/>
          <p:nvPr/>
        </p:nvSpPr>
        <p:spPr>
          <a:xfrm>
            <a:off x="619538" y="5452323"/>
            <a:ext cx="4159793" cy="1200329"/>
          </a:xfrm>
          <a:prstGeom prst="rect">
            <a:avLst/>
          </a:prstGeom>
          <a:noFill/>
        </p:spPr>
        <p:txBody>
          <a:bodyPr wrap="none" rtlCol="0">
            <a:spAutoFit/>
          </a:bodyPr>
          <a:lstStyle/>
          <a:p>
            <a:r>
              <a:rPr lang="en-US" sz="2400" dirty="0"/>
              <a:t>1.3 billion in slums today</a:t>
            </a:r>
          </a:p>
          <a:p>
            <a:r>
              <a:rPr lang="en-US" sz="2400" dirty="0"/>
              <a:t>2 billion by 2025</a:t>
            </a:r>
          </a:p>
          <a:p>
            <a:r>
              <a:rPr lang="en-US" sz="2400" dirty="0"/>
              <a:t>All population increase to slums</a:t>
            </a:r>
          </a:p>
        </p:txBody>
      </p:sp>
    </p:spTree>
    <p:extLst>
      <p:ext uri="{BB962C8B-B14F-4D97-AF65-F5344CB8AC3E}">
        <p14:creationId xmlns:p14="http://schemas.microsoft.com/office/powerpoint/2010/main" val="184999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Twice Dispossessed</a:t>
            </a:r>
          </a:p>
        </p:txBody>
      </p:sp>
      <p:sp>
        <p:nvSpPr>
          <p:cNvPr id="7" name="Vertical Text Placeholder 6"/>
          <p:cNvSpPr>
            <a:spLocks noGrp="1"/>
          </p:cNvSpPr>
          <p:nvPr>
            <p:ph sz="half" idx="1"/>
          </p:nvPr>
        </p:nvSpPr>
        <p:spPr>
          <a:xfrm>
            <a:off x="481263" y="2197768"/>
            <a:ext cx="4459705" cy="3928395"/>
          </a:xfrm>
        </p:spPr>
        <p:txBody>
          <a:bodyPr>
            <a:normAutofit fontScale="77500" lnSpcReduction="20000"/>
          </a:bodyPr>
          <a:lstStyle/>
          <a:p>
            <a:pPr marL="233363" indent="-233363" eaLnBrk="0" hangingPunct="0"/>
            <a:r>
              <a:rPr lang="en-US" sz="3800" b="1" i="1" dirty="0">
                <a:solidFill>
                  <a:schemeClr val="tx1"/>
                </a:solidFill>
              </a:rPr>
              <a:t>1.4 billion people around the globe</a:t>
            </a:r>
            <a:r>
              <a:rPr lang="en-US" sz="3800" dirty="0">
                <a:solidFill>
                  <a:schemeClr val="tx1"/>
                </a:solidFill>
              </a:rPr>
              <a:t> living in slums, under bridges, on riverbanks, and in garbage dumps.  </a:t>
            </a:r>
          </a:p>
          <a:p>
            <a:pPr marL="233363" indent="-233363" eaLnBrk="0" hangingPunct="0"/>
            <a:r>
              <a:rPr lang="en-US" sz="3800" b="1" i="1" dirty="0">
                <a:solidFill>
                  <a:schemeClr val="tx1"/>
                </a:solidFill>
              </a:rPr>
              <a:t>2 billion urban poor </a:t>
            </a:r>
            <a:r>
              <a:rPr lang="en-US" sz="3800" dirty="0">
                <a:solidFill>
                  <a:schemeClr val="tx1"/>
                </a:solidFill>
              </a:rPr>
              <a:t>including slaves, homeless, sex trafficking, servants, day laborers, migrants, refugees ... </a:t>
            </a:r>
          </a:p>
          <a:p>
            <a:pPr marL="233363" indent="-233363" eaLnBrk="0" hangingPunct="0">
              <a:buFont typeface="Wingdings" charset="2"/>
              <a:buChar char="§"/>
            </a:pPr>
            <a:endParaRPr lang="en-US" sz="2400" dirty="0">
              <a:solidFill>
                <a:schemeClr val="tx1"/>
              </a:solidFill>
            </a:endParaRPr>
          </a:p>
        </p:txBody>
      </p:sp>
      <p:pic>
        <p:nvPicPr>
          <p:cNvPr id="24" name="Picture 23" descr="slum"/>
          <p:cNvPicPr>
            <a:picLocks noChangeAspect="1"/>
          </p:cNvPicPr>
          <p:nvPr/>
        </p:nvPicPr>
        <p:blipFill>
          <a:blip r:embed="rId2"/>
          <a:stretch>
            <a:fillRect/>
          </a:stretch>
        </p:blipFill>
        <p:spPr>
          <a:xfrm>
            <a:off x="5383004" y="2311646"/>
            <a:ext cx="2933858" cy="3814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877" y="-15875"/>
            <a:ext cx="9140818" cy="1813144"/>
          </a:xfrm>
          <a:prstGeom prst="rect">
            <a:avLst/>
          </a:prstGeom>
        </p:spPr>
      </p:pic>
      <p:sp>
        <p:nvSpPr>
          <p:cNvPr id="3" name="TextBox 2">
            <a:extLst>
              <a:ext uri="{FF2B5EF4-FFF2-40B4-BE49-F238E27FC236}">
                <a16:creationId xmlns:a16="http://schemas.microsoft.com/office/drawing/2014/main" id="{FA0FA927-6365-0242-9320-5349DF1ABAB1}"/>
              </a:ext>
            </a:extLst>
          </p:cNvPr>
          <p:cNvSpPr txBox="1"/>
          <p:nvPr/>
        </p:nvSpPr>
        <p:spPr>
          <a:xfrm>
            <a:off x="367862" y="2343807"/>
            <a:ext cx="8994475" cy="3170099"/>
          </a:xfrm>
          <a:prstGeom prst="rect">
            <a:avLst/>
          </a:prstGeom>
          <a:noFill/>
        </p:spPr>
        <p:txBody>
          <a:bodyPr wrap="square" rtlCol="0">
            <a:spAutoFit/>
          </a:bodyPr>
          <a:lstStyle/>
          <a:p>
            <a:r>
              <a:rPr lang="en-US" sz="3200" dirty="0"/>
              <a:t>Why a MATUL at WCIU? It fits your FV future</a:t>
            </a:r>
          </a:p>
          <a:p>
            <a:endParaRPr lang="en-US" sz="3200" dirty="0"/>
          </a:p>
          <a:p>
            <a:r>
              <a:rPr lang="en-US" sz="3200" dirty="0"/>
              <a:t>Simple-living apostolic orders among the poor, </a:t>
            </a:r>
          </a:p>
          <a:p>
            <a:r>
              <a:rPr lang="en-US" sz="3200" dirty="0"/>
              <a:t>Civil-</a:t>
            </a:r>
            <a:r>
              <a:rPr lang="en-US" sz="3200" dirty="0" err="1"/>
              <a:t>izations</a:t>
            </a:r>
            <a:r>
              <a:rPr lang="en-US" sz="3200" dirty="0"/>
              <a:t>, Frontiers, People Groups???</a:t>
            </a:r>
          </a:p>
          <a:p>
            <a:endParaRPr lang="en-US" sz="2400" dirty="0"/>
          </a:p>
          <a:p>
            <a:r>
              <a:rPr lang="en-US" sz="2400" dirty="0"/>
              <a:t>Civil – </a:t>
            </a:r>
            <a:r>
              <a:rPr lang="en-US" sz="2400" dirty="0" err="1"/>
              <a:t>ization</a:t>
            </a:r>
            <a:r>
              <a:rPr lang="en-US" sz="2400" dirty="0"/>
              <a:t> = Structured Mega-Cities and surrounding peoples</a:t>
            </a:r>
          </a:p>
          <a:p>
            <a:endParaRPr lang="en-US" sz="2400" dirty="0"/>
          </a:p>
        </p:txBody>
      </p:sp>
      <p:sp>
        <p:nvSpPr>
          <p:cNvPr id="6" name="Title 5">
            <a:extLst>
              <a:ext uri="{FF2B5EF4-FFF2-40B4-BE49-F238E27FC236}">
                <a16:creationId xmlns:a16="http://schemas.microsoft.com/office/drawing/2014/main" id="{FEEFA8E0-9F1F-0245-828D-10AD09BE56C3}"/>
              </a:ext>
            </a:extLst>
          </p:cNvPr>
          <p:cNvSpPr>
            <a:spLocks noGrp="1"/>
          </p:cNvSpPr>
          <p:nvPr>
            <p:ph type="ctrTitle"/>
          </p:nvPr>
        </p:nvSpPr>
        <p:spPr>
          <a:solidFill>
            <a:schemeClr val="tx1">
              <a:lumMod val="85000"/>
              <a:lumOff val="15000"/>
            </a:schemeClr>
          </a:solidFill>
        </p:spPr>
        <p:txBody>
          <a:bodyPr/>
          <a:lstStyle/>
          <a:p>
            <a:r>
              <a:rPr lang="en-US" dirty="0"/>
              <a:t>Civilizations = Mega Cities</a:t>
            </a:r>
          </a:p>
        </p:txBody>
      </p:sp>
    </p:spTree>
    <p:extLst>
      <p:ext uri="{BB962C8B-B14F-4D97-AF65-F5344CB8AC3E}">
        <p14:creationId xmlns:p14="http://schemas.microsoft.com/office/powerpoint/2010/main" val="1036963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6059-9EBD-6748-9D2E-84DF78AA872B}"/>
              </a:ext>
            </a:extLst>
          </p:cNvPr>
          <p:cNvSpPr>
            <a:spLocks noGrp="1"/>
          </p:cNvSpPr>
          <p:nvPr>
            <p:ph type="title"/>
          </p:nvPr>
        </p:nvSpPr>
        <p:spPr/>
        <p:txBody>
          <a:bodyPr>
            <a:normAutofit fontScale="90000"/>
          </a:bodyPr>
          <a:lstStyle/>
          <a:p>
            <a:r>
              <a:rPr lang="en-US" dirty="0"/>
              <a:t>Wisdom Education: Preparing </a:t>
            </a:r>
            <a:br>
              <a:rPr lang="en-US" dirty="0"/>
            </a:br>
            <a:r>
              <a:rPr lang="en-US" dirty="0"/>
              <a:t>Grains of Wheat for Movements</a:t>
            </a:r>
          </a:p>
        </p:txBody>
      </p:sp>
      <p:sp>
        <p:nvSpPr>
          <p:cNvPr id="3" name="Content Placeholder 2">
            <a:extLst>
              <a:ext uri="{FF2B5EF4-FFF2-40B4-BE49-F238E27FC236}">
                <a16:creationId xmlns:a16="http://schemas.microsoft.com/office/drawing/2014/main" id="{C9AB4E63-1FB9-8041-8966-52324BACA102}"/>
              </a:ext>
            </a:extLst>
          </p:cNvPr>
          <p:cNvSpPr>
            <a:spLocks noGrp="1"/>
          </p:cNvSpPr>
          <p:nvPr>
            <p:ph idx="1"/>
          </p:nvPr>
        </p:nvSpPr>
        <p:spPr/>
        <p:txBody>
          <a:bodyPr>
            <a:normAutofit/>
          </a:bodyPr>
          <a:lstStyle/>
          <a:p>
            <a:r>
              <a:rPr lang="en-US" sz="3200" dirty="0"/>
              <a:t>If it dies, it produces much fruit</a:t>
            </a:r>
          </a:p>
          <a:p>
            <a:r>
              <a:rPr lang="en-US" sz="3200" dirty="0"/>
              <a:t>If anyone serves me, he must follow me,</a:t>
            </a:r>
          </a:p>
          <a:p>
            <a:r>
              <a:rPr lang="en-US" sz="3200" dirty="0"/>
              <a:t>For where I am , my servant will be (John 12:24-26) </a:t>
            </a:r>
          </a:p>
        </p:txBody>
      </p:sp>
    </p:spTree>
    <p:extLst>
      <p:ext uri="{BB962C8B-B14F-4D97-AF65-F5344CB8AC3E}">
        <p14:creationId xmlns:p14="http://schemas.microsoft.com/office/powerpoint/2010/main" val="112620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z="2800" dirty="0"/>
              <a:t>Incarnational Education :   Preaching a Gospel of Justice </a:t>
            </a:r>
            <a:br>
              <a:rPr lang="en-US" sz="2800" dirty="0"/>
            </a:br>
            <a:r>
              <a:rPr lang="en-US" sz="2800" dirty="0"/>
              <a:t>begins in being one of the people</a:t>
            </a:r>
          </a:p>
        </p:txBody>
      </p:sp>
      <p:pic>
        <p:nvPicPr>
          <p:cNvPr id="26627" name="Content Placeholder 3" descr="alingnenashouse.jpg"/>
          <p:cNvPicPr>
            <a:picLocks noGrp="1" noChangeAspect="1"/>
          </p:cNvPicPr>
          <p:nvPr>
            <p:ph idx="1"/>
          </p:nvPr>
        </p:nvPicPr>
        <p:blipFill>
          <a:blip r:embed="rId2"/>
          <a:srcRect l="-10138" r="-10138"/>
          <a:stretch>
            <a:fillRect/>
          </a:stretch>
        </p:blipFill>
        <p:spPr>
          <a:xfrm>
            <a:off x="-320675" y="1711606"/>
            <a:ext cx="9178925" cy="5146393"/>
          </a:xfrm>
        </p:spPr>
      </p:pic>
      <p:sp>
        <p:nvSpPr>
          <p:cNvPr id="26628" name="TextBox 4"/>
          <p:cNvSpPr txBox="1">
            <a:spLocks noChangeArrowheads="1"/>
          </p:cNvSpPr>
          <p:nvPr/>
        </p:nvSpPr>
        <p:spPr bwMode="auto">
          <a:xfrm>
            <a:off x="6096000" y="3276600"/>
            <a:ext cx="1409700" cy="1077913"/>
          </a:xfrm>
          <a:prstGeom prst="rect">
            <a:avLst/>
          </a:prstGeom>
          <a:noFill/>
          <a:ln w="9525">
            <a:noFill/>
            <a:miter lim="800000"/>
            <a:headEnd/>
            <a:tailEnd/>
          </a:ln>
        </p:spPr>
        <p:txBody>
          <a:bodyPr>
            <a:prstTxWarp prst="textNoShape">
              <a:avLst/>
            </a:prstTxWarp>
            <a:spAutoFit/>
          </a:bodyPr>
          <a:lstStyle/>
          <a:p>
            <a:r>
              <a:rPr lang="en-US" sz="3200" dirty="0">
                <a:solidFill>
                  <a:srgbClr val="FF0000"/>
                </a:solidFill>
                <a:latin typeface="ＭＳ ゴシック" pitchFamily="-106" charset="-128"/>
                <a:ea typeface="ＭＳ ゴシック" pitchFamily="-106" charset="-128"/>
                <a:cs typeface="ＭＳ ゴシック" pitchFamily="-106" charset="-128"/>
              </a:rPr>
              <a:t>HOME</a:t>
            </a:r>
          </a:p>
          <a:p>
            <a:r>
              <a:rPr lang="en-US" sz="3200" dirty="0">
                <a:solidFill>
                  <a:srgbClr val="FF0000"/>
                </a:solidFill>
                <a:latin typeface="ＭＳ ゴシック" pitchFamily="-106" charset="-128"/>
                <a:ea typeface="ＭＳ ゴシック" pitchFamily="-106" charset="-128"/>
                <a:cs typeface="ＭＳ ゴシック" pitchFamily="-106" charset="-128"/>
              </a:rPr>
              <a:t>⏎</a:t>
            </a:r>
            <a:endParaRPr lang="en-US" sz="3200" dirty="0">
              <a:solidFill>
                <a:srgbClr val="FF0000"/>
              </a:solidFill>
            </a:endParaRPr>
          </a:p>
        </p:txBody>
      </p:sp>
      <p:sp>
        <p:nvSpPr>
          <p:cNvPr id="5" name="TextBox 4">
            <a:extLst>
              <a:ext uri="{FF2B5EF4-FFF2-40B4-BE49-F238E27FC236}">
                <a16:creationId xmlns:a16="http://schemas.microsoft.com/office/drawing/2014/main" id="{46202CD5-F69C-B249-9F73-E366D6C24654}"/>
              </a:ext>
            </a:extLst>
          </p:cNvPr>
          <p:cNvSpPr txBox="1">
            <a:spLocks noChangeArrowheads="1"/>
          </p:cNvSpPr>
          <p:nvPr/>
        </p:nvSpPr>
        <p:spPr bwMode="auto">
          <a:xfrm>
            <a:off x="7734300" y="4947791"/>
            <a:ext cx="1692275" cy="1077218"/>
          </a:xfrm>
          <a:prstGeom prst="rect">
            <a:avLst/>
          </a:prstGeom>
          <a:noFill/>
          <a:ln w="9525">
            <a:noFill/>
            <a:miter lim="800000"/>
            <a:headEnd/>
            <a:tailEnd/>
          </a:ln>
        </p:spPr>
        <p:txBody>
          <a:bodyPr wrap="square">
            <a:prstTxWarp prst="textNoShape">
              <a:avLst/>
            </a:prstTxWarp>
            <a:spAutoFit/>
          </a:bodyPr>
          <a:lstStyle/>
          <a:p>
            <a:r>
              <a:rPr lang="en-US" sz="3200" dirty="0">
                <a:solidFill>
                  <a:srgbClr val="FF0000"/>
                </a:solidFill>
                <a:latin typeface="ＭＳ ゴシック" pitchFamily="-106" charset="-128"/>
                <a:ea typeface="ＭＳ ゴシック" pitchFamily="-106" charset="-128"/>
                <a:cs typeface="ＭＳ ゴシック" pitchFamily="-106" charset="-128"/>
              </a:rPr>
              <a:t>HOME</a:t>
            </a:r>
          </a:p>
          <a:p>
            <a:r>
              <a:rPr lang="en-US" sz="3200" dirty="0">
                <a:solidFill>
                  <a:srgbClr val="FF0000"/>
                </a:solidFill>
                <a:latin typeface="ＭＳ ゴシック" pitchFamily="-106" charset="-128"/>
                <a:ea typeface="ＭＳ ゴシック" pitchFamily="-106" charset="-128"/>
                <a:cs typeface="ＭＳ ゴシック" pitchFamily="-106" charset="-128"/>
              </a:rPr>
              <a:t>     ⏎</a:t>
            </a:r>
            <a:endParaRPr lang="en-US" sz="32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Jesus’ Seminary into the Slums</a:t>
            </a:r>
          </a:p>
        </p:txBody>
      </p:sp>
      <p:sp>
        <p:nvSpPr>
          <p:cNvPr id="3" name="Content Placeholder 2"/>
          <p:cNvSpPr>
            <a:spLocks noGrp="1"/>
          </p:cNvSpPr>
          <p:nvPr>
            <p:ph sz="half" idx="1"/>
          </p:nvPr>
        </p:nvSpPr>
        <p:spPr>
          <a:xfrm>
            <a:off x="819807" y="1765738"/>
            <a:ext cx="4324822" cy="4939862"/>
          </a:xfrm>
        </p:spPr>
        <p:txBody>
          <a:bodyPr>
            <a:normAutofit fontScale="77500" lnSpcReduction="20000"/>
          </a:bodyPr>
          <a:lstStyle/>
          <a:p>
            <a:r>
              <a:rPr lang="en-US" sz="3600" dirty="0"/>
              <a:t>Jesus</a:t>
            </a:r>
          </a:p>
          <a:p>
            <a:r>
              <a:rPr lang="en-US" sz="2800" dirty="0"/>
              <a:t>Began in prayer and empowerment</a:t>
            </a:r>
          </a:p>
          <a:p>
            <a:r>
              <a:rPr lang="en-US" sz="2800" dirty="0"/>
              <a:t>Trained evangelists</a:t>
            </a:r>
          </a:p>
          <a:p>
            <a:r>
              <a:rPr lang="en-US" sz="2800" dirty="0"/>
              <a:t>In caring for the marginalized</a:t>
            </a:r>
          </a:p>
          <a:p>
            <a:r>
              <a:rPr lang="en-US" sz="2800" dirty="0"/>
              <a:t>In healing the sick</a:t>
            </a:r>
          </a:p>
          <a:p>
            <a:r>
              <a:rPr lang="en-US" sz="2800" dirty="0"/>
              <a:t>Storying the scriptures in the midst of poverty</a:t>
            </a:r>
          </a:p>
          <a:p>
            <a:r>
              <a:rPr lang="en-US" sz="2800" dirty="0"/>
              <a:t>Dealing with realities</a:t>
            </a:r>
          </a:p>
          <a:p>
            <a:r>
              <a:rPr lang="en-US" sz="2800" dirty="0"/>
              <a:t>Sent them to multiply</a:t>
            </a:r>
          </a:p>
        </p:txBody>
      </p:sp>
      <p:sp>
        <p:nvSpPr>
          <p:cNvPr id="4" name="Content Placeholder 3"/>
          <p:cNvSpPr>
            <a:spLocks noGrp="1"/>
          </p:cNvSpPr>
          <p:nvPr>
            <p:ph sz="half" idx="2"/>
          </p:nvPr>
        </p:nvSpPr>
        <p:spPr>
          <a:xfrm>
            <a:off x="4778188" y="1765738"/>
            <a:ext cx="3931920" cy="4939862"/>
          </a:xfrm>
        </p:spPr>
        <p:txBody>
          <a:bodyPr>
            <a:normAutofit fontScale="77500" lnSpcReduction="20000"/>
          </a:bodyPr>
          <a:lstStyle/>
          <a:p>
            <a:pPr algn="r"/>
            <a:r>
              <a:rPr lang="en-US" sz="3600" dirty="0"/>
              <a:t>MATUL Courses</a:t>
            </a:r>
          </a:p>
          <a:p>
            <a:pPr algn="r"/>
            <a:r>
              <a:rPr lang="en-US" sz="2600" dirty="0"/>
              <a:t>1. Urban Spirituality</a:t>
            </a:r>
            <a:br>
              <a:rPr lang="en-US" sz="2600" dirty="0"/>
            </a:br>
            <a:endParaRPr lang="en-US" sz="2600" dirty="0"/>
          </a:p>
          <a:p>
            <a:pPr algn="r"/>
            <a:r>
              <a:rPr lang="en-US" sz="2600" dirty="0"/>
              <a:t>2. Building Faith Communities</a:t>
            </a:r>
          </a:p>
          <a:p>
            <a:pPr algn="r"/>
            <a:r>
              <a:rPr lang="en-US" sz="2600" dirty="0"/>
              <a:t>3. Solidarity with the Marginalized</a:t>
            </a:r>
          </a:p>
          <a:p>
            <a:pPr algn="r"/>
            <a:r>
              <a:rPr lang="en-US" sz="2600" dirty="0"/>
              <a:t>4. Community Health Care</a:t>
            </a:r>
          </a:p>
          <a:p>
            <a:pPr algn="r"/>
            <a:r>
              <a:rPr lang="en-US" sz="2600" dirty="0"/>
              <a:t>5.Biblical Theology of Urban Mission</a:t>
            </a:r>
          </a:p>
          <a:p>
            <a:pPr algn="r"/>
            <a:r>
              <a:rPr lang="en-US" sz="2600" dirty="0"/>
              <a:t>6. Urban Reality</a:t>
            </a:r>
          </a:p>
          <a:p>
            <a:pPr algn="r"/>
            <a:r>
              <a:rPr lang="en-US" sz="2600" dirty="0"/>
              <a:t>7. Movement Leadership</a:t>
            </a:r>
          </a:p>
        </p:txBody>
      </p:sp>
    </p:spTree>
    <p:extLst>
      <p:ext uri="{BB962C8B-B14F-4D97-AF65-F5344CB8AC3E}">
        <p14:creationId xmlns:p14="http://schemas.microsoft.com/office/powerpoint/2010/main" val="1428051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Jesus’ Seminary into the Slums</a:t>
            </a:r>
          </a:p>
        </p:txBody>
      </p:sp>
      <p:sp>
        <p:nvSpPr>
          <p:cNvPr id="3" name="Content Placeholder 2"/>
          <p:cNvSpPr>
            <a:spLocks noGrp="1"/>
          </p:cNvSpPr>
          <p:nvPr>
            <p:ph sz="half" idx="1"/>
          </p:nvPr>
        </p:nvSpPr>
        <p:spPr>
          <a:xfrm>
            <a:off x="403412" y="1860331"/>
            <a:ext cx="3931920" cy="4265832"/>
          </a:xfrm>
        </p:spPr>
        <p:txBody>
          <a:bodyPr>
            <a:noAutofit/>
          </a:bodyPr>
          <a:lstStyle/>
          <a:p>
            <a:r>
              <a:rPr lang="en-US" sz="2400" dirty="0"/>
              <a:t>Came declaring the good News of a Jubilee of structural justice</a:t>
            </a:r>
          </a:p>
          <a:p>
            <a:r>
              <a:rPr lang="en-US" sz="2400" dirty="0"/>
              <a:t>Established an educational process</a:t>
            </a:r>
          </a:p>
          <a:p>
            <a:r>
              <a:rPr lang="en-US" sz="2400" dirty="0"/>
              <a:t>Formed grains of wheat to make disciples of disciples of disciples of...</a:t>
            </a:r>
          </a:p>
          <a:p>
            <a:r>
              <a:rPr lang="en-US" sz="2400" dirty="0"/>
              <a:t>Interfaced with the philosophies of Israel</a:t>
            </a:r>
          </a:p>
        </p:txBody>
      </p:sp>
      <p:sp>
        <p:nvSpPr>
          <p:cNvPr id="4" name="Content Placeholder 3"/>
          <p:cNvSpPr>
            <a:spLocks noGrp="1"/>
          </p:cNvSpPr>
          <p:nvPr>
            <p:ph sz="half" idx="2"/>
          </p:nvPr>
        </p:nvSpPr>
        <p:spPr>
          <a:xfrm>
            <a:off x="4778188" y="1860330"/>
            <a:ext cx="3931920" cy="5328746"/>
          </a:xfrm>
        </p:spPr>
        <p:txBody>
          <a:bodyPr>
            <a:normAutofit fontScale="92500"/>
          </a:bodyPr>
          <a:lstStyle/>
          <a:p>
            <a:r>
              <a:rPr lang="en-US" sz="2600" dirty="0"/>
              <a:t>8 Advocacy &amp; Urban Environment</a:t>
            </a:r>
            <a:br>
              <a:rPr lang="en-US" sz="2600" dirty="0"/>
            </a:br>
            <a:endParaRPr lang="en-US" sz="2600" dirty="0"/>
          </a:p>
          <a:p>
            <a:r>
              <a:rPr lang="en-US" sz="2600" dirty="0"/>
              <a:t>9. Developing Slum Educational Centers</a:t>
            </a:r>
          </a:p>
          <a:p>
            <a:r>
              <a:rPr lang="en-US" sz="2600" dirty="0"/>
              <a:t>10. Movement Leadership</a:t>
            </a:r>
            <a:br>
              <a:rPr lang="en-US" sz="2600" dirty="0"/>
            </a:br>
            <a:endParaRPr lang="en-US" sz="2600" dirty="0"/>
          </a:p>
          <a:p>
            <a:pPr marL="0" indent="0">
              <a:buNone/>
            </a:pPr>
            <a:r>
              <a:rPr lang="en-US" sz="2600" dirty="0"/>
              <a:t>13 action-reflection research courses, resulting in a final Research project</a:t>
            </a:r>
          </a:p>
          <a:p>
            <a:r>
              <a:rPr lang="en-US" sz="2600" dirty="0"/>
              <a:t>Etc.</a:t>
            </a:r>
          </a:p>
          <a:p>
            <a:endParaRPr lang="en-US" dirty="0"/>
          </a:p>
        </p:txBody>
      </p:sp>
    </p:spTree>
  </p:cSld>
  <p:clrMapOvr>
    <a:masterClrMapping/>
  </p:clrMapOvr>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9887</TotalTime>
  <Words>949</Words>
  <Application>Microsoft Macintosh PowerPoint</Application>
  <PresentationFormat>On-screen Show (4:3)</PresentationFormat>
  <Paragraphs>160</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ＭＳ ゴシック</vt:lpstr>
      <vt:lpstr>Arial</vt:lpstr>
      <vt:lpstr>Arial Narrow</vt:lpstr>
      <vt:lpstr>Calibri</vt:lpstr>
      <vt:lpstr>Corbel</vt:lpstr>
      <vt:lpstr>Optima</vt:lpstr>
      <vt:lpstr>Wingdings</vt:lpstr>
      <vt:lpstr>Spectrum</vt:lpstr>
      <vt:lpstr>MA in TRANSFORMATIONAL   URBAN LEADERSHIP</vt:lpstr>
      <vt:lpstr>The Fourth Frontier Movement of Missions:  Global Megalopolises   * All population increase is urban in the past two decades  and into the future.  </vt:lpstr>
      <vt:lpstr>Third World Conurbanizations</vt:lpstr>
      <vt:lpstr>The Twice Dispossessed</vt:lpstr>
      <vt:lpstr>Civilizations = Mega Cities</vt:lpstr>
      <vt:lpstr>Wisdom Education: Preparing  Grains of Wheat for Movements</vt:lpstr>
      <vt:lpstr>Incarnational Education :   Preaching a Gospel of Justice  begins in being one of the people</vt:lpstr>
      <vt:lpstr>Getting Jesus’ Seminary into the Slums</vt:lpstr>
      <vt:lpstr>Getting Jesus’ Seminary into the Slums</vt:lpstr>
      <vt:lpstr>PowerPoint Presentation</vt:lpstr>
      <vt:lpstr>PowerPoint Presentation</vt:lpstr>
      <vt:lpstr>MOVEMENT LEADERSHIP </vt:lpstr>
      <vt:lpstr>Who should join this program? </vt:lpstr>
      <vt:lpstr>What are the costs  for the WCIU MATULdegree?</vt:lpstr>
      <vt:lpstr>Champions Needed: FV are Mobilizers</vt:lpstr>
      <vt:lpstr>FV are Experts in Movement Leadership?  </vt:lpstr>
      <vt:lpstr>Contact &amp; Info</vt:lpstr>
    </vt:vector>
  </TitlesOfParts>
  <Company>Azusa Pacific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MATUL</dc:title>
  <dc:creator>Office 2004 Test Drive User</dc:creator>
  <cp:lastModifiedBy>Viv Grigg</cp:lastModifiedBy>
  <cp:revision>55</cp:revision>
  <cp:lastPrinted>2010-05-15T19:34:21Z</cp:lastPrinted>
  <dcterms:created xsi:type="dcterms:W3CDTF">2012-05-08T07:17:57Z</dcterms:created>
  <dcterms:modified xsi:type="dcterms:W3CDTF">2020-05-07T04:41:37Z</dcterms:modified>
</cp:coreProperties>
</file>