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367" r:id="rId2"/>
    <p:sldId id="398" r:id="rId3"/>
    <p:sldId id="384" r:id="rId4"/>
    <p:sldId id="393" r:id="rId5"/>
    <p:sldId id="340" r:id="rId6"/>
    <p:sldId id="341" r:id="rId7"/>
    <p:sldId id="342" r:id="rId8"/>
    <p:sldId id="344" r:id="rId9"/>
    <p:sldId id="346" r:id="rId10"/>
    <p:sldId id="299" r:id="rId11"/>
    <p:sldId id="355" r:id="rId12"/>
    <p:sldId id="396" r:id="rId13"/>
    <p:sldId id="368" r:id="rId14"/>
    <p:sldId id="348" r:id="rId15"/>
    <p:sldId id="372" r:id="rId16"/>
    <p:sldId id="349" r:id="rId17"/>
    <p:sldId id="394" r:id="rId18"/>
    <p:sldId id="359" r:id="rId19"/>
    <p:sldId id="354" r:id="rId20"/>
    <p:sldId id="356" r:id="rId21"/>
    <p:sldId id="357" r:id="rId22"/>
    <p:sldId id="399" r:id="rId23"/>
    <p:sldId id="305" r:id="rId24"/>
    <p:sldId id="360" r:id="rId25"/>
    <p:sldId id="361" r:id="rId26"/>
    <p:sldId id="362" r:id="rId27"/>
    <p:sldId id="363" r:id="rId28"/>
    <p:sldId id="306" r:id="rId29"/>
    <p:sldId id="307" r:id="rId30"/>
    <p:sldId id="318" r:id="rId31"/>
    <p:sldId id="381" r:id="rId32"/>
    <p:sldId id="397" r:id="rId33"/>
    <p:sldId id="277" r:id="rId34"/>
    <p:sldId id="297" r:id="rId35"/>
    <p:sldId id="323" r:id="rId36"/>
    <p:sldId id="324" r:id="rId37"/>
    <p:sldId id="325" r:id="rId38"/>
    <p:sldId id="336" r:id="rId39"/>
    <p:sldId id="365" r:id="rId40"/>
    <p:sldId id="378" r:id="rId41"/>
    <p:sldId id="375" r:id="rId42"/>
    <p:sldId id="377" r:id="rId43"/>
    <p:sldId id="387" r:id="rId44"/>
    <p:sldId id="313" r:id="rId45"/>
    <p:sldId id="386" r:id="rId46"/>
    <p:sldId id="257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1BD3D26-6B7B-614D-9551-BA9DC9873C14}">
          <p14:sldIdLst>
            <p14:sldId id="367"/>
            <p14:sldId id="398"/>
            <p14:sldId id="384"/>
            <p14:sldId id="393"/>
            <p14:sldId id="340"/>
            <p14:sldId id="341"/>
            <p14:sldId id="342"/>
            <p14:sldId id="344"/>
            <p14:sldId id="346"/>
          </p14:sldIdLst>
        </p14:section>
        <p14:section name="Jesus Seminary" id="{0699F7FC-F858-E64A-A555-9FE0C74C72F0}">
          <p14:sldIdLst>
            <p14:sldId id="299"/>
            <p14:sldId id="355"/>
          </p14:sldIdLst>
        </p14:section>
        <p14:section name="Global Colaboration" id="{312C3F35-9B27-AE47-A0EB-FAF7008E5806}">
          <p14:sldIdLst>
            <p14:sldId id="396"/>
            <p14:sldId id="368"/>
            <p14:sldId id="348"/>
            <p14:sldId id="372"/>
            <p14:sldId id="349"/>
            <p14:sldId id="394"/>
          </p14:sldIdLst>
        </p14:section>
        <p14:section name="Defining the Domain" id="{A797DB90-5369-4D41-A2F4-A7A58A5689FA}">
          <p14:sldIdLst>
            <p14:sldId id="359"/>
            <p14:sldId id="354"/>
            <p14:sldId id="356"/>
            <p14:sldId id="357"/>
            <p14:sldId id="399"/>
            <p14:sldId id="305"/>
            <p14:sldId id="360"/>
            <p14:sldId id="361"/>
            <p14:sldId id="362"/>
            <p14:sldId id="363"/>
          </p14:sldIdLst>
        </p14:section>
        <p14:section name="Educational Style" id="{C6500D54-6458-E24A-9762-A3C508A89D74}">
          <p14:sldIdLst>
            <p14:sldId id="306"/>
            <p14:sldId id="307"/>
            <p14:sldId id="318"/>
            <p14:sldId id="381"/>
            <p14:sldId id="397"/>
            <p14:sldId id="277"/>
            <p14:sldId id="297"/>
            <p14:sldId id="323"/>
            <p14:sldId id="324"/>
            <p14:sldId id="325"/>
            <p14:sldId id="336"/>
          </p14:sldIdLst>
        </p14:section>
        <p14:section name="Defining Future" id="{78ED4215-3D49-B649-8C58-065C0AE1B242}">
          <p14:sldIdLst>
            <p14:sldId id="365"/>
            <p14:sldId id="378"/>
            <p14:sldId id="375"/>
          </p14:sldIdLst>
        </p14:section>
        <p14:section name="Conclusion" id="{D5F7F0E2-D5A4-E84F-AD38-D589AE2CDD11}">
          <p14:sldIdLst>
            <p14:sldId id="377"/>
            <p14:sldId id="387"/>
            <p14:sldId id="313"/>
            <p14:sldId id="386"/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95034" autoAdjust="0"/>
  </p:normalViewPr>
  <p:slideViewPr>
    <p:cSldViewPr snapToGrid="0" snapToObjects="1">
      <p:cViewPr varScale="1">
        <p:scale>
          <a:sx n="117" d="100"/>
          <a:sy n="117" d="100"/>
        </p:scale>
        <p:origin x="206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69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4" Type="http://schemas.openxmlformats.org/officeDocument/2006/relationships/image" Target="../media/image3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4" Type="http://schemas.openxmlformats.org/officeDocument/2006/relationships/image" Target="../media/image3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690160-D328-4B69-A035-90D3C82FA0A6}" type="doc">
      <dgm:prSet loTypeId="urn:microsoft.com/office/officeart/2005/8/layout/pList2#1" loCatId="list" qsTypeId="urn:microsoft.com/office/officeart/2005/8/quickstyle/simple4" qsCatId="simple" csTypeId="urn:microsoft.com/office/officeart/2005/8/colors/colorful2" csCatId="colorful" phldr="1"/>
      <dgm:spPr/>
    </dgm:pt>
    <dgm:pt modelId="{476E4177-EF8D-419E-AB8A-93E66CC82482}">
      <dgm:prSet phldrT="[Text]" custT="1"/>
      <dgm:spPr/>
      <dgm:t>
        <a:bodyPr lIns="73152" tIns="274320" rIns="73152"/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dirty="0">
              <a:solidFill>
                <a:schemeClr val="tx1"/>
              </a:solidFill>
              <a:latin typeface="Corbel" pitchFamily="34" charset="0"/>
            </a:rPr>
            <a:t>Constructivism</a:t>
          </a:r>
        </a:p>
      </dgm:t>
    </dgm:pt>
    <dgm:pt modelId="{50A25A56-CEA1-40EB-822C-18475EA4B47A}" type="parTrans" cxnId="{9A40B199-C1E6-4AA6-9486-07915ED7CAE7}">
      <dgm:prSet/>
      <dgm:spPr/>
      <dgm:t>
        <a:bodyPr/>
        <a:lstStyle/>
        <a:p>
          <a:endParaRPr lang="en-US"/>
        </a:p>
      </dgm:t>
    </dgm:pt>
    <dgm:pt modelId="{A91F7A1B-DD1E-4B26-839C-2A5EF0A403AD}" type="sibTrans" cxnId="{9A40B199-C1E6-4AA6-9486-07915ED7CAE7}">
      <dgm:prSet/>
      <dgm:spPr/>
      <dgm:t>
        <a:bodyPr/>
        <a:lstStyle/>
        <a:p>
          <a:endParaRPr lang="en-US"/>
        </a:p>
      </dgm:t>
    </dgm:pt>
    <dgm:pt modelId="{5DD0A7D4-5781-4819-AF33-C5CE25A2D297}">
      <dgm:prSet phldrT="[Text]" custT="1"/>
      <dgm:spPr/>
      <dgm:t>
        <a:bodyPr/>
        <a:lstStyle/>
        <a:p>
          <a:pPr algn="l"/>
          <a:r>
            <a:rPr lang="en-US" sz="2200" b="1" dirty="0">
              <a:solidFill>
                <a:schemeClr val="tx1"/>
              </a:solidFill>
              <a:latin typeface="Corbel" pitchFamily="34" charset="0"/>
            </a:rPr>
            <a:t>Freire: </a:t>
          </a:r>
          <a:r>
            <a:rPr lang="en-US" sz="2200" dirty="0">
              <a:solidFill>
                <a:schemeClr val="tx1"/>
              </a:solidFill>
              <a:latin typeface="Corbel" pitchFamily="34" charset="0"/>
            </a:rPr>
            <a:t> </a:t>
          </a:r>
          <a:r>
            <a:rPr lang="en-US" sz="2200" b="1" dirty="0" err="1">
              <a:solidFill>
                <a:schemeClr val="tx1"/>
              </a:solidFill>
              <a:latin typeface="Corbel" pitchFamily="34" charset="0"/>
            </a:rPr>
            <a:t>conscientization</a:t>
          </a:r>
          <a:r>
            <a:rPr lang="en-US" sz="2200" dirty="0">
              <a:solidFill>
                <a:schemeClr val="tx1"/>
              </a:solidFill>
              <a:latin typeface="Corbel" pitchFamily="34" charset="0"/>
            </a:rPr>
            <a:t>: education as a vehicle of the poor engaging oppression</a:t>
          </a:r>
        </a:p>
        <a:p>
          <a:pPr algn="l"/>
          <a:r>
            <a:rPr lang="en-US" sz="2200" b="1" dirty="0">
              <a:solidFill>
                <a:schemeClr val="tx1"/>
              </a:solidFill>
              <a:latin typeface="Corbel" pitchFamily="34" charset="0"/>
            </a:rPr>
            <a:t>Lev </a:t>
          </a:r>
          <a:r>
            <a:rPr lang="en-US" sz="2200" b="1" dirty="0" err="1">
              <a:solidFill>
                <a:schemeClr val="tx1"/>
              </a:solidFill>
              <a:latin typeface="Corbel" pitchFamily="34" charset="0"/>
            </a:rPr>
            <a:t>Vigotsky</a:t>
          </a:r>
          <a:r>
            <a:rPr lang="en-US" sz="2200" b="1" dirty="0">
              <a:solidFill>
                <a:schemeClr val="tx1"/>
              </a:solidFill>
              <a:latin typeface="Corbel" pitchFamily="34" charset="0"/>
            </a:rPr>
            <a:t> (social </a:t>
          </a:r>
          <a:r>
            <a:rPr lang="en-US" sz="2200" b="1" dirty="0" err="1">
              <a:solidFill>
                <a:schemeClr val="tx1"/>
              </a:solidFill>
              <a:latin typeface="Corbel" pitchFamily="34" charset="0"/>
            </a:rPr>
            <a:t>reconstructivism</a:t>
          </a:r>
          <a:r>
            <a:rPr lang="en-US" sz="2200" b="1" dirty="0">
              <a:solidFill>
                <a:schemeClr val="tx1"/>
              </a:solidFill>
              <a:latin typeface="Corbel" pitchFamily="34" charset="0"/>
            </a:rPr>
            <a:t>)</a:t>
          </a:r>
        </a:p>
      </dgm:t>
    </dgm:pt>
    <dgm:pt modelId="{05B7C26E-C389-4346-849B-05526EF2C457}" type="parTrans" cxnId="{7417CC53-98FE-43F4-BF56-8508FB7DA803}">
      <dgm:prSet/>
      <dgm:spPr/>
      <dgm:t>
        <a:bodyPr/>
        <a:lstStyle/>
        <a:p>
          <a:endParaRPr lang="en-US"/>
        </a:p>
      </dgm:t>
    </dgm:pt>
    <dgm:pt modelId="{FD53903F-8A86-4D24-917A-36748269F973}" type="sibTrans" cxnId="{7417CC53-98FE-43F4-BF56-8508FB7DA803}">
      <dgm:prSet/>
      <dgm:spPr/>
      <dgm:t>
        <a:bodyPr/>
        <a:lstStyle/>
        <a:p>
          <a:endParaRPr lang="en-US"/>
        </a:p>
      </dgm:t>
    </dgm:pt>
    <dgm:pt modelId="{5DF8D196-4D3D-4940-9F32-682169997D7A}">
      <dgm:prSet phldrT="[Text]" custT="1"/>
      <dgm:spPr/>
      <dgm:t>
        <a:bodyPr lIns="73152" tIns="274320" rIns="73152"/>
        <a:lstStyle/>
        <a:p>
          <a:pPr algn="l"/>
          <a:r>
            <a:rPr lang="en-US" sz="2200" b="1" dirty="0">
              <a:solidFill>
                <a:schemeClr val="tx1"/>
              </a:solidFill>
              <a:latin typeface="Corbel" pitchFamily="34" charset="0"/>
            </a:rPr>
            <a:t>Derived from Pragmatism </a:t>
          </a:r>
        </a:p>
        <a:p>
          <a:pPr algn="l"/>
          <a:r>
            <a:rPr lang="en-US" sz="2200" dirty="0">
              <a:solidFill>
                <a:schemeClr val="tx1"/>
              </a:solidFill>
              <a:latin typeface="Corbel" pitchFamily="34" charset="0"/>
            </a:rPr>
            <a:t> John Dewey</a:t>
          </a:r>
        </a:p>
        <a:p>
          <a:pPr algn="l"/>
          <a:r>
            <a:rPr lang="en-US" sz="2200" dirty="0">
              <a:solidFill>
                <a:schemeClr val="tx1"/>
              </a:solidFill>
              <a:latin typeface="Corbel" pitchFamily="34" charset="0"/>
            </a:rPr>
            <a:t>Jean Piaget</a:t>
          </a:r>
        </a:p>
        <a:p>
          <a:pPr algn="l"/>
          <a:r>
            <a:rPr lang="en-US" sz="2200" b="1" dirty="0" err="1">
              <a:solidFill>
                <a:schemeClr val="tx1"/>
              </a:solidFill>
              <a:latin typeface="Corbel" pitchFamily="34" charset="0"/>
            </a:rPr>
            <a:t>Deconstructivism</a:t>
          </a:r>
          <a:r>
            <a:rPr lang="en-US" sz="2200" b="1" dirty="0">
              <a:solidFill>
                <a:schemeClr val="tx1"/>
              </a:solidFill>
              <a:latin typeface="Corbel" pitchFamily="34" charset="0"/>
            </a:rPr>
            <a:t> (</a:t>
          </a:r>
          <a:r>
            <a:rPr lang="en-US" sz="2200" b="1" dirty="0" err="1">
              <a:solidFill>
                <a:schemeClr val="tx1"/>
              </a:solidFill>
              <a:latin typeface="Corbel" pitchFamily="34" charset="0"/>
            </a:rPr>
            <a:t>Illich</a:t>
          </a:r>
          <a:r>
            <a:rPr lang="en-US" sz="2200" b="1" dirty="0">
              <a:solidFill>
                <a:schemeClr val="tx1"/>
              </a:solidFill>
              <a:latin typeface="Corbel" pitchFamily="34" charset="0"/>
            </a:rPr>
            <a:t>)</a:t>
          </a:r>
          <a:endParaRPr lang="en-US" sz="2200" dirty="0">
            <a:solidFill>
              <a:schemeClr val="tx1"/>
            </a:solidFill>
            <a:latin typeface="Corbel" pitchFamily="34" charset="0"/>
          </a:endParaRPr>
        </a:p>
      </dgm:t>
    </dgm:pt>
    <dgm:pt modelId="{90C1E242-23BD-452C-B222-DCFA2D4DAE3B}" type="sibTrans" cxnId="{B9B85342-AC50-4E97-8E9E-2FD870B1E881}">
      <dgm:prSet/>
      <dgm:spPr/>
      <dgm:t>
        <a:bodyPr/>
        <a:lstStyle/>
        <a:p>
          <a:endParaRPr lang="en-US"/>
        </a:p>
      </dgm:t>
    </dgm:pt>
    <dgm:pt modelId="{51CE1848-AB2A-4E28-8CF5-8442E546E0C5}" type="parTrans" cxnId="{B9B85342-AC50-4E97-8E9E-2FD870B1E881}">
      <dgm:prSet/>
      <dgm:spPr/>
      <dgm:t>
        <a:bodyPr/>
        <a:lstStyle/>
        <a:p>
          <a:endParaRPr lang="en-US"/>
        </a:p>
      </dgm:t>
    </dgm:pt>
    <dgm:pt modelId="{3E2B8B87-6AA0-A14A-96C4-4F24E5E04BE7}">
      <dgm:prSet phldrT="[Text]" custT="1"/>
      <dgm:spPr/>
      <dgm:t>
        <a:bodyPr/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dirty="0">
              <a:solidFill>
                <a:schemeClr val="tx1"/>
              </a:solidFill>
            </a:rPr>
            <a:t>learners are actively involved in a process of knowledge construction vs. passively receiving information.</a:t>
          </a:r>
          <a:endParaRPr lang="en-US" sz="2200" b="1" dirty="0">
            <a:solidFill>
              <a:schemeClr val="tx1"/>
            </a:solidFill>
            <a:latin typeface="Corbel" pitchFamily="34" charset="0"/>
          </a:endParaRPr>
        </a:p>
      </dgm:t>
    </dgm:pt>
    <dgm:pt modelId="{7E762BAA-B163-1A4A-AEB4-2C39BA48FA9A}" type="parTrans" cxnId="{236641F4-430D-C544-B635-60E88545DB29}">
      <dgm:prSet/>
      <dgm:spPr/>
    </dgm:pt>
    <dgm:pt modelId="{41FAFAF0-EA80-0B49-8B9A-87599C9BE3DF}" type="sibTrans" cxnId="{236641F4-430D-C544-B635-60E88545DB29}">
      <dgm:prSet/>
      <dgm:spPr/>
    </dgm:pt>
    <dgm:pt modelId="{9E4DC8AD-1AC7-4E53-B32C-25202AFDB195}" type="pres">
      <dgm:prSet presAssocID="{AA690160-D328-4B69-A035-90D3C82FA0A6}" presName="Name0" presStyleCnt="0">
        <dgm:presLayoutVars>
          <dgm:dir/>
          <dgm:resizeHandles val="exact"/>
        </dgm:presLayoutVars>
      </dgm:prSet>
      <dgm:spPr/>
    </dgm:pt>
    <dgm:pt modelId="{ACBF4AF3-FAB8-444C-81AB-52C89640E279}" type="pres">
      <dgm:prSet presAssocID="{AA690160-D328-4B69-A035-90D3C82FA0A6}" presName="bkgdShp" presStyleLbl="alignAccFollowNode1" presStyleIdx="0" presStyleCnt="1" custScaleY="42262"/>
      <dgm:spPr>
        <a:solidFill>
          <a:schemeClr val="bg1">
            <a:lumMod val="65000"/>
            <a:alpha val="90000"/>
          </a:schemeClr>
        </a:solidFill>
      </dgm:spPr>
    </dgm:pt>
    <dgm:pt modelId="{78248EF9-FFBB-4EB0-94C4-16A1D0A1A170}" type="pres">
      <dgm:prSet presAssocID="{AA690160-D328-4B69-A035-90D3C82FA0A6}" presName="linComp" presStyleCnt="0"/>
      <dgm:spPr/>
    </dgm:pt>
    <dgm:pt modelId="{CC8831C0-DF59-484B-83B2-A708366B3EB6}" type="pres">
      <dgm:prSet presAssocID="{476E4177-EF8D-419E-AB8A-93E66CC82482}" presName="compNode" presStyleCnt="0"/>
      <dgm:spPr/>
    </dgm:pt>
    <dgm:pt modelId="{2572025E-E8B8-4F94-94D0-DC22D7F762FB}" type="pres">
      <dgm:prSet presAssocID="{476E4177-EF8D-419E-AB8A-93E66CC82482}" presName="node" presStyleLbl="node1" presStyleIdx="0" presStyleCnt="3" custScaleX="109889" custScaleY="99999">
        <dgm:presLayoutVars>
          <dgm:bulletEnabled val="1"/>
        </dgm:presLayoutVars>
      </dgm:prSet>
      <dgm:spPr/>
    </dgm:pt>
    <dgm:pt modelId="{2E2B4276-DB06-4C66-80FF-919CDE10A5FE}" type="pres">
      <dgm:prSet presAssocID="{476E4177-EF8D-419E-AB8A-93E66CC82482}" presName="invisiNode" presStyleLbl="node1" presStyleIdx="0" presStyleCnt="3"/>
      <dgm:spPr/>
    </dgm:pt>
    <dgm:pt modelId="{C43EB61A-2E04-409F-8F87-79F190ED3CE0}" type="pres">
      <dgm:prSet presAssocID="{476E4177-EF8D-419E-AB8A-93E66CC82482}" presName="imagNode" presStyleLbl="fgImgPlace1" presStyleIdx="0" presStyleCnt="3"/>
      <dgm:spPr>
        <a:blipFill dpi="0" rotWithShape="0">
          <a:blip xmlns:r="http://schemas.openxmlformats.org/officeDocument/2006/relationships" r:embed="rId1"/>
          <a:srcRect/>
          <a:tile tx="0" ty="0" sx="40000" sy="40000" flip="none" algn="ctr"/>
        </a:blipFill>
      </dgm:spPr>
    </dgm:pt>
    <dgm:pt modelId="{3DB5F289-A8C3-40D5-8393-8636D9BFFD29}" type="pres">
      <dgm:prSet presAssocID="{A91F7A1B-DD1E-4B26-839C-2A5EF0A403AD}" presName="sibTrans" presStyleLbl="sibTrans2D1" presStyleIdx="0" presStyleCnt="0"/>
      <dgm:spPr/>
    </dgm:pt>
    <dgm:pt modelId="{CDFA4098-C274-4C84-9513-F0698696D98A}" type="pres">
      <dgm:prSet presAssocID="{5DF8D196-4D3D-4940-9F32-682169997D7A}" presName="compNode" presStyleCnt="0"/>
      <dgm:spPr/>
    </dgm:pt>
    <dgm:pt modelId="{87B5BDBA-3C7A-41F1-8C33-F13937A84B36}" type="pres">
      <dgm:prSet presAssocID="{5DF8D196-4D3D-4940-9F32-682169997D7A}" presName="node" presStyleLbl="node1" presStyleIdx="1" presStyleCnt="3" custLinFactNeighborX="-5352" custLinFactNeighborY="0">
        <dgm:presLayoutVars>
          <dgm:bulletEnabled val="1"/>
        </dgm:presLayoutVars>
      </dgm:prSet>
      <dgm:spPr/>
    </dgm:pt>
    <dgm:pt modelId="{928528D1-DD5F-4687-9BFE-878C43D23D5D}" type="pres">
      <dgm:prSet presAssocID="{5DF8D196-4D3D-4940-9F32-682169997D7A}" presName="invisiNode" presStyleLbl="node1" presStyleIdx="1" presStyleCnt="3"/>
      <dgm:spPr/>
    </dgm:pt>
    <dgm:pt modelId="{D88C7409-AB93-4FE3-A61D-F51EE8A4B008}" type="pres">
      <dgm:prSet presAssocID="{5DF8D196-4D3D-4940-9F32-682169997D7A}" presName="imagNode" presStyleLbl="fgImgPlace1" presStyleIdx="1" presStyleCnt="3"/>
      <dgm:spPr>
        <a:blipFill dpi="0" rotWithShape="0">
          <a:blip xmlns:r="http://schemas.openxmlformats.org/officeDocument/2006/relationships" r:embed="rId2"/>
          <a:srcRect/>
          <a:tile tx="0" ty="0" sx="60000" sy="60000" flip="none" algn="ctr"/>
        </a:blipFill>
      </dgm:spPr>
    </dgm:pt>
    <dgm:pt modelId="{CA6E58D0-F06D-4082-9183-0F2955E6C631}" type="pres">
      <dgm:prSet presAssocID="{90C1E242-23BD-452C-B222-DCFA2D4DAE3B}" presName="sibTrans" presStyleLbl="sibTrans2D1" presStyleIdx="0" presStyleCnt="0"/>
      <dgm:spPr/>
    </dgm:pt>
    <dgm:pt modelId="{0C509E44-86D3-42D8-94FF-9B9788BAB857}" type="pres">
      <dgm:prSet presAssocID="{5DD0A7D4-5781-4819-AF33-C5CE25A2D297}" presName="compNode" presStyleCnt="0"/>
      <dgm:spPr/>
    </dgm:pt>
    <dgm:pt modelId="{E4B0666F-2CF1-4C21-A251-46E6EBFF7C1D}" type="pres">
      <dgm:prSet presAssocID="{5DD0A7D4-5781-4819-AF33-C5CE25A2D297}" presName="node" presStyleLbl="node1" presStyleIdx="2" presStyleCnt="3" custScaleX="107865">
        <dgm:presLayoutVars>
          <dgm:bulletEnabled val="1"/>
        </dgm:presLayoutVars>
      </dgm:prSet>
      <dgm:spPr/>
    </dgm:pt>
    <dgm:pt modelId="{BBFA0B92-8C45-4EAA-A200-A78384D846A7}" type="pres">
      <dgm:prSet presAssocID="{5DD0A7D4-5781-4819-AF33-C5CE25A2D297}" presName="invisiNode" presStyleLbl="node1" presStyleIdx="2" presStyleCnt="3"/>
      <dgm:spPr/>
    </dgm:pt>
    <dgm:pt modelId="{BF646D7A-C7D0-4489-A68F-61F32B7DB0C6}" type="pres">
      <dgm:prSet presAssocID="{5DD0A7D4-5781-4819-AF33-C5CE25A2D297}" presName="imagNode" presStyleLbl="fgImgPlace1" presStyleIdx="2" presStyleCnt="3"/>
      <dgm:spPr>
        <a:blipFill dpi="0" rotWithShape="0">
          <a:blip xmlns:r="http://schemas.openxmlformats.org/officeDocument/2006/relationships" r:embed="rId3"/>
          <a:srcRect/>
          <a:tile tx="0" ty="0" sx="30000" sy="30000" flip="none" algn="ctr"/>
        </a:blipFill>
      </dgm:spPr>
    </dgm:pt>
  </dgm:ptLst>
  <dgm:cxnLst>
    <dgm:cxn modelId="{3ED18919-1ADE-DC4D-AB34-8BFB61BDFA33}" type="presOf" srcId="{3E2B8B87-6AA0-A14A-96C4-4F24E5E04BE7}" destId="{2572025E-E8B8-4F94-94D0-DC22D7F762FB}" srcOrd="0" destOrd="1" presId="urn:microsoft.com/office/officeart/2005/8/layout/pList2#1"/>
    <dgm:cxn modelId="{70F77023-FC20-5045-8DC8-A2DEA5F9AAB6}" type="presOf" srcId="{AA690160-D328-4B69-A035-90D3C82FA0A6}" destId="{9E4DC8AD-1AC7-4E53-B32C-25202AFDB195}" srcOrd="0" destOrd="0" presId="urn:microsoft.com/office/officeart/2005/8/layout/pList2#1"/>
    <dgm:cxn modelId="{A3738F39-DF27-E246-8BF0-F45644DEF165}" type="presOf" srcId="{5DD0A7D4-5781-4819-AF33-C5CE25A2D297}" destId="{E4B0666F-2CF1-4C21-A251-46E6EBFF7C1D}" srcOrd="0" destOrd="0" presId="urn:microsoft.com/office/officeart/2005/8/layout/pList2#1"/>
    <dgm:cxn modelId="{B9B85342-AC50-4E97-8E9E-2FD870B1E881}" srcId="{AA690160-D328-4B69-A035-90D3C82FA0A6}" destId="{5DF8D196-4D3D-4940-9F32-682169997D7A}" srcOrd="1" destOrd="0" parTransId="{51CE1848-AB2A-4E28-8CF5-8442E546E0C5}" sibTransId="{90C1E242-23BD-452C-B222-DCFA2D4DAE3B}"/>
    <dgm:cxn modelId="{7417CC53-98FE-43F4-BF56-8508FB7DA803}" srcId="{AA690160-D328-4B69-A035-90D3C82FA0A6}" destId="{5DD0A7D4-5781-4819-AF33-C5CE25A2D297}" srcOrd="2" destOrd="0" parTransId="{05B7C26E-C389-4346-849B-05526EF2C457}" sibTransId="{FD53903F-8A86-4D24-917A-36748269F973}"/>
    <dgm:cxn modelId="{C03B8C5E-C3EC-2E4F-9F02-7E4E1D26D74A}" type="presOf" srcId="{5DF8D196-4D3D-4940-9F32-682169997D7A}" destId="{87B5BDBA-3C7A-41F1-8C33-F13937A84B36}" srcOrd="0" destOrd="0" presId="urn:microsoft.com/office/officeart/2005/8/layout/pList2#1"/>
    <dgm:cxn modelId="{9A40B199-C1E6-4AA6-9486-07915ED7CAE7}" srcId="{AA690160-D328-4B69-A035-90D3C82FA0A6}" destId="{476E4177-EF8D-419E-AB8A-93E66CC82482}" srcOrd="0" destOrd="0" parTransId="{50A25A56-CEA1-40EB-822C-18475EA4B47A}" sibTransId="{A91F7A1B-DD1E-4B26-839C-2A5EF0A403AD}"/>
    <dgm:cxn modelId="{1F3265B1-83F3-3844-8AD6-90B8A6703808}" type="presOf" srcId="{476E4177-EF8D-419E-AB8A-93E66CC82482}" destId="{2572025E-E8B8-4F94-94D0-DC22D7F762FB}" srcOrd="0" destOrd="0" presId="urn:microsoft.com/office/officeart/2005/8/layout/pList2#1"/>
    <dgm:cxn modelId="{3A6B7FCF-B361-4D42-906C-CF1C834F4922}" type="presOf" srcId="{A91F7A1B-DD1E-4B26-839C-2A5EF0A403AD}" destId="{3DB5F289-A8C3-40D5-8393-8636D9BFFD29}" srcOrd="0" destOrd="0" presId="urn:microsoft.com/office/officeart/2005/8/layout/pList2#1"/>
    <dgm:cxn modelId="{34F663F0-1C57-3749-9E17-5F46D1D593CA}" type="presOf" srcId="{90C1E242-23BD-452C-B222-DCFA2D4DAE3B}" destId="{CA6E58D0-F06D-4082-9183-0F2955E6C631}" srcOrd="0" destOrd="0" presId="urn:microsoft.com/office/officeart/2005/8/layout/pList2#1"/>
    <dgm:cxn modelId="{236641F4-430D-C544-B635-60E88545DB29}" srcId="{476E4177-EF8D-419E-AB8A-93E66CC82482}" destId="{3E2B8B87-6AA0-A14A-96C4-4F24E5E04BE7}" srcOrd="0" destOrd="0" parTransId="{7E762BAA-B163-1A4A-AEB4-2C39BA48FA9A}" sibTransId="{41FAFAF0-EA80-0B49-8B9A-87599C9BE3DF}"/>
    <dgm:cxn modelId="{C508245E-16C5-9E4F-9245-30AD5E4A5EE2}" type="presParOf" srcId="{9E4DC8AD-1AC7-4E53-B32C-25202AFDB195}" destId="{ACBF4AF3-FAB8-444C-81AB-52C89640E279}" srcOrd="0" destOrd="0" presId="urn:microsoft.com/office/officeart/2005/8/layout/pList2#1"/>
    <dgm:cxn modelId="{D9CD9DB0-D602-1043-9E0A-C34B0FD0119B}" type="presParOf" srcId="{9E4DC8AD-1AC7-4E53-B32C-25202AFDB195}" destId="{78248EF9-FFBB-4EB0-94C4-16A1D0A1A170}" srcOrd="1" destOrd="0" presId="urn:microsoft.com/office/officeart/2005/8/layout/pList2#1"/>
    <dgm:cxn modelId="{BF0FCD4F-E0E6-914A-8832-A5F889950846}" type="presParOf" srcId="{78248EF9-FFBB-4EB0-94C4-16A1D0A1A170}" destId="{CC8831C0-DF59-484B-83B2-A708366B3EB6}" srcOrd="0" destOrd="0" presId="urn:microsoft.com/office/officeart/2005/8/layout/pList2#1"/>
    <dgm:cxn modelId="{8611C727-05AE-0C4E-8773-B04B6295D4A7}" type="presParOf" srcId="{CC8831C0-DF59-484B-83B2-A708366B3EB6}" destId="{2572025E-E8B8-4F94-94D0-DC22D7F762FB}" srcOrd="0" destOrd="0" presId="urn:microsoft.com/office/officeart/2005/8/layout/pList2#1"/>
    <dgm:cxn modelId="{0943B481-5D79-7542-B126-88151C405086}" type="presParOf" srcId="{CC8831C0-DF59-484B-83B2-A708366B3EB6}" destId="{2E2B4276-DB06-4C66-80FF-919CDE10A5FE}" srcOrd="1" destOrd="0" presId="urn:microsoft.com/office/officeart/2005/8/layout/pList2#1"/>
    <dgm:cxn modelId="{4166152E-FDB7-BE45-A1EC-59C537D974A7}" type="presParOf" srcId="{CC8831C0-DF59-484B-83B2-A708366B3EB6}" destId="{C43EB61A-2E04-409F-8F87-79F190ED3CE0}" srcOrd="2" destOrd="0" presId="urn:microsoft.com/office/officeart/2005/8/layout/pList2#1"/>
    <dgm:cxn modelId="{1EB47E2E-845C-B04D-A0A4-0F263E6D614A}" type="presParOf" srcId="{78248EF9-FFBB-4EB0-94C4-16A1D0A1A170}" destId="{3DB5F289-A8C3-40D5-8393-8636D9BFFD29}" srcOrd="1" destOrd="0" presId="urn:microsoft.com/office/officeart/2005/8/layout/pList2#1"/>
    <dgm:cxn modelId="{0E70A3F2-493A-D44E-A431-2BC0AFC6B145}" type="presParOf" srcId="{78248EF9-FFBB-4EB0-94C4-16A1D0A1A170}" destId="{CDFA4098-C274-4C84-9513-F0698696D98A}" srcOrd="2" destOrd="0" presId="urn:microsoft.com/office/officeart/2005/8/layout/pList2#1"/>
    <dgm:cxn modelId="{B7703924-3259-B54E-8DFB-9278EAD146EF}" type="presParOf" srcId="{CDFA4098-C274-4C84-9513-F0698696D98A}" destId="{87B5BDBA-3C7A-41F1-8C33-F13937A84B36}" srcOrd="0" destOrd="0" presId="urn:microsoft.com/office/officeart/2005/8/layout/pList2#1"/>
    <dgm:cxn modelId="{FD98F291-6F5C-9342-AAFF-83987572058C}" type="presParOf" srcId="{CDFA4098-C274-4C84-9513-F0698696D98A}" destId="{928528D1-DD5F-4687-9BFE-878C43D23D5D}" srcOrd="1" destOrd="0" presId="urn:microsoft.com/office/officeart/2005/8/layout/pList2#1"/>
    <dgm:cxn modelId="{82BCB45A-D4EF-634E-BE6C-7883E24CE1DA}" type="presParOf" srcId="{CDFA4098-C274-4C84-9513-F0698696D98A}" destId="{D88C7409-AB93-4FE3-A61D-F51EE8A4B008}" srcOrd="2" destOrd="0" presId="urn:microsoft.com/office/officeart/2005/8/layout/pList2#1"/>
    <dgm:cxn modelId="{5D4CC843-D12B-B04A-930F-D447E7A4A02D}" type="presParOf" srcId="{78248EF9-FFBB-4EB0-94C4-16A1D0A1A170}" destId="{CA6E58D0-F06D-4082-9183-0F2955E6C631}" srcOrd="3" destOrd="0" presId="urn:microsoft.com/office/officeart/2005/8/layout/pList2#1"/>
    <dgm:cxn modelId="{8A604867-B677-2648-B8A7-D68387B9804C}" type="presParOf" srcId="{78248EF9-FFBB-4EB0-94C4-16A1D0A1A170}" destId="{0C509E44-86D3-42D8-94FF-9B9788BAB857}" srcOrd="4" destOrd="0" presId="urn:microsoft.com/office/officeart/2005/8/layout/pList2#1"/>
    <dgm:cxn modelId="{3219B34F-D130-284E-AE97-0763A79548CF}" type="presParOf" srcId="{0C509E44-86D3-42D8-94FF-9B9788BAB857}" destId="{E4B0666F-2CF1-4C21-A251-46E6EBFF7C1D}" srcOrd="0" destOrd="0" presId="urn:microsoft.com/office/officeart/2005/8/layout/pList2#1"/>
    <dgm:cxn modelId="{4103E8DA-DCAF-4E45-B1D7-920C3968844F}" type="presParOf" srcId="{0C509E44-86D3-42D8-94FF-9B9788BAB857}" destId="{BBFA0B92-8C45-4EAA-A200-A78384D846A7}" srcOrd="1" destOrd="0" presId="urn:microsoft.com/office/officeart/2005/8/layout/pList2#1"/>
    <dgm:cxn modelId="{E996F204-91AE-D146-B8DA-49A0CAFAB0D1}" type="presParOf" srcId="{0C509E44-86D3-42D8-94FF-9B9788BAB857}" destId="{BF646D7A-C7D0-4489-A68F-61F32B7DB0C6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852B47-A94E-FA44-A09F-7AA6C1CCADF5}" type="doc">
      <dgm:prSet loTypeId="urn:microsoft.com/office/officeart/2005/8/layout/hList2" loCatId="list" qsTypeId="urn:microsoft.com/office/officeart/2005/8/quickstyle/simple2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8F985722-1A35-CA42-B90B-B7D9146A9033}">
      <dgm:prSet phldrT="[Text]"/>
      <dgm:spPr/>
      <dgm:t>
        <a:bodyPr/>
        <a:lstStyle/>
        <a:p>
          <a:r>
            <a:rPr lang="en-US"/>
            <a:t>MENTORING</a:t>
          </a:r>
        </a:p>
      </dgm:t>
    </dgm:pt>
    <dgm:pt modelId="{48E81D04-706B-0E44-A0E8-42C79A25207D}" type="parTrans" cxnId="{F4CE5CB2-CFCE-4447-AF90-B328CDBE6A29}">
      <dgm:prSet/>
      <dgm:spPr/>
      <dgm:t>
        <a:bodyPr/>
        <a:lstStyle/>
        <a:p>
          <a:endParaRPr lang="en-US"/>
        </a:p>
      </dgm:t>
    </dgm:pt>
    <dgm:pt modelId="{79DC3AEF-8FF6-104E-8BD3-DABC3F0F9AA8}" type="sibTrans" cxnId="{F4CE5CB2-CFCE-4447-AF90-B328CDBE6A29}">
      <dgm:prSet/>
      <dgm:spPr/>
      <dgm:t>
        <a:bodyPr/>
        <a:lstStyle/>
        <a:p>
          <a:endParaRPr lang="en-US"/>
        </a:p>
      </dgm:t>
    </dgm:pt>
    <dgm:pt modelId="{0EBA3F30-070D-BE43-8481-02C76F659B01}">
      <dgm:prSet phldrT="[Text]"/>
      <dgm:spPr/>
      <dgm:t>
        <a:bodyPr/>
        <a:lstStyle/>
        <a:p>
          <a:r>
            <a:rPr lang="en-US"/>
            <a:t>in spirituality</a:t>
          </a:r>
        </a:p>
      </dgm:t>
    </dgm:pt>
    <dgm:pt modelId="{97EAF6D8-72BF-C945-A927-E23A4E8605A3}" type="parTrans" cxnId="{E7D25EEE-EB2E-434C-B061-4039AD73D7D2}">
      <dgm:prSet/>
      <dgm:spPr/>
      <dgm:t>
        <a:bodyPr/>
        <a:lstStyle/>
        <a:p>
          <a:endParaRPr lang="en-US"/>
        </a:p>
      </dgm:t>
    </dgm:pt>
    <dgm:pt modelId="{D5C2ECB9-D2FB-614E-96DC-8F99BDDA0E22}" type="sibTrans" cxnId="{E7D25EEE-EB2E-434C-B061-4039AD73D7D2}">
      <dgm:prSet/>
      <dgm:spPr/>
      <dgm:t>
        <a:bodyPr/>
        <a:lstStyle/>
        <a:p>
          <a:endParaRPr lang="en-US"/>
        </a:p>
      </dgm:t>
    </dgm:pt>
    <dgm:pt modelId="{5C96C2B8-21D3-3F41-A4BD-A8E14938E076}">
      <dgm:prSet phldrT="[Text]"/>
      <dgm:spPr/>
      <dgm:t>
        <a:bodyPr/>
        <a:lstStyle/>
        <a:p>
          <a:r>
            <a:rPr lang="en-US"/>
            <a:t>in church growth</a:t>
          </a:r>
        </a:p>
      </dgm:t>
    </dgm:pt>
    <dgm:pt modelId="{A35877F3-8A66-944B-9FD0-69D42B4C4FFC}" type="parTrans" cxnId="{48CA8011-45F1-874F-8FB4-D7DF6E63C47E}">
      <dgm:prSet/>
      <dgm:spPr/>
      <dgm:t>
        <a:bodyPr/>
        <a:lstStyle/>
        <a:p>
          <a:endParaRPr lang="en-US"/>
        </a:p>
      </dgm:t>
    </dgm:pt>
    <dgm:pt modelId="{EEF33DE5-EEBC-AB4F-8A12-CBC26DB683D2}" type="sibTrans" cxnId="{48CA8011-45F1-874F-8FB4-D7DF6E63C47E}">
      <dgm:prSet/>
      <dgm:spPr/>
      <dgm:t>
        <a:bodyPr/>
        <a:lstStyle/>
        <a:p>
          <a:endParaRPr lang="en-US"/>
        </a:p>
      </dgm:t>
    </dgm:pt>
    <dgm:pt modelId="{5F3DCDA0-382B-2649-BDA6-EC10963C5DB8}">
      <dgm:prSet phldrT="[Text]"/>
      <dgm:spPr/>
      <dgm:t>
        <a:bodyPr/>
        <a:lstStyle/>
        <a:p>
          <a:r>
            <a:rPr lang="en-US"/>
            <a:t>TEACHING</a:t>
          </a:r>
        </a:p>
      </dgm:t>
    </dgm:pt>
    <dgm:pt modelId="{E055AF34-5069-454A-98F5-510A1F7BFFD8}" type="parTrans" cxnId="{8F86179B-3B85-C64B-89CC-9E11E9E7A7A1}">
      <dgm:prSet/>
      <dgm:spPr/>
      <dgm:t>
        <a:bodyPr/>
        <a:lstStyle/>
        <a:p>
          <a:endParaRPr lang="en-US"/>
        </a:p>
      </dgm:t>
    </dgm:pt>
    <dgm:pt modelId="{C68C71D3-BA57-FB4D-8568-AC0CDE6767DC}" type="sibTrans" cxnId="{8F86179B-3B85-C64B-89CC-9E11E9E7A7A1}">
      <dgm:prSet/>
      <dgm:spPr/>
      <dgm:t>
        <a:bodyPr/>
        <a:lstStyle/>
        <a:p>
          <a:endParaRPr lang="en-US"/>
        </a:p>
      </dgm:t>
    </dgm:pt>
    <dgm:pt modelId="{6477D5F7-483F-D940-BBB5-E521D044B2C8}">
      <dgm:prSet phldrT="[Text]"/>
      <dgm:spPr/>
      <dgm:t>
        <a:bodyPr/>
        <a:lstStyle/>
        <a:p>
          <a:r>
            <a:rPr lang="en-US" dirty="0"/>
            <a:t>By practical theologians</a:t>
          </a:r>
        </a:p>
      </dgm:t>
    </dgm:pt>
    <dgm:pt modelId="{AD7F672E-D1B2-8548-B588-3F5C13516940}" type="parTrans" cxnId="{4AB81C26-BD82-4848-B16A-8F89066D603F}">
      <dgm:prSet/>
      <dgm:spPr/>
      <dgm:t>
        <a:bodyPr/>
        <a:lstStyle/>
        <a:p>
          <a:endParaRPr lang="en-US"/>
        </a:p>
      </dgm:t>
    </dgm:pt>
    <dgm:pt modelId="{7C071D29-54D0-B546-966A-0CBE0CE13E41}" type="sibTrans" cxnId="{4AB81C26-BD82-4848-B16A-8F89066D603F}">
      <dgm:prSet/>
      <dgm:spPr/>
      <dgm:t>
        <a:bodyPr/>
        <a:lstStyle/>
        <a:p>
          <a:endParaRPr lang="en-US"/>
        </a:p>
      </dgm:t>
    </dgm:pt>
    <dgm:pt modelId="{9CFCF432-249A-654C-94F7-EA470765B4B8}">
      <dgm:prSet phldrT="[Text]"/>
      <dgm:spPr/>
      <dgm:t>
        <a:bodyPr/>
        <a:lstStyle/>
        <a:p>
          <a:r>
            <a:rPr lang="en-US"/>
            <a:t>By practitoners</a:t>
          </a:r>
        </a:p>
      </dgm:t>
    </dgm:pt>
    <dgm:pt modelId="{481E442A-5104-1F4F-9F97-C002AB97163D}" type="parTrans" cxnId="{C872D67F-5BF3-C94A-86E5-4217E4156BDC}">
      <dgm:prSet/>
      <dgm:spPr/>
      <dgm:t>
        <a:bodyPr/>
        <a:lstStyle/>
        <a:p>
          <a:endParaRPr lang="en-US"/>
        </a:p>
      </dgm:t>
    </dgm:pt>
    <dgm:pt modelId="{53BA2AC1-579D-354D-81B7-34FB8D1D51BB}" type="sibTrans" cxnId="{C872D67F-5BF3-C94A-86E5-4217E4156BDC}">
      <dgm:prSet/>
      <dgm:spPr/>
      <dgm:t>
        <a:bodyPr/>
        <a:lstStyle/>
        <a:p>
          <a:endParaRPr lang="en-US"/>
        </a:p>
      </dgm:t>
    </dgm:pt>
    <dgm:pt modelId="{2CF9A974-DAFE-4A49-970F-A348631F4BDC}">
      <dgm:prSet phldrT="[Text]"/>
      <dgm:spPr/>
      <dgm:t>
        <a:bodyPr/>
        <a:lstStyle/>
        <a:p>
          <a:r>
            <a:rPr lang="en-US"/>
            <a:t>ACTION AMONG THE POOR</a:t>
          </a:r>
        </a:p>
      </dgm:t>
    </dgm:pt>
    <dgm:pt modelId="{E58697E0-E319-8943-8C95-73FE38EE7B04}" type="parTrans" cxnId="{7C115B67-E076-824D-84C6-D87448DF9C71}">
      <dgm:prSet/>
      <dgm:spPr/>
      <dgm:t>
        <a:bodyPr/>
        <a:lstStyle/>
        <a:p>
          <a:endParaRPr lang="en-US"/>
        </a:p>
      </dgm:t>
    </dgm:pt>
    <dgm:pt modelId="{E308C2EA-26E8-CF45-86E5-5BD74786607D}" type="sibTrans" cxnId="{7C115B67-E076-824D-84C6-D87448DF9C71}">
      <dgm:prSet/>
      <dgm:spPr/>
      <dgm:t>
        <a:bodyPr/>
        <a:lstStyle/>
        <a:p>
          <a:endParaRPr lang="en-US"/>
        </a:p>
      </dgm:t>
    </dgm:pt>
    <dgm:pt modelId="{35B85D8F-9893-9041-9A18-39F0ECFC8DB9}">
      <dgm:prSet phldrT="[Text]"/>
      <dgm:spPr/>
      <dgm:t>
        <a:bodyPr/>
        <a:lstStyle/>
        <a:p>
          <a:r>
            <a:rPr lang="en-US"/>
            <a:t>Supervised Internships</a:t>
          </a:r>
        </a:p>
      </dgm:t>
    </dgm:pt>
    <dgm:pt modelId="{49BCB72D-A61C-8342-8879-DF04D87D792D}" type="parTrans" cxnId="{04CCF95C-4484-1D49-A3F5-E196C917108C}">
      <dgm:prSet/>
      <dgm:spPr/>
      <dgm:t>
        <a:bodyPr/>
        <a:lstStyle/>
        <a:p>
          <a:endParaRPr lang="en-US"/>
        </a:p>
      </dgm:t>
    </dgm:pt>
    <dgm:pt modelId="{F56FDB93-3275-274D-A648-E901F6968C98}" type="sibTrans" cxnId="{04CCF95C-4484-1D49-A3F5-E196C917108C}">
      <dgm:prSet/>
      <dgm:spPr/>
      <dgm:t>
        <a:bodyPr/>
        <a:lstStyle/>
        <a:p>
          <a:endParaRPr lang="en-US"/>
        </a:p>
      </dgm:t>
    </dgm:pt>
    <dgm:pt modelId="{D78CF9A1-4CF3-5645-B184-6BA64BCFED4C}">
      <dgm:prSet phldrT="[Text]"/>
      <dgm:spPr/>
      <dgm:t>
        <a:bodyPr/>
        <a:lstStyle/>
        <a:p>
          <a:r>
            <a:rPr lang="en-US"/>
            <a:t>in entrepren- eurial business skills</a:t>
          </a:r>
        </a:p>
      </dgm:t>
    </dgm:pt>
    <dgm:pt modelId="{BD11B54C-BDCD-354E-84FA-879249F27EDB}" type="parTrans" cxnId="{FF164FE5-2ADC-7340-B20B-2A77271C25FB}">
      <dgm:prSet/>
      <dgm:spPr/>
      <dgm:t>
        <a:bodyPr/>
        <a:lstStyle/>
        <a:p>
          <a:endParaRPr lang="en-US"/>
        </a:p>
      </dgm:t>
    </dgm:pt>
    <dgm:pt modelId="{AF64F296-56AE-934A-81D6-455B8FB28593}" type="sibTrans" cxnId="{FF164FE5-2ADC-7340-B20B-2A77271C25FB}">
      <dgm:prSet/>
      <dgm:spPr/>
      <dgm:t>
        <a:bodyPr/>
        <a:lstStyle/>
        <a:p>
          <a:endParaRPr lang="en-US"/>
        </a:p>
      </dgm:t>
    </dgm:pt>
    <dgm:pt modelId="{42FE8C6A-FA75-DC4E-9F7B-DB6E5ABB76EB}">
      <dgm:prSet phldrT="[Text]"/>
      <dgm:spPr/>
      <dgm:t>
        <a:bodyPr/>
        <a:lstStyle/>
        <a:p>
          <a:r>
            <a:rPr lang="en-US" dirty="0"/>
            <a:t>in movement leadership</a:t>
          </a:r>
        </a:p>
      </dgm:t>
    </dgm:pt>
    <dgm:pt modelId="{F7CDF2D4-45EB-6040-BCC5-997C2BB70D80}" type="parTrans" cxnId="{A415A6F8-1452-B344-BCDB-48FCA94B9A96}">
      <dgm:prSet/>
      <dgm:spPr/>
      <dgm:t>
        <a:bodyPr/>
        <a:lstStyle/>
        <a:p>
          <a:endParaRPr lang="en-US"/>
        </a:p>
      </dgm:t>
    </dgm:pt>
    <dgm:pt modelId="{6B01B63A-C337-FA45-B281-EE3CA5ACE905}" type="sibTrans" cxnId="{A415A6F8-1452-B344-BCDB-48FCA94B9A96}">
      <dgm:prSet/>
      <dgm:spPr/>
      <dgm:t>
        <a:bodyPr/>
        <a:lstStyle/>
        <a:p>
          <a:endParaRPr lang="en-US"/>
        </a:p>
      </dgm:t>
    </dgm:pt>
    <dgm:pt modelId="{72C64AC7-DA5B-E34E-8010-E06D3B8E980E}">
      <dgm:prSet phldrT="[Text]"/>
      <dgm:spPr/>
      <dgm:t>
        <a:bodyPr/>
        <a:lstStyle/>
        <a:p>
          <a:r>
            <a:rPr lang="en-US"/>
            <a:t>in organizational leadership</a:t>
          </a:r>
        </a:p>
      </dgm:t>
    </dgm:pt>
    <dgm:pt modelId="{CA725B89-DB3D-8C4F-B4F1-90DD3B058A69}" type="parTrans" cxnId="{771F45A9-340F-6C4B-B96A-25FDFE90C5A7}">
      <dgm:prSet/>
      <dgm:spPr/>
      <dgm:t>
        <a:bodyPr/>
        <a:lstStyle/>
        <a:p>
          <a:endParaRPr lang="en-US"/>
        </a:p>
      </dgm:t>
    </dgm:pt>
    <dgm:pt modelId="{355971C1-99E5-8C4D-9F6A-2850A3D8A17C}" type="sibTrans" cxnId="{771F45A9-340F-6C4B-B96A-25FDFE90C5A7}">
      <dgm:prSet/>
      <dgm:spPr/>
      <dgm:t>
        <a:bodyPr/>
        <a:lstStyle/>
        <a:p>
          <a:endParaRPr lang="en-US"/>
        </a:p>
      </dgm:t>
    </dgm:pt>
    <dgm:pt modelId="{54220399-BBA0-EA44-8783-42A7F92ACB05}">
      <dgm:prSet phldrT="[Text]"/>
      <dgm:spPr/>
      <dgm:t>
        <a:bodyPr/>
        <a:lstStyle/>
        <a:p>
          <a:r>
            <a:rPr lang="en-US"/>
            <a:t>By social scientists</a:t>
          </a:r>
        </a:p>
      </dgm:t>
    </dgm:pt>
    <dgm:pt modelId="{3C30CE7A-6C5B-8A4A-AC70-85D59DDBC1C8}" type="parTrans" cxnId="{766AF985-8B30-414E-B049-FE4806007463}">
      <dgm:prSet/>
      <dgm:spPr/>
      <dgm:t>
        <a:bodyPr/>
        <a:lstStyle/>
        <a:p>
          <a:endParaRPr lang="en-US"/>
        </a:p>
      </dgm:t>
    </dgm:pt>
    <dgm:pt modelId="{9F01950F-DA76-4943-AA30-CE46FDD99C8F}" type="sibTrans" cxnId="{766AF985-8B30-414E-B049-FE4806007463}">
      <dgm:prSet/>
      <dgm:spPr/>
      <dgm:t>
        <a:bodyPr/>
        <a:lstStyle/>
        <a:p>
          <a:endParaRPr lang="en-US"/>
        </a:p>
      </dgm:t>
    </dgm:pt>
    <dgm:pt modelId="{EE31B867-0F2E-8344-8B47-0972F7294A4C}">
      <dgm:prSet phldrT="[Text]"/>
      <dgm:spPr/>
      <dgm:t>
        <a:bodyPr/>
        <a:lstStyle/>
        <a:p>
          <a:r>
            <a:rPr lang="en-US"/>
            <a:t>STUDY AND RESEARCH</a:t>
          </a:r>
        </a:p>
      </dgm:t>
    </dgm:pt>
    <dgm:pt modelId="{E4551B5D-7A9D-7F47-8D50-50E9B263D09D}" type="parTrans" cxnId="{143E40A8-22A6-DC44-A4D7-758D53423AF3}">
      <dgm:prSet/>
      <dgm:spPr/>
      <dgm:t>
        <a:bodyPr/>
        <a:lstStyle/>
        <a:p>
          <a:endParaRPr lang="en-US"/>
        </a:p>
      </dgm:t>
    </dgm:pt>
    <dgm:pt modelId="{E29E74CE-AB7D-5541-A2F9-B4026269AB86}" type="sibTrans" cxnId="{143E40A8-22A6-DC44-A4D7-758D53423AF3}">
      <dgm:prSet/>
      <dgm:spPr/>
      <dgm:t>
        <a:bodyPr/>
        <a:lstStyle/>
        <a:p>
          <a:endParaRPr lang="en-US"/>
        </a:p>
      </dgm:t>
    </dgm:pt>
    <dgm:pt modelId="{E8E4ADDC-21A3-5248-85FF-559777A543AC}">
      <dgm:prSet/>
      <dgm:spPr/>
      <dgm:t>
        <a:bodyPr/>
        <a:lstStyle/>
        <a:p>
          <a:r>
            <a:rPr lang="en-US" dirty="0"/>
            <a:t>Reflections on global and local literature</a:t>
          </a:r>
        </a:p>
      </dgm:t>
    </dgm:pt>
    <dgm:pt modelId="{3F47F391-AA39-0744-AB50-7C8DF847B148}" type="parTrans" cxnId="{69D19F18-2F03-8949-ACDB-4DE43ACD63E3}">
      <dgm:prSet/>
      <dgm:spPr/>
      <dgm:t>
        <a:bodyPr/>
        <a:lstStyle/>
        <a:p>
          <a:endParaRPr lang="en-US"/>
        </a:p>
      </dgm:t>
    </dgm:pt>
    <dgm:pt modelId="{604E9028-B205-6044-BF33-738397949E54}" type="sibTrans" cxnId="{69D19F18-2F03-8949-ACDB-4DE43ACD63E3}">
      <dgm:prSet/>
      <dgm:spPr/>
      <dgm:t>
        <a:bodyPr/>
        <a:lstStyle/>
        <a:p>
          <a:endParaRPr lang="en-US"/>
        </a:p>
      </dgm:t>
    </dgm:pt>
    <dgm:pt modelId="{2A77130E-AC06-9D48-8997-68C2927E7C24}">
      <dgm:prSet/>
      <dgm:spPr/>
      <dgm:t>
        <a:bodyPr/>
        <a:lstStyle/>
        <a:p>
          <a:r>
            <a:rPr lang="en-US"/>
            <a:t>Research paper</a:t>
          </a:r>
        </a:p>
      </dgm:t>
    </dgm:pt>
    <dgm:pt modelId="{E6327789-678C-D945-B69A-DD62DD09D252}" type="parTrans" cxnId="{1C152B5C-34FC-FF4E-B904-9A877C1154A7}">
      <dgm:prSet/>
      <dgm:spPr/>
      <dgm:t>
        <a:bodyPr/>
        <a:lstStyle/>
        <a:p>
          <a:endParaRPr lang="en-US"/>
        </a:p>
      </dgm:t>
    </dgm:pt>
    <dgm:pt modelId="{6A6B8453-D82C-334C-B348-0A24EE7BCB85}" type="sibTrans" cxnId="{1C152B5C-34FC-FF4E-B904-9A877C1154A7}">
      <dgm:prSet/>
      <dgm:spPr/>
      <dgm:t>
        <a:bodyPr/>
        <a:lstStyle/>
        <a:p>
          <a:endParaRPr lang="en-US"/>
        </a:p>
      </dgm:t>
    </dgm:pt>
    <dgm:pt modelId="{CC5900EE-197C-684E-A0BC-BAEA64EE8463}">
      <dgm:prSet phldrT="[Text]"/>
      <dgm:spPr/>
      <dgm:t>
        <a:bodyPr/>
        <a:lstStyle/>
        <a:p>
          <a:r>
            <a:rPr lang="en-US" dirty="0"/>
            <a:t>in the community</a:t>
          </a:r>
        </a:p>
      </dgm:t>
    </dgm:pt>
    <dgm:pt modelId="{61DB3305-356C-4E4A-8DEF-4F899EF63740}" type="parTrans" cxnId="{A74F347E-93BE-D04F-BBD2-49717AB3101E}">
      <dgm:prSet/>
      <dgm:spPr/>
      <dgm:t>
        <a:bodyPr/>
        <a:lstStyle/>
        <a:p>
          <a:endParaRPr lang="en-US"/>
        </a:p>
      </dgm:t>
    </dgm:pt>
    <dgm:pt modelId="{CE84F7A0-F402-8F4A-8921-0B4673245078}" type="sibTrans" cxnId="{A74F347E-93BE-D04F-BBD2-49717AB3101E}">
      <dgm:prSet/>
      <dgm:spPr/>
      <dgm:t>
        <a:bodyPr/>
        <a:lstStyle/>
        <a:p>
          <a:endParaRPr lang="en-US"/>
        </a:p>
      </dgm:t>
    </dgm:pt>
    <dgm:pt modelId="{2FD5336E-0EF2-614E-AE84-477BB8681755}">
      <dgm:prSet phldrT="[Text]"/>
      <dgm:spPr/>
      <dgm:t>
        <a:bodyPr/>
        <a:lstStyle/>
        <a:p>
          <a:r>
            <a:rPr lang="en-US"/>
            <a:t>in the NGO's</a:t>
          </a:r>
        </a:p>
      </dgm:t>
    </dgm:pt>
    <dgm:pt modelId="{4DE5655C-4032-554B-BFB1-DFCC8B04644F}" type="parTrans" cxnId="{0DBE71E6-E7D4-4649-8747-E4EF4ACD936A}">
      <dgm:prSet/>
      <dgm:spPr/>
      <dgm:t>
        <a:bodyPr/>
        <a:lstStyle/>
        <a:p>
          <a:endParaRPr lang="en-US"/>
        </a:p>
      </dgm:t>
    </dgm:pt>
    <dgm:pt modelId="{B1B15926-B12D-F342-A1B8-727F91A6FA88}" type="sibTrans" cxnId="{0DBE71E6-E7D4-4649-8747-E4EF4ACD936A}">
      <dgm:prSet/>
      <dgm:spPr/>
      <dgm:t>
        <a:bodyPr/>
        <a:lstStyle/>
        <a:p>
          <a:endParaRPr lang="en-US"/>
        </a:p>
      </dgm:t>
    </dgm:pt>
    <dgm:pt modelId="{A9B4C6A0-9A77-934E-B38E-A105FE532809}">
      <dgm:prSet phldrT="[Text]"/>
      <dgm:spPr/>
      <dgm:t>
        <a:bodyPr/>
        <a:lstStyle/>
        <a:p>
          <a:r>
            <a:rPr lang="en-US"/>
            <a:t>in the churches</a:t>
          </a:r>
        </a:p>
      </dgm:t>
    </dgm:pt>
    <dgm:pt modelId="{F19CD244-7515-904B-9774-39BD78BBB5E0}" type="parTrans" cxnId="{0CD28379-C569-7240-A491-A25A2D51DC52}">
      <dgm:prSet/>
      <dgm:spPr/>
      <dgm:t>
        <a:bodyPr/>
        <a:lstStyle/>
        <a:p>
          <a:endParaRPr lang="en-US"/>
        </a:p>
      </dgm:t>
    </dgm:pt>
    <dgm:pt modelId="{5084D851-7DCE-1C44-ACE5-D05AF9F2FED0}" type="sibTrans" cxnId="{0CD28379-C569-7240-A491-A25A2D51DC52}">
      <dgm:prSet/>
      <dgm:spPr/>
      <dgm:t>
        <a:bodyPr/>
        <a:lstStyle/>
        <a:p>
          <a:endParaRPr lang="en-US"/>
        </a:p>
      </dgm:t>
    </dgm:pt>
    <dgm:pt modelId="{F405A04B-9B1B-8348-AD96-1EDBC8C816A6}" type="pres">
      <dgm:prSet presAssocID="{7E852B47-A94E-FA44-A09F-7AA6C1CCADF5}" presName="linearFlow" presStyleCnt="0">
        <dgm:presLayoutVars>
          <dgm:dir/>
          <dgm:animLvl val="lvl"/>
          <dgm:resizeHandles/>
        </dgm:presLayoutVars>
      </dgm:prSet>
      <dgm:spPr/>
    </dgm:pt>
    <dgm:pt modelId="{2D7DB824-C0C1-C94C-BDCA-0F07C7043C75}" type="pres">
      <dgm:prSet presAssocID="{8F985722-1A35-CA42-B90B-B7D9146A9033}" presName="compositeNode" presStyleCnt="0">
        <dgm:presLayoutVars>
          <dgm:bulletEnabled val="1"/>
        </dgm:presLayoutVars>
      </dgm:prSet>
      <dgm:spPr/>
    </dgm:pt>
    <dgm:pt modelId="{DD565425-954E-FF4D-8F9A-6E1F5954A64D}" type="pres">
      <dgm:prSet presAssocID="{8F985722-1A35-CA42-B90B-B7D9146A9033}" presName="imag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938C7A6-417B-904D-8DBE-F2423A0D69A8}" type="pres">
      <dgm:prSet presAssocID="{8F985722-1A35-CA42-B90B-B7D9146A9033}" presName="childNode" presStyleLbl="node1" presStyleIdx="0" presStyleCnt="4">
        <dgm:presLayoutVars>
          <dgm:bulletEnabled val="1"/>
        </dgm:presLayoutVars>
      </dgm:prSet>
      <dgm:spPr/>
    </dgm:pt>
    <dgm:pt modelId="{F9DA2695-079F-D04C-BE9E-B039830F3E34}" type="pres">
      <dgm:prSet presAssocID="{8F985722-1A35-CA42-B90B-B7D9146A9033}" presName="parentNode" presStyleLbl="revTx" presStyleIdx="0" presStyleCnt="4">
        <dgm:presLayoutVars>
          <dgm:chMax val="0"/>
          <dgm:bulletEnabled val="1"/>
        </dgm:presLayoutVars>
      </dgm:prSet>
      <dgm:spPr/>
    </dgm:pt>
    <dgm:pt modelId="{B39E91DB-C8A3-C749-8BC9-6A8E40AE66C7}" type="pres">
      <dgm:prSet presAssocID="{79DC3AEF-8FF6-104E-8BD3-DABC3F0F9AA8}" presName="sibTrans" presStyleCnt="0"/>
      <dgm:spPr/>
    </dgm:pt>
    <dgm:pt modelId="{D994D70A-999B-0C49-A8E7-F66A8A950B11}" type="pres">
      <dgm:prSet presAssocID="{5F3DCDA0-382B-2649-BDA6-EC10963C5DB8}" presName="compositeNode" presStyleCnt="0">
        <dgm:presLayoutVars>
          <dgm:bulletEnabled val="1"/>
        </dgm:presLayoutVars>
      </dgm:prSet>
      <dgm:spPr/>
    </dgm:pt>
    <dgm:pt modelId="{D2CEF205-D5B2-554A-B8D4-CAB08D5C120C}" type="pres">
      <dgm:prSet presAssocID="{5F3DCDA0-382B-2649-BDA6-EC10963C5DB8}" presName="imag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C7DE4F0-ADA0-AA40-9FF6-B4E453099644}" type="pres">
      <dgm:prSet presAssocID="{5F3DCDA0-382B-2649-BDA6-EC10963C5DB8}" presName="childNode" presStyleLbl="node1" presStyleIdx="1" presStyleCnt="4">
        <dgm:presLayoutVars>
          <dgm:bulletEnabled val="1"/>
        </dgm:presLayoutVars>
      </dgm:prSet>
      <dgm:spPr/>
    </dgm:pt>
    <dgm:pt modelId="{B508E222-F8A6-F643-BD00-D3E6FE0DDB61}" type="pres">
      <dgm:prSet presAssocID="{5F3DCDA0-382B-2649-BDA6-EC10963C5DB8}" presName="parentNode" presStyleLbl="revTx" presStyleIdx="1" presStyleCnt="4">
        <dgm:presLayoutVars>
          <dgm:chMax val="0"/>
          <dgm:bulletEnabled val="1"/>
        </dgm:presLayoutVars>
      </dgm:prSet>
      <dgm:spPr/>
    </dgm:pt>
    <dgm:pt modelId="{D0D84982-964B-0E4E-A1DD-63BD2862C063}" type="pres">
      <dgm:prSet presAssocID="{C68C71D3-BA57-FB4D-8568-AC0CDE6767DC}" presName="sibTrans" presStyleCnt="0"/>
      <dgm:spPr/>
    </dgm:pt>
    <dgm:pt modelId="{F7D3F6CF-6E38-C24B-B368-94E6C2DABAA1}" type="pres">
      <dgm:prSet presAssocID="{2CF9A974-DAFE-4A49-970F-A348631F4BDC}" presName="compositeNode" presStyleCnt="0">
        <dgm:presLayoutVars>
          <dgm:bulletEnabled val="1"/>
        </dgm:presLayoutVars>
      </dgm:prSet>
      <dgm:spPr/>
    </dgm:pt>
    <dgm:pt modelId="{14502D23-7AD1-254F-9DC6-527545750B54}" type="pres">
      <dgm:prSet presAssocID="{2CF9A974-DAFE-4A49-970F-A348631F4BDC}" presName="imag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189C55F-784E-DA4A-BCA7-27D032060C26}" type="pres">
      <dgm:prSet presAssocID="{2CF9A974-DAFE-4A49-970F-A348631F4BDC}" presName="childNode" presStyleLbl="node1" presStyleIdx="2" presStyleCnt="4">
        <dgm:presLayoutVars>
          <dgm:bulletEnabled val="1"/>
        </dgm:presLayoutVars>
      </dgm:prSet>
      <dgm:spPr/>
    </dgm:pt>
    <dgm:pt modelId="{44E50B1E-8462-804B-8300-D649260A7CFD}" type="pres">
      <dgm:prSet presAssocID="{2CF9A974-DAFE-4A49-970F-A348631F4BDC}" presName="parentNode" presStyleLbl="revTx" presStyleIdx="2" presStyleCnt="4">
        <dgm:presLayoutVars>
          <dgm:chMax val="0"/>
          <dgm:bulletEnabled val="1"/>
        </dgm:presLayoutVars>
      </dgm:prSet>
      <dgm:spPr/>
    </dgm:pt>
    <dgm:pt modelId="{D3AF14C3-09B8-6940-A67A-6344605D39D9}" type="pres">
      <dgm:prSet presAssocID="{E308C2EA-26E8-CF45-86E5-5BD74786607D}" presName="sibTrans" presStyleCnt="0"/>
      <dgm:spPr/>
    </dgm:pt>
    <dgm:pt modelId="{10196A68-A917-9B41-B79A-9D5D936C7A05}" type="pres">
      <dgm:prSet presAssocID="{EE31B867-0F2E-8344-8B47-0972F7294A4C}" presName="compositeNode" presStyleCnt="0">
        <dgm:presLayoutVars>
          <dgm:bulletEnabled val="1"/>
        </dgm:presLayoutVars>
      </dgm:prSet>
      <dgm:spPr/>
    </dgm:pt>
    <dgm:pt modelId="{59F6FD31-327D-8D4B-9DC7-E9D1A9C2A828}" type="pres">
      <dgm:prSet presAssocID="{EE31B867-0F2E-8344-8B47-0972F7294A4C}" presName="imag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E99D19AA-5776-304A-BF1E-C9F7F685FF7F}" type="pres">
      <dgm:prSet presAssocID="{EE31B867-0F2E-8344-8B47-0972F7294A4C}" presName="childNode" presStyleLbl="node1" presStyleIdx="3" presStyleCnt="4">
        <dgm:presLayoutVars>
          <dgm:bulletEnabled val="1"/>
        </dgm:presLayoutVars>
      </dgm:prSet>
      <dgm:spPr/>
    </dgm:pt>
    <dgm:pt modelId="{84D536C9-9743-2747-98C2-A57AA576DC45}" type="pres">
      <dgm:prSet presAssocID="{EE31B867-0F2E-8344-8B47-0972F7294A4C}" presName="parentNode" presStyleLbl="revTx" presStyleIdx="3" presStyleCnt="4">
        <dgm:presLayoutVars>
          <dgm:chMax val="0"/>
          <dgm:bulletEnabled val="1"/>
        </dgm:presLayoutVars>
      </dgm:prSet>
      <dgm:spPr/>
    </dgm:pt>
  </dgm:ptLst>
  <dgm:cxnLst>
    <dgm:cxn modelId="{C949310A-C69A-FC43-B3C6-9D1315066CFF}" type="presOf" srcId="{5C96C2B8-21D3-3F41-A4BD-A8E14938E076}" destId="{D938C7A6-417B-904D-8DBE-F2423A0D69A8}" srcOrd="0" destOrd="1" presId="urn:microsoft.com/office/officeart/2005/8/layout/hList2"/>
    <dgm:cxn modelId="{48CA8011-45F1-874F-8FB4-D7DF6E63C47E}" srcId="{8F985722-1A35-CA42-B90B-B7D9146A9033}" destId="{5C96C2B8-21D3-3F41-A4BD-A8E14938E076}" srcOrd="1" destOrd="0" parTransId="{A35877F3-8A66-944B-9FD0-69D42B4C4FFC}" sibTransId="{EEF33DE5-EEBC-AB4F-8A12-CBC26DB683D2}"/>
    <dgm:cxn modelId="{69D19F18-2F03-8949-ACDB-4DE43ACD63E3}" srcId="{EE31B867-0F2E-8344-8B47-0972F7294A4C}" destId="{E8E4ADDC-21A3-5248-85FF-559777A543AC}" srcOrd="0" destOrd="0" parTransId="{3F47F391-AA39-0744-AB50-7C8DF847B148}" sibTransId="{604E9028-B205-6044-BF33-738397949E54}"/>
    <dgm:cxn modelId="{95EBB724-1B46-1447-AD41-E3D38673979D}" type="presOf" srcId="{7E852B47-A94E-FA44-A09F-7AA6C1CCADF5}" destId="{F405A04B-9B1B-8348-AD96-1EDBC8C816A6}" srcOrd="0" destOrd="0" presId="urn:microsoft.com/office/officeart/2005/8/layout/hList2"/>
    <dgm:cxn modelId="{4AB81C26-BD82-4848-B16A-8F89066D603F}" srcId="{5F3DCDA0-382B-2649-BDA6-EC10963C5DB8}" destId="{6477D5F7-483F-D940-BBB5-E521D044B2C8}" srcOrd="0" destOrd="0" parTransId="{AD7F672E-D1B2-8548-B588-3F5C13516940}" sibTransId="{7C071D29-54D0-B546-966A-0CBE0CE13E41}"/>
    <dgm:cxn modelId="{4E7A4836-940E-014B-B3EE-4D037CB75E30}" type="presOf" srcId="{CC5900EE-197C-684E-A0BC-BAEA64EE8463}" destId="{8189C55F-784E-DA4A-BCA7-27D032060C26}" srcOrd="0" destOrd="1" presId="urn:microsoft.com/office/officeart/2005/8/layout/hList2"/>
    <dgm:cxn modelId="{B155DE57-C1DC-234C-B1E0-ADCBB0D3CBB6}" type="presOf" srcId="{2CF9A974-DAFE-4A49-970F-A348631F4BDC}" destId="{44E50B1E-8462-804B-8300-D649260A7CFD}" srcOrd="0" destOrd="0" presId="urn:microsoft.com/office/officeart/2005/8/layout/hList2"/>
    <dgm:cxn modelId="{DFE9125A-08C1-1545-83F1-BA85621B8A3A}" type="presOf" srcId="{5F3DCDA0-382B-2649-BDA6-EC10963C5DB8}" destId="{B508E222-F8A6-F643-BD00-D3E6FE0DDB61}" srcOrd="0" destOrd="0" presId="urn:microsoft.com/office/officeart/2005/8/layout/hList2"/>
    <dgm:cxn modelId="{1C152B5C-34FC-FF4E-B904-9A877C1154A7}" srcId="{EE31B867-0F2E-8344-8B47-0972F7294A4C}" destId="{2A77130E-AC06-9D48-8997-68C2927E7C24}" srcOrd="1" destOrd="0" parTransId="{E6327789-678C-D945-B69A-DD62DD09D252}" sibTransId="{6A6B8453-D82C-334C-B348-0A24EE7BCB85}"/>
    <dgm:cxn modelId="{04CCF95C-4484-1D49-A3F5-E196C917108C}" srcId="{2CF9A974-DAFE-4A49-970F-A348631F4BDC}" destId="{35B85D8F-9893-9041-9A18-39F0ECFC8DB9}" srcOrd="0" destOrd="0" parTransId="{49BCB72D-A61C-8342-8879-DF04D87D792D}" sibTransId="{F56FDB93-3275-274D-A648-E901F6968C98}"/>
    <dgm:cxn modelId="{A1012866-58F7-D445-88D3-17A3CFB5CF1E}" type="presOf" srcId="{72C64AC7-DA5B-E34E-8010-E06D3B8E980E}" destId="{D938C7A6-417B-904D-8DBE-F2423A0D69A8}" srcOrd="0" destOrd="4" presId="urn:microsoft.com/office/officeart/2005/8/layout/hList2"/>
    <dgm:cxn modelId="{7C115B67-E076-824D-84C6-D87448DF9C71}" srcId="{7E852B47-A94E-FA44-A09F-7AA6C1CCADF5}" destId="{2CF9A974-DAFE-4A49-970F-A348631F4BDC}" srcOrd="2" destOrd="0" parTransId="{E58697E0-E319-8943-8C95-73FE38EE7B04}" sibTransId="{E308C2EA-26E8-CF45-86E5-5BD74786607D}"/>
    <dgm:cxn modelId="{5776C16B-2F35-3040-BB1B-5A0D31633B59}" type="presOf" srcId="{8F985722-1A35-CA42-B90B-B7D9146A9033}" destId="{F9DA2695-079F-D04C-BE9E-B039830F3E34}" srcOrd="0" destOrd="0" presId="urn:microsoft.com/office/officeart/2005/8/layout/hList2"/>
    <dgm:cxn modelId="{F761D46E-6F7C-BA4E-B86F-FB00CF42D936}" type="presOf" srcId="{54220399-BBA0-EA44-8783-42A7F92ACB05}" destId="{0C7DE4F0-ADA0-AA40-9FF6-B4E453099644}" srcOrd="0" destOrd="2" presId="urn:microsoft.com/office/officeart/2005/8/layout/hList2"/>
    <dgm:cxn modelId="{0CD28379-C569-7240-A491-A25A2D51DC52}" srcId="{2CF9A974-DAFE-4A49-970F-A348631F4BDC}" destId="{A9B4C6A0-9A77-934E-B38E-A105FE532809}" srcOrd="3" destOrd="0" parTransId="{F19CD244-7515-904B-9774-39BD78BBB5E0}" sibTransId="{5084D851-7DCE-1C44-ACE5-D05AF9F2FED0}"/>
    <dgm:cxn modelId="{356DF97C-7015-FE44-9B11-70785BF51A03}" type="presOf" srcId="{2FD5336E-0EF2-614E-AE84-477BB8681755}" destId="{8189C55F-784E-DA4A-BCA7-27D032060C26}" srcOrd="0" destOrd="2" presId="urn:microsoft.com/office/officeart/2005/8/layout/hList2"/>
    <dgm:cxn modelId="{A74F347E-93BE-D04F-BBD2-49717AB3101E}" srcId="{2CF9A974-DAFE-4A49-970F-A348631F4BDC}" destId="{CC5900EE-197C-684E-A0BC-BAEA64EE8463}" srcOrd="1" destOrd="0" parTransId="{61DB3305-356C-4E4A-8DEF-4F899EF63740}" sibTransId="{CE84F7A0-F402-8F4A-8921-0B4673245078}"/>
    <dgm:cxn modelId="{C872D67F-5BF3-C94A-86E5-4217E4156BDC}" srcId="{5F3DCDA0-382B-2649-BDA6-EC10963C5DB8}" destId="{9CFCF432-249A-654C-94F7-EA470765B4B8}" srcOrd="1" destOrd="0" parTransId="{481E442A-5104-1F4F-9F97-C002AB97163D}" sibTransId="{53BA2AC1-579D-354D-81B7-34FB8D1D51BB}"/>
    <dgm:cxn modelId="{766AF985-8B30-414E-B049-FE4806007463}" srcId="{5F3DCDA0-382B-2649-BDA6-EC10963C5DB8}" destId="{54220399-BBA0-EA44-8783-42A7F92ACB05}" srcOrd="2" destOrd="0" parTransId="{3C30CE7A-6C5B-8A4A-AC70-85D59DDBC1C8}" sibTransId="{9F01950F-DA76-4943-AA30-CE46FDD99C8F}"/>
    <dgm:cxn modelId="{426B5A94-61C9-784C-82B9-5F05A96DAB45}" type="presOf" srcId="{42FE8C6A-FA75-DC4E-9F7B-DB6E5ABB76EB}" destId="{D938C7A6-417B-904D-8DBE-F2423A0D69A8}" srcOrd="0" destOrd="3" presId="urn:microsoft.com/office/officeart/2005/8/layout/hList2"/>
    <dgm:cxn modelId="{F1CB4198-FAF9-DC4F-844F-1DF038D565EF}" type="presOf" srcId="{A9B4C6A0-9A77-934E-B38E-A105FE532809}" destId="{8189C55F-784E-DA4A-BCA7-27D032060C26}" srcOrd="0" destOrd="3" presId="urn:microsoft.com/office/officeart/2005/8/layout/hList2"/>
    <dgm:cxn modelId="{8F86179B-3B85-C64B-89CC-9E11E9E7A7A1}" srcId="{7E852B47-A94E-FA44-A09F-7AA6C1CCADF5}" destId="{5F3DCDA0-382B-2649-BDA6-EC10963C5DB8}" srcOrd="1" destOrd="0" parTransId="{E055AF34-5069-454A-98F5-510A1F7BFFD8}" sibTransId="{C68C71D3-BA57-FB4D-8568-AC0CDE6767DC}"/>
    <dgm:cxn modelId="{143E40A8-22A6-DC44-A4D7-758D53423AF3}" srcId="{7E852B47-A94E-FA44-A09F-7AA6C1CCADF5}" destId="{EE31B867-0F2E-8344-8B47-0972F7294A4C}" srcOrd="3" destOrd="0" parTransId="{E4551B5D-7A9D-7F47-8D50-50E9B263D09D}" sibTransId="{E29E74CE-AB7D-5541-A2F9-B4026269AB86}"/>
    <dgm:cxn modelId="{771F45A9-340F-6C4B-B96A-25FDFE90C5A7}" srcId="{8F985722-1A35-CA42-B90B-B7D9146A9033}" destId="{72C64AC7-DA5B-E34E-8010-E06D3B8E980E}" srcOrd="4" destOrd="0" parTransId="{CA725B89-DB3D-8C4F-B4F1-90DD3B058A69}" sibTransId="{355971C1-99E5-8C4D-9F6A-2850A3D8A17C}"/>
    <dgm:cxn modelId="{F4CE5CB2-CFCE-4447-AF90-B328CDBE6A29}" srcId="{7E852B47-A94E-FA44-A09F-7AA6C1CCADF5}" destId="{8F985722-1A35-CA42-B90B-B7D9146A9033}" srcOrd="0" destOrd="0" parTransId="{48E81D04-706B-0E44-A0E8-42C79A25207D}" sibTransId="{79DC3AEF-8FF6-104E-8BD3-DABC3F0F9AA8}"/>
    <dgm:cxn modelId="{1DB5F0C4-4C95-A946-8CC8-08BB0B02324D}" type="presOf" srcId="{D78CF9A1-4CF3-5645-B184-6BA64BCFED4C}" destId="{D938C7A6-417B-904D-8DBE-F2423A0D69A8}" srcOrd="0" destOrd="2" presId="urn:microsoft.com/office/officeart/2005/8/layout/hList2"/>
    <dgm:cxn modelId="{9E88F5D6-2FAB-4F47-A4A6-89BBEF5B4CD5}" type="presOf" srcId="{EE31B867-0F2E-8344-8B47-0972F7294A4C}" destId="{84D536C9-9743-2747-98C2-A57AA576DC45}" srcOrd="0" destOrd="0" presId="urn:microsoft.com/office/officeart/2005/8/layout/hList2"/>
    <dgm:cxn modelId="{A57C41D7-9547-234C-96C1-251DB97F44B9}" type="presOf" srcId="{E8E4ADDC-21A3-5248-85FF-559777A543AC}" destId="{E99D19AA-5776-304A-BF1E-C9F7F685FF7F}" srcOrd="0" destOrd="0" presId="urn:microsoft.com/office/officeart/2005/8/layout/hList2"/>
    <dgm:cxn modelId="{1FEC9CDE-027C-1248-BD3B-D917AE6343A8}" type="presOf" srcId="{9CFCF432-249A-654C-94F7-EA470765B4B8}" destId="{0C7DE4F0-ADA0-AA40-9FF6-B4E453099644}" srcOrd="0" destOrd="1" presId="urn:microsoft.com/office/officeart/2005/8/layout/hList2"/>
    <dgm:cxn modelId="{49211ADF-EFCA-0347-B525-3918E4E4699F}" type="presOf" srcId="{2A77130E-AC06-9D48-8997-68C2927E7C24}" destId="{E99D19AA-5776-304A-BF1E-C9F7F685FF7F}" srcOrd="0" destOrd="1" presId="urn:microsoft.com/office/officeart/2005/8/layout/hList2"/>
    <dgm:cxn modelId="{FF164FE5-2ADC-7340-B20B-2A77271C25FB}" srcId="{8F985722-1A35-CA42-B90B-B7D9146A9033}" destId="{D78CF9A1-4CF3-5645-B184-6BA64BCFED4C}" srcOrd="2" destOrd="0" parTransId="{BD11B54C-BDCD-354E-84FA-879249F27EDB}" sibTransId="{AF64F296-56AE-934A-81D6-455B8FB28593}"/>
    <dgm:cxn modelId="{0DBE71E6-E7D4-4649-8747-E4EF4ACD936A}" srcId="{2CF9A974-DAFE-4A49-970F-A348631F4BDC}" destId="{2FD5336E-0EF2-614E-AE84-477BB8681755}" srcOrd="2" destOrd="0" parTransId="{4DE5655C-4032-554B-BFB1-DFCC8B04644F}" sibTransId="{B1B15926-B12D-F342-A1B8-727F91A6FA88}"/>
    <dgm:cxn modelId="{C3879DEA-A828-2E4F-8F1E-CAED774C97F8}" type="presOf" srcId="{0EBA3F30-070D-BE43-8481-02C76F659B01}" destId="{D938C7A6-417B-904D-8DBE-F2423A0D69A8}" srcOrd="0" destOrd="0" presId="urn:microsoft.com/office/officeart/2005/8/layout/hList2"/>
    <dgm:cxn modelId="{E7D25EEE-EB2E-434C-B061-4039AD73D7D2}" srcId="{8F985722-1A35-CA42-B90B-B7D9146A9033}" destId="{0EBA3F30-070D-BE43-8481-02C76F659B01}" srcOrd="0" destOrd="0" parTransId="{97EAF6D8-72BF-C945-A927-E23A4E8605A3}" sibTransId="{D5C2ECB9-D2FB-614E-96DC-8F99BDDA0E22}"/>
    <dgm:cxn modelId="{3A7EA3EE-30EA-2547-A1EC-4BA60F88E139}" type="presOf" srcId="{6477D5F7-483F-D940-BBB5-E521D044B2C8}" destId="{0C7DE4F0-ADA0-AA40-9FF6-B4E453099644}" srcOrd="0" destOrd="0" presId="urn:microsoft.com/office/officeart/2005/8/layout/hList2"/>
    <dgm:cxn modelId="{AA3F2DF4-866C-3F4E-B717-DF12F0A1DCB6}" type="presOf" srcId="{35B85D8F-9893-9041-9A18-39F0ECFC8DB9}" destId="{8189C55F-784E-DA4A-BCA7-27D032060C26}" srcOrd="0" destOrd="0" presId="urn:microsoft.com/office/officeart/2005/8/layout/hList2"/>
    <dgm:cxn modelId="{A415A6F8-1452-B344-BCDB-48FCA94B9A96}" srcId="{8F985722-1A35-CA42-B90B-B7D9146A9033}" destId="{42FE8C6A-FA75-DC4E-9F7B-DB6E5ABB76EB}" srcOrd="3" destOrd="0" parTransId="{F7CDF2D4-45EB-6040-BCC5-997C2BB70D80}" sibTransId="{6B01B63A-C337-FA45-B281-EE3CA5ACE905}"/>
    <dgm:cxn modelId="{509EEE69-83C4-DF4C-8E1B-80E3408D4D49}" type="presParOf" srcId="{F405A04B-9B1B-8348-AD96-1EDBC8C816A6}" destId="{2D7DB824-C0C1-C94C-BDCA-0F07C7043C75}" srcOrd="0" destOrd="0" presId="urn:microsoft.com/office/officeart/2005/8/layout/hList2"/>
    <dgm:cxn modelId="{9044EAFA-E7A3-9F47-8428-309EBF9376DD}" type="presParOf" srcId="{2D7DB824-C0C1-C94C-BDCA-0F07C7043C75}" destId="{DD565425-954E-FF4D-8F9A-6E1F5954A64D}" srcOrd="0" destOrd="0" presId="urn:microsoft.com/office/officeart/2005/8/layout/hList2"/>
    <dgm:cxn modelId="{9BEE4273-3A6D-DE44-9A14-988632DBC53E}" type="presParOf" srcId="{2D7DB824-C0C1-C94C-BDCA-0F07C7043C75}" destId="{D938C7A6-417B-904D-8DBE-F2423A0D69A8}" srcOrd="1" destOrd="0" presId="urn:microsoft.com/office/officeart/2005/8/layout/hList2"/>
    <dgm:cxn modelId="{947FADBC-C269-4842-BCBF-E5F1BAD11586}" type="presParOf" srcId="{2D7DB824-C0C1-C94C-BDCA-0F07C7043C75}" destId="{F9DA2695-079F-D04C-BE9E-B039830F3E34}" srcOrd="2" destOrd="0" presId="urn:microsoft.com/office/officeart/2005/8/layout/hList2"/>
    <dgm:cxn modelId="{341D4E3A-DEEE-3546-BAE7-2B6201683A87}" type="presParOf" srcId="{F405A04B-9B1B-8348-AD96-1EDBC8C816A6}" destId="{B39E91DB-C8A3-C749-8BC9-6A8E40AE66C7}" srcOrd="1" destOrd="0" presId="urn:microsoft.com/office/officeart/2005/8/layout/hList2"/>
    <dgm:cxn modelId="{C344228B-CB87-234D-B3C2-08528EFE4C73}" type="presParOf" srcId="{F405A04B-9B1B-8348-AD96-1EDBC8C816A6}" destId="{D994D70A-999B-0C49-A8E7-F66A8A950B11}" srcOrd="2" destOrd="0" presId="urn:microsoft.com/office/officeart/2005/8/layout/hList2"/>
    <dgm:cxn modelId="{9D1BCBEE-CCE3-A943-9E63-18E6F1C1A286}" type="presParOf" srcId="{D994D70A-999B-0C49-A8E7-F66A8A950B11}" destId="{D2CEF205-D5B2-554A-B8D4-CAB08D5C120C}" srcOrd="0" destOrd="0" presId="urn:microsoft.com/office/officeart/2005/8/layout/hList2"/>
    <dgm:cxn modelId="{4A9AAF48-45CB-CC46-859E-5167EB89C71E}" type="presParOf" srcId="{D994D70A-999B-0C49-A8E7-F66A8A950B11}" destId="{0C7DE4F0-ADA0-AA40-9FF6-B4E453099644}" srcOrd="1" destOrd="0" presId="urn:microsoft.com/office/officeart/2005/8/layout/hList2"/>
    <dgm:cxn modelId="{2873513D-8B65-DA4E-B810-9A2AE9D216AD}" type="presParOf" srcId="{D994D70A-999B-0C49-A8E7-F66A8A950B11}" destId="{B508E222-F8A6-F643-BD00-D3E6FE0DDB61}" srcOrd="2" destOrd="0" presId="urn:microsoft.com/office/officeart/2005/8/layout/hList2"/>
    <dgm:cxn modelId="{18B0D887-9958-1B46-8FCE-7567E3004A3F}" type="presParOf" srcId="{F405A04B-9B1B-8348-AD96-1EDBC8C816A6}" destId="{D0D84982-964B-0E4E-A1DD-63BD2862C063}" srcOrd="3" destOrd="0" presId="urn:microsoft.com/office/officeart/2005/8/layout/hList2"/>
    <dgm:cxn modelId="{CB260228-2EDB-3C43-AD1A-6BE22289074D}" type="presParOf" srcId="{F405A04B-9B1B-8348-AD96-1EDBC8C816A6}" destId="{F7D3F6CF-6E38-C24B-B368-94E6C2DABAA1}" srcOrd="4" destOrd="0" presId="urn:microsoft.com/office/officeart/2005/8/layout/hList2"/>
    <dgm:cxn modelId="{BFA09B2F-BD8C-9C44-B3EA-F308E493BE1F}" type="presParOf" srcId="{F7D3F6CF-6E38-C24B-B368-94E6C2DABAA1}" destId="{14502D23-7AD1-254F-9DC6-527545750B54}" srcOrd="0" destOrd="0" presId="urn:microsoft.com/office/officeart/2005/8/layout/hList2"/>
    <dgm:cxn modelId="{90810AE0-F9B3-8347-8B93-FDDD3ED34A22}" type="presParOf" srcId="{F7D3F6CF-6E38-C24B-B368-94E6C2DABAA1}" destId="{8189C55F-784E-DA4A-BCA7-27D032060C26}" srcOrd="1" destOrd="0" presId="urn:microsoft.com/office/officeart/2005/8/layout/hList2"/>
    <dgm:cxn modelId="{223EB70E-F930-3C4E-A1F3-F69E0914F064}" type="presParOf" srcId="{F7D3F6CF-6E38-C24B-B368-94E6C2DABAA1}" destId="{44E50B1E-8462-804B-8300-D649260A7CFD}" srcOrd="2" destOrd="0" presId="urn:microsoft.com/office/officeart/2005/8/layout/hList2"/>
    <dgm:cxn modelId="{EFA6AD69-CEAC-DA40-9A76-A80EA520DE42}" type="presParOf" srcId="{F405A04B-9B1B-8348-AD96-1EDBC8C816A6}" destId="{D3AF14C3-09B8-6940-A67A-6344605D39D9}" srcOrd="5" destOrd="0" presId="urn:microsoft.com/office/officeart/2005/8/layout/hList2"/>
    <dgm:cxn modelId="{C49C00B6-96B2-0D47-97BE-E3505039138C}" type="presParOf" srcId="{F405A04B-9B1B-8348-AD96-1EDBC8C816A6}" destId="{10196A68-A917-9B41-B79A-9D5D936C7A05}" srcOrd="6" destOrd="0" presId="urn:microsoft.com/office/officeart/2005/8/layout/hList2"/>
    <dgm:cxn modelId="{C3520C7F-6F45-044E-BAC8-8188A52C2CBE}" type="presParOf" srcId="{10196A68-A917-9B41-B79A-9D5D936C7A05}" destId="{59F6FD31-327D-8D4B-9DC7-E9D1A9C2A828}" srcOrd="0" destOrd="0" presId="urn:microsoft.com/office/officeart/2005/8/layout/hList2"/>
    <dgm:cxn modelId="{151A3B35-8275-1645-A4AC-DD3E48A0DD32}" type="presParOf" srcId="{10196A68-A917-9B41-B79A-9D5D936C7A05}" destId="{E99D19AA-5776-304A-BF1E-C9F7F685FF7F}" srcOrd="1" destOrd="0" presId="urn:microsoft.com/office/officeart/2005/8/layout/hList2"/>
    <dgm:cxn modelId="{AF96FEE6-0C99-DF49-9D3A-1DC88EE4FE5C}" type="presParOf" srcId="{10196A68-A917-9B41-B79A-9D5D936C7A05}" destId="{84D536C9-9743-2747-98C2-A57AA576DC45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DB8EF3-6E35-E54D-A592-3BF4A4842D75}" type="doc">
      <dgm:prSet loTypeId="urn:microsoft.com/office/officeart/2005/8/layout/pyramid2" loCatId="" qsTypeId="urn:microsoft.com/office/officeart/2005/8/quickstyle/simple3" qsCatId="simple" csTypeId="urn:microsoft.com/office/officeart/2005/8/colors/colorful1" csCatId="colorful" phldr="1"/>
      <dgm:spPr/>
    </dgm:pt>
    <dgm:pt modelId="{9788A19A-08FB-4B4C-857E-CB064327E354}">
      <dgm:prSet phldrT="[Text]"/>
      <dgm:spPr/>
      <dgm:t>
        <a:bodyPr/>
        <a:lstStyle/>
        <a:p>
          <a:r>
            <a:rPr lang="en-US"/>
            <a:t>Formal MA</a:t>
          </a:r>
          <a:endParaRPr lang="en-US" dirty="0"/>
        </a:p>
      </dgm:t>
    </dgm:pt>
    <dgm:pt modelId="{EC6463DA-B668-1242-8103-813B237161BB}" type="parTrans" cxnId="{B03CE4E5-EFDD-8F48-BA14-4D7752C6D7F9}">
      <dgm:prSet/>
      <dgm:spPr/>
      <dgm:t>
        <a:bodyPr/>
        <a:lstStyle/>
        <a:p>
          <a:endParaRPr lang="en-US"/>
        </a:p>
      </dgm:t>
    </dgm:pt>
    <dgm:pt modelId="{06AEBB4F-B719-7D4E-95DB-BBD4BCBC5E51}" type="sibTrans" cxnId="{B03CE4E5-EFDD-8F48-BA14-4D7752C6D7F9}">
      <dgm:prSet/>
      <dgm:spPr/>
      <dgm:t>
        <a:bodyPr/>
        <a:lstStyle/>
        <a:p>
          <a:endParaRPr lang="en-US"/>
        </a:p>
      </dgm:t>
    </dgm:pt>
    <dgm:pt modelId="{53180C23-B7F1-7549-AEF7-93E02E9EBA17}">
      <dgm:prSet phldrT="[Text]"/>
      <dgm:spPr/>
      <dgm:t>
        <a:bodyPr/>
        <a:lstStyle/>
        <a:p>
          <a:r>
            <a:rPr lang="en-US" dirty="0"/>
            <a:t>Diplomas</a:t>
          </a:r>
        </a:p>
      </dgm:t>
    </dgm:pt>
    <dgm:pt modelId="{BAA6D0CC-4ADD-D240-8ABD-36D3DA551357}" type="parTrans" cxnId="{FFD0514A-D7DE-1248-A913-CE8E93F320BD}">
      <dgm:prSet/>
      <dgm:spPr/>
      <dgm:t>
        <a:bodyPr/>
        <a:lstStyle/>
        <a:p>
          <a:endParaRPr lang="en-US"/>
        </a:p>
      </dgm:t>
    </dgm:pt>
    <dgm:pt modelId="{39931689-AEA2-4D4D-92D5-EB97242B23B6}" type="sibTrans" cxnId="{FFD0514A-D7DE-1248-A913-CE8E93F320BD}">
      <dgm:prSet/>
      <dgm:spPr/>
      <dgm:t>
        <a:bodyPr/>
        <a:lstStyle/>
        <a:p>
          <a:endParaRPr lang="en-US"/>
        </a:p>
      </dgm:t>
    </dgm:pt>
    <dgm:pt modelId="{A57C4D14-B3C3-8642-9E62-08A7050F8F1F}">
      <dgm:prSet phldrT="[Text]"/>
      <dgm:spPr/>
      <dgm:t>
        <a:bodyPr/>
        <a:lstStyle/>
        <a:p>
          <a:r>
            <a:rPr lang="en-US" dirty="0"/>
            <a:t>Grassroots Certificates</a:t>
          </a:r>
        </a:p>
      </dgm:t>
    </dgm:pt>
    <dgm:pt modelId="{E9DF8652-032C-254E-8C64-C63BBA0D6FAD}" type="parTrans" cxnId="{E2208921-0165-E44B-934F-0882AD471AC5}">
      <dgm:prSet/>
      <dgm:spPr/>
      <dgm:t>
        <a:bodyPr/>
        <a:lstStyle/>
        <a:p>
          <a:endParaRPr lang="en-US"/>
        </a:p>
      </dgm:t>
    </dgm:pt>
    <dgm:pt modelId="{91073003-8F06-4D49-9D3D-9DF1C3A2F07C}" type="sibTrans" cxnId="{E2208921-0165-E44B-934F-0882AD471AC5}">
      <dgm:prSet/>
      <dgm:spPr/>
      <dgm:t>
        <a:bodyPr/>
        <a:lstStyle/>
        <a:p>
          <a:endParaRPr lang="en-US"/>
        </a:p>
      </dgm:t>
    </dgm:pt>
    <dgm:pt modelId="{B3745697-FAE6-6743-A7A6-E4C6AFE1E043}" type="pres">
      <dgm:prSet presAssocID="{54DB8EF3-6E35-E54D-A592-3BF4A4842D75}" presName="compositeShape" presStyleCnt="0">
        <dgm:presLayoutVars>
          <dgm:dir/>
          <dgm:resizeHandles/>
        </dgm:presLayoutVars>
      </dgm:prSet>
      <dgm:spPr/>
    </dgm:pt>
    <dgm:pt modelId="{6DBF074E-44B8-C94A-AB59-2ECD65D51FBE}" type="pres">
      <dgm:prSet presAssocID="{54DB8EF3-6E35-E54D-A592-3BF4A4842D75}" presName="pyramid" presStyleLbl="node1" presStyleIdx="0" presStyleCnt="1" custLinFactNeighborX="-2380" custLinFactNeighborY="-29417"/>
      <dgm:spPr/>
    </dgm:pt>
    <dgm:pt modelId="{7D4F51B0-3EF3-0047-8961-A071180417FC}" type="pres">
      <dgm:prSet presAssocID="{54DB8EF3-6E35-E54D-A592-3BF4A4842D75}" presName="theList" presStyleCnt="0"/>
      <dgm:spPr/>
    </dgm:pt>
    <dgm:pt modelId="{780A1418-293E-B24C-A65B-54FB59CC5788}" type="pres">
      <dgm:prSet presAssocID="{9788A19A-08FB-4B4C-857E-CB064327E354}" presName="aNode" presStyleLbl="fgAcc1" presStyleIdx="0" presStyleCnt="3">
        <dgm:presLayoutVars>
          <dgm:bulletEnabled val="1"/>
        </dgm:presLayoutVars>
      </dgm:prSet>
      <dgm:spPr/>
    </dgm:pt>
    <dgm:pt modelId="{AA0BF441-DFDC-C74F-947D-25DDD7BF87EB}" type="pres">
      <dgm:prSet presAssocID="{9788A19A-08FB-4B4C-857E-CB064327E354}" presName="aSpace" presStyleCnt="0"/>
      <dgm:spPr/>
    </dgm:pt>
    <dgm:pt modelId="{EC8340E8-E33B-EF45-9A03-FDF9621CA06A}" type="pres">
      <dgm:prSet presAssocID="{53180C23-B7F1-7549-AEF7-93E02E9EBA17}" presName="aNode" presStyleLbl="fgAcc1" presStyleIdx="1" presStyleCnt="3">
        <dgm:presLayoutVars>
          <dgm:bulletEnabled val="1"/>
        </dgm:presLayoutVars>
      </dgm:prSet>
      <dgm:spPr/>
    </dgm:pt>
    <dgm:pt modelId="{D6A7778A-8E74-1C4F-94DE-50BD4521ECFE}" type="pres">
      <dgm:prSet presAssocID="{53180C23-B7F1-7549-AEF7-93E02E9EBA17}" presName="aSpace" presStyleCnt="0"/>
      <dgm:spPr/>
    </dgm:pt>
    <dgm:pt modelId="{BBE5BA38-6CB6-F440-BD53-1ABDE1645893}" type="pres">
      <dgm:prSet presAssocID="{A57C4D14-B3C3-8642-9E62-08A7050F8F1F}" presName="aNode" presStyleLbl="fgAcc1" presStyleIdx="2" presStyleCnt="3">
        <dgm:presLayoutVars>
          <dgm:bulletEnabled val="1"/>
        </dgm:presLayoutVars>
      </dgm:prSet>
      <dgm:spPr/>
    </dgm:pt>
    <dgm:pt modelId="{FCB06C08-E515-8145-BA84-2DF1093F05D5}" type="pres">
      <dgm:prSet presAssocID="{A57C4D14-B3C3-8642-9E62-08A7050F8F1F}" presName="aSpace" presStyleCnt="0"/>
      <dgm:spPr/>
    </dgm:pt>
  </dgm:ptLst>
  <dgm:cxnLst>
    <dgm:cxn modelId="{E2208921-0165-E44B-934F-0882AD471AC5}" srcId="{54DB8EF3-6E35-E54D-A592-3BF4A4842D75}" destId="{A57C4D14-B3C3-8642-9E62-08A7050F8F1F}" srcOrd="2" destOrd="0" parTransId="{E9DF8652-032C-254E-8C64-C63BBA0D6FAD}" sibTransId="{91073003-8F06-4D49-9D3D-9DF1C3A2F07C}"/>
    <dgm:cxn modelId="{FFD0514A-D7DE-1248-A913-CE8E93F320BD}" srcId="{54DB8EF3-6E35-E54D-A592-3BF4A4842D75}" destId="{53180C23-B7F1-7549-AEF7-93E02E9EBA17}" srcOrd="1" destOrd="0" parTransId="{BAA6D0CC-4ADD-D240-8ABD-36D3DA551357}" sibTransId="{39931689-AEA2-4D4D-92D5-EB97242B23B6}"/>
    <dgm:cxn modelId="{9F542D5F-DAF1-544C-94D0-0698A96B368F}" type="presOf" srcId="{9788A19A-08FB-4B4C-857E-CB064327E354}" destId="{780A1418-293E-B24C-A65B-54FB59CC5788}" srcOrd="0" destOrd="0" presId="urn:microsoft.com/office/officeart/2005/8/layout/pyramid2"/>
    <dgm:cxn modelId="{733C2598-98D0-A644-B01A-D0F9815CB21B}" type="presOf" srcId="{53180C23-B7F1-7549-AEF7-93E02E9EBA17}" destId="{EC8340E8-E33B-EF45-9A03-FDF9621CA06A}" srcOrd="0" destOrd="0" presId="urn:microsoft.com/office/officeart/2005/8/layout/pyramid2"/>
    <dgm:cxn modelId="{9B9F68CD-F64A-694A-A896-4BDEFE74AE06}" type="presOf" srcId="{54DB8EF3-6E35-E54D-A592-3BF4A4842D75}" destId="{B3745697-FAE6-6743-A7A6-E4C6AFE1E043}" srcOrd="0" destOrd="0" presId="urn:microsoft.com/office/officeart/2005/8/layout/pyramid2"/>
    <dgm:cxn modelId="{B03CE4E5-EFDD-8F48-BA14-4D7752C6D7F9}" srcId="{54DB8EF3-6E35-E54D-A592-3BF4A4842D75}" destId="{9788A19A-08FB-4B4C-857E-CB064327E354}" srcOrd="0" destOrd="0" parTransId="{EC6463DA-B668-1242-8103-813B237161BB}" sibTransId="{06AEBB4F-B719-7D4E-95DB-BBD4BCBC5E51}"/>
    <dgm:cxn modelId="{EC83D3EC-F64E-1949-9C99-1B0AD511E546}" type="presOf" srcId="{A57C4D14-B3C3-8642-9E62-08A7050F8F1F}" destId="{BBE5BA38-6CB6-F440-BD53-1ABDE1645893}" srcOrd="0" destOrd="0" presId="urn:microsoft.com/office/officeart/2005/8/layout/pyramid2"/>
    <dgm:cxn modelId="{19743022-BA55-F846-BACD-CCC65CB085A8}" type="presParOf" srcId="{B3745697-FAE6-6743-A7A6-E4C6AFE1E043}" destId="{6DBF074E-44B8-C94A-AB59-2ECD65D51FBE}" srcOrd="0" destOrd="0" presId="urn:microsoft.com/office/officeart/2005/8/layout/pyramid2"/>
    <dgm:cxn modelId="{3B0D0E34-3D58-8240-A8A1-E713D6C9B112}" type="presParOf" srcId="{B3745697-FAE6-6743-A7A6-E4C6AFE1E043}" destId="{7D4F51B0-3EF3-0047-8961-A071180417FC}" srcOrd="1" destOrd="0" presId="urn:microsoft.com/office/officeart/2005/8/layout/pyramid2"/>
    <dgm:cxn modelId="{A5BD3FB9-510B-7F40-ACD5-6BD69DEB6039}" type="presParOf" srcId="{7D4F51B0-3EF3-0047-8961-A071180417FC}" destId="{780A1418-293E-B24C-A65B-54FB59CC5788}" srcOrd="0" destOrd="0" presId="urn:microsoft.com/office/officeart/2005/8/layout/pyramid2"/>
    <dgm:cxn modelId="{9AA63E6A-DE14-CA4C-AEA6-11E3B9496B48}" type="presParOf" srcId="{7D4F51B0-3EF3-0047-8961-A071180417FC}" destId="{AA0BF441-DFDC-C74F-947D-25DDD7BF87EB}" srcOrd="1" destOrd="0" presId="urn:microsoft.com/office/officeart/2005/8/layout/pyramid2"/>
    <dgm:cxn modelId="{6055D42D-A6C7-ED49-B50F-927F9716CCD3}" type="presParOf" srcId="{7D4F51B0-3EF3-0047-8961-A071180417FC}" destId="{EC8340E8-E33B-EF45-9A03-FDF9621CA06A}" srcOrd="2" destOrd="0" presId="urn:microsoft.com/office/officeart/2005/8/layout/pyramid2"/>
    <dgm:cxn modelId="{613F32CA-830A-E440-BF72-8030249A9C8F}" type="presParOf" srcId="{7D4F51B0-3EF3-0047-8961-A071180417FC}" destId="{D6A7778A-8E74-1C4F-94DE-50BD4521ECFE}" srcOrd="3" destOrd="0" presId="urn:microsoft.com/office/officeart/2005/8/layout/pyramid2"/>
    <dgm:cxn modelId="{D9BE6B7C-6858-694D-B618-9A184C738D2F}" type="presParOf" srcId="{7D4F51B0-3EF3-0047-8961-A071180417FC}" destId="{BBE5BA38-6CB6-F440-BD53-1ABDE1645893}" srcOrd="4" destOrd="0" presId="urn:microsoft.com/office/officeart/2005/8/layout/pyramid2"/>
    <dgm:cxn modelId="{9D565A97-E4F0-C048-803A-174D93A76B2F}" type="presParOf" srcId="{7D4F51B0-3EF3-0047-8961-A071180417FC}" destId="{FCB06C08-E515-8145-BA84-2DF1093F05D5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F4AF3-FAB8-444C-81AB-52C89640E279}">
      <dsp:nvSpPr>
        <dsp:cNvPr id="0" name=""/>
        <dsp:cNvSpPr/>
      </dsp:nvSpPr>
      <dsp:spPr>
        <a:xfrm>
          <a:off x="0" y="747388"/>
          <a:ext cx="9144000" cy="1094118"/>
        </a:xfrm>
        <a:prstGeom prst="roundRect">
          <a:avLst>
            <a:gd name="adj" fmla="val 10000"/>
          </a:avLst>
        </a:prstGeom>
        <a:solidFill>
          <a:schemeClr val="bg1">
            <a:lumMod val="65000"/>
            <a:alpha val="9000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EB61A-2E04-409F-8F87-79F190ED3CE0}">
      <dsp:nvSpPr>
        <dsp:cNvPr id="0" name=""/>
        <dsp:cNvSpPr/>
      </dsp:nvSpPr>
      <dsp:spPr>
        <a:xfrm>
          <a:off x="402616" y="345193"/>
          <a:ext cx="2543353" cy="1898523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1"/>
          <a:srcRect/>
          <a:tile tx="0" ty="0" sx="40000" sy="40000" flip="none" algn="ctr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72025E-E8B8-4F94-94D0-DC22D7F762FB}">
      <dsp:nvSpPr>
        <dsp:cNvPr id="0" name=""/>
        <dsp:cNvSpPr/>
      </dsp:nvSpPr>
      <dsp:spPr>
        <a:xfrm rot="10800000">
          <a:off x="276860" y="2588918"/>
          <a:ext cx="2794865" cy="316417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56464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  <a:latin typeface="Corbel" pitchFamily="34" charset="0"/>
            </a:rPr>
            <a:t>Constructivism</a:t>
          </a:r>
        </a:p>
        <a:p>
          <a:pPr marL="228600" lvl="0" indent="-22860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en-US" sz="2200" kern="1200" dirty="0">
              <a:solidFill>
                <a:schemeClr val="tx1"/>
              </a:solidFill>
            </a:rPr>
            <a:t>learners are actively involved in a process of knowledge construction vs. passively receiving information.</a:t>
          </a:r>
          <a:endParaRPr lang="en-US" sz="2200" b="1" kern="1200" dirty="0">
            <a:solidFill>
              <a:schemeClr val="tx1"/>
            </a:solidFill>
            <a:latin typeface="Corbel" pitchFamily="34" charset="0"/>
          </a:endParaRPr>
        </a:p>
      </dsp:txBody>
      <dsp:txXfrm rot="10800000">
        <a:off x="362812" y="2588918"/>
        <a:ext cx="2622961" cy="3078221"/>
      </dsp:txXfrm>
    </dsp:sp>
    <dsp:sp modelId="{D88C7409-AB93-4FE3-A61D-F51EE8A4B008}">
      <dsp:nvSpPr>
        <dsp:cNvPr id="0" name=""/>
        <dsp:cNvSpPr/>
      </dsp:nvSpPr>
      <dsp:spPr>
        <a:xfrm>
          <a:off x="3326061" y="345185"/>
          <a:ext cx="2543353" cy="1898523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2"/>
          <a:srcRect/>
          <a:tile tx="0" ty="0" sx="60000" sy="60000" flip="none" algn="ctr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7B5BDBA-3C7A-41F1-8C33-F13937A84B36}">
      <dsp:nvSpPr>
        <dsp:cNvPr id="0" name=""/>
        <dsp:cNvSpPr/>
      </dsp:nvSpPr>
      <dsp:spPr>
        <a:xfrm rot="10800000">
          <a:off x="3189941" y="2588894"/>
          <a:ext cx="2543353" cy="316420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56464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  <a:latin typeface="Corbel" pitchFamily="34" charset="0"/>
            </a:rPr>
            <a:t>Derived from Pragmatism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Corbel" pitchFamily="34" charset="0"/>
            </a:rPr>
            <a:t> John Dewey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Corbel" pitchFamily="34" charset="0"/>
            </a:rPr>
            <a:t>Jean Piaget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>
              <a:solidFill>
                <a:schemeClr val="tx1"/>
              </a:solidFill>
              <a:latin typeface="Corbel" pitchFamily="34" charset="0"/>
            </a:rPr>
            <a:t>Deconstructivism</a:t>
          </a:r>
          <a:r>
            <a:rPr lang="en-US" sz="2200" b="1" kern="1200" dirty="0">
              <a:solidFill>
                <a:schemeClr val="tx1"/>
              </a:solidFill>
              <a:latin typeface="Corbel" pitchFamily="34" charset="0"/>
            </a:rPr>
            <a:t> (</a:t>
          </a:r>
          <a:r>
            <a:rPr lang="en-US" sz="2200" b="1" kern="1200" dirty="0" err="1">
              <a:solidFill>
                <a:schemeClr val="tx1"/>
              </a:solidFill>
              <a:latin typeface="Corbel" pitchFamily="34" charset="0"/>
            </a:rPr>
            <a:t>Illich</a:t>
          </a:r>
          <a:r>
            <a:rPr lang="en-US" sz="2200" b="1" kern="1200" dirty="0">
              <a:solidFill>
                <a:schemeClr val="tx1"/>
              </a:solidFill>
              <a:latin typeface="Corbel" pitchFamily="34" charset="0"/>
            </a:rPr>
            <a:t>)</a:t>
          </a:r>
          <a:endParaRPr lang="en-US" sz="2200" kern="1200" dirty="0">
            <a:solidFill>
              <a:schemeClr val="tx1"/>
            </a:solidFill>
            <a:latin typeface="Corbel" pitchFamily="34" charset="0"/>
          </a:endParaRPr>
        </a:p>
      </dsp:txBody>
      <dsp:txXfrm rot="10800000">
        <a:off x="3268158" y="2588894"/>
        <a:ext cx="2386919" cy="3085988"/>
      </dsp:txXfrm>
    </dsp:sp>
    <dsp:sp modelId="{BF646D7A-C7D0-4489-A68F-61F32B7DB0C6}">
      <dsp:nvSpPr>
        <dsp:cNvPr id="0" name=""/>
        <dsp:cNvSpPr/>
      </dsp:nvSpPr>
      <dsp:spPr>
        <a:xfrm>
          <a:off x="6223768" y="345185"/>
          <a:ext cx="2543353" cy="1898523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3"/>
          <a:srcRect/>
          <a:tile tx="0" ty="0" sx="30000" sy="30000" flip="none" algn="ctr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B0666F-2CF1-4C21-A251-46E6EBFF7C1D}">
      <dsp:nvSpPr>
        <dsp:cNvPr id="0" name=""/>
        <dsp:cNvSpPr/>
      </dsp:nvSpPr>
      <dsp:spPr>
        <a:xfrm rot="10800000">
          <a:off x="6123750" y="2588894"/>
          <a:ext cx="2743388" cy="316420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  <a:latin typeface="Corbel" pitchFamily="34" charset="0"/>
            </a:rPr>
            <a:t>Freire: </a:t>
          </a:r>
          <a:r>
            <a:rPr lang="en-US" sz="2200" kern="1200" dirty="0">
              <a:solidFill>
                <a:schemeClr val="tx1"/>
              </a:solidFill>
              <a:latin typeface="Corbel" pitchFamily="34" charset="0"/>
            </a:rPr>
            <a:t> </a:t>
          </a:r>
          <a:r>
            <a:rPr lang="en-US" sz="2200" b="1" kern="1200" dirty="0" err="1">
              <a:solidFill>
                <a:schemeClr val="tx1"/>
              </a:solidFill>
              <a:latin typeface="Corbel" pitchFamily="34" charset="0"/>
            </a:rPr>
            <a:t>conscientization</a:t>
          </a:r>
          <a:r>
            <a:rPr lang="en-US" sz="2200" kern="1200" dirty="0">
              <a:solidFill>
                <a:schemeClr val="tx1"/>
              </a:solidFill>
              <a:latin typeface="Corbel" pitchFamily="34" charset="0"/>
            </a:rPr>
            <a:t>: education as a vehicle of the poor engaging oppression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  <a:latin typeface="Corbel" pitchFamily="34" charset="0"/>
            </a:rPr>
            <a:t>Lev </a:t>
          </a:r>
          <a:r>
            <a:rPr lang="en-US" sz="2200" b="1" kern="1200" dirty="0" err="1">
              <a:solidFill>
                <a:schemeClr val="tx1"/>
              </a:solidFill>
              <a:latin typeface="Corbel" pitchFamily="34" charset="0"/>
            </a:rPr>
            <a:t>Vigotsky</a:t>
          </a:r>
          <a:r>
            <a:rPr lang="en-US" sz="2200" b="1" kern="1200" dirty="0">
              <a:solidFill>
                <a:schemeClr val="tx1"/>
              </a:solidFill>
              <a:latin typeface="Corbel" pitchFamily="34" charset="0"/>
            </a:rPr>
            <a:t> (social </a:t>
          </a:r>
          <a:r>
            <a:rPr lang="en-US" sz="2200" b="1" kern="1200" dirty="0" err="1">
              <a:solidFill>
                <a:schemeClr val="tx1"/>
              </a:solidFill>
              <a:latin typeface="Corbel" pitchFamily="34" charset="0"/>
            </a:rPr>
            <a:t>reconstructivism</a:t>
          </a:r>
          <a:r>
            <a:rPr lang="en-US" sz="2200" b="1" kern="1200" dirty="0">
              <a:solidFill>
                <a:schemeClr val="tx1"/>
              </a:solidFill>
              <a:latin typeface="Corbel" pitchFamily="34" charset="0"/>
            </a:rPr>
            <a:t>)</a:t>
          </a:r>
        </a:p>
      </dsp:txBody>
      <dsp:txXfrm rot="10800000">
        <a:off x="6208119" y="2588894"/>
        <a:ext cx="2574650" cy="30798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A2695-079F-D04C-BE9E-B039830F3E34}">
      <dsp:nvSpPr>
        <dsp:cNvPr id="0" name=""/>
        <dsp:cNvSpPr/>
      </dsp:nvSpPr>
      <dsp:spPr>
        <a:xfrm rot="16200000">
          <a:off x="-2048869" y="2922725"/>
          <a:ext cx="4486125" cy="293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9093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MENTORING</a:t>
          </a:r>
        </a:p>
      </dsp:txBody>
      <dsp:txXfrm>
        <a:off x="-2048869" y="2922725"/>
        <a:ext cx="4486125" cy="293774"/>
      </dsp:txXfrm>
    </dsp:sp>
    <dsp:sp modelId="{D938C7A6-417B-904D-8DBE-F2423A0D69A8}">
      <dsp:nvSpPr>
        <dsp:cNvPr id="0" name=""/>
        <dsp:cNvSpPr/>
      </dsp:nvSpPr>
      <dsp:spPr>
        <a:xfrm>
          <a:off x="341080" y="826549"/>
          <a:ext cx="1463308" cy="448612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59093" rIns="128016" bIns="128016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in spirituality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in church growth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in entrepren- eurial business skills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 movement leadership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in organizational leadership</a:t>
          </a:r>
        </a:p>
      </dsp:txBody>
      <dsp:txXfrm>
        <a:off x="341080" y="826549"/>
        <a:ext cx="1463308" cy="4486125"/>
      </dsp:txXfrm>
    </dsp:sp>
    <dsp:sp modelId="{DD565425-954E-FF4D-8F9A-6E1F5954A64D}">
      <dsp:nvSpPr>
        <dsp:cNvPr id="0" name=""/>
        <dsp:cNvSpPr/>
      </dsp:nvSpPr>
      <dsp:spPr>
        <a:xfrm>
          <a:off x="47306" y="438767"/>
          <a:ext cx="587548" cy="587548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508E222-F8A6-F643-BD00-D3E6FE0DDB61}">
      <dsp:nvSpPr>
        <dsp:cNvPr id="0" name=""/>
        <dsp:cNvSpPr/>
      </dsp:nvSpPr>
      <dsp:spPr>
        <a:xfrm rot="16200000">
          <a:off x="77098" y="2922725"/>
          <a:ext cx="4486125" cy="293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9093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TEACHING</a:t>
          </a:r>
        </a:p>
      </dsp:txBody>
      <dsp:txXfrm>
        <a:off x="77098" y="2922725"/>
        <a:ext cx="4486125" cy="293774"/>
      </dsp:txXfrm>
    </dsp:sp>
    <dsp:sp modelId="{0C7DE4F0-ADA0-AA40-9FF6-B4E453099644}">
      <dsp:nvSpPr>
        <dsp:cNvPr id="0" name=""/>
        <dsp:cNvSpPr/>
      </dsp:nvSpPr>
      <dsp:spPr>
        <a:xfrm>
          <a:off x="2467048" y="826549"/>
          <a:ext cx="1463308" cy="448612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59093" rIns="128016" bIns="128016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By practical theologians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By practitoners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By social scientists</a:t>
          </a:r>
        </a:p>
      </dsp:txBody>
      <dsp:txXfrm>
        <a:off x="2467048" y="826549"/>
        <a:ext cx="1463308" cy="4486125"/>
      </dsp:txXfrm>
    </dsp:sp>
    <dsp:sp modelId="{D2CEF205-D5B2-554A-B8D4-CAB08D5C120C}">
      <dsp:nvSpPr>
        <dsp:cNvPr id="0" name=""/>
        <dsp:cNvSpPr/>
      </dsp:nvSpPr>
      <dsp:spPr>
        <a:xfrm>
          <a:off x="2173274" y="438767"/>
          <a:ext cx="587548" cy="587548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E50B1E-8462-804B-8300-D649260A7CFD}">
      <dsp:nvSpPr>
        <dsp:cNvPr id="0" name=""/>
        <dsp:cNvSpPr/>
      </dsp:nvSpPr>
      <dsp:spPr>
        <a:xfrm rot="16200000">
          <a:off x="2203066" y="2922725"/>
          <a:ext cx="4486125" cy="293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9093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ACTION AMONG THE POOR</a:t>
          </a:r>
        </a:p>
      </dsp:txBody>
      <dsp:txXfrm>
        <a:off x="2203066" y="2922725"/>
        <a:ext cx="4486125" cy="293774"/>
      </dsp:txXfrm>
    </dsp:sp>
    <dsp:sp modelId="{8189C55F-784E-DA4A-BCA7-27D032060C26}">
      <dsp:nvSpPr>
        <dsp:cNvPr id="0" name=""/>
        <dsp:cNvSpPr/>
      </dsp:nvSpPr>
      <dsp:spPr>
        <a:xfrm>
          <a:off x="4593016" y="826549"/>
          <a:ext cx="1463308" cy="448612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6667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59093" rIns="128016" bIns="128016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Supervised Internships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 the community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in the NGO's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in the churches</a:t>
          </a:r>
        </a:p>
      </dsp:txBody>
      <dsp:txXfrm>
        <a:off x="4593016" y="826549"/>
        <a:ext cx="1463308" cy="4486125"/>
      </dsp:txXfrm>
    </dsp:sp>
    <dsp:sp modelId="{14502D23-7AD1-254F-9DC6-527545750B54}">
      <dsp:nvSpPr>
        <dsp:cNvPr id="0" name=""/>
        <dsp:cNvSpPr/>
      </dsp:nvSpPr>
      <dsp:spPr>
        <a:xfrm>
          <a:off x="4299242" y="438767"/>
          <a:ext cx="587548" cy="587548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4D536C9-9743-2747-98C2-A57AA576DC45}">
      <dsp:nvSpPr>
        <dsp:cNvPr id="0" name=""/>
        <dsp:cNvSpPr/>
      </dsp:nvSpPr>
      <dsp:spPr>
        <a:xfrm rot="16200000">
          <a:off x="4329034" y="2922725"/>
          <a:ext cx="4486125" cy="293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9093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STUDY AND RESEARCH</a:t>
          </a:r>
        </a:p>
      </dsp:txBody>
      <dsp:txXfrm>
        <a:off x="4329034" y="2922725"/>
        <a:ext cx="4486125" cy="293774"/>
      </dsp:txXfrm>
    </dsp:sp>
    <dsp:sp modelId="{E99D19AA-5776-304A-BF1E-C9F7F685FF7F}">
      <dsp:nvSpPr>
        <dsp:cNvPr id="0" name=""/>
        <dsp:cNvSpPr/>
      </dsp:nvSpPr>
      <dsp:spPr>
        <a:xfrm>
          <a:off x="6718984" y="826549"/>
          <a:ext cx="1463308" cy="448612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59093" rIns="128016" bIns="128016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Reflections on global and local literature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Research paper</a:t>
          </a:r>
        </a:p>
      </dsp:txBody>
      <dsp:txXfrm>
        <a:off x="6718984" y="826549"/>
        <a:ext cx="1463308" cy="4486125"/>
      </dsp:txXfrm>
    </dsp:sp>
    <dsp:sp modelId="{59F6FD31-327D-8D4B-9DC7-E9D1A9C2A828}">
      <dsp:nvSpPr>
        <dsp:cNvPr id="0" name=""/>
        <dsp:cNvSpPr/>
      </dsp:nvSpPr>
      <dsp:spPr>
        <a:xfrm>
          <a:off x="6425210" y="438767"/>
          <a:ext cx="587548" cy="587548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F074E-44B8-C94A-AB59-2ECD65D51FBE}">
      <dsp:nvSpPr>
        <dsp:cNvPr id="0" name=""/>
        <dsp:cNvSpPr/>
      </dsp:nvSpPr>
      <dsp:spPr>
        <a:xfrm>
          <a:off x="0" y="0"/>
          <a:ext cx="4252742" cy="4759035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80A1418-293E-B24C-A65B-54FB59CC5788}">
      <dsp:nvSpPr>
        <dsp:cNvPr id="0" name=""/>
        <dsp:cNvSpPr/>
      </dsp:nvSpPr>
      <dsp:spPr>
        <a:xfrm>
          <a:off x="2126371" y="478459"/>
          <a:ext cx="2764282" cy="112655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Formal MA</a:t>
          </a:r>
          <a:endParaRPr lang="en-US" sz="2800" kern="1200" dirty="0"/>
        </a:p>
      </dsp:txBody>
      <dsp:txXfrm>
        <a:off x="2181365" y="533453"/>
        <a:ext cx="2654294" cy="1016565"/>
      </dsp:txXfrm>
    </dsp:sp>
    <dsp:sp modelId="{EC8340E8-E33B-EF45-9A03-FDF9621CA06A}">
      <dsp:nvSpPr>
        <dsp:cNvPr id="0" name=""/>
        <dsp:cNvSpPr/>
      </dsp:nvSpPr>
      <dsp:spPr>
        <a:xfrm>
          <a:off x="2126371" y="1745831"/>
          <a:ext cx="2764282" cy="112655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Diplomas</a:t>
          </a:r>
        </a:p>
      </dsp:txBody>
      <dsp:txXfrm>
        <a:off x="2181365" y="1800825"/>
        <a:ext cx="2654294" cy="1016565"/>
      </dsp:txXfrm>
    </dsp:sp>
    <dsp:sp modelId="{BBE5BA38-6CB6-F440-BD53-1ABDE1645893}">
      <dsp:nvSpPr>
        <dsp:cNvPr id="0" name=""/>
        <dsp:cNvSpPr/>
      </dsp:nvSpPr>
      <dsp:spPr>
        <a:xfrm>
          <a:off x="2126371" y="3013204"/>
          <a:ext cx="2764282" cy="112655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Grassroots Certificates</a:t>
          </a:r>
        </a:p>
      </dsp:txBody>
      <dsp:txXfrm>
        <a:off x="2181365" y="3068198"/>
        <a:ext cx="2654294" cy="10165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ACC53-00D5-534B-B84C-5B85A7517E6A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5F23B-EE58-9B45-9315-48700F8C1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88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31DFF7-08BC-004B-898F-A46F266C6FDD}" type="slidenum">
              <a:rPr lang="en-GB"/>
              <a:pPr/>
              <a:t>5</a:t>
            </a:fld>
            <a:endParaRPr lang="en-GB" dirty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2273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31DFF7-08BC-004B-898F-A46F266C6FDD}" type="slidenum">
              <a:rPr lang="en-GB"/>
              <a:pPr/>
              <a:t>6</a:t>
            </a:fld>
            <a:endParaRPr lang="en-GB" dirty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993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A86968-691C-224B-8C91-90AF3880D3FD}" type="slidenum">
              <a:rPr lang="en-GB"/>
              <a:pPr/>
              <a:t>7</a:t>
            </a:fld>
            <a:endParaRPr lang="en-GB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57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1ABD52-A050-1E42-8090-FA9D6241A605}" type="slidenum">
              <a:rPr lang="en-GB"/>
              <a:pPr/>
              <a:t>8</a:t>
            </a:fld>
            <a:endParaRPr lang="en-GB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51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sz="1400" b="1" dirty="0"/>
              <a:t>Animated </a:t>
            </a:r>
            <a:r>
              <a:rPr lang="en-US" sz="1400" b="1" baseline="0" dirty="0"/>
              <a:t>picture list with color text tabs</a:t>
            </a:r>
            <a:endParaRPr lang="en-US" sz="1400" b="1" dirty="0"/>
          </a:p>
          <a:p>
            <a:r>
              <a:rPr lang="en-US" sz="1400" dirty="0"/>
              <a:t>(Intermediate)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To reproduce the SmartArt effects on this page,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dirty="0"/>
              <a:t>On the </a:t>
            </a:r>
            <a:r>
              <a:rPr lang="en-US" sz="1200" b="1" dirty="0"/>
              <a:t>Home</a:t>
            </a:r>
            <a:r>
              <a:rPr lang="en-US" sz="1200" b="0" dirty="0"/>
              <a:t> tab, in the </a:t>
            </a:r>
            <a:r>
              <a:rPr lang="en-US" sz="1200" b="1" dirty="0"/>
              <a:t>Slides</a:t>
            </a:r>
            <a:r>
              <a:rPr lang="en-US" sz="1200" b="0" dirty="0"/>
              <a:t> group, click </a:t>
            </a:r>
            <a:r>
              <a:rPr lang="en-US" sz="1200" b="1" dirty="0"/>
              <a:t>Layout</a:t>
            </a:r>
            <a:r>
              <a:rPr lang="en-US" sz="1200" b="0" dirty="0"/>
              <a:t>, and then click</a:t>
            </a:r>
            <a:r>
              <a:rPr lang="en-US" sz="1200" b="0" baseline="0" dirty="0"/>
              <a:t>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dirty="0"/>
              <a:t>On the </a:t>
            </a:r>
            <a:r>
              <a:rPr lang="en-US" sz="1200" b="1" dirty="0"/>
              <a:t>Insert tab</a:t>
            </a:r>
            <a:r>
              <a:rPr lang="en-US" sz="1200" b="0" dirty="0"/>
              <a:t>, in the </a:t>
            </a:r>
            <a:r>
              <a:rPr lang="en-US" sz="1200" b="1" dirty="0"/>
              <a:t>Illustrations</a:t>
            </a:r>
            <a:r>
              <a:rPr lang="en-US" sz="1200" dirty="0"/>
              <a:t> group, click </a:t>
            </a:r>
            <a:r>
              <a:rPr lang="en-US" sz="1200" b="1" dirty="0"/>
              <a:t>SmartArt</a:t>
            </a:r>
            <a:r>
              <a:rPr lang="en-US" sz="1200" b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Choose a SmartArt Graphic </a:t>
            </a:r>
            <a:r>
              <a:rPr lang="en-US" sz="1200" b="0" baseline="0" dirty="0"/>
              <a:t>dialog box, in the left pane, click </a:t>
            </a:r>
            <a:r>
              <a:rPr lang="en-US" sz="1200" b="1" baseline="0" dirty="0"/>
              <a:t>List</a:t>
            </a:r>
            <a:r>
              <a:rPr lang="en-US" sz="1200" b="0" baseline="0" dirty="0"/>
              <a:t>. In the </a:t>
            </a:r>
            <a:r>
              <a:rPr lang="en-US" sz="1200" b="1" baseline="0" dirty="0"/>
              <a:t>List</a:t>
            </a:r>
            <a:r>
              <a:rPr lang="en-US" sz="1200" b="0" baseline="0" dirty="0"/>
              <a:t> pane, double-click </a:t>
            </a:r>
            <a:r>
              <a:rPr lang="en-US" sz="1200" b="1" baseline="0" dirty="0"/>
              <a:t>Horizontal Picture List </a:t>
            </a:r>
            <a:r>
              <a:rPr lang="en-US" sz="1200" baseline="0" dirty="0"/>
              <a:t>(fifth row, second option from the left) to insert the graphic into the slide.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Press and hold CTRL, and select the picture placeholder and text shape (top and bottom shape) in one of the objects. Under </a:t>
            </a:r>
            <a:r>
              <a:rPr lang="en-US" sz="1200" b="1" baseline="0" dirty="0"/>
              <a:t>SmartArt Tools</a:t>
            </a:r>
            <a:r>
              <a:rPr lang="en-US" sz="1200" b="0" baseline="0" dirty="0"/>
              <a:t>,</a:t>
            </a:r>
            <a:r>
              <a:rPr lang="en-US" sz="1200" b="1" baseline="0" dirty="0"/>
              <a:t> </a:t>
            </a:r>
            <a:r>
              <a:rPr lang="en-US" sz="1200" b="0" baseline="0" dirty="0"/>
              <a:t>on the </a:t>
            </a:r>
            <a:r>
              <a:rPr lang="en-US" sz="1200" b="1" baseline="0" dirty="0"/>
              <a:t>Design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Create Graphic </a:t>
            </a:r>
            <a:r>
              <a:rPr lang="en-US" sz="1200" b="0" baseline="0" dirty="0"/>
              <a:t>group, click </a:t>
            </a:r>
            <a:r>
              <a:rPr lang="en-US" sz="1200" b="1" baseline="0" dirty="0"/>
              <a:t>Add Shape</a:t>
            </a:r>
            <a:r>
              <a:rPr lang="en-US" sz="1200" b="0" baseline="0" dirty="0"/>
              <a:t>, and then click </a:t>
            </a:r>
            <a:r>
              <a:rPr lang="en-US" sz="1200" b="1" baseline="0" dirty="0"/>
              <a:t>Add Shape After</a:t>
            </a:r>
            <a:r>
              <a:rPr lang="en-US" sz="1200" b="0" baseline="0" dirty="0"/>
              <a:t>. Repeat this process one more time for a total of five picture placeholders and text shapes.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Select the graphic. Under </a:t>
            </a:r>
            <a:r>
              <a:rPr lang="en-US" sz="1200" b="1" baseline="0" dirty="0"/>
              <a:t>SmartArt Tools</a:t>
            </a:r>
            <a:r>
              <a:rPr lang="en-US" sz="1200" b="0" baseline="0" dirty="0"/>
              <a:t>, on the </a:t>
            </a:r>
            <a:r>
              <a:rPr lang="en-US" sz="1200" b="1" baseline="0" dirty="0"/>
              <a:t>Format</a:t>
            </a:r>
            <a:r>
              <a:rPr lang="en-US" sz="1200" b="0" baseline="0" dirty="0"/>
              <a:t> tab, click </a:t>
            </a:r>
            <a:r>
              <a:rPr lang="en-US" sz="1200" b="1" baseline="0" dirty="0"/>
              <a:t>Size</a:t>
            </a:r>
            <a:r>
              <a:rPr lang="en-US" sz="1200" b="0" baseline="0" dirty="0"/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Height</a:t>
            </a:r>
            <a:r>
              <a:rPr lang="en-US" sz="1200" b="0" baseline="0" dirty="0"/>
              <a:t> box, enter </a:t>
            </a:r>
            <a:r>
              <a:rPr lang="en-US" sz="1200" b="1" baseline="0" dirty="0"/>
              <a:t>4.44”</a:t>
            </a:r>
            <a:r>
              <a:rPr lang="en-US" sz="1200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Width</a:t>
            </a:r>
            <a:r>
              <a:rPr lang="en-US" sz="1200" b="0" baseline="0" dirty="0"/>
              <a:t> box, enter </a:t>
            </a:r>
            <a:r>
              <a:rPr lang="en-US" sz="1200" b="1" baseline="0" dirty="0"/>
              <a:t>9.25”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Under </a:t>
            </a:r>
            <a:r>
              <a:rPr lang="en-US" sz="1200" b="1" baseline="0" dirty="0"/>
              <a:t>SmartArt Tools</a:t>
            </a:r>
            <a:r>
              <a:rPr lang="en-US" sz="1200" b="0" baseline="0" dirty="0"/>
              <a:t>, on the </a:t>
            </a:r>
            <a:r>
              <a:rPr lang="en-US" sz="1200" b="1" baseline="0" dirty="0"/>
              <a:t>Format</a:t>
            </a:r>
            <a:r>
              <a:rPr lang="en-US" sz="1200" b="0" baseline="0" dirty="0"/>
              <a:t> tab, click </a:t>
            </a:r>
            <a:r>
              <a:rPr lang="en-US" sz="1200" b="1" baseline="0" dirty="0"/>
              <a:t>Arrange</a:t>
            </a:r>
            <a:r>
              <a:rPr lang="en-US" sz="1200" b="0" baseline="0" dirty="0"/>
              <a:t>, click </a:t>
            </a:r>
            <a:r>
              <a:rPr lang="en-US" sz="1200" b="1" baseline="0" dirty="0"/>
              <a:t>Align</a:t>
            </a:r>
            <a:r>
              <a:rPr lang="en-US" sz="1200" b="0" baseline="0" dirty="0"/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Click </a:t>
            </a:r>
            <a:r>
              <a:rPr lang="en-US" sz="1200" b="1" baseline="0" dirty="0"/>
              <a:t>Align to Slide</a:t>
            </a:r>
            <a:r>
              <a:rPr lang="en-US" sz="1200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Click </a:t>
            </a:r>
            <a:r>
              <a:rPr lang="en-US" sz="1200" b="1" baseline="0" dirty="0"/>
              <a:t>Align Middle</a:t>
            </a:r>
            <a:r>
              <a:rPr lang="en-US" sz="1200" b="0" baseline="0" dirty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Click </a:t>
            </a:r>
            <a:r>
              <a:rPr lang="en-US" sz="1200" b="1" baseline="0" dirty="0"/>
              <a:t>Align Center</a:t>
            </a:r>
            <a:r>
              <a:rPr lang="en-US" sz="1200" b="0" baseline="0" dirty="0"/>
              <a:t>. </a:t>
            </a:r>
            <a:endParaRPr lang="en-US" sz="1200" baseline="0" dirty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/>
              <a:defRPr/>
            </a:pPr>
            <a:r>
              <a:rPr lang="en-US" sz="1200" dirty="0"/>
              <a:t>Select</a:t>
            </a:r>
            <a:r>
              <a:rPr lang="en-US" sz="1200" baseline="0" dirty="0"/>
              <a:t> the graphic, and then click one of the arrows on the left border. In the </a:t>
            </a:r>
            <a:r>
              <a:rPr lang="en-US" sz="1200" b="1" baseline="0" dirty="0"/>
              <a:t>Type your text here </a:t>
            </a:r>
            <a:r>
              <a:rPr lang="en-US" sz="1200" baseline="0" dirty="0"/>
              <a:t>dialog box, enter text.</a:t>
            </a:r>
          </a:p>
          <a:p>
            <a:pPr marL="228600" indent="-228600">
              <a:buFont typeface="+mj-lt"/>
              <a:buAutoNum type="arabicPeriod" startAt="7"/>
            </a:pPr>
            <a:r>
              <a:rPr lang="en-US" sz="1200" dirty="0"/>
              <a:t>Press and hold </a:t>
            </a:r>
            <a:r>
              <a:rPr lang="en-US" sz="1200" baseline="0" dirty="0"/>
              <a:t>CTRL, and then select all five text boxes in the graphic. On the </a:t>
            </a:r>
            <a:r>
              <a:rPr lang="en-US" sz="1200" b="1" baseline="0" dirty="0"/>
              <a:t>Home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Font</a:t>
            </a:r>
            <a:r>
              <a:rPr lang="en-US" sz="1200" baseline="0" dirty="0"/>
              <a:t> group, </a:t>
            </a:r>
            <a:r>
              <a:rPr lang="en-US" sz="1200" b="0" baseline="0" dirty="0"/>
              <a:t>select </a:t>
            </a:r>
            <a:r>
              <a:rPr lang="en-US" sz="1200" b="1" baseline="0" dirty="0"/>
              <a:t>Corbel </a:t>
            </a:r>
            <a:r>
              <a:rPr lang="en-US" sz="1200" baseline="0" dirty="0"/>
              <a:t>from the </a:t>
            </a:r>
            <a:r>
              <a:rPr lang="en-US" sz="1200" b="1" baseline="0" dirty="0"/>
              <a:t>Font </a:t>
            </a:r>
            <a:r>
              <a:rPr lang="en-US" sz="1200" b="0" baseline="0" dirty="0"/>
              <a:t>list,</a:t>
            </a:r>
            <a:r>
              <a:rPr lang="en-US" sz="1200" b="1" baseline="0" dirty="0"/>
              <a:t> </a:t>
            </a:r>
            <a:r>
              <a:rPr lang="en-US" sz="1200" b="0" baseline="0" dirty="0"/>
              <a:t>and then enter </a:t>
            </a:r>
            <a:r>
              <a:rPr lang="en-US" sz="1200" b="1" baseline="0" dirty="0"/>
              <a:t>22 </a:t>
            </a:r>
            <a:r>
              <a:rPr lang="en-US" sz="1200" b="0" baseline="0" dirty="0"/>
              <a:t>in the </a:t>
            </a:r>
            <a:r>
              <a:rPr lang="en-US" sz="1200" b="1" baseline="0" dirty="0"/>
              <a:t>Font Size </a:t>
            </a:r>
            <a:r>
              <a:rPr lang="en-US" sz="1200" b="0" baseline="0" dirty="0"/>
              <a:t>box</a:t>
            </a:r>
            <a:r>
              <a:rPr lang="en-US" sz="1200" baseline="0" dirty="0"/>
              <a:t>.</a:t>
            </a:r>
          </a:p>
          <a:p>
            <a:pPr marL="228600" indent="-228600">
              <a:buFont typeface="+mj-lt"/>
              <a:buAutoNum type="arabicPeriod" startAt="7"/>
            </a:pPr>
            <a:r>
              <a:rPr lang="en-US" sz="1200" dirty="0"/>
              <a:t>Select</a:t>
            </a:r>
            <a:r>
              <a:rPr lang="en-US" sz="1200" baseline="0" dirty="0"/>
              <a:t> the graphic. </a:t>
            </a:r>
            <a:r>
              <a:rPr lang="en-US" sz="1200" b="0" baseline="0" dirty="0"/>
              <a:t>Under</a:t>
            </a:r>
            <a:r>
              <a:rPr lang="en-US" sz="1200" b="1" baseline="0" dirty="0"/>
              <a:t> SmartArt</a:t>
            </a:r>
            <a:r>
              <a:rPr lang="en-US" sz="1200" baseline="0" dirty="0"/>
              <a:t> </a:t>
            </a:r>
            <a:r>
              <a:rPr lang="en-US" sz="1200" b="1" baseline="0" dirty="0"/>
              <a:t>Tools</a:t>
            </a:r>
            <a:r>
              <a:rPr lang="en-US" sz="1200" b="0" baseline="0" dirty="0"/>
              <a:t>, on the </a:t>
            </a:r>
            <a:r>
              <a:rPr lang="en-US" sz="1200" b="1" baseline="0" dirty="0"/>
              <a:t>Design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SmartArt</a:t>
            </a:r>
            <a:r>
              <a:rPr lang="en-US" sz="1200" baseline="0" dirty="0"/>
              <a:t> </a:t>
            </a:r>
            <a:r>
              <a:rPr lang="en-US" sz="1200" b="1" baseline="0" dirty="0"/>
              <a:t>Styles</a:t>
            </a:r>
            <a:r>
              <a:rPr lang="en-US" sz="1200" baseline="0" dirty="0"/>
              <a:t> group, do the following: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/>
              <a:t>Click </a:t>
            </a:r>
            <a:r>
              <a:rPr lang="en-US" sz="1200" b="1" baseline="0" dirty="0"/>
              <a:t>Change</a:t>
            </a:r>
            <a:r>
              <a:rPr lang="en-US" sz="1200" baseline="0" dirty="0"/>
              <a:t> </a:t>
            </a:r>
            <a:r>
              <a:rPr lang="en-US" sz="1200" b="1" baseline="0" dirty="0"/>
              <a:t>Colors</a:t>
            </a:r>
            <a:r>
              <a:rPr lang="en-US" sz="1200" b="0" baseline="0" dirty="0"/>
              <a:t>, and then under </a:t>
            </a:r>
            <a:r>
              <a:rPr lang="en-US" sz="1200" b="1" baseline="0" dirty="0"/>
              <a:t>Colorful</a:t>
            </a:r>
            <a:r>
              <a:rPr lang="en-US" sz="1200" b="0" baseline="0" dirty="0"/>
              <a:t> click </a:t>
            </a:r>
            <a:r>
              <a:rPr lang="en-US" sz="1200" b="1" baseline="0" dirty="0"/>
              <a:t>Colorful Range – Accent Colors 2 to 3 </a:t>
            </a:r>
            <a:r>
              <a:rPr lang="en-US" sz="1200" b="0" baseline="0" dirty="0"/>
              <a:t>(second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/>
              <a:t>Click </a:t>
            </a:r>
            <a:r>
              <a:rPr lang="en-US" sz="1200" b="1" baseline="0" dirty="0"/>
              <a:t>More</a:t>
            </a:r>
            <a:r>
              <a:rPr lang="en-US" sz="1200" b="0" baseline="0" dirty="0"/>
              <a:t>, and then under </a:t>
            </a:r>
            <a:r>
              <a:rPr lang="en-US" sz="1200" b="1" baseline="0" dirty="0"/>
              <a:t>Best Match for Document</a:t>
            </a:r>
            <a:r>
              <a:rPr lang="en-US" sz="1200" b="0" baseline="0" dirty="0"/>
              <a:t> click </a:t>
            </a:r>
            <a:r>
              <a:rPr lang="en-US" sz="1200" b="1" baseline="0" dirty="0"/>
              <a:t>Moderate Effect </a:t>
            </a:r>
            <a:r>
              <a:rPr lang="en-US" sz="1200" b="0" baseline="0" dirty="0"/>
              <a:t>(fourth option from the left).</a:t>
            </a:r>
          </a:p>
          <a:p>
            <a:pPr marL="228600" indent="-228600">
              <a:buFont typeface="+mj-lt"/>
              <a:buAutoNum type="arabicPeriod" startAt="10"/>
            </a:pPr>
            <a:r>
              <a:rPr lang="en-US" sz="1200" baseline="0" dirty="0"/>
              <a:t>Select the rounded rectangle at the top of the graphic. </a:t>
            </a:r>
            <a:r>
              <a:rPr lang="en-US" sz="1200" b="0" baseline="0" dirty="0"/>
              <a:t>Under</a:t>
            </a:r>
            <a:r>
              <a:rPr lang="en-US" sz="1200" b="1" baseline="0" dirty="0"/>
              <a:t> SmartArt</a:t>
            </a:r>
            <a:r>
              <a:rPr lang="en-US" sz="1200" baseline="0" dirty="0"/>
              <a:t> </a:t>
            </a:r>
            <a:r>
              <a:rPr lang="en-US" sz="1200" b="1" baseline="0" dirty="0"/>
              <a:t>Tools</a:t>
            </a:r>
            <a:r>
              <a:rPr lang="en-US" sz="1200" b="0" baseline="0" dirty="0"/>
              <a:t>, on the </a:t>
            </a:r>
            <a:r>
              <a:rPr lang="en-US" sz="1200" b="1" baseline="0" dirty="0"/>
              <a:t>Format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Shape</a:t>
            </a:r>
            <a:r>
              <a:rPr lang="en-US" sz="1200" baseline="0" dirty="0"/>
              <a:t> </a:t>
            </a:r>
            <a:r>
              <a:rPr lang="en-US" sz="1200" b="1" baseline="0" dirty="0"/>
              <a:t>Styles</a:t>
            </a:r>
            <a:r>
              <a:rPr lang="en-US" sz="1200" baseline="0" dirty="0"/>
              <a:t> group, click the arrow next to </a:t>
            </a:r>
            <a:r>
              <a:rPr lang="en-US" sz="1200" b="1" baseline="0" dirty="0"/>
              <a:t>Shape</a:t>
            </a:r>
            <a:r>
              <a:rPr lang="en-US" sz="1200" baseline="0" dirty="0"/>
              <a:t> </a:t>
            </a:r>
            <a:r>
              <a:rPr lang="en-US" sz="1200" b="1" baseline="0" dirty="0"/>
              <a:t>Fill</a:t>
            </a:r>
            <a:r>
              <a:rPr lang="en-US" sz="1200" b="0" baseline="0" dirty="0"/>
              <a:t>, and then under </a:t>
            </a:r>
            <a:r>
              <a:rPr lang="en-US" sz="1200" b="1" baseline="0" dirty="0"/>
              <a:t>Theme Colors </a:t>
            </a:r>
            <a:r>
              <a:rPr lang="en-US" sz="1200" b="0" baseline="0" dirty="0"/>
              <a:t>click</a:t>
            </a:r>
            <a:r>
              <a:rPr lang="en-US" sz="1200" baseline="0" dirty="0"/>
              <a:t> </a:t>
            </a:r>
            <a:r>
              <a:rPr lang="en-US" sz="1200" b="1" baseline="0" dirty="0"/>
              <a:t>White, Background 1, Darker 35% </a:t>
            </a:r>
            <a:r>
              <a:rPr lang="en-US" sz="1200" b="0" baseline="0" dirty="0"/>
              <a:t>(fifth row, first option from the left)</a:t>
            </a:r>
            <a:r>
              <a:rPr lang="en-US" sz="120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0"/>
              <a:tabLst/>
              <a:defRPr/>
            </a:pPr>
            <a:r>
              <a:rPr lang="en-US" sz="1200" baseline="0" dirty="0"/>
              <a:t>Click each of the five picture placeholders in the SmartArt graphic, select a picture, and then click </a:t>
            </a:r>
            <a:r>
              <a:rPr lang="en-US" sz="1200" b="1" baseline="0" dirty="0"/>
              <a:t>Insert</a:t>
            </a:r>
            <a:r>
              <a:rPr lang="en-US" sz="1200" baseline="0" dirty="0"/>
              <a:t>.</a:t>
            </a:r>
          </a:p>
          <a:p>
            <a:endParaRPr lang="en-US" sz="1200" baseline="0" dirty="0"/>
          </a:p>
          <a:p>
            <a:endParaRPr lang="en-US" sz="1200" baseline="0" dirty="0"/>
          </a:p>
          <a:p>
            <a:r>
              <a:rPr lang="en-US" sz="1200" baseline="0" dirty="0"/>
              <a:t>To reproduce the animation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/>
              <a:t>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Advanced Animations</a:t>
            </a:r>
            <a:r>
              <a:rPr lang="en-US" sz="1200" baseline="0" dirty="0"/>
              <a:t> group, click </a:t>
            </a:r>
            <a:r>
              <a:rPr lang="en-US" sz="1200" b="1" baseline="0" dirty="0"/>
              <a:t>Animation Pane</a:t>
            </a:r>
            <a:r>
              <a:rPr lang="en-US" sz="1200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/>
              <a:t>On the slide, select the graphic.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</a:t>
            </a:r>
            <a:r>
              <a:rPr lang="en-US" sz="1200" b="0" baseline="0" dirty="0"/>
              <a:t>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More</a:t>
            </a:r>
            <a:r>
              <a:rPr lang="en-US" sz="1200" baseline="0" dirty="0"/>
              <a:t> arrow at the Effects Gallery and under </a:t>
            </a:r>
            <a:r>
              <a:rPr lang="en-US" sz="1200" b="1" baseline="0" dirty="0"/>
              <a:t>Entrance</a:t>
            </a:r>
            <a:r>
              <a:rPr lang="en-US" sz="1200" baseline="0" dirty="0"/>
              <a:t>, click </a:t>
            </a:r>
            <a:r>
              <a:rPr lang="en-US" sz="1200" b="1" baseline="0" dirty="0"/>
              <a:t>Float In</a:t>
            </a:r>
            <a:r>
              <a:rPr lang="en-US" sz="120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</a:t>
            </a:r>
            <a:r>
              <a:rPr lang="en-US" sz="1200" b="1" baseline="0" dirty="0"/>
              <a:t>Effect Options</a:t>
            </a:r>
            <a:r>
              <a:rPr lang="en-US" sz="1200" baseline="0" dirty="0"/>
              <a:t>, and under </a:t>
            </a:r>
            <a:r>
              <a:rPr lang="en-US" sz="1200" b="1" baseline="0" dirty="0"/>
              <a:t>Sequence</a:t>
            </a:r>
            <a:r>
              <a:rPr lang="en-US" sz="1200" baseline="0" dirty="0"/>
              <a:t>, click </a:t>
            </a:r>
            <a:r>
              <a:rPr lang="en-US" sz="1200" b="1" baseline="0" dirty="0"/>
              <a:t>One by One</a:t>
            </a:r>
            <a:r>
              <a:rPr lang="en-US" sz="1200" baseline="0" dirty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/>
              <a:t>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in the </a:t>
            </a:r>
            <a:r>
              <a:rPr lang="en-US" sz="1200" b="1" baseline="0" dirty="0"/>
              <a:t>Duration</a:t>
            </a:r>
            <a:r>
              <a:rPr lang="en-US" sz="1200" baseline="0" dirty="0"/>
              <a:t> list, click </a:t>
            </a:r>
            <a:r>
              <a:rPr lang="en-US" sz="1200" b="1" baseline="0" dirty="0"/>
              <a:t>01.00</a:t>
            </a:r>
            <a:r>
              <a:rPr lang="en-US" sz="120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In the </a:t>
            </a:r>
            <a:r>
              <a:rPr lang="en-US" sz="1200" b="1" baseline="0" dirty="0"/>
              <a:t>Animation Pane</a:t>
            </a:r>
            <a:r>
              <a:rPr lang="en-US" sz="1200" baseline="0" dirty="0"/>
              <a:t>, click the double-arrow below the animation effect to expand the list of effects, then do the following to modify the list of effects: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Select the first animation effect, and then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More</a:t>
            </a:r>
            <a:r>
              <a:rPr lang="en-US" sz="1200" baseline="0" dirty="0"/>
              <a:t> arrow at the Effects Gallery and then click </a:t>
            </a:r>
            <a:r>
              <a:rPr lang="en-US" sz="1200" b="1" baseline="0" dirty="0"/>
              <a:t>More Entrance Effects</a:t>
            </a:r>
            <a:r>
              <a:rPr lang="en-US" sz="1200" baseline="0" dirty="0"/>
              <a:t>. In the </a:t>
            </a:r>
            <a:r>
              <a:rPr lang="en-US" sz="1200" b="1" baseline="0" dirty="0"/>
              <a:t>Change Entrance Effects</a:t>
            </a:r>
            <a:r>
              <a:rPr lang="en-US" sz="1200" baseline="0" dirty="0"/>
              <a:t> dialog box, under </a:t>
            </a:r>
            <a:r>
              <a:rPr lang="en-US" sz="1200" b="1" baseline="0" dirty="0"/>
              <a:t>Moderate</a:t>
            </a:r>
            <a:r>
              <a:rPr lang="en-US" sz="1200" baseline="0" dirty="0"/>
              <a:t>, click </a:t>
            </a:r>
            <a:r>
              <a:rPr lang="en-US" sz="1200" b="1" baseline="0" dirty="0"/>
              <a:t>Basic Zoom</a:t>
            </a:r>
            <a:r>
              <a:rPr lang="en-US" sz="1200" baseline="0" dirty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Click </a:t>
            </a:r>
            <a:r>
              <a:rPr lang="en-US" sz="1200" b="1" baseline="0" dirty="0"/>
              <a:t>Effect Options</a:t>
            </a:r>
            <a:r>
              <a:rPr lang="en-US" sz="1200" b="0" baseline="0" dirty="0"/>
              <a:t>, and under </a:t>
            </a:r>
            <a:r>
              <a:rPr lang="en-US" sz="1200" b="1" baseline="0" dirty="0"/>
              <a:t>Zoom</a:t>
            </a:r>
            <a:r>
              <a:rPr lang="en-US" sz="1200" b="0" baseline="0" dirty="0"/>
              <a:t>, click </a:t>
            </a:r>
            <a:r>
              <a:rPr lang="en-US" sz="1200" b="1" baseline="0" dirty="0"/>
              <a:t>Out Slightly</a:t>
            </a:r>
            <a:r>
              <a:rPr lang="en-US" sz="1200" b="0" baseline="0" dirty="0"/>
              <a:t>. </a:t>
            </a:r>
            <a:endParaRPr lang="en-US" sz="1200" baseline="0" dirty="0"/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In the </a:t>
            </a:r>
            <a:r>
              <a:rPr lang="en-US" sz="1200" b="1" baseline="0" dirty="0"/>
              <a:t>Timing </a:t>
            </a:r>
            <a:r>
              <a:rPr lang="en-US" sz="1200" b="0" baseline="0" dirty="0"/>
              <a:t>group, in the </a:t>
            </a:r>
            <a:r>
              <a:rPr lang="en-US" sz="1200" b="1" baseline="0" dirty="0"/>
              <a:t>Start</a:t>
            </a:r>
            <a:r>
              <a:rPr lang="en-US" sz="1200" baseline="0" dirty="0"/>
              <a:t> list, select </a:t>
            </a:r>
            <a:r>
              <a:rPr lang="en-US" sz="1200" b="1" baseline="0" dirty="0"/>
              <a:t>With Previous</a:t>
            </a:r>
            <a:r>
              <a:rPr lang="en-US" sz="1200" baseline="0" dirty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Also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in the </a:t>
            </a:r>
            <a:r>
              <a:rPr lang="en-US" sz="1200" b="1" baseline="0" dirty="0"/>
              <a:t>Duration</a:t>
            </a:r>
            <a:r>
              <a:rPr lang="en-US" sz="1200" baseline="0" dirty="0"/>
              <a:t> list, click </a:t>
            </a:r>
            <a:r>
              <a:rPr lang="en-US" sz="1200" b="1" baseline="0" dirty="0"/>
              <a:t>01.00</a:t>
            </a:r>
            <a:r>
              <a:rPr lang="en-US" sz="120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Press and hold CTRL, select the third, fifth, seventh, ninth, and 11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effects (effects for the text shapes), and then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More</a:t>
            </a:r>
            <a:r>
              <a:rPr lang="en-US" sz="1200" baseline="0" dirty="0"/>
              <a:t> arrow at the Effects Gallery and then click </a:t>
            </a:r>
            <a:r>
              <a:rPr lang="en-US" sz="1200" b="1" baseline="0" dirty="0"/>
              <a:t>More Entrance Effects</a:t>
            </a:r>
            <a:r>
              <a:rPr lang="en-US" sz="1200" baseline="0" dirty="0"/>
              <a:t>. In the </a:t>
            </a:r>
            <a:r>
              <a:rPr lang="en-US" sz="1200" b="1" baseline="0" dirty="0"/>
              <a:t>Change Entrance Effects</a:t>
            </a:r>
            <a:r>
              <a:rPr lang="en-US" sz="1200" baseline="0" dirty="0"/>
              <a:t> dialog box, </a:t>
            </a:r>
            <a:r>
              <a:rPr lang="en-US" sz="1200" b="0" baseline="0" dirty="0"/>
              <a:t>under </a:t>
            </a:r>
            <a:r>
              <a:rPr lang="en-US" sz="1200" b="1" baseline="0" dirty="0"/>
              <a:t>Basic</a:t>
            </a:r>
            <a:r>
              <a:rPr lang="en-US" sz="1200" b="0" baseline="0" dirty="0"/>
              <a:t>, click </a:t>
            </a:r>
            <a:r>
              <a:rPr lang="en-US" sz="1200" b="1" baseline="0" dirty="0"/>
              <a:t>Peek In</a:t>
            </a:r>
            <a:r>
              <a:rPr lang="en-US" sz="1200" b="0" baseline="0" dirty="0"/>
              <a:t>, and then click </a:t>
            </a:r>
            <a:r>
              <a:rPr lang="en-US" sz="1200" b="1" baseline="0" dirty="0"/>
              <a:t>OK</a:t>
            </a:r>
            <a:r>
              <a:rPr lang="en-US" sz="1200" baseline="0" dirty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</a:t>
            </a:r>
            <a:r>
              <a:rPr lang="en-US" sz="1200" b="1" baseline="0" dirty="0"/>
              <a:t>Effect Options</a:t>
            </a:r>
            <a:r>
              <a:rPr lang="en-US" sz="1200" baseline="0" dirty="0"/>
              <a:t>, and under</a:t>
            </a:r>
            <a:r>
              <a:rPr lang="en-US" sz="1200" b="0" baseline="0" dirty="0"/>
              <a:t> </a:t>
            </a:r>
            <a:r>
              <a:rPr lang="en-US" sz="1200" b="1" baseline="0" dirty="0"/>
              <a:t>Direction</a:t>
            </a:r>
            <a:r>
              <a:rPr lang="en-US" sz="1200" baseline="0" dirty="0"/>
              <a:t>, click </a:t>
            </a:r>
            <a:r>
              <a:rPr lang="en-US" sz="1200" b="1" baseline="0" dirty="0"/>
              <a:t>From Top</a:t>
            </a:r>
            <a:r>
              <a:rPr lang="en-US" sz="1200" b="0" baseline="0" dirty="0"/>
              <a:t>.</a:t>
            </a:r>
            <a:r>
              <a:rPr lang="en-US" sz="1200" b="1" baseline="0" dirty="0"/>
              <a:t>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in the </a:t>
            </a:r>
            <a:r>
              <a:rPr lang="en-US" sz="1200" b="1" baseline="0" dirty="0"/>
              <a:t>Duration</a:t>
            </a:r>
            <a:r>
              <a:rPr lang="en-US" sz="1200" baseline="0" dirty="0"/>
              <a:t> list, click </a:t>
            </a:r>
            <a:r>
              <a:rPr lang="en-US" sz="1200" b="1" baseline="0" dirty="0"/>
              <a:t>01.00</a:t>
            </a:r>
            <a:r>
              <a:rPr lang="en-US" sz="120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Press and hold CTRL, select the second, fourth, sixth, eighth, and 10</a:t>
            </a:r>
            <a:r>
              <a:rPr lang="en-US" sz="1200" baseline="30000" dirty="0"/>
              <a:t>th</a:t>
            </a:r>
            <a:r>
              <a:rPr lang="en-US" sz="1200" baseline="0" dirty="0"/>
              <a:t>  animation effects (effects for the pictures). In the </a:t>
            </a:r>
            <a:r>
              <a:rPr lang="en-US" sz="1200" b="1" baseline="0" dirty="0"/>
              <a:t>Timing </a:t>
            </a:r>
            <a:r>
              <a:rPr lang="en-US" sz="1200" baseline="0" dirty="0"/>
              <a:t>group, </a:t>
            </a:r>
            <a:r>
              <a:rPr lang="en-US" sz="1200" b="0" baseline="0" dirty="0"/>
              <a:t>in the </a:t>
            </a:r>
            <a:r>
              <a:rPr lang="en-US" sz="1200" b="1" baseline="0" dirty="0"/>
              <a:t>Start</a:t>
            </a:r>
            <a:r>
              <a:rPr lang="en-US" sz="1200" b="0" baseline="0" dirty="0"/>
              <a:t> list, select</a:t>
            </a:r>
            <a:r>
              <a:rPr lang="en-US" sz="1200" baseline="0" dirty="0"/>
              <a:t> </a:t>
            </a:r>
            <a:r>
              <a:rPr lang="en-US" sz="1200" b="1" baseline="0" dirty="0"/>
              <a:t>After Previous</a:t>
            </a:r>
            <a:r>
              <a:rPr lang="en-US" sz="1200" baseline="0" dirty="0"/>
              <a:t>.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baseline="0" dirty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on the slider, then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dirty="0"/>
              <a:t>click </a:t>
            </a:r>
            <a:r>
              <a:rPr lang="en-US" sz="1200" b="1" dirty="0"/>
              <a:t>More Colors</a:t>
            </a:r>
            <a:r>
              <a:rPr lang="en-US" sz="1200" dirty="0"/>
              <a:t>, and then in the </a:t>
            </a:r>
            <a:r>
              <a:rPr lang="en-US" sz="1200" b="1" dirty="0"/>
              <a:t>Colors</a:t>
            </a:r>
            <a:r>
              <a:rPr lang="en-US" sz="1200" dirty="0"/>
              <a:t> dialog box, on the </a:t>
            </a:r>
            <a:r>
              <a:rPr lang="en-US" sz="1200" b="1" dirty="0"/>
              <a:t>Custom</a:t>
            </a:r>
            <a:r>
              <a:rPr lang="en-US" sz="1200" dirty="0"/>
              <a:t> tab, enter values for Red: </a:t>
            </a:r>
            <a:r>
              <a:rPr lang="en-US" sz="1200" b="1" dirty="0"/>
              <a:t>130</a:t>
            </a:r>
            <a:r>
              <a:rPr lang="en-US" sz="1200" dirty="0"/>
              <a:t>, Green: </a:t>
            </a:r>
            <a:r>
              <a:rPr lang="en-US" sz="1200" b="1" dirty="0"/>
              <a:t>126</a:t>
            </a:r>
            <a:r>
              <a:rPr lang="en-US" sz="1200" dirty="0"/>
              <a:t>, and Blue: </a:t>
            </a:r>
            <a:r>
              <a:rPr lang="en-US" sz="1200" b="1" dirty="0"/>
              <a:t>102</a:t>
            </a:r>
            <a:r>
              <a:rPr lang="en-US" sz="120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on the slider,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71%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Black, Text 1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 </a:t>
            </a:r>
          </a:p>
          <a:p>
            <a:endParaRPr lang="en-US" sz="120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016375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E5F23B-EE58-9B45-9315-48700F8C167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92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756FC-7336-B840-978F-32530527444E}" type="datetimeFigureOut">
              <a:rPr lang="en-US" smtClean="0"/>
              <a:pPr/>
              <a:t>10/14/23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3A43-2918-6743-BAAA-6467AF2C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756FC-7336-B840-978F-32530527444E}" type="datetimeFigureOut">
              <a:rPr lang="en-US" smtClean="0"/>
              <a:pPr/>
              <a:t>10/14/23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3A43-2918-6743-BAAA-6467AF2C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756FC-7336-B840-978F-32530527444E}" type="datetimeFigureOut">
              <a:rPr lang="en-US" smtClean="0"/>
              <a:pPr/>
              <a:t>10/14/23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3A43-2918-6743-BAAA-6467AF2C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0"/>
            <a:ext cx="7924800" cy="44196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77BB27-6235-B14B-9538-B680A64942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3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756FC-7336-B840-978F-32530527444E}" type="datetimeFigureOut">
              <a:rPr lang="en-US" smtClean="0"/>
              <a:pPr/>
              <a:t>10/14/23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3A43-2918-6743-BAAA-6467AF2C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756FC-7336-B840-978F-32530527444E}" type="datetimeFigureOut">
              <a:rPr lang="en-US" smtClean="0"/>
              <a:pPr/>
              <a:t>10/14/23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3A43-2918-6743-BAAA-6467AF2C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756FC-7336-B840-978F-32530527444E}" type="datetimeFigureOut">
              <a:rPr lang="en-US" smtClean="0"/>
              <a:pPr/>
              <a:t>10/14/23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3A43-2918-6743-BAAA-6467AF2C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756FC-7336-B840-978F-32530527444E}" type="datetimeFigureOut">
              <a:rPr lang="en-US" smtClean="0"/>
              <a:pPr/>
              <a:t>10/14/23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3A43-2918-6743-BAAA-6467AF2C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756FC-7336-B840-978F-32530527444E}" type="datetimeFigureOut">
              <a:rPr lang="en-US" smtClean="0"/>
              <a:pPr/>
              <a:t>10/14/23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3A43-2918-6743-BAAA-6467AF2C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756FC-7336-B840-978F-32530527444E}" type="datetimeFigureOut">
              <a:rPr lang="en-US" smtClean="0"/>
              <a:pPr/>
              <a:t>10/14/23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3A43-2918-6743-BAAA-6467AF2C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756FC-7336-B840-978F-32530527444E}" type="datetimeFigureOut">
              <a:rPr lang="en-US" smtClean="0"/>
              <a:pPr/>
              <a:t>10/14/23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3A43-2918-6743-BAAA-6467AF2C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756FC-7336-B840-978F-32530527444E}" type="datetimeFigureOut">
              <a:rPr lang="en-US" smtClean="0"/>
              <a:pPr/>
              <a:t>10/14/23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3A43-2918-6743-BAAA-6467AF2C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756FC-7336-B840-978F-32530527444E}" type="datetimeFigureOut">
              <a:rPr lang="en-US" smtClean="0"/>
              <a:pPr/>
              <a:t>10/14/23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33A43-2918-6743-BAAA-6467AF2C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mancipation" TargetMode="External"/><Relationship Id="rId7" Type="http://schemas.openxmlformats.org/officeDocument/2006/relationships/hyperlink" Target="https://en.wikipedia.org/wiki/Conscientiza%C3%A7%C3%A3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Portuguese_language" TargetMode="External"/><Relationship Id="rId5" Type="http://schemas.openxmlformats.org/officeDocument/2006/relationships/hyperlink" Target="https://en.wikipedia.org/wiki/Critical_consciousness" TargetMode="External"/><Relationship Id="rId4" Type="http://schemas.openxmlformats.org/officeDocument/2006/relationships/hyperlink" Target="https://en.wikipedia.org/wiki/Oppression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demy.com/disruptive-innovation-in-higher-education/" TargetMode="External"/><Relationship Id="rId2" Type="http://schemas.openxmlformats.org/officeDocument/2006/relationships/hyperlink" Target="http://www.economicdisciple.org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0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w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8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8.bin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6.bin"/><Relationship Id="rId18" Type="http://schemas.openxmlformats.org/officeDocument/2006/relationships/oleObject" Target="../embeddings/oleObject21.bin"/><Relationship Id="rId26" Type="http://schemas.openxmlformats.org/officeDocument/2006/relationships/oleObject" Target="../embeddings/oleObject29.bin"/><Relationship Id="rId39" Type="http://schemas.openxmlformats.org/officeDocument/2006/relationships/oleObject" Target="../embeddings/oleObject42.bin"/><Relationship Id="rId21" Type="http://schemas.openxmlformats.org/officeDocument/2006/relationships/oleObject" Target="../embeddings/oleObject24.bin"/><Relationship Id="rId34" Type="http://schemas.openxmlformats.org/officeDocument/2006/relationships/oleObject" Target="../embeddings/oleObject37.bin"/><Relationship Id="rId42" Type="http://schemas.openxmlformats.org/officeDocument/2006/relationships/oleObject" Target="../embeddings/oleObject45.bin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9.bin"/><Relationship Id="rId20" Type="http://schemas.openxmlformats.org/officeDocument/2006/relationships/oleObject" Target="../embeddings/oleObject23.bin"/><Relationship Id="rId29" Type="http://schemas.openxmlformats.org/officeDocument/2006/relationships/oleObject" Target="../embeddings/oleObject32.bin"/><Relationship Id="rId41" Type="http://schemas.openxmlformats.org/officeDocument/2006/relationships/oleObject" Target="../embeddings/oleObject44.bin"/><Relationship Id="rId1" Type="http://schemas.openxmlformats.org/officeDocument/2006/relationships/tags" Target="../tags/tag2.xml"/><Relationship Id="rId6" Type="http://schemas.openxmlformats.org/officeDocument/2006/relationships/oleObject" Target="../embeddings/oleObject10.bin"/><Relationship Id="rId11" Type="http://schemas.openxmlformats.org/officeDocument/2006/relationships/oleObject" Target="../embeddings/oleObject14.bin"/><Relationship Id="rId24" Type="http://schemas.openxmlformats.org/officeDocument/2006/relationships/oleObject" Target="../embeddings/oleObject27.bin"/><Relationship Id="rId32" Type="http://schemas.openxmlformats.org/officeDocument/2006/relationships/oleObject" Target="../embeddings/oleObject35.bin"/><Relationship Id="rId37" Type="http://schemas.openxmlformats.org/officeDocument/2006/relationships/oleObject" Target="../embeddings/oleObject40.bin"/><Relationship Id="rId40" Type="http://schemas.openxmlformats.org/officeDocument/2006/relationships/oleObject" Target="../embeddings/oleObject43.bin"/><Relationship Id="rId5" Type="http://schemas.openxmlformats.org/officeDocument/2006/relationships/image" Target="../media/image8.wmf"/><Relationship Id="rId15" Type="http://schemas.openxmlformats.org/officeDocument/2006/relationships/oleObject" Target="../embeddings/oleObject18.bin"/><Relationship Id="rId23" Type="http://schemas.openxmlformats.org/officeDocument/2006/relationships/oleObject" Target="../embeddings/oleObject26.bin"/><Relationship Id="rId28" Type="http://schemas.openxmlformats.org/officeDocument/2006/relationships/oleObject" Target="../embeddings/oleObject31.bin"/><Relationship Id="rId36" Type="http://schemas.openxmlformats.org/officeDocument/2006/relationships/oleObject" Target="../embeddings/oleObject39.bin"/><Relationship Id="rId10" Type="http://schemas.openxmlformats.org/officeDocument/2006/relationships/oleObject" Target="../embeddings/oleObject13.bin"/><Relationship Id="rId19" Type="http://schemas.openxmlformats.org/officeDocument/2006/relationships/oleObject" Target="../embeddings/oleObject22.bin"/><Relationship Id="rId31" Type="http://schemas.openxmlformats.org/officeDocument/2006/relationships/oleObject" Target="../embeddings/oleObject34.bin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2.bin"/><Relationship Id="rId14" Type="http://schemas.openxmlformats.org/officeDocument/2006/relationships/oleObject" Target="../embeddings/oleObject17.bin"/><Relationship Id="rId22" Type="http://schemas.openxmlformats.org/officeDocument/2006/relationships/oleObject" Target="../embeddings/oleObject25.bin"/><Relationship Id="rId27" Type="http://schemas.openxmlformats.org/officeDocument/2006/relationships/oleObject" Target="../embeddings/oleObject30.bin"/><Relationship Id="rId30" Type="http://schemas.openxmlformats.org/officeDocument/2006/relationships/oleObject" Target="../embeddings/oleObject33.bin"/><Relationship Id="rId35" Type="http://schemas.openxmlformats.org/officeDocument/2006/relationships/oleObject" Target="../embeddings/oleObject38.bin"/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4.xml"/><Relationship Id="rId12" Type="http://schemas.openxmlformats.org/officeDocument/2006/relationships/oleObject" Target="../embeddings/oleObject15.bin"/><Relationship Id="rId17" Type="http://schemas.openxmlformats.org/officeDocument/2006/relationships/oleObject" Target="../embeddings/oleObject20.bin"/><Relationship Id="rId25" Type="http://schemas.openxmlformats.org/officeDocument/2006/relationships/oleObject" Target="../embeddings/oleObject28.bin"/><Relationship Id="rId33" Type="http://schemas.openxmlformats.org/officeDocument/2006/relationships/oleObject" Target="../embeddings/oleObject36.bin"/><Relationship Id="rId38" Type="http://schemas.openxmlformats.org/officeDocument/2006/relationships/oleObject" Target="../embeddings/oleObject4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oorwiseman.vhx.tv/" TargetMode="Externa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894724"/>
            <a:ext cx="6400800" cy="314811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9" y="177003"/>
            <a:ext cx="9121941" cy="18093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84200" y="2420471"/>
            <a:ext cx="7772400" cy="3697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strike="sngStrike" dirty="0"/>
              <a:t>Poorology</a:t>
            </a:r>
          </a:p>
          <a:p>
            <a:r>
              <a:rPr lang="en-US" sz="5400" dirty="0"/>
              <a:t>Slum Dwellers’ Theology:</a:t>
            </a:r>
            <a:br>
              <a:rPr lang="en-US" sz="5400" dirty="0"/>
            </a:br>
            <a:r>
              <a:rPr lang="en-US" sz="5400" dirty="0"/>
              <a:t>Pedagogy in the Slums</a:t>
            </a:r>
          </a:p>
          <a:p>
            <a:endParaRPr lang="en-US" sz="5300" dirty="0"/>
          </a:p>
          <a:p>
            <a:r>
              <a:rPr lang="en-US" sz="5300" dirty="0"/>
              <a:t>Dr Viv Grigg</a:t>
            </a:r>
          </a:p>
          <a:p>
            <a:r>
              <a:rPr lang="en-US" sz="5300" dirty="0"/>
              <a:t>Professor of Urban Leadership </a:t>
            </a:r>
            <a:br>
              <a:rPr lang="en-US" sz="5300" dirty="0"/>
            </a:br>
            <a:r>
              <a:rPr lang="en-US" sz="5300" dirty="0"/>
              <a:t>William Carey International University</a:t>
            </a:r>
            <a:br>
              <a:rPr lang="en-US" sz="5300" dirty="0"/>
            </a:br>
            <a:endParaRPr lang="en-US" dirty="0"/>
          </a:p>
          <a:p>
            <a:r>
              <a:rPr lang="en-US" dirty="0"/>
              <a:t>   </a:t>
            </a:r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urbanleaders.org</a:t>
            </a:r>
            <a:r>
              <a:rPr lang="en-US" dirty="0"/>
              <a:t>/ma/</a:t>
            </a:r>
            <a:r>
              <a:rPr lang="en-US" dirty="0" err="1"/>
              <a:t>paradigms.htm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8B2C21-C4AD-E747-BC38-D6752106F5BA}"/>
              </a:ext>
            </a:extLst>
          </p:cNvPr>
          <p:cNvSpPr txBox="1"/>
          <p:nvPr/>
        </p:nvSpPr>
        <p:spPr>
          <a:xfrm>
            <a:off x="416859" y="6239435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EMS, 2024</a:t>
            </a:r>
          </a:p>
        </p:txBody>
      </p:sp>
    </p:spTree>
    <p:extLst>
      <p:ext uri="{BB962C8B-B14F-4D97-AF65-F5344CB8AC3E}">
        <p14:creationId xmlns:p14="http://schemas.microsoft.com/office/powerpoint/2010/main" val="2665610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76700" y="1257100"/>
            <a:ext cx="5067300" cy="330125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altLang="en-US" dirty="0"/>
              <a:t>Slum Workers’ Story-telling Consultations in 22 cities in the 1990’s </a:t>
            </a:r>
          </a:p>
          <a:p>
            <a:pPr eaLnBrk="1" hangingPunct="1">
              <a:defRPr/>
            </a:pPr>
            <a:r>
              <a:rPr lang="en-US" altLang="en-US" dirty="0"/>
              <a:t>They identified 433 outcomes for effective apostleship, pastor-teacher, evangelist, deacon/ness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3700" y="179882"/>
            <a:ext cx="834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Genesis of Urban Poor Missiology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1748" y="4413980"/>
            <a:ext cx="3737548" cy="2803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496512-1FF0-7649-90F9-0FDCCBC64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2892"/>
            <a:ext cx="4076700" cy="2781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0CA7D0-AB46-1E41-9377-62044EFD8BA5}"/>
              </a:ext>
            </a:extLst>
          </p:cNvPr>
          <p:cNvSpPr txBox="1"/>
          <p:nvPr/>
        </p:nvSpPr>
        <p:spPr>
          <a:xfrm>
            <a:off x="300251" y="4885898"/>
            <a:ext cx="377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These fall into 23 Fields of Knowledge</a:t>
            </a:r>
          </a:p>
        </p:txBody>
      </p:sp>
    </p:spTree>
    <p:extLst>
      <p:ext uri="{BB962C8B-B14F-4D97-AF65-F5344CB8AC3E}">
        <p14:creationId xmlns:p14="http://schemas.microsoft.com/office/powerpoint/2010/main" val="1997011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2B4C4-FC98-EE43-8EBD-7EF2186A6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2DF87-FD3E-B547-A869-100DD97F9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5845"/>
            <a:ext cx="8229600" cy="457031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This is our humble attempt to follow Jesus-style theological education in the slums, to get the seminary into the slums!!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90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0" y="914400"/>
            <a:ext cx="5334000" cy="518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story-telling consultations in 22 cities the 1990’s were the birthplace of the methodology.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3700" y="179882"/>
            <a:ext cx="6680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Influences - 1: The Slum Pastors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" y="1634086"/>
            <a:ext cx="3737548" cy="2803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26" y="3567818"/>
            <a:ext cx="3737548" cy="280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78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B682-EBDD-0E44-A042-F02719960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i="1" dirty="0"/>
              <a:t>Encarnação</a:t>
            </a:r>
            <a:r>
              <a:rPr lang="en-US" dirty="0"/>
              <a:t>  Alliance of Urban Poor Leaders Training Commission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739BA-A346-984D-8C3E-F121F8F2F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23855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2002 in Brazil</a:t>
            </a:r>
          </a:p>
          <a:p>
            <a:r>
              <a:rPr lang="en-US" dirty="0"/>
              <a:t>2004 in Bangkok</a:t>
            </a:r>
          </a:p>
          <a:p>
            <a:r>
              <a:rPr lang="en-US" dirty="0"/>
              <a:t>2005,6,7,9,11,13,15, 18 gatherings at partner schools</a:t>
            </a:r>
          </a:p>
          <a:p>
            <a:r>
              <a:rPr lang="en-US" dirty="0"/>
              <a:t>A beautiful coalition of 60 activist professors, deans, directors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C2DFCD-984B-F64E-9C7F-B44A10C07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055" y="1969800"/>
            <a:ext cx="5943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96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211540" y="1371353"/>
            <a:ext cx="4572000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Global Collaboration</a:t>
            </a:r>
          </a:p>
        </p:txBody>
      </p:sp>
      <p:pic>
        <p:nvPicPr>
          <p:cNvPr id="26626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3751263"/>
            <a:ext cx="40386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00" y="3751263"/>
            <a:ext cx="40513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C00A12-F4EB-FE49-BBE7-88A842448172}"/>
              </a:ext>
            </a:extLst>
          </p:cNvPr>
          <p:cNvSpPr txBox="1"/>
          <p:nvPr/>
        </p:nvSpPr>
        <p:spPr>
          <a:xfrm>
            <a:off x="641445" y="3220872"/>
            <a:ext cx="1856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2007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F3939A-02F8-4D40-BD90-BC5529508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326" y="980282"/>
            <a:ext cx="3549073" cy="261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07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Global Collaboration</a:t>
            </a:r>
          </a:p>
        </p:txBody>
      </p:sp>
      <p:pic>
        <p:nvPicPr>
          <p:cNvPr id="26628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25" y="1160463"/>
            <a:ext cx="40798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ED871E23-544B-CC4F-8A80-CB3536D43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6394" y="2169994"/>
            <a:ext cx="110660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Centre for Urban Mission, Nairobi</a:t>
            </a:r>
          </a:p>
        </p:txBody>
      </p:sp>
      <p:pic>
        <p:nvPicPr>
          <p:cNvPr id="8" name="Picture 7" descr="centrefrourbanmiss">
            <a:extLst>
              <a:ext uri="{FF2B5EF4-FFF2-40B4-BE49-F238E27FC236}">
                <a16:creationId xmlns:a16="http://schemas.microsoft.com/office/drawing/2014/main" id="{919501A1-BDD6-6F4F-BA33-1C6686DAE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348" y="1160463"/>
            <a:ext cx="2875898" cy="229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2B549BE2-9718-E647-AABA-07599A0EE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8793" y="3801210"/>
            <a:ext cx="40386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B854F3-77E3-BF40-9999-F519FED8BE2A}"/>
              </a:ext>
            </a:extLst>
          </p:cNvPr>
          <p:cNvSpPr txBox="1"/>
          <p:nvPr/>
        </p:nvSpPr>
        <p:spPr>
          <a:xfrm>
            <a:off x="1965434" y="509751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211386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Global Collaboration</a:t>
            </a:r>
          </a:p>
        </p:txBody>
      </p:sp>
      <p:pic>
        <p:nvPicPr>
          <p:cNvPr id="2765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399573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219200"/>
            <a:ext cx="39624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C485E1-9FD8-DD40-897B-9D3B7118B553}"/>
              </a:ext>
            </a:extLst>
          </p:cNvPr>
          <p:cNvSpPr txBox="1"/>
          <p:nvPr/>
        </p:nvSpPr>
        <p:spPr>
          <a:xfrm>
            <a:off x="5268036" y="4394578"/>
            <a:ext cx="33425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Uganda Christian University, 2017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William Carey International University, 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CFE9CB-A7D3-264F-8266-657E84F7E434}"/>
              </a:ext>
            </a:extLst>
          </p:cNvPr>
          <p:cNvSpPr txBox="1"/>
          <p:nvPr/>
        </p:nvSpPr>
        <p:spPr>
          <a:xfrm>
            <a:off x="668740" y="3757613"/>
            <a:ext cx="38603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Haiti: Aborted Attempt, 2009</a:t>
            </a:r>
          </a:p>
          <a:p>
            <a:r>
              <a:rPr lang="en-US" sz="2800" dirty="0"/>
              <a:t>(University collapsed in earthquake)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0742B-2139-7E43-BE1D-5DE4A113EBFE}"/>
              </a:ext>
            </a:extLst>
          </p:cNvPr>
          <p:cNvSpPr txBox="1"/>
          <p:nvPr/>
        </p:nvSpPr>
        <p:spPr>
          <a:xfrm>
            <a:off x="533401" y="5141843"/>
            <a:ext cx="411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launched:     	Cameroon, 2022, IUDI </a:t>
            </a:r>
          </a:p>
          <a:p>
            <a:r>
              <a:rPr lang="en-US" sz="2800" dirty="0"/>
              <a:t>Not succeeded in launch:	Rio de Janeiro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B236A5-88DA-6042-A4A5-A7003ED142E8}"/>
              </a:ext>
            </a:extLst>
          </p:cNvPr>
          <p:cNvSpPr txBox="1"/>
          <p:nvPr/>
        </p:nvSpPr>
        <p:spPr>
          <a:xfrm>
            <a:off x="7260609" y="832513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118613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A6DDE8-E60A-9C45-9D31-F3BCF2459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300" dirty="0"/>
              <a:t>FIRST GRADUATES IN CHENNAI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DC3964-E3A3-BA41-A1D0-FD4A8706BA87}"/>
              </a:ext>
            </a:extLst>
          </p:cNvPr>
          <p:cNvSpPr txBox="1"/>
          <p:nvPr/>
        </p:nvSpPr>
        <p:spPr>
          <a:xfrm>
            <a:off x="480060" y="2872899"/>
            <a:ext cx="3182691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/>
              <a:t>PASTOR OF A CHURCH OF 1000 IN CHENNAI SLUMS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/>
              <a:t>ELIJAH: PASTOR STARTING THREE PRESCHOOLS</a:t>
            </a:r>
          </a:p>
        </p:txBody>
      </p:sp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3A51F98-3AE3-2D44-A062-932DD46D1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" b="5815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6283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98"/>
          <p:cNvSpPr>
            <a:spLocks noGrp="1"/>
          </p:cNvSpPr>
          <p:nvPr>
            <p:ph type="ctrTitle"/>
          </p:nvPr>
        </p:nvSpPr>
        <p:spPr>
          <a:xfrm>
            <a:off x="421340" y="449005"/>
            <a:ext cx="8272887" cy="1088136"/>
          </a:xfrm>
        </p:spPr>
        <p:txBody>
          <a:bodyPr>
            <a:noAutofit/>
          </a:bodyPr>
          <a:lstStyle/>
          <a:p>
            <a:r>
              <a:rPr lang="en-US" sz="3300" dirty="0"/>
              <a:t>MA in TRANSFORMATIONAL  URBAN LEADERSHIP</a:t>
            </a:r>
          </a:p>
        </p:txBody>
      </p:sp>
      <p:pic>
        <p:nvPicPr>
          <p:cNvPr id="10" name="Picture 9" descr="Untitled-1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24" y="2795450"/>
            <a:ext cx="8722660" cy="209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77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2B4C4-FC98-EE43-8EBD-7EF2186A6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Jesus’ Seminary in the Slums</a:t>
            </a:r>
            <a:br>
              <a:rPr lang="en-US" dirty="0"/>
            </a:br>
            <a:r>
              <a:rPr lang="en-US" dirty="0"/>
              <a:t>Theological Derivation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D82923-6E26-5046-9BA2-3068E05DFAD1}"/>
              </a:ext>
            </a:extLst>
          </p:cNvPr>
          <p:cNvGraphicFramePr>
            <a:graphicFrameLocks noGrp="1"/>
          </p:cNvGraphicFramePr>
          <p:nvPr/>
        </p:nvGraphicFramePr>
        <p:xfrm>
          <a:off x="682388" y="1637730"/>
          <a:ext cx="7806520" cy="4633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3260">
                  <a:extLst>
                    <a:ext uri="{9D8B030D-6E8A-4147-A177-3AD203B41FA5}">
                      <a16:colId xmlns:a16="http://schemas.microsoft.com/office/drawing/2014/main" val="2297555673"/>
                    </a:ext>
                  </a:extLst>
                </a:gridCol>
                <a:gridCol w="3903260">
                  <a:extLst>
                    <a:ext uri="{9D8B030D-6E8A-4147-A177-3AD203B41FA5}">
                      <a16:colId xmlns:a16="http://schemas.microsoft.com/office/drawing/2014/main" val="751579951"/>
                    </a:ext>
                  </a:extLst>
                </a:gridCol>
              </a:tblGrid>
              <a:tr h="736489">
                <a:tc>
                  <a:txBody>
                    <a:bodyPr/>
                    <a:lstStyle/>
                    <a:p>
                      <a:r>
                        <a:rPr lang="en-US" sz="2800" dirty="0"/>
                        <a:t>Jesus teaching/Training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Course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669595"/>
                  </a:ext>
                </a:extLst>
              </a:tr>
              <a:tr h="736489">
                <a:tc>
                  <a:txBody>
                    <a:bodyPr/>
                    <a:lstStyle/>
                    <a:p>
                      <a:r>
                        <a:rPr lang="en-US" sz="2800" dirty="0"/>
                        <a:t>To be with him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Urban Spirituality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561762"/>
                  </a:ext>
                </a:extLst>
              </a:tr>
              <a:tr h="736489">
                <a:tc>
                  <a:txBody>
                    <a:bodyPr/>
                    <a:lstStyle/>
                    <a:p>
                      <a:r>
                        <a:rPr lang="en-US" sz="2800" dirty="0"/>
                        <a:t>And be sent out to preach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Evangelism &amp; Churchplanting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876575"/>
                  </a:ext>
                </a:extLst>
              </a:tr>
              <a:tr h="1271201">
                <a:tc>
                  <a:txBody>
                    <a:bodyPr/>
                    <a:lstStyle/>
                    <a:p>
                      <a:r>
                        <a:rPr lang="en-US" sz="2800" dirty="0"/>
                        <a:t>The Kingdom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A Biblical Theology of Urban Mission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806254"/>
                  </a:ext>
                </a:extLst>
              </a:tr>
              <a:tr h="736489">
                <a:tc>
                  <a:txBody>
                    <a:bodyPr/>
                    <a:lstStyle/>
                    <a:p>
                      <a:r>
                        <a:rPr lang="en-US" sz="2800" dirty="0"/>
                        <a:t>To the poor, lame, deaf….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Working with the Marginalized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618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985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6A8810-6D2F-6F47-8D74-24226D788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0220" y="235548"/>
            <a:ext cx="4960620" cy="6399972"/>
          </a:xfrm>
        </p:spPr>
      </p:pic>
    </p:spTree>
    <p:extLst>
      <p:ext uri="{BB962C8B-B14F-4D97-AF65-F5344CB8AC3E}">
        <p14:creationId xmlns:p14="http://schemas.microsoft.com/office/powerpoint/2010/main" val="1769958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2B4C4-FC98-EE43-8EBD-7EF2186A6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Jesus’ Seminary in the Slums</a:t>
            </a:r>
            <a:br>
              <a:rPr lang="en-US" dirty="0"/>
            </a:br>
            <a:r>
              <a:rPr lang="en-US" dirty="0"/>
              <a:t>Theological Derivation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88FE534-CD79-214F-869F-E5AD54418D05}"/>
              </a:ext>
            </a:extLst>
          </p:cNvPr>
          <p:cNvGraphicFramePr>
            <a:graphicFrameLocks noGrp="1"/>
          </p:cNvGraphicFramePr>
          <p:nvPr/>
        </p:nvGraphicFramePr>
        <p:xfrm>
          <a:off x="457199" y="1499525"/>
          <a:ext cx="8427494" cy="5206877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213747">
                  <a:extLst>
                    <a:ext uri="{9D8B030D-6E8A-4147-A177-3AD203B41FA5}">
                      <a16:colId xmlns:a16="http://schemas.microsoft.com/office/drawing/2014/main" val="2255612222"/>
                    </a:ext>
                  </a:extLst>
                </a:gridCol>
                <a:gridCol w="4213747">
                  <a:extLst>
                    <a:ext uri="{9D8B030D-6E8A-4147-A177-3AD203B41FA5}">
                      <a16:colId xmlns:a16="http://schemas.microsoft.com/office/drawing/2014/main" val="2455635156"/>
                    </a:ext>
                  </a:extLst>
                </a:gridCol>
              </a:tblGrid>
              <a:tr h="454795">
                <a:tc>
                  <a:txBody>
                    <a:bodyPr/>
                    <a:lstStyle/>
                    <a:p>
                      <a:r>
                        <a:rPr lang="en-US" sz="2400" dirty="0"/>
                        <a:t>Jesus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Course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597688"/>
                  </a:ext>
                </a:extLst>
              </a:tr>
              <a:tr h="1457837">
                <a:tc>
                  <a:txBody>
                    <a:bodyPr/>
                    <a:lstStyle/>
                    <a:p>
                      <a:r>
                        <a:rPr lang="en-US" sz="2400" dirty="0"/>
                        <a:t>What Jesus discussed with the oppressor tax collector and Marxist rebel and high class disciples over supper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Urban Realities (Socio-</a:t>
                      </a:r>
                      <a:r>
                        <a:rPr lang="en-US" sz="2400" dirty="0" err="1"/>
                        <a:t>anthro</a:t>
                      </a:r>
                      <a:r>
                        <a:rPr lang="en-US" sz="2400" dirty="0"/>
                        <a:t>-geo-political urban analyses)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181237"/>
                  </a:ext>
                </a:extLst>
              </a:tr>
              <a:tr h="1457837">
                <a:tc>
                  <a:txBody>
                    <a:bodyPr/>
                    <a:lstStyle/>
                    <a:p>
                      <a:r>
                        <a:rPr lang="en-US" sz="2400" dirty="0"/>
                        <a:t>Go bear much fruit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Movement Leadership – social movements, church growth movements, revival movements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145675"/>
                  </a:ext>
                </a:extLst>
              </a:tr>
              <a:tr h="454795">
                <a:tc>
                  <a:txBody>
                    <a:bodyPr/>
                    <a:lstStyle/>
                    <a:p>
                      <a:r>
                        <a:rPr lang="en-US" sz="2400" dirty="0"/>
                        <a:t>He went about healing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Primary Health Care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881429"/>
                  </a:ext>
                </a:extLst>
              </a:tr>
              <a:tr h="454795">
                <a:tc>
                  <a:txBody>
                    <a:bodyPr/>
                    <a:lstStyle/>
                    <a:p>
                      <a:r>
                        <a:rPr lang="en-US" sz="2400" dirty="0"/>
                        <a:t>Engaging the Rich in debate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Advocacy &amp; Land Rights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070558"/>
                  </a:ext>
                </a:extLst>
              </a:tr>
              <a:tr h="784989">
                <a:tc>
                  <a:txBody>
                    <a:bodyPr/>
                    <a:lstStyle/>
                    <a:p>
                      <a:r>
                        <a:rPr lang="en-US" sz="2400" dirty="0"/>
                        <a:t>¼ of his teaching was on economics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Community Economics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833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6969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2B4C4-FC98-EE43-8EBD-7EF2186A6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Jesus’ Seminary in the Slums</a:t>
            </a:r>
            <a:br>
              <a:rPr lang="en-US" dirty="0"/>
            </a:br>
            <a:r>
              <a:rPr lang="en-US" dirty="0"/>
              <a:t>Theological Derivation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6471718-7334-BB4A-A1E6-8DECF9399439}"/>
              </a:ext>
            </a:extLst>
          </p:cNvPr>
          <p:cNvGraphicFramePr>
            <a:graphicFrameLocks noGrp="1"/>
          </p:cNvGraphicFramePr>
          <p:nvPr/>
        </p:nvGraphicFramePr>
        <p:xfrm>
          <a:off x="491318" y="1417638"/>
          <a:ext cx="8195482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3779">
                  <a:extLst>
                    <a:ext uri="{9D8B030D-6E8A-4147-A177-3AD203B41FA5}">
                      <a16:colId xmlns:a16="http://schemas.microsoft.com/office/drawing/2014/main" val="1581503437"/>
                    </a:ext>
                  </a:extLst>
                </a:gridCol>
                <a:gridCol w="4331703">
                  <a:extLst>
                    <a:ext uri="{9D8B030D-6E8A-4147-A177-3AD203B41FA5}">
                      <a16:colId xmlns:a16="http://schemas.microsoft.com/office/drawing/2014/main" val="3062928036"/>
                    </a:ext>
                  </a:extLst>
                </a:gridCol>
              </a:tblGrid>
              <a:tr h="413089">
                <a:tc>
                  <a:txBody>
                    <a:bodyPr/>
                    <a:lstStyle/>
                    <a:p>
                      <a:r>
                        <a:rPr lang="en-US" sz="2800" dirty="0"/>
                        <a:t>Jesus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Course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484713"/>
                  </a:ext>
                </a:extLst>
              </a:tr>
              <a:tr h="510287">
                <a:tc>
                  <a:txBody>
                    <a:bodyPr/>
                    <a:lstStyle/>
                    <a:p>
                      <a:r>
                        <a:rPr lang="en-US" sz="2400" dirty="0"/>
                        <a:t>Parables on management,  and faith in using 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/>
                        <a:t>Social Entrepreneurship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332703"/>
                  </a:ext>
                </a:extLst>
              </a:tr>
              <a:tr h="850478">
                <a:tc>
                  <a:txBody>
                    <a:bodyPr/>
                    <a:lstStyle/>
                    <a:p>
                      <a:r>
                        <a:rPr lang="en-US" sz="2800" dirty="0"/>
                        <a:t>He came teaching and preaching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/>
                        <a:t>Establishing Slum Education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593648"/>
                  </a:ext>
                </a:extLst>
              </a:tr>
              <a:tr h="461688">
                <a:tc>
                  <a:txBody>
                    <a:bodyPr/>
                    <a:lstStyle/>
                    <a:p>
                      <a:r>
                        <a:rPr lang="en-US" sz="2800" dirty="0"/>
                        <a:t>A Message of Reconciliation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/>
                        <a:t>Violence &amp; Reconciliation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3687488"/>
                  </a:ext>
                </a:extLst>
              </a:tr>
              <a:tr h="1422057">
                <a:tc>
                  <a:txBody>
                    <a:bodyPr/>
                    <a:lstStyle/>
                    <a:p>
                      <a:r>
                        <a:rPr lang="en-US" sz="2800" dirty="0"/>
                        <a:t>Integration with academia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/>
                        <a:t>Theology and Community-Action Research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045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0380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2B4C4-FC98-EE43-8EBD-7EF2186A6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2DF87-FD3E-B547-A869-100DD97F9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5845"/>
            <a:ext cx="8229600" cy="4570318"/>
          </a:xfrm>
        </p:spPr>
        <p:txBody>
          <a:bodyPr>
            <a:normAutofit/>
          </a:bodyPr>
          <a:lstStyle/>
          <a:p>
            <a:r>
              <a:rPr lang="en-GB" dirty="0"/>
              <a:t>Plus seminaries add in courses on (contextual European systematic) theology and (modernist) exegesis.  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This is our humble attempt to follow Jesus-style theological education in the slums, to get the seminary into the slums!!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354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2A595EB8-E614-EE46-9A68-18AE2E5BB40F}"/>
              </a:ext>
            </a:extLst>
          </p:cNvPr>
          <p:cNvSpPr/>
          <p:nvPr/>
        </p:nvSpPr>
        <p:spPr>
          <a:xfrm>
            <a:off x="3256728" y="2412513"/>
            <a:ext cx="3121591" cy="28952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_s8200"/>
          <p:cNvSpPr>
            <a:spLocks noChangeArrowheads="1"/>
          </p:cNvSpPr>
          <p:nvPr/>
        </p:nvSpPr>
        <p:spPr bwMode="auto">
          <a:xfrm>
            <a:off x="297144" y="1503599"/>
            <a:ext cx="3736974" cy="11873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2400" dirty="0"/>
              <a:t>Cultural &amp; Urban Economic, Anthropological, Sociological Studies</a:t>
            </a:r>
          </a:p>
        </p:txBody>
      </p:sp>
      <p:sp>
        <p:nvSpPr>
          <p:cNvPr id="37" name="_s8208"/>
          <p:cNvSpPr>
            <a:spLocks noChangeArrowheads="1"/>
          </p:cNvSpPr>
          <p:nvPr/>
        </p:nvSpPr>
        <p:spPr bwMode="auto">
          <a:xfrm>
            <a:off x="297143" y="2704476"/>
            <a:ext cx="2993975" cy="5551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kumimoji="1" lang="en-US" sz="2400" dirty="0"/>
              <a:t>Church Growth</a:t>
            </a:r>
          </a:p>
        </p:txBody>
      </p:sp>
      <p:sp>
        <p:nvSpPr>
          <p:cNvPr id="40" name="_s8198"/>
          <p:cNvSpPr>
            <a:spLocks noChangeArrowheads="1"/>
          </p:cNvSpPr>
          <p:nvPr/>
        </p:nvSpPr>
        <p:spPr bwMode="auto">
          <a:xfrm>
            <a:off x="297144" y="3273137"/>
            <a:ext cx="2993975" cy="128541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kumimoji="1" lang="en-US" sz="2400" dirty="0"/>
              <a:t>Urban Spirituality</a:t>
            </a:r>
          </a:p>
          <a:p>
            <a:pPr eaLnBrk="0" hangingPunct="0"/>
            <a:r>
              <a:rPr kumimoji="1" lang="en-US" sz="2400" dirty="0"/>
              <a:t> Contextual Theology</a:t>
            </a:r>
          </a:p>
        </p:txBody>
      </p:sp>
      <p:sp>
        <p:nvSpPr>
          <p:cNvPr id="24" name="Oval 17"/>
          <p:cNvSpPr>
            <a:spLocks noChangeArrowheads="1"/>
          </p:cNvSpPr>
          <p:nvPr/>
        </p:nvSpPr>
        <p:spPr bwMode="auto">
          <a:xfrm>
            <a:off x="3368818" y="2704475"/>
            <a:ext cx="2897413" cy="2311277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200" dirty="0"/>
              <a:t>Urban Poor Movement</a:t>
            </a:r>
          </a:p>
          <a:p>
            <a:pPr algn="ctr" eaLnBrk="0" hangingPunct="0"/>
            <a:r>
              <a:rPr lang="en-US" sz="3200" dirty="0"/>
              <a:t>Leadership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66E4D0-C66D-EC49-9730-C5755D25E34F}"/>
              </a:ext>
            </a:extLst>
          </p:cNvPr>
          <p:cNvSpPr txBox="1"/>
          <p:nvPr/>
        </p:nvSpPr>
        <p:spPr>
          <a:xfrm>
            <a:off x="297144" y="923104"/>
            <a:ext cx="3071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1. Urban Missiology</a:t>
            </a:r>
          </a:p>
        </p:txBody>
      </p:sp>
      <p:sp>
        <p:nvSpPr>
          <p:cNvPr id="48" name="Bent-Up Arrow 47">
            <a:extLst>
              <a:ext uri="{FF2B5EF4-FFF2-40B4-BE49-F238E27FC236}">
                <a16:creationId xmlns:a16="http://schemas.microsoft.com/office/drawing/2014/main" id="{81B4A112-78FB-6841-86B8-A45E2E5C6D71}"/>
              </a:ext>
            </a:extLst>
          </p:cNvPr>
          <p:cNvSpPr/>
          <p:nvPr/>
        </p:nvSpPr>
        <p:spPr>
          <a:xfrm rot="16200000" flipV="1">
            <a:off x="2942745" y="3312568"/>
            <a:ext cx="724556" cy="713679"/>
          </a:xfrm>
          <a:prstGeom prst="bentUpArrow">
            <a:avLst>
              <a:gd name="adj1" fmla="val 25000"/>
              <a:gd name="adj2" fmla="val 22891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29D22DA-72C6-E049-B4C4-40B609A2B0C7}"/>
              </a:ext>
            </a:extLst>
          </p:cNvPr>
          <p:cNvSpPr txBox="1"/>
          <p:nvPr/>
        </p:nvSpPr>
        <p:spPr>
          <a:xfrm>
            <a:off x="64944" y="65596"/>
            <a:ext cx="9079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+mj-lt"/>
              </a:rPr>
              <a:t>The Domain</a:t>
            </a:r>
            <a:endParaRPr lang="en-US" sz="1200" b="1" dirty="0">
              <a:latin typeface="+mj-lt"/>
            </a:endParaRPr>
          </a:p>
          <a:p>
            <a:pPr algn="r"/>
            <a:endParaRPr lang="en-US" sz="1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339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2A595EB8-E614-EE46-9A68-18AE2E5BB40F}"/>
              </a:ext>
            </a:extLst>
          </p:cNvPr>
          <p:cNvSpPr/>
          <p:nvPr/>
        </p:nvSpPr>
        <p:spPr>
          <a:xfrm>
            <a:off x="3144641" y="2388103"/>
            <a:ext cx="3121591" cy="28952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6184998" y="1666133"/>
            <a:ext cx="2566988" cy="18158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800" dirty="0"/>
              <a:t>Small Business and Organizational Development</a:t>
            </a:r>
          </a:p>
        </p:txBody>
      </p:sp>
      <p:sp>
        <p:nvSpPr>
          <p:cNvPr id="34" name="_s8200"/>
          <p:cNvSpPr>
            <a:spLocks noChangeArrowheads="1"/>
          </p:cNvSpPr>
          <p:nvPr/>
        </p:nvSpPr>
        <p:spPr bwMode="auto">
          <a:xfrm>
            <a:off x="565381" y="1785130"/>
            <a:ext cx="2725738" cy="90580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dirty="0"/>
              <a:t>Cultural &amp; Urban Economic, Anthropological, Sociological Studies</a:t>
            </a:r>
          </a:p>
        </p:txBody>
      </p:sp>
      <p:sp>
        <p:nvSpPr>
          <p:cNvPr id="37" name="_s8208"/>
          <p:cNvSpPr>
            <a:spLocks noChangeArrowheads="1"/>
          </p:cNvSpPr>
          <p:nvPr/>
        </p:nvSpPr>
        <p:spPr bwMode="auto">
          <a:xfrm>
            <a:off x="565381" y="2690782"/>
            <a:ext cx="2725738" cy="5551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kumimoji="1" lang="en-US" sz="2000" dirty="0"/>
              <a:t>Church Growth</a:t>
            </a:r>
          </a:p>
        </p:txBody>
      </p:sp>
      <p:sp>
        <p:nvSpPr>
          <p:cNvPr id="40" name="_s8198"/>
          <p:cNvSpPr>
            <a:spLocks noChangeArrowheads="1"/>
          </p:cNvSpPr>
          <p:nvPr/>
        </p:nvSpPr>
        <p:spPr bwMode="auto">
          <a:xfrm>
            <a:off x="565381" y="3273137"/>
            <a:ext cx="2725738" cy="82298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kumimoji="1" lang="en-US" sz="2000" dirty="0"/>
              <a:t>Urban Spirituality</a:t>
            </a:r>
          </a:p>
          <a:p>
            <a:pPr eaLnBrk="0" hangingPunct="0"/>
            <a:r>
              <a:rPr kumimoji="1" lang="en-US" sz="2000" dirty="0"/>
              <a:t> Contextual Theology</a:t>
            </a:r>
          </a:p>
        </p:txBody>
      </p:sp>
      <p:sp>
        <p:nvSpPr>
          <p:cNvPr id="24" name="Oval 17"/>
          <p:cNvSpPr>
            <a:spLocks noChangeArrowheads="1"/>
          </p:cNvSpPr>
          <p:nvPr/>
        </p:nvSpPr>
        <p:spPr bwMode="auto">
          <a:xfrm>
            <a:off x="3524280" y="2797649"/>
            <a:ext cx="2238277" cy="2133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dirty="0"/>
              <a:t>Urban Poor Movement</a:t>
            </a:r>
          </a:p>
          <a:p>
            <a:pPr algn="ctr" eaLnBrk="0" hangingPunct="0"/>
            <a:r>
              <a:rPr lang="en-US" sz="2400" dirty="0"/>
              <a:t>Leadership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66E4D0-C66D-EC49-9730-C5755D25E34F}"/>
              </a:ext>
            </a:extLst>
          </p:cNvPr>
          <p:cNvSpPr txBox="1"/>
          <p:nvPr/>
        </p:nvSpPr>
        <p:spPr>
          <a:xfrm>
            <a:off x="297144" y="923104"/>
            <a:ext cx="2653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 Urban Missiology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040C76-12D4-014F-83DE-7ADA8CFA03A0}"/>
              </a:ext>
            </a:extLst>
          </p:cNvPr>
          <p:cNvSpPr txBox="1"/>
          <p:nvPr/>
        </p:nvSpPr>
        <p:spPr>
          <a:xfrm>
            <a:off x="5433368" y="855272"/>
            <a:ext cx="3318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Social Entrepreneurship</a:t>
            </a:r>
          </a:p>
        </p:txBody>
      </p:sp>
      <p:sp>
        <p:nvSpPr>
          <p:cNvPr id="46" name="Bent-Up Arrow 45">
            <a:extLst>
              <a:ext uri="{FF2B5EF4-FFF2-40B4-BE49-F238E27FC236}">
                <a16:creationId xmlns:a16="http://schemas.microsoft.com/office/drawing/2014/main" id="{F197CDCD-6B77-4C47-A986-7EDFBCE3589F}"/>
              </a:ext>
            </a:extLst>
          </p:cNvPr>
          <p:cNvSpPr/>
          <p:nvPr/>
        </p:nvSpPr>
        <p:spPr>
          <a:xfrm flipH="1" flipV="1">
            <a:off x="4695757" y="1679523"/>
            <a:ext cx="1057991" cy="8027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Bent-Up Arrow 47">
            <a:extLst>
              <a:ext uri="{FF2B5EF4-FFF2-40B4-BE49-F238E27FC236}">
                <a16:creationId xmlns:a16="http://schemas.microsoft.com/office/drawing/2014/main" id="{81B4A112-78FB-6841-86B8-A45E2E5C6D71}"/>
              </a:ext>
            </a:extLst>
          </p:cNvPr>
          <p:cNvSpPr/>
          <p:nvPr/>
        </p:nvSpPr>
        <p:spPr>
          <a:xfrm rot="16200000" flipV="1">
            <a:off x="2942745" y="3312568"/>
            <a:ext cx="724556" cy="713679"/>
          </a:xfrm>
          <a:prstGeom prst="bentUpArrow">
            <a:avLst>
              <a:gd name="adj1" fmla="val 25000"/>
              <a:gd name="adj2" fmla="val 22891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60E04D-F188-4745-894F-48A5D66935F5}"/>
              </a:ext>
            </a:extLst>
          </p:cNvPr>
          <p:cNvSpPr txBox="1"/>
          <p:nvPr/>
        </p:nvSpPr>
        <p:spPr>
          <a:xfrm>
            <a:off x="6170902" y="3554632"/>
            <a:ext cx="2566988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Community Economics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29D22DA-72C6-E049-B4C4-40B609A2B0C7}"/>
              </a:ext>
            </a:extLst>
          </p:cNvPr>
          <p:cNvSpPr txBox="1"/>
          <p:nvPr/>
        </p:nvSpPr>
        <p:spPr>
          <a:xfrm>
            <a:off x="64944" y="65596"/>
            <a:ext cx="9079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+mj-lt"/>
              </a:rPr>
              <a:t>The MATUL Learning Domain</a:t>
            </a:r>
            <a:endParaRPr lang="en-US" sz="1200" b="1" dirty="0">
              <a:latin typeface="+mj-lt"/>
            </a:endParaRPr>
          </a:p>
          <a:p>
            <a:pPr algn="r"/>
            <a:endParaRPr lang="en-US" sz="1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356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2A595EB8-E614-EE46-9A68-18AE2E5BB40F}"/>
              </a:ext>
            </a:extLst>
          </p:cNvPr>
          <p:cNvSpPr/>
          <p:nvPr/>
        </p:nvSpPr>
        <p:spPr>
          <a:xfrm>
            <a:off x="3144641" y="2388103"/>
            <a:ext cx="3121591" cy="28952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6184998" y="1666133"/>
            <a:ext cx="2566988" cy="1016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000" dirty="0"/>
              <a:t>Small Business and Organizational Development</a:t>
            </a:r>
          </a:p>
        </p:txBody>
      </p:sp>
      <p:sp>
        <p:nvSpPr>
          <p:cNvPr id="31" name="_s8206"/>
          <p:cNvSpPr>
            <a:spLocks noChangeArrowheads="1"/>
          </p:cNvSpPr>
          <p:nvPr/>
        </p:nvSpPr>
        <p:spPr bwMode="auto">
          <a:xfrm>
            <a:off x="5491893" y="4238601"/>
            <a:ext cx="3060436" cy="914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r" eaLnBrk="0" hangingPunct="0"/>
            <a:r>
              <a:rPr kumimoji="1" lang="en-US" sz="2800" dirty="0"/>
              <a:t>Community</a:t>
            </a:r>
          </a:p>
          <a:p>
            <a:pPr algn="r" eaLnBrk="0" hangingPunct="0"/>
            <a:r>
              <a:rPr kumimoji="1" lang="en-US" sz="2800" dirty="0"/>
              <a:t>Transformation</a:t>
            </a:r>
          </a:p>
        </p:txBody>
      </p:sp>
      <p:sp>
        <p:nvSpPr>
          <p:cNvPr id="43" name="Rectangle 15"/>
          <p:cNvSpPr>
            <a:spLocks noChangeArrowheads="1"/>
          </p:cNvSpPr>
          <p:nvPr/>
        </p:nvSpPr>
        <p:spPr bwMode="auto">
          <a:xfrm>
            <a:off x="5491893" y="5107293"/>
            <a:ext cx="3060436" cy="15696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kumimoji="1" lang="en-US" sz="2400" dirty="0"/>
              <a:t>Specialist Disciplines: Slum Schools, Health</a:t>
            </a:r>
          </a:p>
          <a:p>
            <a:pPr algn="ctr" eaLnBrk="0" hangingPunct="0"/>
            <a:r>
              <a:rPr kumimoji="1" lang="en-US" sz="2400" dirty="0"/>
              <a:t>Programs, Advocacy Marginalized, etc.</a:t>
            </a:r>
          </a:p>
        </p:txBody>
      </p:sp>
      <p:sp>
        <p:nvSpPr>
          <p:cNvPr id="34" name="_s8200"/>
          <p:cNvSpPr>
            <a:spLocks noChangeArrowheads="1"/>
          </p:cNvSpPr>
          <p:nvPr/>
        </p:nvSpPr>
        <p:spPr bwMode="auto">
          <a:xfrm>
            <a:off x="565381" y="1785130"/>
            <a:ext cx="2725738" cy="90580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dirty="0"/>
              <a:t>Cultural &amp; Urban Economic, Anthropological, Sociological Studies</a:t>
            </a:r>
          </a:p>
        </p:txBody>
      </p:sp>
      <p:sp>
        <p:nvSpPr>
          <p:cNvPr id="37" name="_s8208"/>
          <p:cNvSpPr>
            <a:spLocks noChangeArrowheads="1"/>
          </p:cNvSpPr>
          <p:nvPr/>
        </p:nvSpPr>
        <p:spPr bwMode="auto">
          <a:xfrm>
            <a:off x="565381" y="2690782"/>
            <a:ext cx="2725738" cy="5551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kumimoji="1" lang="en-US" sz="2000" dirty="0"/>
              <a:t>Church Growth</a:t>
            </a:r>
          </a:p>
        </p:txBody>
      </p:sp>
      <p:sp>
        <p:nvSpPr>
          <p:cNvPr id="40" name="_s8198"/>
          <p:cNvSpPr>
            <a:spLocks noChangeArrowheads="1"/>
          </p:cNvSpPr>
          <p:nvPr/>
        </p:nvSpPr>
        <p:spPr bwMode="auto">
          <a:xfrm>
            <a:off x="565381" y="3273137"/>
            <a:ext cx="2725738" cy="82298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kumimoji="1" lang="en-US" sz="2000" dirty="0"/>
              <a:t>Urban Spirituality</a:t>
            </a:r>
          </a:p>
          <a:p>
            <a:pPr eaLnBrk="0" hangingPunct="0"/>
            <a:r>
              <a:rPr kumimoji="1" lang="en-US" sz="2000" dirty="0"/>
              <a:t> Contextual Theology</a:t>
            </a:r>
          </a:p>
        </p:txBody>
      </p:sp>
      <p:sp>
        <p:nvSpPr>
          <p:cNvPr id="24" name="Oval 17"/>
          <p:cNvSpPr>
            <a:spLocks noChangeArrowheads="1"/>
          </p:cNvSpPr>
          <p:nvPr/>
        </p:nvSpPr>
        <p:spPr bwMode="auto">
          <a:xfrm>
            <a:off x="3524280" y="2797649"/>
            <a:ext cx="2238277" cy="2133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dirty="0"/>
              <a:t>Urban Poor Movement</a:t>
            </a:r>
          </a:p>
          <a:p>
            <a:pPr algn="ctr" eaLnBrk="0" hangingPunct="0"/>
            <a:r>
              <a:rPr lang="en-US" sz="2400" dirty="0"/>
              <a:t>Leadership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66E4D0-C66D-EC49-9730-C5755D25E34F}"/>
              </a:ext>
            </a:extLst>
          </p:cNvPr>
          <p:cNvSpPr txBox="1"/>
          <p:nvPr/>
        </p:nvSpPr>
        <p:spPr>
          <a:xfrm>
            <a:off x="297144" y="923104"/>
            <a:ext cx="2653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 Urban Missiology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040C76-12D4-014F-83DE-7ADA8CFA03A0}"/>
              </a:ext>
            </a:extLst>
          </p:cNvPr>
          <p:cNvSpPr txBox="1"/>
          <p:nvPr/>
        </p:nvSpPr>
        <p:spPr>
          <a:xfrm>
            <a:off x="5433368" y="855272"/>
            <a:ext cx="3318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Social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B14467-5B30-B940-94F6-7B0AD16A5A5B}"/>
              </a:ext>
            </a:extLst>
          </p:cNvPr>
          <p:cNvSpPr txBox="1"/>
          <p:nvPr/>
        </p:nvSpPr>
        <p:spPr>
          <a:xfrm>
            <a:off x="6671237" y="3307130"/>
            <a:ext cx="2407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 Community Development</a:t>
            </a:r>
          </a:p>
        </p:txBody>
      </p:sp>
      <p:sp>
        <p:nvSpPr>
          <p:cNvPr id="46" name="Bent-Up Arrow 45">
            <a:extLst>
              <a:ext uri="{FF2B5EF4-FFF2-40B4-BE49-F238E27FC236}">
                <a16:creationId xmlns:a16="http://schemas.microsoft.com/office/drawing/2014/main" id="{F197CDCD-6B77-4C47-A986-7EDFBCE3589F}"/>
              </a:ext>
            </a:extLst>
          </p:cNvPr>
          <p:cNvSpPr/>
          <p:nvPr/>
        </p:nvSpPr>
        <p:spPr>
          <a:xfrm flipH="1" flipV="1">
            <a:off x="4695757" y="1679523"/>
            <a:ext cx="1057991" cy="8027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Bent-Up Arrow 46">
            <a:extLst>
              <a:ext uri="{FF2B5EF4-FFF2-40B4-BE49-F238E27FC236}">
                <a16:creationId xmlns:a16="http://schemas.microsoft.com/office/drawing/2014/main" id="{58EA1DDF-E346-9548-9594-134FFD305545}"/>
              </a:ext>
            </a:extLst>
          </p:cNvPr>
          <p:cNvSpPr/>
          <p:nvPr/>
        </p:nvSpPr>
        <p:spPr>
          <a:xfrm rot="5400000" flipH="1" flipV="1">
            <a:off x="5853323" y="3505358"/>
            <a:ext cx="727148" cy="686694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Bent-Up Arrow 47">
            <a:extLst>
              <a:ext uri="{FF2B5EF4-FFF2-40B4-BE49-F238E27FC236}">
                <a16:creationId xmlns:a16="http://schemas.microsoft.com/office/drawing/2014/main" id="{81B4A112-78FB-6841-86B8-A45E2E5C6D71}"/>
              </a:ext>
            </a:extLst>
          </p:cNvPr>
          <p:cNvSpPr/>
          <p:nvPr/>
        </p:nvSpPr>
        <p:spPr>
          <a:xfrm rot="16200000" flipV="1">
            <a:off x="2942745" y="3312568"/>
            <a:ext cx="724556" cy="713679"/>
          </a:xfrm>
          <a:prstGeom prst="bentUpArrow">
            <a:avLst>
              <a:gd name="adj1" fmla="val 25000"/>
              <a:gd name="adj2" fmla="val 22891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60E04D-F188-4745-894F-48A5D66935F5}"/>
              </a:ext>
            </a:extLst>
          </p:cNvPr>
          <p:cNvSpPr txBox="1"/>
          <p:nvPr/>
        </p:nvSpPr>
        <p:spPr>
          <a:xfrm>
            <a:off x="6168927" y="2707047"/>
            <a:ext cx="256698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Community Economics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29D22DA-72C6-E049-B4C4-40B609A2B0C7}"/>
              </a:ext>
            </a:extLst>
          </p:cNvPr>
          <p:cNvSpPr txBox="1"/>
          <p:nvPr/>
        </p:nvSpPr>
        <p:spPr>
          <a:xfrm>
            <a:off x="64944" y="65596"/>
            <a:ext cx="9079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+mj-lt"/>
              </a:rPr>
              <a:t>The MATUL Learning Domain</a:t>
            </a:r>
            <a:endParaRPr lang="en-US" sz="1200" b="1" dirty="0">
              <a:latin typeface="+mj-lt"/>
            </a:endParaRPr>
          </a:p>
          <a:p>
            <a:pPr algn="r"/>
            <a:endParaRPr lang="en-US" sz="1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978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2A595EB8-E614-EE46-9A68-18AE2E5BB40F}"/>
              </a:ext>
            </a:extLst>
          </p:cNvPr>
          <p:cNvSpPr/>
          <p:nvPr/>
        </p:nvSpPr>
        <p:spPr>
          <a:xfrm>
            <a:off x="3144641" y="2388103"/>
            <a:ext cx="3121591" cy="28952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6184998" y="1666133"/>
            <a:ext cx="2566988" cy="1016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000" dirty="0"/>
              <a:t>Small Business and Organizational Development</a:t>
            </a:r>
          </a:p>
        </p:txBody>
      </p:sp>
      <p:sp>
        <p:nvSpPr>
          <p:cNvPr id="31" name="_s8206"/>
          <p:cNvSpPr>
            <a:spLocks noChangeArrowheads="1"/>
          </p:cNvSpPr>
          <p:nvPr/>
        </p:nvSpPr>
        <p:spPr bwMode="auto">
          <a:xfrm>
            <a:off x="5491893" y="4238601"/>
            <a:ext cx="2447925" cy="914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r" eaLnBrk="0" hangingPunct="0"/>
            <a:r>
              <a:rPr kumimoji="1" lang="en-US" sz="2000" dirty="0"/>
              <a:t>Community</a:t>
            </a:r>
          </a:p>
          <a:p>
            <a:pPr algn="r" eaLnBrk="0" hangingPunct="0"/>
            <a:r>
              <a:rPr kumimoji="1" lang="en-US" sz="2000" dirty="0"/>
              <a:t>Transformation</a:t>
            </a:r>
          </a:p>
        </p:txBody>
      </p:sp>
      <p:sp>
        <p:nvSpPr>
          <p:cNvPr id="43" name="Rectangle 15"/>
          <p:cNvSpPr>
            <a:spLocks noChangeArrowheads="1"/>
          </p:cNvSpPr>
          <p:nvPr/>
        </p:nvSpPr>
        <p:spPr bwMode="auto">
          <a:xfrm>
            <a:off x="5491893" y="5107293"/>
            <a:ext cx="2447925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kumimoji="1" lang="en-US" sz="2000" dirty="0"/>
              <a:t>Specialist Disciplines: Slum Schools, Health</a:t>
            </a:r>
          </a:p>
          <a:p>
            <a:pPr algn="ctr" eaLnBrk="0" hangingPunct="0"/>
            <a:r>
              <a:rPr kumimoji="1" lang="en-US" sz="2000" dirty="0"/>
              <a:t>Programs, Advocacy Marginalized, etc.</a:t>
            </a:r>
          </a:p>
        </p:txBody>
      </p:sp>
      <p:sp>
        <p:nvSpPr>
          <p:cNvPr id="34" name="_s8200"/>
          <p:cNvSpPr>
            <a:spLocks noChangeArrowheads="1"/>
          </p:cNvSpPr>
          <p:nvPr/>
        </p:nvSpPr>
        <p:spPr bwMode="auto">
          <a:xfrm>
            <a:off x="565381" y="1785130"/>
            <a:ext cx="2725738" cy="90580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dirty="0"/>
              <a:t>Cultural &amp; Urban Economic, Anthropological, Sociological Studies</a:t>
            </a:r>
          </a:p>
        </p:txBody>
      </p:sp>
      <p:sp>
        <p:nvSpPr>
          <p:cNvPr id="37" name="_s8208"/>
          <p:cNvSpPr>
            <a:spLocks noChangeArrowheads="1"/>
          </p:cNvSpPr>
          <p:nvPr/>
        </p:nvSpPr>
        <p:spPr bwMode="auto">
          <a:xfrm>
            <a:off x="565381" y="2690782"/>
            <a:ext cx="2725738" cy="5551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kumimoji="1" lang="en-US" sz="2000" dirty="0"/>
              <a:t>Church Growth</a:t>
            </a:r>
          </a:p>
        </p:txBody>
      </p:sp>
      <p:sp>
        <p:nvSpPr>
          <p:cNvPr id="40" name="_s8198"/>
          <p:cNvSpPr>
            <a:spLocks noChangeArrowheads="1"/>
          </p:cNvSpPr>
          <p:nvPr/>
        </p:nvSpPr>
        <p:spPr bwMode="auto">
          <a:xfrm>
            <a:off x="565381" y="3273137"/>
            <a:ext cx="2725738" cy="82298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kumimoji="1" lang="en-US" sz="2000" dirty="0"/>
              <a:t>Urban Spirituality</a:t>
            </a:r>
          </a:p>
          <a:p>
            <a:pPr eaLnBrk="0" hangingPunct="0"/>
            <a:r>
              <a:rPr kumimoji="1" lang="en-US" sz="2000" dirty="0"/>
              <a:t> Contextual Theology</a:t>
            </a:r>
          </a:p>
        </p:txBody>
      </p:sp>
      <p:sp>
        <p:nvSpPr>
          <p:cNvPr id="24" name="Oval 17"/>
          <p:cNvSpPr>
            <a:spLocks noChangeArrowheads="1"/>
          </p:cNvSpPr>
          <p:nvPr/>
        </p:nvSpPr>
        <p:spPr bwMode="auto">
          <a:xfrm>
            <a:off x="3524280" y="2797649"/>
            <a:ext cx="2238277" cy="2133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dirty="0"/>
              <a:t>Urban Poor Movement</a:t>
            </a:r>
          </a:p>
          <a:p>
            <a:pPr algn="ctr" eaLnBrk="0" hangingPunct="0"/>
            <a:r>
              <a:rPr lang="en-US" sz="2400" dirty="0"/>
              <a:t>Leadership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E0FF5F-DB55-8B45-8C41-9D646FC94F06}"/>
              </a:ext>
            </a:extLst>
          </p:cNvPr>
          <p:cNvSpPr txBox="1"/>
          <p:nvPr/>
        </p:nvSpPr>
        <p:spPr>
          <a:xfrm>
            <a:off x="565381" y="4823287"/>
            <a:ext cx="45201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Social Movement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Religious Movement Leadership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66E4D0-C66D-EC49-9730-C5755D25E34F}"/>
              </a:ext>
            </a:extLst>
          </p:cNvPr>
          <p:cNvSpPr txBox="1"/>
          <p:nvPr/>
        </p:nvSpPr>
        <p:spPr>
          <a:xfrm>
            <a:off x="297144" y="923104"/>
            <a:ext cx="2653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 Urban Missiology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F7DAD6-A53D-9944-B3E8-A6DB5FDF4DAC}"/>
              </a:ext>
            </a:extLst>
          </p:cNvPr>
          <p:cNvSpPr txBox="1"/>
          <p:nvPr/>
        </p:nvSpPr>
        <p:spPr>
          <a:xfrm>
            <a:off x="330262" y="4320430"/>
            <a:ext cx="3273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4. Leadership Studies</a:t>
            </a:r>
          </a:p>
        </p:txBody>
      </p:sp>
      <p:sp>
        <p:nvSpPr>
          <p:cNvPr id="9" name="Bent-Up Arrow 8">
            <a:extLst>
              <a:ext uri="{FF2B5EF4-FFF2-40B4-BE49-F238E27FC236}">
                <a16:creationId xmlns:a16="http://schemas.microsoft.com/office/drawing/2014/main" id="{3195389F-04C0-FC47-BED2-2712598EB21D}"/>
              </a:ext>
            </a:extLst>
          </p:cNvPr>
          <p:cNvSpPr/>
          <p:nvPr/>
        </p:nvSpPr>
        <p:spPr>
          <a:xfrm>
            <a:off x="3628957" y="5094416"/>
            <a:ext cx="758269" cy="729829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040C76-12D4-014F-83DE-7ADA8CFA03A0}"/>
              </a:ext>
            </a:extLst>
          </p:cNvPr>
          <p:cNvSpPr txBox="1"/>
          <p:nvPr/>
        </p:nvSpPr>
        <p:spPr>
          <a:xfrm>
            <a:off x="5433368" y="855272"/>
            <a:ext cx="3318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Social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B14467-5B30-B940-94F6-7B0AD16A5A5B}"/>
              </a:ext>
            </a:extLst>
          </p:cNvPr>
          <p:cNvSpPr txBox="1"/>
          <p:nvPr/>
        </p:nvSpPr>
        <p:spPr>
          <a:xfrm>
            <a:off x="6671236" y="3485132"/>
            <a:ext cx="2407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3. Community Development</a:t>
            </a:r>
          </a:p>
        </p:txBody>
      </p:sp>
      <p:sp>
        <p:nvSpPr>
          <p:cNvPr id="46" name="Bent-Up Arrow 45">
            <a:extLst>
              <a:ext uri="{FF2B5EF4-FFF2-40B4-BE49-F238E27FC236}">
                <a16:creationId xmlns:a16="http://schemas.microsoft.com/office/drawing/2014/main" id="{F197CDCD-6B77-4C47-A986-7EDFBCE3589F}"/>
              </a:ext>
            </a:extLst>
          </p:cNvPr>
          <p:cNvSpPr/>
          <p:nvPr/>
        </p:nvSpPr>
        <p:spPr>
          <a:xfrm flipH="1" flipV="1">
            <a:off x="4695757" y="1679523"/>
            <a:ext cx="1057991" cy="8027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Bent-Up Arrow 46">
            <a:extLst>
              <a:ext uri="{FF2B5EF4-FFF2-40B4-BE49-F238E27FC236}">
                <a16:creationId xmlns:a16="http://schemas.microsoft.com/office/drawing/2014/main" id="{58EA1DDF-E346-9548-9594-134FFD305545}"/>
              </a:ext>
            </a:extLst>
          </p:cNvPr>
          <p:cNvSpPr/>
          <p:nvPr/>
        </p:nvSpPr>
        <p:spPr>
          <a:xfrm rot="5400000" flipH="1" flipV="1">
            <a:off x="5853323" y="3505358"/>
            <a:ext cx="727148" cy="686694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Bent-Up Arrow 47">
            <a:extLst>
              <a:ext uri="{FF2B5EF4-FFF2-40B4-BE49-F238E27FC236}">
                <a16:creationId xmlns:a16="http://schemas.microsoft.com/office/drawing/2014/main" id="{81B4A112-78FB-6841-86B8-A45E2E5C6D71}"/>
              </a:ext>
            </a:extLst>
          </p:cNvPr>
          <p:cNvSpPr/>
          <p:nvPr/>
        </p:nvSpPr>
        <p:spPr>
          <a:xfrm rot="16200000" flipV="1">
            <a:off x="2942745" y="3312568"/>
            <a:ext cx="724556" cy="713679"/>
          </a:xfrm>
          <a:prstGeom prst="bentUpArrow">
            <a:avLst>
              <a:gd name="adj1" fmla="val 25000"/>
              <a:gd name="adj2" fmla="val 22891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60E04D-F188-4745-894F-48A5D66935F5}"/>
              </a:ext>
            </a:extLst>
          </p:cNvPr>
          <p:cNvSpPr txBox="1"/>
          <p:nvPr/>
        </p:nvSpPr>
        <p:spPr>
          <a:xfrm>
            <a:off x="6168927" y="2707047"/>
            <a:ext cx="256698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Community Economics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29D22DA-72C6-E049-B4C4-40B609A2B0C7}"/>
              </a:ext>
            </a:extLst>
          </p:cNvPr>
          <p:cNvSpPr txBox="1"/>
          <p:nvPr/>
        </p:nvSpPr>
        <p:spPr>
          <a:xfrm>
            <a:off x="64944" y="65596"/>
            <a:ext cx="9079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+mj-lt"/>
              </a:rPr>
              <a:t>The MATUL Learning Domain</a:t>
            </a:r>
            <a:endParaRPr lang="en-US" sz="1200" b="1" dirty="0">
              <a:latin typeface="+mj-lt"/>
            </a:endParaRPr>
          </a:p>
          <a:p>
            <a:pPr algn="r"/>
            <a:endParaRPr lang="en-US" sz="1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406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2A595EB8-E614-EE46-9A68-18AE2E5BB40F}"/>
              </a:ext>
            </a:extLst>
          </p:cNvPr>
          <p:cNvSpPr/>
          <p:nvPr/>
        </p:nvSpPr>
        <p:spPr>
          <a:xfrm>
            <a:off x="3144641" y="2388103"/>
            <a:ext cx="3121591" cy="28952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6184998" y="1666133"/>
            <a:ext cx="2566988" cy="1016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000" dirty="0"/>
              <a:t>Small Business and Organizational Development</a:t>
            </a:r>
          </a:p>
        </p:txBody>
      </p:sp>
      <p:sp>
        <p:nvSpPr>
          <p:cNvPr id="31" name="_s8206"/>
          <p:cNvSpPr>
            <a:spLocks noChangeArrowheads="1"/>
          </p:cNvSpPr>
          <p:nvPr/>
        </p:nvSpPr>
        <p:spPr bwMode="auto">
          <a:xfrm>
            <a:off x="5491893" y="4238601"/>
            <a:ext cx="2447925" cy="914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r" eaLnBrk="0" hangingPunct="0"/>
            <a:r>
              <a:rPr kumimoji="1" lang="en-US" sz="2000" dirty="0"/>
              <a:t>Community</a:t>
            </a:r>
          </a:p>
          <a:p>
            <a:pPr algn="r" eaLnBrk="0" hangingPunct="0"/>
            <a:r>
              <a:rPr kumimoji="1" lang="en-US" sz="2000" dirty="0"/>
              <a:t>Transformation</a:t>
            </a:r>
          </a:p>
        </p:txBody>
      </p:sp>
      <p:sp>
        <p:nvSpPr>
          <p:cNvPr id="43" name="Rectangle 15"/>
          <p:cNvSpPr>
            <a:spLocks noChangeArrowheads="1"/>
          </p:cNvSpPr>
          <p:nvPr/>
        </p:nvSpPr>
        <p:spPr bwMode="auto">
          <a:xfrm>
            <a:off x="5491893" y="5107293"/>
            <a:ext cx="2447925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kumimoji="1" lang="en-US" sz="2000" dirty="0"/>
              <a:t>Specialist Disciplines: Slum Schools, Health</a:t>
            </a:r>
          </a:p>
          <a:p>
            <a:pPr algn="ctr" eaLnBrk="0" hangingPunct="0"/>
            <a:r>
              <a:rPr kumimoji="1" lang="en-US" sz="2000" dirty="0"/>
              <a:t>Programs, Advocacy Marginalized, etc.</a:t>
            </a:r>
          </a:p>
        </p:txBody>
      </p:sp>
      <p:sp>
        <p:nvSpPr>
          <p:cNvPr id="34" name="_s8200"/>
          <p:cNvSpPr>
            <a:spLocks noChangeArrowheads="1"/>
          </p:cNvSpPr>
          <p:nvPr/>
        </p:nvSpPr>
        <p:spPr bwMode="auto">
          <a:xfrm>
            <a:off x="565381" y="1785130"/>
            <a:ext cx="2725738" cy="90580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dirty="0"/>
              <a:t>Cultural &amp; Urban Economic, Anthropological, Sociological Studies</a:t>
            </a:r>
          </a:p>
        </p:txBody>
      </p:sp>
      <p:sp>
        <p:nvSpPr>
          <p:cNvPr id="37" name="_s8208"/>
          <p:cNvSpPr>
            <a:spLocks noChangeArrowheads="1"/>
          </p:cNvSpPr>
          <p:nvPr/>
        </p:nvSpPr>
        <p:spPr bwMode="auto">
          <a:xfrm>
            <a:off x="565381" y="2690782"/>
            <a:ext cx="2725738" cy="5551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kumimoji="1" lang="en-US" sz="2000" dirty="0"/>
              <a:t>Church Growth</a:t>
            </a:r>
          </a:p>
        </p:txBody>
      </p:sp>
      <p:sp>
        <p:nvSpPr>
          <p:cNvPr id="40" name="_s8198"/>
          <p:cNvSpPr>
            <a:spLocks noChangeArrowheads="1"/>
          </p:cNvSpPr>
          <p:nvPr/>
        </p:nvSpPr>
        <p:spPr bwMode="auto">
          <a:xfrm>
            <a:off x="565381" y="3273137"/>
            <a:ext cx="2725738" cy="82298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kumimoji="1" lang="en-US" sz="2000" dirty="0"/>
              <a:t>Urban Spirituality</a:t>
            </a:r>
          </a:p>
          <a:p>
            <a:pPr eaLnBrk="0" hangingPunct="0"/>
            <a:r>
              <a:rPr kumimoji="1" lang="en-US" sz="2000" dirty="0"/>
              <a:t> Contextual Theology</a:t>
            </a:r>
          </a:p>
        </p:txBody>
      </p:sp>
      <p:sp>
        <p:nvSpPr>
          <p:cNvPr id="24" name="Oval 17"/>
          <p:cNvSpPr>
            <a:spLocks noChangeArrowheads="1"/>
          </p:cNvSpPr>
          <p:nvPr/>
        </p:nvSpPr>
        <p:spPr bwMode="auto">
          <a:xfrm>
            <a:off x="3524280" y="2797649"/>
            <a:ext cx="2238277" cy="2133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dirty="0"/>
              <a:t>Urban Poor Movement</a:t>
            </a:r>
          </a:p>
          <a:p>
            <a:pPr algn="ctr" eaLnBrk="0" hangingPunct="0"/>
            <a:r>
              <a:rPr lang="en-US" sz="2400" dirty="0"/>
              <a:t>Leadership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E0FF5F-DB55-8B45-8C41-9D646FC94F06}"/>
              </a:ext>
            </a:extLst>
          </p:cNvPr>
          <p:cNvSpPr txBox="1"/>
          <p:nvPr/>
        </p:nvSpPr>
        <p:spPr>
          <a:xfrm>
            <a:off x="1038526" y="4835412"/>
            <a:ext cx="32876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Social Movement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Religious Movement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Transformational Leadership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66E4D0-C66D-EC49-9730-C5755D25E34F}"/>
              </a:ext>
            </a:extLst>
          </p:cNvPr>
          <p:cNvSpPr txBox="1"/>
          <p:nvPr/>
        </p:nvSpPr>
        <p:spPr>
          <a:xfrm>
            <a:off x="297144" y="923104"/>
            <a:ext cx="2653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 Urban Missiology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F7DAD6-A53D-9944-B3E8-A6DB5FDF4DAC}"/>
              </a:ext>
            </a:extLst>
          </p:cNvPr>
          <p:cNvSpPr txBox="1"/>
          <p:nvPr/>
        </p:nvSpPr>
        <p:spPr>
          <a:xfrm>
            <a:off x="429492" y="4367217"/>
            <a:ext cx="2899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4. Leadership Studies</a:t>
            </a:r>
          </a:p>
        </p:txBody>
      </p:sp>
      <p:sp>
        <p:nvSpPr>
          <p:cNvPr id="9" name="Bent-Up Arrow 8">
            <a:extLst>
              <a:ext uri="{FF2B5EF4-FFF2-40B4-BE49-F238E27FC236}">
                <a16:creationId xmlns:a16="http://schemas.microsoft.com/office/drawing/2014/main" id="{3195389F-04C0-FC47-BED2-2712598EB21D}"/>
              </a:ext>
            </a:extLst>
          </p:cNvPr>
          <p:cNvSpPr/>
          <p:nvPr/>
        </p:nvSpPr>
        <p:spPr>
          <a:xfrm>
            <a:off x="3628957" y="5094416"/>
            <a:ext cx="758269" cy="729829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040C76-12D4-014F-83DE-7ADA8CFA03A0}"/>
              </a:ext>
            </a:extLst>
          </p:cNvPr>
          <p:cNvSpPr txBox="1"/>
          <p:nvPr/>
        </p:nvSpPr>
        <p:spPr>
          <a:xfrm>
            <a:off x="5433368" y="855272"/>
            <a:ext cx="3318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Social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B14467-5B30-B940-94F6-7B0AD16A5A5B}"/>
              </a:ext>
            </a:extLst>
          </p:cNvPr>
          <p:cNvSpPr txBox="1"/>
          <p:nvPr/>
        </p:nvSpPr>
        <p:spPr>
          <a:xfrm>
            <a:off x="6671236" y="3485132"/>
            <a:ext cx="2407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3. Community Development</a:t>
            </a:r>
          </a:p>
        </p:txBody>
      </p:sp>
      <p:sp>
        <p:nvSpPr>
          <p:cNvPr id="46" name="Bent-Up Arrow 45">
            <a:extLst>
              <a:ext uri="{FF2B5EF4-FFF2-40B4-BE49-F238E27FC236}">
                <a16:creationId xmlns:a16="http://schemas.microsoft.com/office/drawing/2014/main" id="{F197CDCD-6B77-4C47-A986-7EDFBCE3589F}"/>
              </a:ext>
            </a:extLst>
          </p:cNvPr>
          <p:cNvSpPr/>
          <p:nvPr/>
        </p:nvSpPr>
        <p:spPr>
          <a:xfrm flipH="1" flipV="1">
            <a:off x="4695757" y="1679523"/>
            <a:ext cx="1057991" cy="8027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Bent-Up Arrow 46">
            <a:extLst>
              <a:ext uri="{FF2B5EF4-FFF2-40B4-BE49-F238E27FC236}">
                <a16:creationId xmlns:a16="http://schemas.microsoft.com/office/drawing/2014/main" id="{58EA1DDF-E346-9548-9594-134FFD305545}"/>
              </a:ext>
            </a:extLst>
          </p:cNvPr>
          <p:cNvSpPr/>
          <p:nvPr/>
        </p:nvSpPr>
        <p:spPr>
          <a:xfrm rot="5400000" flipH="1" flipV="1">
            <a:off x="5853323" y="3505358"/>
            <a:ext cx="727148" cy="686694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Bent-Up Arrow 47">
            <a:extLst>
              <a:ext uri="{FF2B5EF4-FFF2-40B4-BE49-F238E27FC236}">
                <a16:creationId xmlns:a16="http://schemas.microsoft.com/office/drawing/2014/main" id="{81B4A112-78FB-6841-86B8-A45E2E5C6D71}"/>
              </a:ext>
            </a:extLst>
          </p:cNvPr>
          <p:cNvSpPr/>
          <p:nvPr/>
        </p:nvSpPr>
        <p:spPr>
          <a:xfrm rot="16200000" flipV="1">
            <a:off x="2942745" y="3312568"/>
            <a:ext cx="724556" cy="713679"/>
          </a:xfrm>
          <a:prstGeom prst="bentUpArrow">
            <a:avLst>
              <a:gd name="adj1" fmla="val 25000"/>
              <a:gd name="adj2" fmla="val 22891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60E04D-F188-4745-894F-48A5D66935F5}"/>
              </a:ext>
            </a:extLst>
          </p:cNvPr>
          <p:cNvSpPr txBox="1"/>
          <p:nvPr/>
        </p:nvSpPr>
        <p:spPr>
          <a:xfrm>
            <a:off x="6168927" y="2707047"/>
            <a:ext cx="256698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Community Economics</a:t>
            </a:r>
          </a:p>
        </p:txBody>
      </p:sp>
      <p:sp>
        <p:nvSpPr>
          <p:cNvPr id="17" name="Block Arc 16">
            <a:extLst>
              <a:ext uri="{FF2B5EF4-FFF2-40B4-BE49-F238E27FC236}">
                <a16:creationId xmlns:a16="http://schemas.microsoft.com/office/drawing/2014/main" id="{83110196-3022-6C4B-BED0-B440C5E7E928}"/>
              </a:ext>
            </a:extLst>
          </p:cNvPr>
          <p:cNvSpPr/>
          <p:nvPr/>
        </p:nvSpPr>
        <p:spPr>
          <a:xfrm>
            <a:off x="3377802" y="2685272"/>
            <a:ext cx="2587940" cy="1175729"/>
          </a:xfrm>
          <a:prstGeom prst="blockArc">
            <a:avLst>
              <a:gd name="adj1" fmla="val 11167664"/>
              <a:gd name="adj2" fmla="val 21225030"/>
              <a:gd name="adj3" fmla="val 3110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Grassroots Theology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29D22DA-72C6-E049-B4C4-40B609A2B0C7}"/>
              </a:ext>
            </a:extLst>
          </p:cNvPr>
          <p:cNvSpPr txBox="1"/>
          <p:nvPr/>
        </p:nvSpPr>
        <p:spPr>
          <a:xfrm>
            <a:off x="64944" y="65596"/>
            <a:ext cx="9079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+mj-lt"/>
              </a:rPr>
              <a:t>The MATUL Learning Domain</a:t>
            </a:r>
            <a:endParaRPr lang="en-US" sz="1200" b="1" dirty="0">
              <a:latin typeface="+mj-lt"/>
            </a:endParaRPr>
          </a:p>
          <a:p>
            <a:pPr algn="r"/>
            <a:endParaRPr lang="en-US" sz="1200" b="1" dirty="0">
              <a:latin typeface="+mj-lt"/>
            </a:endParaRPr>
          </a:p>
        </p:txBody>
      </p:sp>
      <p:sp>
        <p:nvSpPr>
          <p:cNvPr id="23" name="Block Arc 22">
            <a:extLst>
              <a:ext uri="{FF2B5EF4-FFF2-40B4-BE49-F238E27FC236}">
                <a16:creationId xmlns:a16="http://schemas.microsoft.com/office/drawing/2014/main" id="{11345EAE-425A-6548-A552-A5E48B16FB7A}"/>
              </a:ext>
            </a:extLst>
          </p:cNvPr>
          <p:cNvSpPr/>
          <p:nvPr/>
        </p:nvSpPr>
        <p:spPr>
          <a:xfrm>
            <a:off x="3144640" y="2672976"/>
            <a:ext cx="3232584" cy="1175729"/>
          </a:xfrm>
          <a:prstGeom prst="blockArc">
            <a:avLst>
              <a:gd name="adj1" fmla="val 11167664"/>
              <a:gd name="adj2" fmla="val 21225030"/>
              <a:gd name="adj3" fmla="val 3110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5. Grassroots Theology</a:t>
            </a:r>
          </a:p>
        </p:txBody>
      </p:sp>
    </p:spTree>
    <p:extLst>
      <p:ext uri="{BB962C8B-B14F-4D97-AF65-F5344CB8AC3E}">
        <p14:creationId xmlns:p14="http://schemas.microsoft.com/office/powerpoint/2010/main" val="26775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004" y="322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Contextual Theological Education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23180"/>
            <a:ext cx="6225238" cy="1234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19290" y="5623179"/>
            <a:ext cx="2724710" cy="923330"/>
          </a:xfrm>
          <a:prstGeom prst="rect">
            <a:avLst/>
          </a:prstGeom>
          <a:gradFill flip="none" rotWithShape="1">
            <a:gsLst>
              <a:gs pos="47000">
                <a:schemeClr val="bg1"/>
              </a:gs>
              <a:gs pos="100000">
                <a:srgbClr val="000000"/>
              </a:gs>
              <a:gs pos="73000">
                <a:schemeClr val="accent6">
                  <a:lumMod val="40000"/>
                  <a:lumOff val="6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reflection, no dream: </a:t>
            </a:r>
            <a:br>
              <a:rPr lang="en-US" dirty="0"/>
            </a:br>
            <a:r>
              <a:rPr lang="en-US" dirty="0"/>
              <a:t>No dream, no strategy.</a:t>
            </a:r>
          </a:p>
          <a:p>
            <a:endParaRPr lang="en-US" dirty="0"/>
          </a:p>
        </p:txBody>
      </p:sp>
      <p:sp>
        <p:nvSpPr>
          <p:cNvPr id="6" name="Text Box 1"/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1146175"/>
            <a:ext cx="8438404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rm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charset="0"/>
                <a:ea typeface="ÇlÇr ñæí©" charset="0"/>
              </a:rPr>
              <a:t>The MATUL trains students in </a:t>
            </a:r>
            <a:r>
              <a:rPr kumimoji="0" lang="en-US" sz="28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charset="0"/>
                <a:ea typeface="ÇlÇr ñæí©" charset="0"/>
              </a:rPr>
              <a:t>Transformational Urban Leadership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charset="0"/>
                <a:ea typeface="ÇlÇr ñæí©" charset="0"/>
              </a:rPr>
              <a:t>of movements </a:t>
            </a:r>
            <a:r>
              <a:rPr kumimoji="0" lang="mr-I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charset="0"/>
                <a:ea typeface="ÇlÇr ñæí©" charset="0"/>
              </a:rPr>
              <a:t>–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charset="0"/>
                <a:ea typeface="ÇlÇr ñæí©" charset="0"/>
              </a:rPr>
              <a:t> both church growth and social movements</a:t>
            </a:r>
          </a:p>
          <a:p>
            <a:pPr defTabSz="914400"/>
            <a:endParaRPr lang="en-US" sz="2800" dirty="0">
              <a:solidFill>
                <a:srgbClr val="FF0000"/>
              </a:solidFill>
              <a:latin typeface="Cambria" charset="0"/>
              <a:ea typeface="ÇlÇr ñæí©" charset="0"/>
            </a:endParaRPr>
          </a:p>
          <a:p>
            <a:pPr defTabSz="914400"/>
            <a:endParaRPr lang="en-US" sz="2800" dirty="0">
              <a:solidFill>
                <a:srgbClr val="FF0000"/>
              </a:solidFill>
              <a:latin typeface="Cambria" charset="0"/>
              <a:ea typeface="ÇlÇr ñæí©" charset="0"/>
            </a:endParaRPr>
          </a:p>
          <a:p>
            <a:pPr defTabSz="914400"/>
            <a:r>
              <a:rPr lang="en-US" sz="2800" dirty="0">
                <a:solidFill>
                  <a:srgbClr val="FF0000"/>
                </a:solidFill>
                <a:latin typeface="Cambria" charset="0"/>
                <a:ea typeface="ÇlÇr ñæí©" charset="0"/>
              </a:rPr>
              <a:t>It is a Contextual Theology Degree</a:t>
            </a:r>
          </a:p>
          <a:p>
            <a:pPr defTabSz="914400"/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charset="0"/>
                <a:ea typeface="ÇlÇr ñæí©" charset="0"/>
              </a:rPr>
              <a:t>For Slum Leaders: pastors, apostles, prophets, evangelists, development workers (the five leadership gifts + deacons)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mbria" charset="0"/>
              <a:ea typeface="ÇlÇr ñæí©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mbria" charset="0"/>
              <a:ea typeface="ÇlÇr ñæí©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41890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004" y="322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Story-Telling Theology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23180"/>
            <a:ext cx="6225238" cy="1234819"/>
          </a:xfrm>
          <a:prstGeom prst="rect">
            <a:avLst/>
          </a:prstGeom>
        </p:spPr>
      </p:pic>
      <p:sp>
        <p:nvSpPr>
          <p:cNvPr id="6" name="Text Box 1"/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1146175"/>
            <a:ext cx="8438404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rm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charset="0"/>
                <a:ea typeface="ÇlÇr ñæí©" charset="0"/>
              </a:rPr>
              <a:t>Theological development of pastors and workers is not lacking among the poor, </a:t>
            </a:r>
            <a:r>
              <a:rPr lang="en-US" sz="2800" dirty="0">
                <a:solidFill>
                  <a:srgbClr val="FF0000"/>
                </a:solidFill>
                <a:latin typeface="Cambria" charset="0"/>
                <a:ea typeface="ÇlÇr ñæí©" charset="0"/>
              </a:rPr>
              <a:t>b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charset="0"/>
                <a:ea typeface="ÇlÇr ñæí©" charset="0"/>
              </a:rPr>
              <a:t>ut is done through </a:t>
            </a:r>
          </a:p>
          <a:p>
            <a:pPr defTabSz="914400"/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charset="0"/>
                <a:ea typeface="ÇlÇr ñæí©" charset="0"/>
              </a:rPr>
              <a:t>story </a:t>
            </a:r>
          </a:p>
          <a:p>
            <a:pPr defTabSz="914400"/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charset="0"/>
                <a:ea typeface="ÇlÇr ñæí©" charset="0"/>
              </a:rPr>
              <a:t>proverb </a:t>
            </a:r>
          </a:p>
          <a:p>
            <a:pPr defTabSz="914400"/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charset="0"/>
                <a:ea typeface="ÇlÇr ñæí©" charset="0"/>
              </a:rPr>
              <a:t>apprenticeship.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mbria" charset="0"/>
              <a:ea typeface="ÇlÇr ñæí©" charset="0"/>
            </a:endParaRPr>
          </a:p>
          <a:p>
            <a:pPr defTabSz="914400"/>
            <a:r>
              <a:rPr kumimoji="0" lang="en-US" sz="28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charset="0"/>
                <a:ea typeface="ÇlÇr ñæí©" charset="0"/>
              </a:rPr>
              <a:t>We tell stories about the difficult experiences,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Cambria" charset="0"/>
                <a:ea typeface="ÇlÇr ñæí©" charset="0"/>
              </a:rPr>
              <a:t> the discontinuities. </a:t>
            </a:r>
          </a:p>
          <a:p>
            <a:pPr defTabSz="914400"/>
            <a:r>
              <a:rPr lang="en-US" sz="2800" i="1" dirty="0">
                <a:solidFill>
                  <a:srgbClr val="FF0000"/>
                </a:solidFill>
                <a:latin typeface="Cambria" charset="0"/>
                <a:ea typeface="ÇlÇr ñæí©" charset="0"/>
              </a:rPr>
              <a:t>Discontinuities are the beginnings of spiritualities.</a:t>
            </a:r>
          </a:p>
        </p:txBody>
      </p:sp>
    </p:spTree>
    <p:extLst>
      <p:ext uri="{BB962C8B-B14F-4D97-AF65-F5344CB8AC3E}">
        <p14:creationId xmlns:p14="http://schemas.microsoft.com/office/powerpoint/2010/main" val="1068587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3DCE49-878C-7543-AB22-37D0F56E28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-1311966" y="-909712"/>
            <a:ext cx="10774017" cy="7918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1886" y="3556243"/>
            <a:ext cx="8469228" cy="2879678"/>
          </a:xfrm>
          <a:solidFill>
            <a:schemeClr val="accent3">
              <a:lumMod val="40000"/>
              <a:lumOff val="60000"/>
              <a:alpha val="56000"/>
            </a:schemeClr>
          </a:solidFill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sz="2200" dirty="0"/>
              <a:t>Creating the Domain of </a:t>
            </a:r>
            <a:br>
              <a:rPr lang="en-US" dirty="0"/>
            </a:br>
            <a:r>
              <a:rPr lang="en-US" dirty="0"/>
              <a:t>Urban Poor Missiology</a:t>
            </a:r>
            <a:br>
              <a:rPr lang="en-US" dirty="0"/>
            </a:br>
            <a:r>
              <a:rPr lang="en-US" sz="2700" dirty="0"/>
              <a:t>God of Action, God of History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06459" y="6250675"/>
            <a:ext cx="4323618" cy="607325"/>
          </a:xfrm>
        </p:spPr>
        <p:txBody>
          <a:bodyPr>
            <a:normAutofit fontScale="55000" lnSpcReduction="20000"/>
          </a:bodyPr>
          <a:lstStyle/>
          <a:p>
            <a:endParaRPr lang="en-US" dirty="0"/>
          </a:p>
          <a:p>
            <a:r>
              <a:rPr lang="en-US" b="1" dirty="0"/>
              <a:t>www.urbanleaders.org/ma</a:t>
            </a:r>
          </a:p>
        </p:txBody>
      </p:sp>
    </p:spTree>
    <p:extLst>
      <p:ext uri="{BB962C8B-B14F-4D97-AF65-F5344CB8AC3E}">
        <p14:creationId xmlns:p14="http://schemas.microsoft.com/office/powerpoint/2010/main" val="759730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C:\Documents and Settings\Owner\Application Data\Microsoft\Media Catalog\fre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04309"/>
            <a:ext cx="2782292" cy="341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03419" y="211154"/>
            <a:ext cx="52246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 Influence of Paulo Freire on Latin theological </a:t>
            </a:r>
          </a:p>
          <a:p>
            <a:r>
              <a:rPr lang="en-US" sz="3600" dirty="0"/>
              <a:t>process (Padilla, Escobar…)</a:t>
            </a:r>
          </a:p>
          <a:p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Learner-centric education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Action-reflection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i="1" dirty="0"/>
              <a:t>   </a:t>
            </a:r>
            <a:r>
              <a:rPr lang="en-GB" sz="3600" i="1" dirty="0" err="1"/>
              <a:t>Conscientização</a:t>
            </a:r>
            <a:endParaRPr lang="en-US" sz="36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6E2D6-65C8-B447-B635-5E3854FE2FD2}"/>
              </a:ext>
            </a:extLst>
          </p:cNvPr>
          <p:cNvSpPr txBox="1"/>
          <p:nvPr/>
        </p:nvSpPr>
        <p:spPr>
          <a:xfrm>
            <a:off x="346364" y="540326"/>
            <a:ext cx="2299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Educational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D234B0-F6A7-5142-9953-1404393F780B}"/>
              </a:ext>
            </a:extLst>
          </p:cNvPr>
          <p:cNvSpPr txBox="1"/>
          <p:nvPr/>
        </p:nvSpPr>
        <p:spPr>
          <a:xfrm>
            <a:off x="346365" y="2109985"/>
            <a:ext cx="2757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Story-telling Education</a:t>
            </a:r>
          </a:p>
        </p:txBody>
      </p:sp>
      <p:pic>
        <p:nvPicPr>
          <p:cNvPr id="4098" name="Picture 2" descr="Image result for Samuel Escobar">
            <a:extLst>
              <a:ext uri="{FF2B5EF4-FFF2-40B4-BE49-F238E27FC236}">
                <a16:creationId xmlns:a16="http://schemas.microsoft.com/office/drawing/2014/main" id="{187C23B8-25CF-E04F-926D-56DFB4205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7982" y="2047008"/>
            <a:ext cx="1911096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CB78FC-D133-E140-875C-F4E494600805}"/>
              </a:ext>
            </a:extLst>
          </p:cNvPr>
          <p:cNvSpPr txBox="1"/>
          <p:nvPr/>
        </p:nvSpPr>
        <p:spPr>
          <a:xfrm>
            <a:off x="3882887" y="5671930"/>
            <a:ext cx="3565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And Jane Vella in Africa</a:t>
            </a:r>
          </a:p>
        </p:txBody>
      </p:sp>
    </p:spTree>
    <p:extLst>
      <p:ext uri="{BB962C8B-B14F-4D97-AF65-F5344CB8AC3E}">
        <p14:creationId xmlns:p14="http://schemas.microsoft.com/office/powerpoint/2010/main" val="1713522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55DDB6-4C43-8F40-B479-0872C4F4B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357" y="457200"/>
            <a:ext cx="5415950" cy="406196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2078F7-A111-914C-A838-EEC0262E7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82296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Story-telling Conversational Theology</a:t>
            </a:r>
            <a:br>
              <a:rPr lang="en-US" dirty="0"/>
            </a:br>
            <a:r>
              <a:rPr lang="en-US" dirty="0"/>
              <a:t>among semi-oral urbanites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FF8C75-7B47-614C-AB2A-66F2BDBAEAC6}"/>
              </a:ext>
            </a:extLst>
          </p:cNvPr>
          <p:cNvSpPr txBox="1"/>
          <p:nvPr/>
        </p:nvSpPr>
        <p:spPr>
          <a:xfrm>
            <a:off x="1020418" y="4549676"/>
            <a:ext cx="72621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Fisher – affirmed my conclusion that story is the fundamentally significant manner in which we discern truth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Tom Steffen and the Orality Movement – a parallel walk that identifies anthropological depth of process.  This affirmed we were not walking alone</a:t>
            </a:r>
          </a:p>
        </p:txBody>
      </p:sp>
    </p:spTree>
    <p:extLst>
      <p:ext uri="{BB962C8B-B14F-4D97-AF65-F5344CB8AC3E}">
        <p14:creationId xmlns:p14="http://schemas.microsoft.com/office/powerpoint/2010/main" val="3524598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/>
        </p:nvGraphicFramePr>
        <p:xfrm>
          <a:off x="0" y="876300"/>
          <a:ext cx="9144000" cy="5753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13938"/>
            <a:ext cx="8964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Freire is within the Educational Field of Constructivism i.e. Learning involves active engagement with social change</a:t>
            </a:r>
          </a:p>
        </p:txBody>
      </p:sp>
    </p:spTree>
    <p:extLst>
      <p:ext uri="{BB962C8B-B14F-4D97-AF65-F5344CB8AC3E}">
        <p14:creationId xmlns:p14="http://schemas.microsoft.com/office/powerpoint/2010/main" val="224346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1000"/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1000"/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  <p:bldGraphic spid="11" grpId="1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4. How Do You Learn Leadership?</a:t>
            </a:r>
          </a:p>
        </p:txBody>
      </p:sp>
      <p:graphicFrame>
        <p:nvGraphicFramePr>
          <p:cNvPr id="4" name="D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2679569"/>
              </p:ext>
            </p:extLst>
          </p:nvPr>
        </p:nvGraphicFramePr>
        <p:xfrm>
          <a:off x="457200" y="834887"/>
          <a:ext cx="8229599" cy="5751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77584" y="6078499"/>
            <a:ext cx="30061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An action – based degree</a:t>
            </a:r>
          </a:p>
          <a:p>
            <a:r>
              <a:rPr lang="en-US" sz="1350" dirty="0"/>
              <a:t>For those with demonstrated leadership</a:t>
            </a:r>
          </a:p>
        </p:txBody>
      </p:sp>
    </p:spTree>
    <p:extLst>
      <p:ext uri="{BB962C8B-B14F-4D97-AF65-F5344CB8AC3E}">
        <p14:creationId xmlns:p14="http://schemas.microsoft.com/office/powerpoint/2010/main" val="2865818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318" y="2950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Grigg’s Paradigm: Transformational Conversations</a:t>
            </a:r>
            <a:br>
              <a:rPr lang="en-US" sz="3100" dirty="0"/>
            </a:br>
            <a:r>
              <a:rPr lang="en-US" dirty="0"/>
              <a:t>School Latrines in Kibera Slum, Nairobi</a:t>
            </a:r>
          </a:p>
        </p:txBody>
      </p:sp>
      <p:pic>
        <p:nvPicPr>
          <p:cNvPr id="6" name="image03.png"/>
          <p:cNvPicPr>
            <a:picLocks noGrp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68" b="-7968"/>
          <a:stretch>
            <a:fillRect/>
          </a:stretch>
        </p:blipFill>
        <p:spPr>
          <a:xfrm>
            <a:off x="277317" y="1037230"/>
            <a:ext cx="8866683" cy="5240739"/>
          </a:xfrm>
          <a:prstGeom prst="rect">
            <a:avLst/>
          </a:prstGeom>
          <a:ln/>
        </p:spPr>
      </p:pic>
      <p:sp>
        <p:nvSpPr>
          <p:cNvPr id="3" name="TextBox 2"/>
          <p:cNvSpPr txBox="1"/>
          <p:nvPr/>
        </p:nvSpPr>
        <p:spPr>
          <a:xfrm>
            <a:off x="193028" y="5759551"/>
            <a:ext cx="5544659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Teen girls can’t go to school – no education</a:t>
            </a:r>
          </a:p>
          <a:p>
            <a:r>
              <a:rPr lang="en-US" sz="2400" dirty="0"/>
              <a:t>Latrines dysfunctional, dangerous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3028" y="3971498"/>
            <a:ext cx="2056450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2 years incarnationally in community</a:t>
            </a:r>
          </a:p>
        </p:txBody>
      </p:sp>
    </p:spTree>
    <p:extLst>
      <p:ext uri="{BB962C8B-B14F-4D97-AF65-F5344CB8AC3E}">
        <p14:creationId xmlns:p14="http://schemas.microsoft.com/office/powerpoint/2010/main" val="2316822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318" y="2950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Transformational Conversational Thesis </a:t>
            </a:r>
            <a:br>
              <a:rPr lang="en-US" sz="3100" dirty="0"/>
            </a:br>
            <a:r>
              <a:rPr lang="en-US" dirty="0"/>
              <a:t>School Latrines in Kibera Slum, Nairobi</a:t>
            </a:r>
          </a:p>
        </p:txBody>
      </p:sp>
      <p:pic>
        <p:nvPicPr>
          <p:cNvPr id="6" name="image03.png"/>
          <p:cNvPicPr>
            <a:picLocks noGrp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68" b="-7968"/>
          <a:stretch>
            <a:fillRect/>
          </a:stretch>
        </p:blipFill>
        <p:spPr>
          <a:xfrm>
            <a:off x="1228986" y="1438046"/>
            <a:ext cx="7600244" cy="3461499"/>
          </a:xfrm>
          <a:prstGeom prst="rect">
            <a:avLst/>
          </a:prstGeom>
          <a:ln/>
        </p:spPr>
      </p:pic>
      <p:sp>
        <p:nvSpPr>
          <p:cNvPr id="3" name="TextBox 2"/>
          <p:cNvSpPr txBox="1"/>
          <p:nvPr/>
        </p:nvSpPr>
        <p:spPr>
          <a:xfrm>
            <a:off x="420679" y="4792867"/>
            <a:ext cx="5474447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Teen girls cant go to school – no education</a:t>
            </a:r>
          </a:p>
          <a:p>
            <a:r>
              <a:rPr lang="en-US" sz="2400" dirty="0"/>
              <a:t>Latrines dysfunctional, dangerous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020" y="2864643"/>
            <a:ext cx="2291931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2 years incarnationally in community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7949" y="1664314"/>
            <a:ext cx="1568272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Corruption precludes land rights</a:t>
            </a:r>
          </a:p>
        </p:txBody>
      </p:sp>
    </p:spTree>
    <p:extLst>
      <p:ext uri="{BB962C8B-B14F-4D97-AF65-F5344CB8AC3E}">
        <p14:creationId xmlns:p14="http://schemas.microsoft.com/office/powerpoint/2010/main" val="18171128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318" y="2950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Transformational Conversational Thesis </a:t>
            </a:r>
            <a:br>
              <a:rPr lang="en-US" sz="3100" dirty="0"/>
            </a:br>
            <a:r>
              <a:rPr lang="en-US" dirty="0"/>
              <a:t>School Latrines in Kibera Slum, Nairobi</a:t>
            </a:r>
          </a:p>
        </p:txBody>
      </p:sp>
      <p:pic>
        <p:nvPicPr>
          <p:cNvPr id="6" name="image03.png"/>
          <p:cNvPicPr>
            <a:picLocks noGrp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68" b="-7968"/>
          <a:stretch>
            <a:fillRect/>
          </a:stretch>
        </p:blipFill>
        <p:spPr>
          <a:xfrm>
            <a:off x="457200" y="1833789"/>
            <a:ext cx="7600244" cy="3282244"/>
          </a:xfrm>
          <a:prstGeom prst="rect">
            <a:avLst/>
          </a:prstGeom>
          <a:ln/>
        </p:spPr>
      </p:pic>
      <p:sp>
        <p:nvSpPr>
          <p:cNvPr id="3" name="TextBox 2"/>
          <p:cNvSpPr txBox="1"/>
          <p:nvPr/>
        </p:nvSpPr>
        <p:spPr>
          <a:xfrm>
            <a:off x="420679" y="4792867"/>
            <a:ext cx="418794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Teen girls cant go to school – no education</a:t>
            </a:r>
          </a:p>
          <a:p>
            <a:r>
              <a:rPr lang="en-US" dirty="0"/>
              <a:t>Latrines dysfunctional, dangerous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1693513"/>
            <a:ext cx="1874045" cy="23083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Dignity of women</a:t>
            </a:r>
          </a:p>
          <a:p>
            <a:r>
              <a:rPr lang="en-US" sz="2400" dirty="0"/>
              <a:t>Value of Education</a:t>
            </a:r>
          </a:p>
          <a:p>
            <a:r>
              <a:rPr lang="en-US" sz="2400" dirty="0"/>
              <a:t>Voice for the Voiceless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3143" y="5241132"/>
            <a:ext cx="229193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 years incarnationally in community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7949" y="1664314"/>
            <a:ext cx="1445230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Corruption precludes land rights</a:t>
            </a:r>
          </a:p>
        </p:txBody>
      </p:sp>
    </p:spTree>
    <p:extLst>
      <p:ext uri="{BB962C8B-B14F-4D97-AF65-F5344CB8AC3E}">
        <p14:creationId xmlns:p14="http://schemas.microsoft.com/office/powerpoint/2010/main" val="8508099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318" y="2950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Transformational Conversational Thesis </a:t>
            </a:r>
            <a:br>
              <a:rPr lang="en-US" sz="3100" dirty="0"/>
            </a:br>
            <a:r>
              <a:rPr lang="en-US" dirty="0"/>
              <a:t>School Latrines in Kibera Slum, Nairobi</a:t>
            </a:r>
          </a:p>
        </p:txBody>
      </p:sp>
      <p:pic>
        <p:nvPicPr>
          <p:cNvPr id="6" name="image03.png"/>
          <p:cNvPicPr>
            <a:picLocks noGrp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68" b="-7968"/>
          <a:stretch>
            <a:fillRect/>
          </a:stretch>
        </p:blipFill>
        <p:spPr>
          <a:xfrm>
            <a:off x="457200" y="1833789"/>
            <a:ext cx="7600244" cy="3282244"/>
          </a:xfrm>
          <a:prstGeom prst="rect">
            <a:avLst/>
          </a:prstGeom>
          <a:ln/>
        </p:spPr>
      </p:pic>
      <p:sp>
        <p:nvSpPr>
          <p:cNvPr id="3" name="TextBox 2"/>
          <p:cNvSpPr txBox="1"/>
          <p:nvPr/>
        </p:nvSpPr>
        <p:spPr>
          <a:xfrm>
            <a:off x="420679" y="4792867"/>
            <a:ext cx="4602670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Teen girls cant go to school – no education</a:t>
            </a:r>
          </a:p>
          <a:p>
            <a:r>
              <a:rPr lang="en-US" sz="2000" dirty="0"/>
              <a:t>Latrines dysfunctional, dangerous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45300" y="4792867"/>
            <a:ext cx="2059655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$1.2 Million to build latrines for 200 schools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2930" y="1438047"/>
            <a:ext cx="2527743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Dignity of women</a:t>
            </a:r>
          </a:p>
          <a:p>
            <a:r>
              <a:rPr lang="en-US" sz="2000" dirty="0"/>
              <a:t>Value of Education</a:t>
            </a:r>
          </a:p>
          <a:p>
            <a:r>
              <a:rPr lang="en-US" sz="2000" dirty="0"/>
              <a:t>Voice for the Voiceless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3943" y="5439561"/>
            <a:ext cx="2291931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2 years incarnationally in community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7654" y="3596710"/>
            <a:ext cx="1917301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NGO as voice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7949" y="1664314"/>
            <a:ext cx="1445230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Corruption precludes land rights</a:t>
            </a:r>
          </a:p>
        </p:txBody>
      </p:sp>
    </p:spTree>
    <p:extLst>
      <p:ext uri="{BB962C8B-B14F-4D97-AF65-F5344CB8AC3E}">
        <p14:creationId xmlns:p14="http://schemas.microsoft.com/office/powerpoint/2010/main" val="1617514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3228"/>
            <a:ext cx="8276479" cy="1501722"/>
          </a:xfrm>
        </p:spPr>
        <p:txBody>
          <a:bodyPr>
            <a:normAutofit/>
          </a:bodyPr>
          <a:lstStyle/>
          <a:p>
            <a:r>
              <a:rPr lang="en-US" dirty="0"/>
              <a:t>Unpacking Critical Pedagogy: </a:t>
            </a:r>
            <a:r>
              <a:rPr lang="en-US" i="1" dirty="0"/>
              <a:t>Conscientização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23180"/>
            <a:ext cx="3505199" cy="1234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9812" y="3515308"/>
            <a:ext cx="5444188" cy="3416320"/>
          </a:xfrm>
          <a:prstGeom prst="rect">
            <a:avLst/>
          </a:prstGeom>
          <a:gradFill flip="none" rotWithShape="1">
            <a:gsLst>
              <a:gs pos="47000">
                <a:schemeClr val="bg1"/>
              </a:gs>
              <a:gs pos="100000">
                <a:srgbClr val="000000"/>
              </a:gs>
              <a:gs pos="73000">
                <a:schemeClr val="accent6">
                  <a:lumMod val="40000"/>
                  <a:lumOff val="6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Perhaps the most significant of Freire’s contributions, these ideas feed into </a:t>
            </a:r>
            <a:r>
              <a:rPr lang="en-US" i="1" dirty="0"/>
              <a:t>Transformational Conversations</a:t>
            </a:r>
            <a:r>
              <a:rPr lang="en-US" dirty="0"/>
              <a:t>.  Awakening collective consciousness through social analysis is a theoretical component. </a:t>
            </a:r>
          </a:p>
          <a:p>
            <a:pPr algn="ctr"/>
            <a:r>
              <a:rPr lang="en-US" dirty="0"/>
              <a:t>The </a:t>
            </a:r>
            <a:r>
              <a:rPr lang="en-US" i="1" dirty="0"/>
              <a:t>Spiritual Formation </a:t>
            </a:r>
            <a:r>
              <a:rPr lang="en-US" dirty="0"/>
              <a:t>within </a:t>
            </a:r>
            <a:r>
              <a:rPr lang="en-US" i="1" dirty="0"/>
              <a:t>Transformational Conversations</a:t>
            </a:r>
            <a:r>
              <a:rPr lang="en-US" dirty="0"/>
              <a:t> requires educators who go deeper into facilitating (1)examination of the pain and trauma, (2) self –perceptions and (3) responses (4) of those oppressed.</a:t>
            </a:r>
          </a:p>
          <a:p>
            <a:pPr algn="ctr"/>
            <a:r>
              <a:rPr lang="en-US" dirty="0"/>
              <a:t>This parallels the concept of </a:t>
            </a:r>
            <a:r>
              <a:rPr lang="en-US" i="1" dirty="0" err="1"/>
              <a:t>conscientização</a:t>
            </a:r>
            <a:r>
              <a:rPr lang="en-US" i="1" dirty="0"/>
              <a:t> </a:t>
            </a:r>
            <a:r>
              <a:rPr lang="en-US" dirty="0"/>
              <a:t>but is not overtly political, though sometimes it is.  Should it be?</a:t>
            </a:r>
          </a:p>
          <a:p>
            <a:endParaRPr lang="en-US" dirty="0"/>
          </a:p>
        </p:txBody>
      </p:sp>
      <p:sp>
        <p:nvSpPr>
          <p:cNvPr id="6" name="Text Box 1"/>
          <p:cNvSpPr txBox="1">
            <a:spLocks noGrp="1" noChangeArrowheads="1"/>
          </p:cNvSpPr>
          <p:nvPr>
            <p:ph idx="1"/>
          </p:nvPr>
        </p:nvSpPr>
        <p:spPr bwMode="auto">
          <a:xfrm>
            <a:off x="447675" y="1809749"/>
            <a:ext cx="8201025" cy="170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rm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buNone/>
            </a:pPr>
            <a:r>
              <a:rPr lang="en-US" dirty="0"/>
              <a:t>The goal of critical pedagogy </a:t>
            </a:r>
          </a:p>
          <a:p>
            <a:r>
              <a:rPr lang="en-US" dirty="0"/>
              <a:t>is </a:t>
            </a:r>
            <a:r>
              <a:rPr lang="en-US" dirty="0">
                <a:hlinkClick r:id="rId3" tooltip="Emancipation"/>
              </a:rPr>
              <a:t>emancipation</a:t>
            </a:r>
            <a:r>
              <a:rPr lang="en-US" dirty="0"/>
              <a:t> from </a:t>
            </a:r>
            <a:r>
              <a:rPr lang="en-US" dirty="0">
                <a:hlinkClick r:id="rId4" tooltip="Oppression"/>
              </a:rPr>
              <a:t>oppression</a:t>
            </a:r>
            <a:r>
              <a:rPr lang="en-US" dirty="0"/>
              <a:t> </a:t>
            </a:r>
          </a:p>
          <a:p>
            <a:r>
              <a:rPr lang="en-US" dirty="0"/>
              <a:t>through an awakening of the </a:t>
            </a:r>
            <a:r>
              <a:rPr lang="en-US" dirty="0">
                <a:hlinkClick r:id="rId5" tooltip="Critical consciousness"/>
              </a:rPr>
              <a:t>critical consciousness</a:t>
            </a:r>
            <a:r>
              <a:rPr lang="en-US" dirty="0"/>
              <a:t>, </a:t>
            </a:r>
          </a:p>
          <a:p>
            <a:r>
              <a:rPr lang="en-US" dirty="0"/>
              <a:t>based on the </a:t>
            </a:r>
            <a:r>
              <a:rPr lang="en-US" dirty="0">
                <a:hlinkClick r:id="rId6" tooltip="Portuguese language"/>
              </a:rPr>
              <a:t>Portuguese</a:t>
            </a:r>
            <a:r>
              <a:rPr lang="en-US" dirty="0"/>
              <a:t> term </a:t>
            </a:r>
            <a:r>
              <a:rPr lang="en-US" i="1" dirty="0">
                <a:hlinkClick r:id="rId7" tooltip="Conscientização"/>
              </a:rPr>
              <a:t>conscientização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6092E5-E904-3940-8C8C-3CBDEBE099B6}"/>
              </a:ext>
            </a:extLst>
          </p:cNvPr>
          <p:cNvSpPr txBox="1"/>
          <p:nvPr/>
        </p:nvSpPr>
        <p:spPr>
          <a:xfrm>
            <a:off x="523875" y="3969079"/>
            <a:ext cx="29474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Are the faculty trained in </a:t>
            </a:r>
          </a:p>
          <a:p>
            <a:r>
              <a:rPr lang="en-US" i="1" dirty="0"/>
              <a:t>identifying the traumas of </a:t>
            </a:r>
          </a:p>
          <a:p>
            <a:r>
              <a:rPr lang="en-US" i="1" dirty="0"/>
              <a:t>oppression and</a:t>
            </a:r>
          </a:p>
          <a:p>
            <a:r>
              <a:rPr lang="en-US" i="1" dirty="0"/>
              <a:t>in spiritual formation</a:t>
            </a:r>
          </a:p>
          <a:p>
            <a:r>
              <a:rPr lang="en-US" i="1" dirty="0"/>
              <a:t>processes that engage these?</a:t>
            </a:r>
          </a:p>
        </p:txBody>
      </p:sp>
    </p:spTree>
    <p:extLst>
      <p:ext uri="{BB962C8B-B14F-4D97-AF65-F5344CB8AC3E}">
        <p14:creationId xmlns:p14="http://schemas.microsoft.com/office/powerpoint/2010/main" val="26461451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98D39-7814-CF42-8C9C-4C0796A03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Defining the Future</a:t>
            </a:r>
            <a:br>
              <a:rPr lang="en-US" dirty="0"/>
            </a:br>
            <a:r>
              <a:rPr lang="en-US" sz="3600" dirty="0"/>
              <a:t>At Certificate Level: Slum Learning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358A9-AA9C-0447-B74F-4380D05F2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Most partners and graduates have been multiplying grassroots training.</a:t>
            </a:r>
          </a:p>
          <a:p>
            <a:r>
              <a:rPr lang="en-US" dirty="0"/>
              <a:t>6 week courses, face to face plus podcasts</a:t>
            </a:r>
          </a:p>
          <a:p>
            <a:r>
              <a:rPr lang="en-US" dirty="0"/>
              <a:t>Cell phone trial – cell phones are everywhere.</a:t>
            </a:r>
          </a:p>
          <a:p>
            <a:r>
              <a:rPr lang="en-US" dirty="0"/>
              <a:t>Facilitators critical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3A38F9-8247-0242-BF74-E8CDB07E7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472" y="3879273"/>
            <a:ext cx="5101218" cy="29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41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CB597-9820-EE40-9E3B-3B6C51368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GREAT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7DA75-3872-D543-A655-686DC7B87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1.4 BILLION IN THE SLUMS</a:t>
            </a:r>
          </a:p>
          <a:p>
            <a:r>
              <a:rPr lang="en-US" dirty="0"/>
              <a:t>2 BILLION URBAN POOR</a:t>
            </a:r>
          </a:p>
          <a:p>
            <a:r>
              <a:rPr lang="en-US" dirty="0"/>
              <a:t>NOW 1000’S OF PEOPLE MOVEMENTS OF 1000’S</a:t>
            </a:r>
          </a:p>
          <a:p>
            <a:r>
              <a:rPr lang="en-US" dirty="0"/>
              <a:t>1000’s of DERIVATIVE</a:t>
            </a:r>
          </a:p>
          <a:p>
            <a:pPr marL="0" indent="0">
              <a:buNone/>
            </a:pPr>
            <a:r>
              <a:rPr lang="en-US" dirty="0"/>
              <a:t> OR PARALLEL SOCIAL </a:t>
            </a:r>
          </a:p>
          <a:p>
            <a:pPr marL="0" indent="0">
              <a:buNone/>
            </a:pPr>
            <a:r>
              <a:rPr lang="en-US" dirty="0"/>
              <a:t>MOVEMENTS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333926-4323-3F44-8B85-F9C09C1A2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123" y="3334572"/>
            <a:ext cx="4626877" cy="352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472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F59F3-697E-1845-98BF-3EACE3AB6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Proposed Option: Vertically Integrated Framework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4270D7D-477C-E649-BCED-9B7CC57D89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8439504"/>
              </p:ext>
            </p:extLst>
          </p:nvPr>
        </p:nvGraphicFramePr>
        <p:xfrm>
          <a:off x="3796146" y="1600201"/>
          <a:ext cx="4890654" cy="4759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rved Right Arrow 4">
            <a:extLst>
              <a:ext uri="{FF2B5EF4-FFF2-40B4-BE49-F238E27FC236}">
                <a16:creationId xmlns:a16="http://schemas.microsoft.com/office/drawing/2014/main" id="{01650249-FD86-F945-8133-9C8633060D82}"/>
              </a:ext>
            </a:extLst>
          </p:cNvPr>
          <p:cNvSpPr/>
          <p:nvPr/>
        </p:nvSpPr>
        <p:spPr>
          <a:xfrm flipV="1">
            <a:off x="5264727" y="3463636"/>
            <a:ext cx="443346" cy="1080655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urved Right Arrow 5">
            <a:extLst>
              <a:ext uri="{FF2B5EF4-FFF2-40B4-BE49-F238E27FC236}">
                <a16:creationId xmlns:a16="http://schemas.microsoft.com/office/drawing/2014/main" id="{5F37A6A0-77CC-E040-9331-E95DB80E10A8}"/>
              </a:ext>
            </a:extLst>
          </p:cNvPr>
          <p:cNvSpPr/>
          <p:nvPr/>
        </p:nvSpPr>
        <p:spPr>
          <a:xfrm flipV="1">
            <a:off x="5264727" y="4576617"/>
            <a:ext cx="443346" cy="1080655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68BF58DF-0289-E14B-B7FD-D5B2D493D123}"/>
              </a:ext>
            </a:extLst>
          </p:cNvPr>
          <p:cNvSpPr/>
          <p:nvPr/>
        </p:nvSpPr>
        <p:spPr>
          <a:xfrm flipV="1">
            <a:off x="5292436" y="2366818"/>
            <a:ext cx="443346" cy="1080655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530875-CF71-E64B-BF47-A18303042ACB}"/>
              </a:ext>
            </a:extLst>
          </p:cNvPr>
          <p:cNvSpPr/>
          <p:nvPr/>
        </p:nvSpPr>
        <p:spPr>
          <a:xfrm>
            <a:off x="3796146" y="3661064"/>
            <a:ext cx="401782" cy="30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A8970E-6EAB-D54D-9ADF-8741C7E2A613}"/>
              </a:ext>
            </a:extLst>
          </p:cNvPr>
          <p:cNvSpPr/>
          <p:nvPr/>
        </p:nvSpPr>
        <p:spPr>
          <a:xfrm>
            <a:off x="1911927" y="4680455"/>
            <a:ext cx="512619" cy="2955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704AB101-AE73-D445-9999-B599C0DA4C9F}"/>
              </a:ext>
            </a:extLst>
          </p:cNvPr>
          <p:cNvSpPr/>
          <p:nvPr/>
        </p:nvSpPr>
        <p:spPr>
          <a:xfrm>
            <a:off x="1191491" y="4405744"/>
            <a:ext cx="415636" cy="34174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DDBB033F-DC3C-9843-97CB-9D47DEA42CC0}"/>
              </a:ext>
            </a:extLst>
          </p:cNvPr>
          <p:cNvSpPr/>
          <p:nvPr/>
        </p:nvSpPr>
        <p:spPr>
          <a:xfrm>
            <a:off x="817419" y="5514109"/>
            <a:ext cx="415636" cy="34174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A8BEA91D-6EEA-F942-92C7-2464C2EB4CA9}"/>
              </a:ext>
            </a:extLst>
          </p:cNvPr>
          <p:cNvSpPr/>
          <p:nvPr/>
        </p:nvSpPr>
        <p:spPr>
          <a:xfrm>
            <a:off x="1191491" y="5038436"/>
            <a:ext cx="415636" cy="34174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32DC9519-F74F-1A4C-A8BD-BE47B8E7264C}"/>
              </a:ext>
            </a:extLst>
          </p:cNvPr>
          <p:cNvSpPr/>
          <p:nvPr/>
        </p:nvSpPr>
        <p:spPr>
          <a:xfrm>
            <a:off x="1690254" y="3813464"/>
            <a:ext cx="415636" cy="34174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0E6BE40-FB3D-C841-A8CC-8DFE1A1D632C}"/>
              </a:ext>
            </a:extLst>
          </p:cNvPr>
          <p:cNvSpPr/>
          <p:nvPr/>
        </p:nvSpPr>
        <p:spPr>
          <a:xfrm>
            <a:off x="2874817" y="4299526"/>
            <a:ext cx="512619" cy="2955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264CF8-1CB0-274F-A172-C59D1C58C412}"/>
              </a:ext>
            </a:extLst>
          </p:cNvPr>
          <p:cNvSpPr/>
          <p:nvPr/>
        </p:nvSpPr>
        <p:spPr>
          <a:xfrm>
            <a:off x="2189017" y="5218690"/>
            <a:ext cx="512619" cy="2955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DC8422D-C1B0-604E-9B23-0F8BA458C93C}"/>
              </a:ext>
            </a:extLst>
          </p:cNvPr>
          <p:cNvSpPr/>
          <p:nvPr/>
        </p:nvSpPr>
        <p:spPr>
          <a:xfrm>
            <a:off x="1593271" y="5855855"/>
            <a:ext cx="512619" cy="2955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3337E5-2B0F-C64A-B687-972C6CDFC409}"/>
              </a:ext>
            </a:extLst>
          </p:cNvPr>
          <p:cNvSpPr/>
          <p:nvPr/>
        </p:nvSpPr>
        <p:spPr>
          <a:xfrm>
            <a:off x="2272145" y="2715419"/>
            <a:ext cx="401782" cy="30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282FF7-4DF8-1B48-B773-1514B5048E17}"/>
              </a:ext>
            </a:extLst>
          </p:cNvPr>
          <p:cNvSpPr/>
          <p:nvPr/>
        </p:nvSpPr>
        <p:spPr>
          <a:xfrm>
            <a:off x="2500745" y="3442855"/>
            <a:ext cx="401782" cy="30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B0612D-484A-6E44-8943-821CD85F75AE}"/>
              </a:ext>
            </a:extLst>
          </p:cNvPr>
          <p:cNvSpPr/>
          <p:nvPr/>
        </p:nvSpPr>
        <p:spPr>
          <a:xfrm>
            <a:off x="3373583" y="5209309"/>
            <a:ext cx="401782" cy="30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94D560C-08F2-3E4C-96C4-BAEE03483026}"/>
              </a:ext>
            </a:extLst>
          </p:cNvPr>
          <p:cNvCxnSpPr/>
          <p:nvPr/>
        </p:nvCxnSpPr>
        <p:spPr>
          <a:xfrm flipV="1">
            <a:off x="2902527" y="2687709"/>
            <a:ext cx="2057400" cy="1801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F2143F-55B0-3840-A7DE-ACFF1C521054}"/>
              </a:ext>
            </a:extLst>
          </p:cNvPr>
          <p:cNvCxnSpPr>
            <a:cxnSpLocks/>
          </p:cNvCxnSpPr>
          <p:nvPr/>
        </p:nvCxnSpPr>
        <p:spPr>
          <a:xfrm>
            <a:off x="2296388" y="4032898"/>
            <a:ext cx="3820395" cy="1223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E7400CB-722D-3147-B666-C07823DDA57B}"/>
              </a:ext>
            </a:extLst>
          </p:cNvPr>
          <p:cNvCxnSpPr/>
          <p:nvPr/>
        </p:nvCxnSpPr>
        <p:spPr>
          <a:xfrm flipV="1">
            <a:off x="3016829" y="3311181"/>
            <a:ext cx="2057400" cy="1801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9ACD8FE-1E37-D743-B641-4A104593FAFA}"/>
              </a:ext>
            </a:extLst>
          </p:cNvPr>
          <p:cNvCxnSpPr/>
          <p:nvPr/>
        </p:nvCxnSpPr>
        <p:spPr>
          <a:xfrm flipV="1">
            <a:off x="4294909" y="3643691"/>
            <a:ext cx="2057400" cy="1801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406F078-A095-9142-BD3D-58FD3A56A2A6}"/>
              </a:ext>
            </a:extLst>
          </p:cNvPr>
          <p:cNvCxnSpPr/>
          <p:nvPr/>
        </p:nvCxnSpPr>
        <p:spPr>
          <a:xfrm flipV="1">
            <a:off x="3456710" y="4267163"/>
            <a:ext cx="2057400" cy="1801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1225B60-A768-0446-902C-5F9D4691E3C6}"/>
              </a:ext>
            </a:extLst>
          </p:cNvPr>
          <p:cNvCxnSpPr/>
          <p:nvPr/>
        </p:nvCxnSpPr>
        <p:spPr>
          <a:xfrm flipV="1">
            <a:off x="3913911" y="5128635"/>
            <a:ext cx="2057400" cy="1801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6E12841-390C-6F49-8B67-BBEAF6531AF9}"/>
              </a:ext>
            </a:extLst>
          </p:cNvPr>
          <p:cNvCxnSpPr>
            <a:cxnSpLocks/>
          </p:cNvCxnSpPr>
          <p:nvPr/>
        </p:nvCxnSpPr>
        <p:spPr>
          <a:xfrm>
            <a:off x="2587336" y="4890367"/>
            <a:ext cx="3148446" cy="349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1C38BC9-A333-A945-9FE7-DE6BF866543C}"/>
              </a:ext>
            </a:extLst>
          </p:cNvPr>
          <p:cNvCxnSpPr>
            <a:cxnSpLocks/>
          </p:cNvCxnSpPr>
          <p:nvPr/>
        </p:nvCxnSpPr>
        <p:spPr>
          <a:xfrm flipV="1">
            <a:off x="2892137" y="4306851"/>
            <a:ext cx="3155372" cy="8344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CB905B9-936E-6042-8BFA-8465F2EE2506}"/>
              </a:ext>
            </a:extLst>
          </p:cNvPr>
          <p:cNvCxnSpPr>
            <a:cxnSpLocks/>
          </p:cNvCxnSpPr>
          <p:nvPr/>
        </p:nvCxnSpPr>
        <p:spPr>
          <a:xfrm flipV="1">
            <a:off x="2251366" y="5684982"/>
            <a:ext cx="3484416" cy="2723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A60B54F-DB90-EB41-B96D-180C16FC75D0}"/>
              </a:ext>
            </a:extLst>
          </p:cNvPr>
          <p:cNvCxnSpPr>
            <a:cxnSpLocks/>
          </p:cNvCxnSpPr>
          <p:nvPr/>
        </p:nvCxnSpPr>
        <p:spPr>
          <a:xfrm>
            <a:off x="2739737" y="5460386"/>
            <a:ext cx="2996045" cy="309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65EB69D-8D89-114B-AB2E-C351183FA050}"/>
              </a:ext>
            </a:extLst>
          </p:cNvPr>
          <p:cNvSpPr txBox="1"/>
          <p:nvPr/>
        </p:nvSpPr>
        <p:spPr>
          <a:xfrm>
            <a:off x="692727" y="2092036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Unbundled Modules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F34B11-ED91-084E-8399-3DE014EC8FBD}"/>
              </a:ext>
            </a:extLst>
          </p:cNvPr>
          <p:cNvSpPr txBox="1"/>
          <p:nvPr/>
        </p:nvSpPr>
        <p:spPr>
          <a:xfrm>
            <a:off x="4760078" y="1891731"/>
            <a:ext cx="1554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Pathways</a:t>
            </a:r>
          </a:p>
        </p:txBody>
      </p:sp>
    </p:spTree>
    <p:extLst>
      <p:ext uri="{BB962C8B-B14F-4D97-AF65-F5344CB8AC3E}">
        <p14:creationId xmlns:p14="http://schemas.microsoft.com/office/powerpoint/2010/main" val="23166699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9DCC7-3B9E-B74E-A69D-E427602E9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Resilient Vocational Educational Training (VET)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782522F-D229-1A4D-AF3B-55BFCFB7632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368779613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4760555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Industry Provider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Educational Provider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053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Determines outcomes.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Refines outcomes into delivery mechanisms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473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Require educational providers to deliver according to their standards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Meet both industry standards and accreditation standards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2565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600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Provides potential base of trainees and employment options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Provides enough capital into recruiting sustainable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3570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Apprenticeship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Internship Model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27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87959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3095B-16B4-5D4E-9785-A31B3A0C8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Call to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7FD46-48A4-3845-8897-6C2558F17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6" y="1195754"/>
            <a:ext cx="5104528" cy="566224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1.4 billion, 1000’s of movements, crying out for training in the holistic Kingdom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Consider joining this </a:t>
            </a:r>
            <a:r>
              <a:rPr lang="en-US" b="1" dirty="0"/>
              <a:t>Urban Poor Provider Network </a:t>
            </a:r>
            <a:r>
              <a:rPr lang="en-US" dirty="0"/>
              <a:t>(Training Commission) with modules?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Should you help develop a parallel </a:t>
            </a:r>
            <a:r>
              <a:rPr lang="en-US" b="1" dirty="0"/>
              <a:t>Urban </a:t>
            </a:r>
            <a:r>
              <a:rPr lang="en-US" b="1" dirty="0" err="1"/>
              <a:t>Misison</a:t>
            </a:r>
            <a:r>
              <a:rPr lang="en-US" b="1" dirty="0"/>
              <a:t> Providers</a:t>
            </a:r>
            <a:r>
              <a:rPr lang="en-US" dirty="0"/>
              <a:t> group?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Resource Base? </a:t>
            </a:r>
            <a:r>
              <a:rPr lang="en-US" dirty="0"/>
              <a:t>host this program within your organizational nest.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54EEB-6B02-584B-92E1-7066B7ADD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544" y="1195754"/>
            <a:ext cx="3828456" cy="575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004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4627F-F86C-3547-9D9F-01F38658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1223"/>
          </a:xfrm>
        </p:spPr>
        <p:txBody>
          <a:bodyPr>
            <a:normAutofit fontScale="90000"/>
          </a:bodyPr>
          <a:lstStyle/>
          <a:p>
            <a:r>
              <a:rPr lang="en-US" dirty="0"/>
              <a:t>Works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3F38D-D052-D74F-A97D-30C68D692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5861"/>
            <a:ext cx="9144000" cy="6182139"/>
          </a:xfrm>
        </p:spPr>
        <p:txBody>
          <a:bodyPr>
            <a:noAutofit/>
          </a:bodyPr>
          <a:lstStyle/>
          <a:p>
            <a:r>
              <a:rPr lang="en-US" sz="2400" dirty="0"/>
              <a:t>Freire, Paulo. (1986). </a:t>
            </a:r>
            <a:r>
              <a:rPr lang="en-US" sz="2400" i="1" dirty="0"/>
              <a:t>Pedagogy of the Oppressed</a:t>
            </a:r>
            <a:r>
              <a:rPr lang="en-US" sz="2400" dirty="0"/>
              <a:t> (M. B. Ramos, Trans.). New York: Continuum.</a:t>
            </a:r>
          </a:p>
          <a:p>
            <a:r>
              <a:rPr lang="en-GB" sz="2400" dirty="0"/>
              <a:t>Grigg, Viv</a:t>
            </a:r>
            <a:r>
              <a:rPr lang="en-US" sz="2400" dirty="0"/>
              <a:t>. (1984/2012). </a:t>
            </a:r>
            <a:r>
              <a:rPr lang="en-US" sz="2400" i="1" dirty="0"/>
              <a:t>Companion to the Poor</a:t>
            </a:r>
            <a:r>
              <a:rPr lang="en-US" sz="2400" dirty="0"/>
              <a:t>. Auckland: Urban Leadership Foundation (revised), </a:t>
            </a:r>
          </a:p>
          <a:p>
            <a:r>
              <a:rPr lang="en-US" sz="2400" dirty="0"/>
              <a:t>---. (2009). Transformational Conversations: Hermeneutic for a Postmodern City </a:t>
            </a:r>
            <a:r>
              <a:rPr lang="en-US" sz="2400" i="1" dirty="0"/>
              <a:t>The Spirit of Christ and the Postmodern City: Transformative Revival Among Auckland's Evangelicals and Pentecostals</a:t>
            </a:r>
            <a:r>
              <a:rPr lang="en-US" sz="2400" dirty="0"/>
              <a:t>. Lexington, KY: Asbury: </a:t>
            </a:r>
            <a:r>
              <a:rPr lang="en-US" sz="2400" dirty="0" err="1"/>
              <a:t>Emeth</a:t>
            </a:r>
            <a:r>
              <a:rPr lang="en-US" sz="2400" dirty="0"/>
              <a:t> Press.</a:t>
            </a:r>
          </a:p>
          <a:p>
            <a:r>
              <a:rPr lang="en-GB" sz="2400" i="1" dirty="0"/>
              <a:t>---. Economic Discipleship.</a:t>
            </a:r>
            <a:r>
              <a:rPr lang="en-GB" sz="2400" dirty="0"/>
              <a:t> </a:t>
            </a:r>
            <a:r>
              <a:rPr lang="en-US" sz="2400" u="heavy" dirty="0">
                <a:hlinkClick r:id="rId2"/>
              </a:rPr>
              <a:t>www.economicdisciple.org</a:t>
            </a:r>
            <a:r>
              <a:rPr lang="en-US" sz="2400" dirty="0"/>
              <a:t>  (2018).</a:t>
            </a:r>
          </a:p>
          <a:p>
            <a:r>
              <a:rPr lang="en-US" sz="2400" dirty="0"/>
              <a:t>Sears, Andrew. </a:t>
            </a:r>
            <a:r>
              <a:rPr lang="en-US" sz="2400" i="1" dirty="0"/>
              <a:t>Disruptive Innovation in Higher Education</a:t>
            </a:r>
            <a:r>
              <a:rPr lang="en-US" sz="2400" dirty="0"/>
              <a:t>. (2017). </a:t>
            </a:r>
            <a:r>
              <a:rPr lang="en-US" sz="2400" u="heavy" dirty="0">
                <a:hlinkClick r:id="rId3"/>
              </a:rPr>
              <a:t>https://www.udemy.com/disruptive-innovation-in-higher-education/</a:t>
            </a:r>
            <a:endParaRPr lang="en-US" sz="2400" u="heavy" dirty="0"/>
          </a:p>
          <a:p>
            <a:r>
              <a:rPr lang="en-US" sz="2400" dirty="0"/>
              <a:t>Steffen, Tom (2018). </a:t>
            </a:r>
            <a:r>
              <a:rPr lang="en-US" sz="2400" i="1" dirty="0"/>
              <a:t>Worldview-based Storying: The Integration of Symbol, Story, and Ritual in the Orality Movement. </a:t>
            </a:r>
            <a:r>
              <a:rPr lang="en-US" sz="2400" dirty="0"/>
              <a:t>Richmond, VA: Orality Resources International, Center for Oral Scriptures.</a:t>
            </a:r>
          </a:p>
        </p:txBody>
      </p:sp>
    </p:spTree>
    <p:extLst>
      <p:ext uri="{BB962C8B-B14F-4D97-AF65-F5344CB8AC3E}">
        <p14:creationId xmlns:p14="http://schemas.microsoft.com/office/powerpoint/2010/main" val="28598866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Grigg, V. (2009). Transformational Conversations: Hermeneutic for a Postmodern City </a:t>
            </a:r>
            <a:r>
              <a:rPr lang="en-US" i="1" dirty="0"/>
              <a:t>The Spirit of Christ and the Postmodern City: Transformative Revival Among Auckland's Evangelicals and Pentecostals</a:t>
            </a:r>
            <a:r>
              <a:rPr lang="en-US" dirty="0"/>
              <a:t>. Lexington, KY: Asbury: </a:t>
            </a:r>
            <a:r>
              <a:rPr lang="en-US" dirty="0" err="1"/>
              <a:t>Emeth</a:t>
            </a:r>
            <a:r>
              <a:rPr lang="en-US" dirty="0"/>
              <a:t> Press and Auckland: Urban Leadership Foundation.</a:t>
            </a:r>
          </a:p>
          <a:p>
            <a:r>
              <a:rPr lang="en-US" dirty="0"/>
              <a:t>Vella, Jane. (2002) </a:t>
            </a:r>
            <a:r>
              <a:rPr lang="en-US" i="1" dirty="0"/>
              <a:t>Learning to Listen, Learning to Teach: The Power of Dialogue in Educating Adults</a:t>
            </a:r>
            <a:r>
              <a:rPr lang="en-US" b="1" dirty="0"/>
              <a:t> </a:t>
            </a:r>
            <a:r>
              <a:rPr lang="en-US" dirty="0"/>
              <a:t>2nd Edition. </a:t>
            </a:r>
            <a:r>
              <a:rPr lang="en-US" dirty="0" err="1"/>
              <a:t>Jossey</a:t>
            </a:r>
            <a:r>
              <a:rPr lang="en-US" dirty="0"/>
              <a:t>-Bass.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5576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356B0-3757-BE4B-813E-10E172699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A61BE-AC52-6A42-876D-998A10C03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Grigg, V. (2018). </a:t>
            </a:r>
            <a:r>
              <a:rPr lang="en-US" i="1" dirty="0"/>
              <a:t>Slum Dwellers’ Theology: Pedagogy in the Slums</a:t>
            </a:r>
            <a:r>
              <a:rPr lang="en-US" dirty="0"/>
              <a:t>: Urban Leadership Foundation.</a:t>
            </a:r>
          </a:p>
          <a:p>
            <a:r>
              <a:rPr lang="en-US" dirty="0"/>
              <a:t>Fisher, Walter R. (1989). </a:t>
            </a:r>
            <a:r>
              <a:rPr lang="en-US" i="1" dirty="0"/>
              <a:t>Human Communication As Narration: Toward a Philosophy of Reason, Value and Action. </a:t>
            </a:r>
            <a:r>
              <a:rPr lang="en-US" dirty="0"/>
              <a:t>University of South Carolina Press</a:t>
            </a:r>
          </a:p>
          <a:p>
            <a:r>
              <a:rPr lang="en-GB" u="heavy" dirty="0" err="1"/>
              <a:t>www.matul.org</a:t>
            </a:r>
            <a:r>
              <a:rPr lang="en-GB" dirty="0"/>
              <a:t> for an overview of the course development; </a:t>
            </a:r>
          </a:p>
          <a:p>
            <a:r>
              <a:rPr lang="en-GB" u="heavy" dirty="0" err="1"/>
              <a:t>www.urbanleaders.org</a:t>
            </a:r>
            <a:r>
              <a:rPr lang="en-GB" u="heavy" dirty="0"/>
              <a:t>/ma</a:t>
            </a:r>
            <a:r>
              <a:rPr lang="en-GB" dirty="0"/>
              <a:t> for the content of the MATUL Commission gatherings</a:t>
            </a:r>
          </a:p>
          <a:p>
            <a:r>
              <a:rPr lang="en-GB" dirty="0"/>
              <a:t>	</a:t>
            </a:r>
            <a:r>
              <a:rPr lang="en-GB" u="heavy" dirty="0" err="1"/>
              <a:t>www.urbanleaders.org</a:t>
            </a:r>
            <a:r>
              <a:rPr lang="en-GB" u="heavy" dirty="0"/>
              <a:t>/Portfolio/</a:t>
            </a:r>
            <a:r>
              <a:rPr lang="en-GB" u="heavy" dirty="0" err="1"/>
              <a:t>PortfolioMATUL.html</a:t>
            </a:r>
            <a:r>
              <a:rPr lang="en-GB" dirty="0"/>
              <a:t> for analysis of processes.</a:t>
            </a:r>
          </a:p>
          <a:p>
            <a:r>
              <a:rPr lang="en-US" dirty="0"/>
              <a:t>This presentation: https://</a:t>
            </a:r>
            <a:r>
              <a:rPr lang="en-US" dirty="0" err="1"/>
              <a:t>urbanleaders.org</a:t>
            </a:r>
            <a:r>
              <a:rPr lang="en-US" dirty="0"/>
              <a:t>/ma/</a:t>
            </a:r>
            <a:r>
              <a:rPr lang="en-US" dirty="0" err="1"/>
              <a:t>paradigms.htm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0908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9244" cy="6126163"/>
          </a:xfrm>
        </p:spPr>
      </p:pic>
      <p:sp>
        <p:nvSpPr>
          <p:cNvPr id="6" name="TextBox 5"/>
          <p:cNvSpPr txBox="1"/>
          <p:nvPr/>
        </p:nvSpPr>
        <p:spPr>
          <a:xfrm>
            <a:off x="6844553" y="6126163"/>
            <a:ext cx="10054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Photo: Adobe Stock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geohenryedi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90113" y="1552522"/>
            <a:ext cx="4684919" cy="3244630"/>
          </a:xfrm>
          <a:noFill/>
          <a:ln/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24921" y="527445"/>
            <a:ext cx="4225406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numCol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NZ" sz="3600" dirty="0">
                <a:latin typeface="Times New Roman" pitchFamily="-108" charset="0"/>
              </a:rPr>
              <a:t>Beginnings in Manila slums</a:t>
            </a:r>
          </a:p>
          <a:p>
            <a:pPr eaLnBrk="0" hangingPunct="0"/>
            <a:endParaRPr lang="en-NZ" sz="3200" dirty="0">
              <a:latin typeface="Times New Roman" pitchFamily="-108" charset="0"/>
            </a:endParaRPr>
          </a:p>
          <a:p>
            <a:pPr eaLnBrk="0" hangingPunct="0"/>
            <a:r>
              <a:rPr lang="en-NZ" sz="3200" dirty="0">
                <a:latin typeface="Times New Roman" pitchFamily="-108" charset="0"/>
              </a:rPr>
              <a:t>…to preach good news</a:t>
            </a:r>
          </a:p>
          <a:p>
            <a:pPr eaLnBrk="0" hangingPunct="0"/>
            <a:r>
              <a:rPr lang="en-NZ" sz="3200" dirty="0">
                <a:latin typeface="Times New Roman" pitchFamily="-108" charset="0"/>
              </a:rPr>
              <a:t>to the poor!</a:t>
            </a:r>
          </a:p>
          <a:p>
            <a:pPr eaLnBrk="0" hangingPunct="0"/>
            <a:endParaRPr lang="en-NZ" sz="3200" dirty="0">
              <a:latin typeface="Times New Roman" pitchFamily="-108" charset="0"/>
            </a:endParaRPr>
          </a:p>
          <a:p>
            <a:pPr eaLnBrk="0" hangingPunct="0"/>
            <a:r>
              <a:rPr lang="en-NZ" sz="2800" dirty="0">
                <a:latin typeface="Times New Roman" pitchFamily="-108" charset="0"/>
              </a:rPr>
              <a:t>“Create a masters degree for Slum Movement Leaders”</a:t>
            </a:r>
          </a:p>
          <a:p>
            <a:pPr eaLnBrk="0" hangingPunct="0"/>
            <a:endParaRPr lang="en-NZ" sz="2800" dirty="0">
              <a:latin typeface="Times New Roman" pitchFamily="-108" charset="0"/>
            </a:endParaRPr>
          </a:p>
          <a:p>
            <a:pPr algn="r" eaLnBrk="0" hangingPunct="0"/>
            <a:endParaRPr lang="en-NZ" sz="3600" dirty="0">
              <a:latin typeface="Times New Roman" pitchFamily="-108" charset="0"/>
            </a:endParaRPr>
          </a:p>
          <a:p>
            <a:pPr eaLnBrk="0" hangingPunct="0"/>
            <a:endParaRPr lang="en-NZ" sz="2000" dirty="0">
              <a:latin typeface="Times New Roman" pitchFamily="-108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776154" y="4797152"/>
            <a:ext cx="298208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NZ" sz="2800" i="1" dirty="0">
                <a:latin typeface="Times New Roman" pitchFamily="-108" charset="0"/>
              </a:rPr>
              <a:t>Some of the first believers </a:t>
            </a:r>
            <a:br>
              <a:rPr lang="en-NZ" sz="2800" i="1" dirty="0">
                <a:latin typeface="Times New Roman" pitchFamily="-108" charset="0"/>
              </a:rPr>
            </a:br>
            <a:r>
              <a:rPr lang="en-NZ" sz="2800" i="1" dirty="0">
                <a:latin typeface="Times New Roman" pitchFamily="-108" charset="0"/>
              </a:rPr>
              <a:t>in Tatalon, Manila</a:t>
            </a:r>
            <a:endParaRPr lang="en-GB" sz="2800" i="1" dirty="0">
              <a:latin typeface="Times New Roman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682372"/>
      </p:ext>
    </p:extLst>
  </p:cSld>
  <p:clrMapOvr>
    <a:masterClrMapping/>
  </p:clrMapOvr>
  <p:transition advTm="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24580" grpId="1"/>
      <p:bldP spid="2458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57200"/>
            <a:ext cx="5235517" cy="1801906"/>
          </a:xfrm>
        </p:spPr>
        <p:txBody>
          <a:bodyPr>
            <a:normAutofit/>
          </a:bodyPr>
          <a:lstStyle/>
          <a:p>
            <a:r>
              <a:rPr lang="en-NZ" sz="3200" dirty="0"/>
              <a:t>Incarnation + Proclamation </a:t>
            </a:r>
            <a:br>
              <a:rPr lang="en-NZ" sz="3200" dirty="0"/>
            </a:br>
            <a:r>
              <a:rPr lang="en-NZ" sz="3200" dirty="0"/>
              <a:t>+ Holistic Discipleship =&gt; Transformation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89" y="2259107"/>
            <a:ext cx="6485424" cy="47519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8035" y="4973782"/>
            <a:ext cx="210792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Some Homes: Brazilian Favela</a:t>
            </a:r>
          </a:p>
          <a:p>
            <a:endParaRPr lang="en-US" sz="2400" dirty="0"/>
          </a:p>
          <a:p>
            <a:r>
              <a:rPr lang="en-US" sz="2400" dirty="0"/>
              <a:t>Home: Manila Squatter area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A8260C-689F-F040-9F2E-885111F75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053" y="457200"/>
            <a:ext cx="31496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61444"/>
      </p:ext>
    </p:extLst>
  </p:cSld>
  <p:clrMapOvr>
    <a:masterClrMapping/>
  </p:clrMapOvr>
  <p:transition advTm="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6469063" y="3616325"/>
          <a:ext cx="1223962" cy="188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4" imgW="374400" imgH="590400" progId="FLW3Drawing">
                  <p:embed/>
                </p:oleObj>
              </mc:Choice>
              <mc:Fallback>
                <p:oleObj name="Drawing" r:id="rId4" imgW="374400" imgH="590400" progId="FLW3Drawing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9063" y="3616325"/>
                        <a:ext cx="1223962" cy="188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0" y="-6350"/>
          <a:ext cx="9144000" cy="686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6" imgW="2667600" imgH="1890000" progId="FLW3Presentation">
                  <p:embed/>
                </p:oleObj>
              </mc:Choice>
              <mc:Fallback>
                <p:oleObj name="Presentation" r:id="rId6" imgW="2667600" imgH="1890000" progId="FLW3Presentation">
                  <p:embed/>
                  <p:pic>
                    <p:nvPicPr>
                      <p:cNvPr id="205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6350"/>
                        <a:ext cx="9144000" cy="686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6588125" y="3357563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8" imgW="374400" imgH="590400" progId="FLW3Drawing">
                  <p:embed/>
                </p:oleObj>
              </mc:Choice>
              <mc:Fallback>
                <p:oleObj name="Drawing" r:id="rId8" imgW="374400" imgH="590400" progId="FLW3Drawing">
                  <p:embed/>
                  <p:pic>
                    <p:nvPicPr>
                      <p:cNvPr id="205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3357563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7596188" y="4652963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9" imgW="374400" imgH="590400" progId="FLW3Drawing">
                  <p:embed/>
                </p:oleObj>
              </mc:Choice>
              <mc:Fallback>
                <p:oleObj name="Drawing" r:id="rId9" imgW="374400" imgH="590400" progId="FLW3Drawing">
                  <p:embed/>
                  <p:pic>
                    <p:nvPicPr>
                      <p:cNvPr id="205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4652963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" name="Object 9"/>
          <p:cNvGraphicFramePr>
            <a:graphicFrameLocks noChangeAspect="1"/>
          </p:cNvGraphicFramePr>
          <p:nvPr/>
        </p:nvGraphicFramePr>
        <p:xfrm>
          <a:off x="6300788" y="3068638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0" imgW="374400" imgH="590400" progId="FLW3Drawing">
                  <p:embed/>
                </p:oleObj>
              </mc:Choice>
              <mc:Fallback>
                <p:oleObj name="Drawing" r:id="rId10" imgW="374400" imgH="590400" progId="FLW3Drawing">
                  <p:embed/>
                  <p:pic>
                    <p:nvPicPr>
                      <p:cNvPr id="205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3068638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3" name="Object 15"/>
          <p:cNvGraphicFramePr>
            <a:graphicFrameLocks noChangeAspect="1"/>
          </p:cNvGraphicFramePr>
          <p:nvPr/>
        </p:nvGraphicFramePr>
        <p:xfrm>
          <a:off x="3419475" y="3933825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1" imgW="374400" imgH="590400" progId="FLW3Drawing">
                  <p:embed/>
                </p:oleObj>
              </mc:Choice>
              <mc:Fallback>
                <p:oleObj name="Drawing" r:id="rId11" imgW="374400" imgH="590400" progId="FLW3Drawing">
                  <p:embed/>
                  <p:pic>
                    <p:nvPicPr>
                      <p:cNvPr id="2063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3933825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6927850" y="3448050"/>
            <a:ext cx="15684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/>
              <a:t>Manila, 74-85</a:t>
            </a:r>
            <a:endParaRPr lang="en-GB"/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5076825" y="5373688"/>
            <a:ext cx="37655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/>
              <a:t>New Zealand Servants base, 81-85</a:t>
            </a:r>
            <a:endParaRPr lang="en-GB"/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4500563" y="3429000"/>
            <a:ext cx="16573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/>
              <a:t>Kolkata, 83-94</a:t>
            </a:r>
            <a:endParaRPr lang="en-GB"/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1331913" y="3716338"/>
            <a:ext cx="10096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 i="1">
                <a:solidFill>
                  <a:srgbClr val="FF0000"/>
                </a:solidFill>
              </a:rPr>
              <a:t>Spanish</a:t>
            </a:r>
            <a:endParaRPr lang="en-GB" i="1">
              <a:solidFill>
                <a:srgbClr val="FF0000"/>
              </a:solidFill>
            </a:endParaRP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179388" y="2924175"/>
            <a:ext cx="40322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/>
              <a:t>Servant-Partners, 85-87, 89, 92,00-02</a:t>
            </a:r>
            <a:endParaRPr lang="en-GB"/>
          </a:p>
        </p:txBody>
      </p:sp>
      <p:sp>
        <p:nvSpPr>
          <p:cNvPr id="2078" name="Text Box 30"/>
          <p:cNvSpPr txBox="1">
            <a:spLocks noChangeArrowheads="1"/>
          </p:cNvSpPr>
          <p:nvPr/>
        </p:nvSpPr>
        <p:spPr bwMode="auto">
          <a:xfrm>
            <a:off x="6659563" y="2924175"/>
            <a:ext cx="14541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/>
              <a:t>Bangkok, 84</a:t>
            </a:r>
            <a:endParaRPr lang="en-GB"/>
          </a:p>
        </p:txBody>
      </p:sp>
      <p:sp>
        <p:nvSpPr>
          <p:cNvPr id="2080" name="Text Box 32"/>
          <p:cNvSpPr txBox="1">
            <a:spLocks noChangeArrowheads="1"/>
          </p:cNvSpPr>
          <p:nvPr/>
        </p:nvSpPr>
        <p:spPr bwMode="auto">
          <a:xfrm>
            <a:off x="179388" y="163513"/>
            <a:ext cx="89646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NZ" sz="2000"/>
              <a:t>My own early years </a:t>
            </a:r>
            <a:r>
              <a:rPr lang="en-NZ" sz="2400"/>
              <a:t>f</a:t>
            </a:r>
            <a:r>
              <a:rPr lang="en-NZ" sz="2000"/>
              <a:t>ollowing the Holy Spirit, 1974-94</a:t>
            </a:r>
            <a:r>
              <a:rPr lang="en-NZ"/>
              <a:t> </a:t>
            </a:r>
            <a:endParaRPr lang="en-NZ" sz="2000"/>
          </a:p>
          <a:p>
            <a:r>
              <a:rPr lang="en-NZ" sz="2000"/>
              <a:t>Intercession / Prophetic Catalyzing of Incarnational Works, Writing and Mobilizing</a:t>
            </a:r>
            <a:endParaRPr lang="en-GB" sz="2000"/>
          </a:p>
        </p:txBody>
      </p:sp>
      <p:graphicFrame>
        <p:nvGraphicFramePr>
          <p:cNvPr id="2082" name="Object 34"/>
          <p:cNvGraphicFramePr>
            <a:graphicFrameLocks noChangeAspect="1"/>
          </p:cNvGraphicFramePr>
          <p:nvPr/>
        </p:nvGraphicFramePr>
        <p:xfrm>
          <a:off x="1979613" y="2492375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2" imgW="374400" imgH="590400" progId="FLW3Drawing">
                  <p:embed/>
                </p:oleObj>
              </mc:Choice>
              <mc:Fallback>
                <p:oleObj name="Drawing" r:id="rId12" imgW="374400" imgH="590400" progId="FLW3Drawing">
                  <p:embed/>
                  <p:pic>
                    <p:nvPicPr>
                      <p:cNvPr id="2082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2492375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3" name="Line 35"/>
          <p:cNvSpPr>
            <a:spLocks noChangeShapeType="1"/>
          </p:cNvSpPr>
          <p:nvPr/>
        </p:nvSpPr>
        <p:spPr bwMode="auto">
          <a:xfrm>
            <a:off x="6948488" y="3933825"/>
            <a:ext cx="719137" cy="8636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84" name="Line 36"/>
          <p:cNvSpPr>
            <a:spLocks noChangeShapeType="1"/>
          </p:cNvSpPr>
          <p:nvPr/>
        </p:nvSpPr>
        <p:spPr bwMode="auto">
          <a:xfrm flipV="1">
            <a:off x="3708400" y="3357563"/>
            <a:ext cx="2519363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85" name="Line 37"/>
          <p:cNvSpPr>
            <a:spLocks noChangeShapeType="1"/>
          </p:cNvSpPr>
          <p:nvPr/>
        </p:nvSpPr>
        <p:spPr bwMode="auto">
          <a:xfrm>
            <a:off x="2268538" y="2852738"/>
            <a:ext cx="1223962" cy="12969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86" name="Line 38"/>
          <p:cNvSpPr>
            <a:spLocks noChangeShapeType="1"/>
          </p:cNvSpPr>
          <p:nvPr/>
        </p:nvSpPr>
        <p:spPr bwMode="auto">
          <a:xfrm>
            <a:off x="6732588" y="3933825"/>
            <a:ext cx="863600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88" name="Text Box 40"/>
          <p:cNvSpPr txBox="1">
            <a:spLocks noChangeArrowheads="1"/>
          </p:cNvSpPr>
          <p:nvPr/>
        </p:nvSpPr>
        <p:spPr bwMode="auto">
          <a:xfrm>
            <a:off x="663575" y="5897563"/>
            <a:ext cx="60007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 i="1"/>
              <a:t>Build like a master builder on Christ who is the foundation</a:t>
            </a:r>
          </a:p>
        </p:txBody>
      </p:sp>
      <p:sp>
        <p:nvSpPr>
          <p:cNvPr id="2089" name="Line 41"/>
          <p:cNvSpPr>
            <a:spLocks noChangeShapeType="1"/>
          </p:cNvSpPr>
          <p:nvPr/>
        </p:nvSpPr>
        <p:spPr bwMode="auto">
          <a:xfrm flipH="1" flipV="1">
            <a:off x="2195513" y="2852738"/>
            <a:ext cx="5545137" cy="2160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90" name="Picture 42" descr="Companio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95738" y="2060575"/>
            <a:ext cx="457200" cy="622300"/>
          </a:xfrm>
          <a:prstGeom prst="rect">
            <a:avLst/>
          </a:prstGeom>
          <a:noFill/>
        </p:spPr>
      </p:pic>
      <p:pic>
        <p:nvPicPr>
          <p:cNvPr id="2093" name="Picture 45" descr="Companio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16238" y="3860800"/>
            <a:ext cx="457200" cy="622300"/>
          </a:xfrm>
          <a:prstGeom prst="rect">
            <a:avLst/>
          </a:prstGeom>
          <a:noFill/>
        </p:spPr>
      </p:pic>
      <p:pic>
        <p:nvPicPr>
          <p:cNvPr id="2094" name="Picture 46" descr="Companio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804025" y="2349500"/>
            <a:ext cx="457200" cy="622300"/>
          </a:xfrm>
          <a:prstGeom prst="rect">
            <a:avLst/>
          </a:prstGeom>
          <a:noFill/>
        </p:spPr>
      </p:pic>
      <p:pic>
        <p:nvPicPr>
          <p:cNvPr id="2095" name="Picture 47" descr="Companio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339975" y="3500438"/>
            <a:ext cx="457200" cy="622300"/>
          </a:xfrm>
          <a:prstGeom prst="rect">
            <a:avLst/>
          </a:prstGeom>
          <a:noFill/>
        </p:spPr>
      </p:pic>
      <p:pic>
        <p:nvPicPr>
          <p:cNvPr id="2096" name="Picture 48" descr="Companio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804025" y="4365625"/>
            <a:ext cx="457200" cy="622300"/>
          </a:xfrm>
          <a:prstGeom prst="rect">
            <a:avLst/>
          </a:prstGeom>
          <a:noFill/>
        </p:spPr>
      </p:pic>
      <p:sp>
        <p:nvSpPr>
          <p:cNvPr id="2097" name="Text Box 49"/>
          <p:cNvSpPr txBox="1">
            <a:spLocks noChangeArrowheads="1"/>
          </p:cNvSpPr>
          <p:nvPr/>
        </p:nvSpPr>
        <p:spPr bwMode="auto">
          <a:xfrm>
            <a:off x="4643438" y="2708275"/>
            <a:ext cx="11239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 i="1">
                <a:solidFill>
                  <a:srgbClr val="FF0000"/>
                </a:solidFill>
              </a:rPr>
              <a:t>Tamil, 06</a:t>
            </a:r>
            <a:endParaRPr lang="en-GB" i="1">
              <a:solidFill>
                <a:srgbClr val="FF0000"/>
              </a:solidFill>
            </a:endParaRPr>
          </a:p>
        </p:txBody>
      </p:sp>
      <p:sp>
        <p:nvSpPr>
          <p:cNvPr id="2098" name="Text Box 50"/>
          <p:cNvSpPr txBox="1">
            <a:spLocks noChangeArrowheads="1"/>
          </p:cNvSpPr>
          <p:nvPr/>
        </p:nvSpPr>
        <p:spPr bwMode="auto">
          <a:xfrm>
            <a:off x="7092950" y="2420938"/>
            <a:ext cx="9207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 i="1">
                <a:solidFill>
                  <a:srgbClr val="FF0000"/>
                </a:solidFill>
              </a:rPr>
              <a:t>Korean</a:t>
            </a:r>
            <a:endParaRPr lang="en-GB" i="1">
              <a:solidFill>
                <a:srgbClr val="FF0000"/>
              </a:solidFill>
            </a:endParaRPr>
          </a:p>
        </p:txBody>
      </p:sp>
      <p:sp>
        <p:nvSpPr>
          <p:cNvPr id="2099" name="Text Box 51"/>
          <p:cNvSpPr txBox="1">
            <a:spLocks noChangeArrowheads="1"/>
          </p:cNvSpPr>
          <p:nvPr/>
        </p:nvSpPr>
        <p:spPr bwMode="auto">
          <a:xfrm>
            <a:off x="1835150" y="4292600"/>
            <a:ext cx="13525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 i="1">
                <a:solidFill>
                  <a:srgbClr val="FF0000"/>
                </a:solidFill>
              </a:rPr>
              <a:t>Portuguese</a:t>
            </a:r>
            <a:endParaRPr lang="en-GB" i="1">
              <a:solidFill>
                <a:srgbClr val="FF0000"/>
              </a:solidFill>
            </a:endParaRPr>
          </a:p>
        </p:txBody>
      </p:sp>
      <p:pic>
        <p:nvPicPr>
          <p:cNvPr id="2100" name="Picture 52" descr="Companio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11863" y="2349500"/>
            <a:ext cx="457200" cy="622300"/>
          </a:xfrm>
          <a:prstGeom prst="rect">
            <a:avLst/>
          </a:prstGeom>
          <a:noFill/>
        </p:spPr>
      </p:pic>
      <p:sp>
        <p:nvSpPr>
          <p:cNvPr id="2101" name="Text Box 53"/>
          <p:cNvSpPr txBox="1">
            <a:spLocks noChangeArrowheads="1"/>
          </p:cNvSpPr>
          <p:nvPr/>
        </p:nvSpPr>
        <p:spPr bwMode="auto">
          <a:xfrm>
            <a:off x="3348038" y="4652963"/>
            <a:ext cx="27241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/>
              <a:t>Kairos, Sao Paulo, 87-89</a:t>
            </a:r>
            <a:endParaRPr lang="en-GB"/>
          </a:p>
        </p:txBody>
      </p:sp>
      <p:graphicFrame>
        <p:nvGraphicFramePr>
          <p:cNvPr id="2102" name="Object 54"/>
          <p:cNvGraphicFramePr>
            <a:graphicFrameLocks noChangeAspect="1"/>
          </p:cNvGraphicFramePr>
          <p:nvPr/>
        </p:nvGraphicFramePr>
        <p:xfrm>
          <a:off x="6084888" y="2852738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4" imgW="374400" imgH="590400" progId="FLW3Drawing">
                  <p:embed/>
                </p:oleObj>
              </mc:Choice>
              <mc:Fallback>
                <p:oleObj name="Drawing" r:id="rId14" imgW="374400" imgH="590400" progId="FLW3Drawing">
                  <p:embed/>
                  <p:pic>
                    <p:nvPicPr>
                      <p:cNvPr id="2102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2852738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49776651"/>
      </p:ext>
    </p:extLst>
  </p:cSld>
  <p:clrMapOvr>
    <a:masterClrMapping/>
  </p:clrMapOvr>
  <p:transition advTm="24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400"/>
                            </p:stCondLst>
                            <p:childTnLst>
                              <p:par>
                                <p:cTn id="2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1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400"/>
                            </p:stCondLst>
                            <p:childTnLst>
                              <p:par>
                                <p:cTn id="25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4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400"/>
                            </p:stCondLst>
                            <p:childTnLst>
                              <p:par>
                                <p:cTn id="3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20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400"/>
                            </p:stCondLst>
                            <p:childTnLst>
                              <p:par>
                                <p:cTn id="4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2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22 0.07699 L -0.07743 -0.174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1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400"/>
                            </p:stCondLst>
                            <p:childTnLst>
                              <p:par>
                                <p:cTn id="48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70" decel="1000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770" decel="100000"/>
                                        <p:tgtEl>
                                          <p:spTgt spid="208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1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400"/>
                            </p:stCondLst>
                            <p:childTnLst>
                              <p:par>
                                <p:cTn id="6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10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10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4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400"/>
                            </p:stCondLst>
                            <p:childTnLst>
                              <p:par>
                                <p:cTn id="7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10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10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70" decel="100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770" decel="100000"/>
                                        <p:tgtEl>
                                          <p:spTgt spid="20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8" dur="77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77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400"/>
                            </p:stCondLst>
                            <p:childTnLst>
                              <p:par>
                                <p:cTn id="9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9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20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8900"/>
                            </p:stCondLst>
                            <p:childTnLst>
                              <p:par>
                                <p:cTn id="10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9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20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2900"/>
                            </p:stCondLst>
                            <p:childTnLst>
                              <p:par>
                                <p:cTn id="1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20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4900"/>
                            </p:stCondLst>
                            <p:childTnLst>
                              <p:par>
                                <p:cTn id="1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2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6900"/>
                            </p:stCondLst>
                            <p:childTnLst>
                              <p:par>
                                <p:cTn id="11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9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2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5"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8"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1" dur="10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4" dur="10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7" dur="10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0" dur="10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3" dur="10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6" dur="10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7" grpId="0" animBg="1"/>
      <p:bldP spid="2067" grpId="1" animBg="1"/>
      <p:bldP spid="2068" grpId="0" animBg="1"/>
      <p:bldP spid="2068" grpId="1" animBg="1"/>
      <p:bldP spid="2070" grpId="0" animBg="1"/>
      <p:bldP spid="2070" grpId="1" animBg="1"/>
      <p:bldP spid="2072" grpId="0" animBg="1"/>
      <p:bldP spid="2072" grpId="1" animBg="1"/>
      <p:bldP spid="2074" grpId="0" animBg="1"/>
      <p:bldP spid="2074" grpId="1" animBg="1"/>
      <p:bldP spid="2078" grpId="0" animBg="1"/>
      <p:bldP spid="2078" grpId="1" animBg="1"/>
      <p:bldP spid="2088" grpId="0" animBg="1"/>
      <p:bldP spid="2097" grpId="0" animBg="1"/>
      <p:bldP spid="2097" grpId="1" animBg="1"/>
      <p:bldP spid="2098" grpId="0" animBg="1"/>
      <p:bldP spid="2098" grpId="1" animBg="1"/>
      <p:bldP spid="2099" grpId="0" animBg="1"/>
      <p:bldP spid="2099" grpId="1" animBg="1"/>
      <p:bldP spid="210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6469063" y="3616325"/>
          <a:ext cx="1223962" cy="188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4" imgW="374400" imgH="590400" progId="FLW3Drawing">
                  <p:embed/>
                </p:oleObj>
              </mc:Choice>
              <mc:Fallback>
                <p:oleObj name="Drawing" r:id="rId4" imgW="374400" imgH="590400" progId="FLW3Drawing">
                  <p:embed/>
                  <p:pic>
                    <p:nvPicPr>
                      <p:cNvPr id="51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9063" y="3616325"/>
                        <a:ext cx="1223962" cy="188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6" imgW="3063600" imgH="2170800" progId="FLW3Presentation">
                  <p:embed/>
                </p:oleObj>
              </mc:Choice>
              <mc:Fallback>
                <p:oleObj name="Presentation" r:id="rId6" imgW="3063600" imgH="2170800" progId="FLW3Presentation">
                  <p:embed/>
                  <p:pic>
                    <p:nvPicPr>
                      <p:cNvPr id="51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50825" y="5897563"/>
            <a:ext cx="8569325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NZ" i="1"/>
              <a:t>Indigenous movements in the slums are multiplying far more rapidly in some cities.  </a:t>
            </a:r>
            <a:r>
              <a:rPr lang="en-NZ" i="1">
                <a:solidFill>
                  <a:srgbClr val="FF0000"/>
                </a:solidFill>
              </a:rPr>
              <a:t>In others there are still few churches, no movement.</a:t>
            </a:r>
            <a:endParaRPr lang="en-GB" i="1">
              <a:solidFill>
                <a:srgbClr val="FF0000"/>
              </a:solidFill>
            </a:endParaRP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7164388" y="3789363"/>
            <a:ext cx="1584325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NZ" dirty="0"/>
              <a:t>Manila, 2500</a:t>
            </a:r>
            <a:endParaRPr lang="en-GB" dirty="0"/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3708400" y="4005263"/>
            <a:ext cx="15430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/>
              <a:t>Nairobi, 2000</a:t>
            </a:r>
            <a:endParaRPr lang="en-GB"/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900113" y="3284538"/>
            <a:ext cx="15430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/>
              <a:t>Mexico, 1500</a:t>
            </a:r>
            <a:endParaRPr lang="en-GB"/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2987675" y="3284538"/>
            <a:ext cx="17970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>
                <a:solidFill>
                  <a:srgbClr val="FF0000"/>
                </a:solidFill>
              </a:rPr>
              <a:t>Addis Ababa, 6 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6084888" y="2492375"/>
            <a:ext cx="133882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 dirty="0">
                <a:solidFill>
                  <a:srgbClr val="FF0000"/>
                </a:solidFill>
              </a:rPr>
              <a:t>Kolkata, 80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6948488" y="2852738"/>
            <a:ext cx="190308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 dirty="0">
                <a:solidFill>
                  <a:srgbClr val="FF0000"/>
                </a:solidFill>
              </a:rPr>
              <a:t>Phnom </a:t>
            </a:r>
            <a:r>
              <a:rPr lang="en-NZ" dirty="0" err="1">
                <a:solidFill>
                  <a:srgbClr val="FF0000"/>
                </a:solidFill>
              </a:rPr>
              <a:t>Phen</a:t>
            </a:r>
            <a:r>
              <a:rPr lang="en-NZ" dirty="0">
                <a:solidFill>
                  <a:srgbClr val="FF0000"/>
                </a:solidFill>
              </a:rPr>
              <a:t>, 36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4211638" y="2565400"/>
            <a:ext cx="15049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 dirty="0"/>
              <a:t>Mumbai, 400</a:t>
            </a:r>
            <a:endParaRPr lang="en-GB" dirty="0"/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3132138" y="4868863"/>
            <a:ext cx="20637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/>
              <a:t>Sao Paulo, 10,000</a:t>
            </a:r>
            <a:endParaRPr lang="en-GB"/>
          </a:p>
        </p:txBody>
      </p:sp>
      <p:graphicFrame>
        <p:nvGraphicFramePr>
          <p:cNvPr id="5137" name="Object 17"/>
          <p:cNvGraphicFramePr>
            <a:graphicFrameLocks noChangeAspect="1"/>
          </p:cNvGraphicFramePr>
          <p:nvPr/>
        </p:nvGraphicFramePr>
        <p:xfrm>
          <a:off x="6011863" y="2997200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8" imgW="374400" imgH="590400" progId="FLW3Drawing">
                  <p:embed/>
                </p:oleObj>
              </mc:Choice>
              <mc:Fallback>
                <p:oleObj name="Drawing" r:id="rId8" imgW="374400" imgH="590400" progId="FLW3Drawing">
                  <p:embed/>
                  <p:pic>
                    <p:nvPicPr>
                      <p:cNvPr id="5137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2997200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8" name="Object 18"/>
          <p:cNvGraphicFramePr>
            <a:graphicFrameLocks noChangeAspect="1"/>
          </p:cNvGraphicFramePr>
          <p:nvPr/>
        </p:nvGraphicFramePr>
        <p:xfrm>
          <a:off x="5651500" y="2997200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9" imgW="374400" imgH="590400" progId="FLW3Drawing">
                  <p:embed/>
                </p:oleObj>
              </mc:Choice>
              <mc:Fallback>
                <p:oleObj name="Drawing" r:id="rId9" imgW="374400" imgH="590400" progId="FLW3Drawing">
                  <p:embed/>
                  <p:pic>
                    <p:nvPicPr>
                      <p:cNvPr id="5138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2997200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9" name="Object 19"/>
          <p:cNvGraphicFramePr>
            <a:graphicFrameLocks noChangeAspect="1"/>
          </p:cNvGraphicFramePr>
          <p:nvPr/>
        </p:nvGraphicFramePr>
        <p:xfrm>
          <a:off x="6732588" y="3429000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0" imgW="374400" imgH="590400" progId="FLW3Drawing">
                  <p:embed/>
                </p:oleObj>
              </mc:Choice>
              <mc:Fallback>
                <p:oleObj name="Drawing" r:id="rId10" imgW="374400" imgH="590400" progId="FLW3Drawing">
                  <p:embed/>
                  <p:pic>
                    <p:nvPicPr>
                      <p:cNvPr id="5139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3429000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40" name="Object 20"/>
          <p:cNvGraphicFramePr>
            <a:graphicFrameLocks noChangeAspect="1"/>
          </p:cNvGraphicFramePr>
          <p:nvPr/>
        </p:nvGraphicFramePr>
        <p:xfrm>
          <a:off x="5003800" y="3068638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1" imgW="374400" imgH="590400" progId="FLW3Drawing">
                  <p:embed/>
                </p:oleObj>
              </mc:Choice>
              <mc:Fallback>
                <p:oleObj name="Drawing" r:id="rId11" imgW="374400" imgH="590400" progId="FLW3Drawing">
                  <p:embed/>
                  <p:pic>
                    <p:nvPicPr>
                      <p:cNvPr id="514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3068638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41" name="Object 21"/>
          <p:cNvGraphicFramePr>
            <a:graphicFrameLocks noChangeAspect="1"/>
          </p:cNvGraphicFramePr>
          <p:nvPr/>
        </p:nvGraphicFramePr>
        <p:xfrm>
          <a:off x="4932363" y="3284538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2" imgW="374400" imgH="590400" progId="FLW3Drawing">
                  <p:embed/>
                </p:oleObj>
              </mc:Choice>
              <mc:Fallback>
                <p:oleObj name="Drawing" r:id="rId12" imgW="374400" imgH="590400" progId="FLW3Drawing">
                  <p:embed/>
                  <p:pic>
                    <p:nvPicPr>
                      <p:cNvPr id="514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3284538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42" name="Object 22"/>
          <p:cNvGraphicFramePr>
            <a:graphicFrameLocks noChangeAspect="1"/>
          </p:cNvGraphicFramePr>
          <p:nvPr/>
        </p:nvGraphicFramePr>
        <p:xfrm>
          <a:off x="3276600" y="4221163"/>
          <a:ext cx="365125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3" imgW="374400" imgH="590400" progId="FLW3Drawing">
                  <p:embed/>
                </p:oleObj>
              </mc:Choice>
              <mc:Fallback>
                <p:oleObj name="Drawing" r:id="rId13" imgW="374400" imgH="590400" progId="FLW3Drawing">
                  <p:embed/>
                  <p:pic>
                    <p:nvPicPr>
                      <p:cNvPr id="5142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221163"/>
                        <a:ext cx="365125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43" name="Object 23"/>
          <p:cNvGraphicFramePr>
            <a:graphicFrameLocks noChangeAspect="1"/>
          </p:cNvGraphicFramePr>
          <p:nvPr/>
        </p:nvGraphicFramePr>
        <p:xfrm>
          <a:off x="2339975" y="2997200"/>
          <a:ext cx="36512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4" imgW="374400" imgH="590400" progId="FLW3Drawing">
                  <p:embed/>
                </p:oleObj>
              </mc:Choice>
              <mc:Fallback>
                <p:oleObj name="Drawing" r:id="rId14" imgW="374400" imgH="590400" progId="FLW3Drawing">
                  <p:embed/>
                  <p:pic>
                    <p:nvPicPr>
                      <p:cNvPr id="5143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2997200"/>
                        <a:ext cx="365125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6948488" y="3213100"/>
            <a:ext cx="13271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>
                <a:solidFill>
                  <a:srgbClr val="FF0000"/>
                </a:solidFill>
              </a:rPr>
              <a:t>Bangkok, 3</a:t>
            </a:r>
            <a:endParaRPr lang="en-GB">
              <a:solidFill>
                <a:srgbClr val="FF0000"/>
              </a:solidFill>
            </a:endParaRPr>
          </a:p>
        </p:txBody>
      </p:sp>
      <p:graphicFrame>
        <p:nvGraphicFramePr>
          <p:cNvPr id="5147" name="Object 27"/>
          <p:cNvGraphicFramePr>
            <a:graphicFrameLocks noChangeAspect="1"/>
          </p:cNvGraphicFramePr>
          <p:nvPr/>
        </p:nvGraphicFramePr>
        <p:xfrm>
          <a:off x="2700338" y="4076700"/>
          <a:ext cx="36512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5" imgW="374400" imgH="590400" progId="FLW3Drawing">
                  <p:embed/>
                </p:oleObj>
              </mc:Choice>
              <mc:Fallback>
                <p:oleObj name="Drawing" r:id="rId15" imgW="374400" imgH="590400" progId="FLW3Drawing">
                  <p:embed/>
                  <p:pic>
                    <p:nvPicPr>
                      <p:cNvPr id="5147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4076700"/>
                        <a:ext cx="365125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48" name="Object 28"/>
          <p:cNvGraphicFramePr>
            <a:graphicFrameLocks noChangeAspect="1"/>
          </p:cNvGraphicFramePr>
          <p:nvPr/>
        </p:nvGraphicFramePr>
        <p:xfrm>
          <a:off x="2771775" y="4508500"/>
          <a:ext cx="36512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6" imgW="374400" imgH="590400" progId="FLW3Drawing">
                  <p:embed/>
                </p:oleObj>
              </mc:Choice>
              <mc:Fallback>
                <p:oleObj name="Drawing" r:id="rId16" imgW="374400" imgH="590400" progId="FLW3Drawing">
                  <p:embed/>
                  <p:pic>
                    <p:nvPicPr>
                      <p:cNvPr id="5148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4508500"/>
                        <a:ext cx="365125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49" name="Object 29"/>
          <p:cNvGraphicFramePr>
            <a:graphicFrameLocks noChangeAspect="1"/>
          </p:cNvGraphicFramePr>
          <p:nvPr/>
        </p:nvGraphicFramePr>
        <p:xfrm>
          <a:off x="2916238" y="3933825"/>
          <a:ext cx="36512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7" imgW="374400" imgH="590400" progId="FLW3Drawing">
                  <p:embed/>
                </p:oleObj>
              </mc:Choice>
              <mc:Fallback>
                <p:oleObj name="Drawing" r:id="rId17" imgW="374400" imgH="590400" progId="FLW3Drawing">
                  <p:embed/>
                  <p:pic>
                    <p:nvPicPr>
                      <p:cNvPr id="5149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3933825"/>
                        <a:ext cx="365125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0" name="Object 30"/>
          <p:cNvGraphicFramePr>
            <a:graphicFrameLocks noChangeAspect="1"/>
          </p:cNvGraphicFramePr>
          <p:nvPr/>
        </p:nvGraphicFramePr>
        <p:xfrm>
          <a:off x="3419475" y="3860800"/>
          <a:ext cx="36512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8" imgW="374400" imgH="590400" progId="FLW3Drawing">
                  <p:embed/>
                </p:oleObj>
              </mc:Choice>
              <mc:Fallback>
                <p:oleObj name="Drawing" r:id="rId18" imgW="374400" imgH="590400" progId="FLW3Drawing">
                  <p:embed/>
                  <p:pic>
                    <p:nvPicPr>
                      <p:cNvPr id="515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3860800"/>
                        <a:ext cx="365125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1" name="Object 31"/>
          <p:cNvGraphicFramePr>
            <a:graphicFrameLocks noChangeAspect="1"/>
          </p:cNvGraphicFramePr>
          <p:nvPr/>
        </p:nvGraphicFramePr>
        <p:xfrm>
          <a:off x="4067175" y="3429000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9" imgW="374400" imgH="590400" progId="FLW3Drawing">
                  <p:embed/>
                </p:oleObj>
              </mc:Choice>
              <mc:Fallback>
                <p:oleObj name="Drawing" r:id="rId19" imgW="374400" imgH="590400" progId="FLW3Drawing">
                  <p:embed/>
                  <p:pic>
                    <p:nvPicPr>
                      <p:cNvPr id="5151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3429000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2" name="Object 32"/>
          <p:cNvGraphicFramePr>
            <a:graphicFrameLocks noChangeAspect="1"/>
          </p:cNvGraphicFramePr>
          <p:nvPr/>
        </p:nvGraphicFramePr>
        <p:xfrm>
          <a:off x="4643438" y="3573463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0" imgW="374400" imgH="590400" progId="FLW3Drawing">
                  <p:embed/>
                </p:oleObj>
              </mc:Choice>
              <mc:Fallback>
                <p:oleObj name="Drawing" r:id="rId20" imgW="374400" imgH="590400" progId="FLW3Drawing">
                  <p:embed/>
                  <p:pic>
                    <p:nvPicPr>
                      <p:cNvPr id="5152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573463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3" name="Object 33"/>
          <p:cNvGraphicFramePr>
            <a:graphicFrameLocks noChangeAspect="1"/>
          </p:cNvGraphicFramePr>
          <p:nvPr/>
        </p:nvGraphicFramePr>
        <p:xfrm>
          <a:off x="4716463" y="4292600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1" imgW="374400" imgH="590400" progId="FLW3Drawing">
                  <p:embed/>
                </p:oleObj>
              </mc:Choice>
              <mc:Fallback>
                <p:oleObj name="Drawing" r:id="rId21" imgW="374400" imgH="590400" progId="FLW3Drawing">
                  <p:embed/>
                  <p:pic>
                    <p:nvPicPr>
                      <p:cNvPr id="5153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4292600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4" name="Object 34"/>
          <p:cNvGraphicFramePr>
            <a:graphicFrameLocks noChangeAspect="1"/>
          </p:cNvGraphicFramePr>
          <p:nvPr/>
        </p:nvGraphicFramePr>
        <p:xfrm>
          <a:off x="5219700" y="3284538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2" imgW="374400" imgH="590400" progId="FLW3Drawing">
                  <p:embed/>
                </p:oleObj>
              </mc:Choice>
              <mc:Fallback>
                <p:oleObj name="Drawing" r:id="rId22" imgW="374400" imgH="590400" progId="FLW3Drawing">
                  <p:embed/>
                  <p:pic>
                    <p:nvPicPr>
                      <p:cNvPr id="5154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3284538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5" name="Object 35"/>
          <p:cNvGraphicFramePr>
            <a:graphicFrameLocks noChangeAspect="1"/>
          </p:cNvGraphicFramePr>
          <p:nvPr/>
        </p:nvGraphicFramePr>
        <p:xfrm>
          <a:off x="4067175" y="2781300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3" imgW="374400" imgH="590400" progId="FLW3Drawing">
                  <p:embed/>
                </p:oleObj>
              </mc:Choice>
              <mc:Fallback>
                <p:oleObj name="Drawing" r:id="rId23" imgW="374400" imgH="590400" progId="FLW3Drawing">
                  <p:embed/>
                  <p:pic>
                    <p:nvPicPr>
                      <p:cNvPr id="5155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781300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6" name="Object 36"/>
          <p:cNvGraphicFramePr>
            <a:graphicFrameLocks noChangeAspect="1"/>
          </p:cNvGraphicFramePr>
          <p:nvPr/>
        </p:nvGraphicFramePr>
        <p:xfrm>
          <a:off x="4716463" y="2852738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4" imgW="374400" imgH="590400" progId="FLW3Drawing">
                  <p:embed/>
                </p:oleObj>
              </mc:Choice>
              <mc:Fallback>
                <p:oleObj name="Drawing" r:id="rId24" imgW="374400" imgH="590400" progId="FLW3Drawing">
                  <p:embed/>
                  <p:pic>
                    <p:nvPicPr>
                      <p:cNvPr id="5156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2852738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7" name="Object 37"/>
          <p:cNvGraphicFramePr>
            <a:graphicFrameLocks noChangeAspect="1"/>
          </p:cNvGraphicFramePr>
          <p:nvPr/>
        </p:nvGraphicFramePr>
        <p:xfrm>
          <a:off x="4356100" y="2781300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5" imgW="374400" imgH="590400" progId="FLW3Drawing">
                  <p:embed/>
                </p:oleObj>
              </mc:Choice>
              <mc:Fallback>
                <p:oleObj name="Drawing" r:id="rId25" imgW="374400" imgH="590400" progId="FLW3Drawing">
                  <p:embed/>
                  <p:pic>
                    <p:nvPicPr>
                      <p:cNvPr id="5157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2781300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8" name="Object 38"/>
          <p:cNvGraphicFramePr>
            <a:graphicFrameLocks noChangeAspect="1"/>
          </p:cNvGraphicFramePr>
          <p:nvPr/>
        </p:nvGraphicFramePr>
        <p:xfrm>
          <a:off x="5795963" y="2708275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6" imgW="374400" imgH="590400" progId="FLW3Drawing">
                  <p:embed/>
                </p:oleObj>
              </mc:Choice>
              <mc:Fallback>
                <p:oleObj name="Drawing" r:id="rId26" imgW="374400" imgH="590400" progId="FLW3Drawing">
                  <p:embed/>
                  <p:pic>
                    <p:nvPicPr>
                      <p:cNvPr id="5158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2708275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9" name="Object 39"/>
          <p:cNvGraphicFramePr>
            <a:graphicFrameLocks noChangeAspect="1"/>
          </p:cNvGraphicFramePr>
          <p:nvPr/>
        </p:nvGraphicFramePr>
        <p:xfrm>
          <a:off x="6011863" y="2997200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7" imgW="374400" imgH="590400" progId="FLW3Drawing">
                  <p:embed/>
                </p:oleObj>
              </mc:Choice>
              <mc:Fallback>
                <p:oleObj name="Drawing" r:id="rId27" imgW="374400" imgH="590400" progId="FLW3Drawing">
                  <p:embed/>
                  <p:pic>
                    <p:nvPicPr>
                      <p:cNvPr id="5159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2997200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60" name="Object 40"/>
          <p:cNvGraphicFramePr>
            <a:graphicFrameLocks noChangeAspect="1"/>
          </p:cNvGraphicFramePr>
          <p:nvPr/>
        </p:nvGraphicFramePr>
        <p:xfrm>
          <a:off x="7524750" y="1700213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8" imgW="374400" imgH="590400" progId="FLW3Drawing">
                  <p:embed/>
                </p:oleObj>
              </mc:Choice>
              <mc:Fallback>
                <p:oleObj name="Drawing" r:id="rId28" imgW="374400" imgH="590400" progId="FLW3Drawing">
                  <p:embed/>
                  <p:pic>
                    <p:nvPicPr>
                      <p:cNvPr id="516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0" y="1700213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61" name="Object 41"/>
          <p:cNvGraphicFramePr>
            <a:graphicFrameLocks noChangeAspect="1"/>
          </p:cNvGraphicFramePr>
          <p:nvPr/>
        </p:nvGraphicFramePr>
        <p:xfrm>
          <a:off x="6156325" y="3141663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9" imgW="374400" imgH="590400" progId="FLW3Drawing">
                  <p:embed/>
                </p:oleObj>
              </mc:Choice>
              <mc:Fallback>
                <p:oleObj name="Drawing" r:id="rId29" imgW="374400" imgH="590400" progId="FLW3Drawing">
                  <p:embed/>
                  <p:pic>
                    <p:nvPicPr>
                      <p:cNvPr id="5161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3141663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62" name="Object 42"/>
          <p:cNvGraphicFramePr>
            <a:graphicFrameLocks noChangeAspect="1"/>
          </p:cNvGraphicFramePr>
          <p:nvPr/>
        </p:nvGraphicFramePr>
        <p:xfrm>
          <a:off x="2627313" y="3573463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0" imgW="374400" imgH="590400" progId="FLW3Drawing">
                  <p:embed/>
                </p:oleObj>
              </mc:Choice>
              <mc:Fallback>
                <p:oleObj name="Drawing" r:id="rId30" imgW="374400" imgH="590400" progId="FLW3Drawing">
                  <p:embed/>
                  <p:pic>
                    <p:nvPicPr>
                      <p:cNvPr id="5162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3573463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63" name="Object 43"/>
          <p:cNvGraphicFramePr>
            <a:graphicFrameLocks noChangeAspect="1"/>
          </p:cNvGraphicFramePr>
          <p:nvPr/>
        </p:nvGraphicFramePr>
        <p:xfrm>
          <a:off x="7235825" y="1844675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1" imgW="374400" imgH="590400" progId="FLW3Drawing">
                  <p:embed/>
                </p:oleObj>
              </mc:Choice>
              <mc:Fallback>
                <p:oleObj name="Drawing" r:id="rId31" imgW="374400" imgH="590400" progId="FLW3Drawing">
                  <p:embed/>
                  <p:pic>
                    <p:nvPicPr>
                      <p:cNvPr id="5163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5825" y="1844675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64" name="Object 44"/>
          <p:cNvGraphicFramePr>
            <a:graphicFrameLocks noChangeAspect="1"/>
          </p:cNvGraphicFramePr>
          <p:nvPr/>
        </p:nvGraphicFramePr>
        <p:xfrm>
          <a:off x="6011863" y="2924175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2" imgW="374400" imgH="590400" progId="FLW3Drawing">
                  <p:embed/>
                </p:oleObj>
              </mc:Choice>
              <mc:Fallback>
                <p:oleObj name="Drawing" r:id="rId32" imgW="374400" imgH="590400" progId="FLW3Drawing">
                  <p:embed/>
                  <p:pic>
                    <p:nvPicPr>
                      <p:cNvPr id="5164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2924175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65" name="Object 45"/>
          <p:cNvGraphicFramePr>
            <a:graphicFrameLocks noChangeAspect="1"/>
          </p:cNvGraphicFramePr>
          <p:nvPr/>
        </p:nvGraphicFramePr>
        <p:xfrm>
          <a:off x="5580063" y="2708275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3" imgW="374400" imgH="590400" progId="FLW3Drawing">
                  <p:embed/>
                </p:oleObj>
              </mc:Choice>
              <mc:Fallback>
                <p:oleObj name="Drawing" r:id="rId33" imgW="374400" imgH="590400" progId="FLW3Drawing">
                  <p:embed/>
                  <p:pic>
                    <p:nvPicPr>
                      <p:cNvPr id="5165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2708275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66" name="Object 46"/>
          <p:cNvGraphicFramePr>
            <a:graphicFrameLocks noChangeAspect="1"/>
          </p:cNvGraphicFramePr>
          <p:nvPr/>
        </p:nvGraphicFramePr>
        <p:xfrm>
          <a:off x="5435600" y="2852738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4" imgW="374400" imgH="590400" progId="FLW3Drawing">
                  <p:embed/>
                </p:oleObj>
              </mc:Choice>
              <mc:Fallback>
                <p:oleObj name="Drawing" r:id="rId34" imgW="374400" imgH="590400" progId="FLW3Drawing">
                  <p:embed/>
                  <p:pic>
                    <p:nvPicPr>
                      <p:cNvPr id="5166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2852738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67" name="Object 47"/>
          <p:cNvGraphicFramePr>
            <a:graphicFrameLocks noChangeAspect="1"/>
          </p:cNvGraphicFramePr>
          <p:nvPr/>
        </p:nvGraphicFramePr>
        <p:xfrm>
          <a:off x="5867400" y="3213100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5" imgW="374400" imgH="590400" progId="FLW3Drawing">
                  <p:embed/>
                </p:oleObj>
              </mc:Choice>
              <mc:Fallback>
                <p:oleObj name="Drawing" r:id="rId35" imgW="374400" imgH="590400" progId="FLW3Drawing">
                  <p:embed/>
                  <p:pic>
                    <p:nvPicPr>
                      <p:cNvPr id="5167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213100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68" name="Text Box 48"/>
          <p:cNvSpPr txBox="1">
            <a:spLocks noChangeArrowheads="1"/>
          </p:cNvSpPr>
          <p:nvPr/>
        </p:nvSpPr>
        <p:spPr bwMode="auto">
          <a:xfrm>
            <a:off x="5364163" y="3789363"/>
            <a:ext cx="16700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 dirty="0"/>
              <a:t>Chennai, 2500</a:t>
            </a:r>
            <a:endParaRPr lang="en-GB" dirty="0"/>
          </a:p>
        </p:txBody>
      </p:sp>
      <p:graphicFrame>
        <p:nvGraphicFramePr>
          <p:cNvPr id="5169" name="Object 49"/>
          <p:cNvGraphicFramePr>
            <a:graphicFrameLocks noChangeAspect="1"/>
          </p:cNvGraphicFramePr>
          <p:nvPr/>
        </p:nvGraphicFramePr>
        <p:xfrm>
          <a:off x="2843213" y="4941888"/>
          <a:ext cx="365125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6" imgW="374400" imgH="590400" progId="FLW3Drawing">
                  <p:embed/>
                </p:oleObj>
              </mc:Choice>
              <mc:Fallback>
                <p:oleObj name="Drawing" r:id="rId36" imgW="374400" imgH="590400" progId="FLW3Drawing">
                  <p:embed/>
                  <p:pic>
                    <p:nvPicPr>
                      <p:cNvPr id="5169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4941888"/>
                        <a:ext cx="365125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70" name="Object 50"/>
          <p:cNvGraphicFramePr>
            <a:graphicFrameLocks noChangeAspect="1"/>
          </p:cNvGraphicFramePr>
          <p:nvPr/>
        </p:nvGraphicFramePr>
        <p:xfrm>
          <a:off x="3132138" y="4149725"/>
          <a:ext cx="36512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7" imgW="374400" imgH="590400" progId="FLW3Drawing">
                  <p:embed/>
                </p:oleObj>
              </mc:Choice>
              <mc:Fallback>
                <p:oleObj name="Drawing" r:id="rId37" imgW="374400" imgH="590400" progId="FLW3Drawing">
                  <p:embed/>
                  <p:pic>
                    <p:nvPicPr>
                      <p:cNvPr id="517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4149725"/>
                        <a:ext cx="365125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71" name="Object 51"/>
          <p:cNvGraphicFramePr>
            <a:graphicFrameLocks noChangeAspect="1"/>
          </p:cNvGraphicFramePr>
          <p:nvPr/>
        </p:nvGraphicFramePr>
        <p:xfrm>
          <a:off x="6588125" y="2924175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8" imgW="374400" imgH="590400" progId="FLW3Drawing">
                  <p:embed/>
                </p:oleObj>
              </mc:Choice>
              <mc:Fallback>
                <p:oleObj name="Drawing" r:id="rId38" imgW="374400" imgH="590400" progId="FLW3Drawing">
                  <p:embed/>
                  <p:pic>
                    <p:nvPicPr>
                      <p:cNvPr id="5171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2924175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72" name="Object 52"/>
          <p:cNvGraphicFramePr>
            <a:graphicFrameLocks noChangeAspect="1"/>
          </p:cNvGraphicFramePr>
          <p:nvPr/>
        </p:nvGraphicFramePr>
        <p:xfrm>
          <a:off x="6372225" y="2997200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9" imgW="374400" imgH="590400" progId="FLW3Drawing">
                  <p:embed/>
                </p:oleObj>
              </mc:Choice>
              <mc:Fallback>
                <p:oleObj name="Drawing" r:id="rId39" imgW="374400" imgH="590400" progId="FLW3Drawing">
                  <p:embed/>
                  <p:pic>
                    <p:nvPicPr>
                      <p:cNvPr id="5172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2997200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73" name="Object 53"/>
          <p:cNvGraphicFramePr>
            <a:graphicFrameLocks noChangeAspect="1"/>
          </p:cNvGraphicFramePr>
          <p:nvPr/>
        </p:nvGraphicFramePr>
        <p:xfrm>
          <a:off x="6227763" y="1916113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40" imgW="374400" imgH="590400" progId="FLW3Drawing">
                  <p:embed/>
                </p:oleObj>
              </mc:Choice>
              <mc:Fallback>
                <p:oleObj name="Drawing" r:id="rId40" imgW="374400" imgH="590400" progId="FLW3Drawing">
                  <p:embed/>
                  <p:pic>
                    <p:nvPicPr>
                      <p:cNvPr id="5173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1916113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74" name="Object 54"/>
          <p:cNvGraphicFramePr>
            <a:graphicFrameLocks noChangeAspect="1"/>
          </p:cNvGraphicFramePr>
          <p:nvPr/>
        </p:nvGraphicFramePr>
        <p:xfrm>
          <a:off x="6659563" y="1916113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41" imgW="374400" imgH="590400" progId="FLW3Drawing">
                  <p:embed/>
                </p:oleObj>
              </mc:Choice>
              <mc:Fallback>
                <p:oleObj name="Drawing" r:id="rId41" imgW="374400" imgH="590400" progId="FLW3Drawing">
                  <p:embed/>
                  <p:pic>
                    <p:nvPicPr>
                      <p:cNvPr id="5174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1916113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75" name="Object 55"/>
          <p:cNvGraphicFramePr>
            <a:graphicFrameLocks noChangeAspect="1"/>
          </p:cNvGraphicFramePr>
          <p:nvPr/>
        </p:nvGraphicFramePr>
        <p:xfrm>
          <a:off x="7019925" y="1989138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42" imgW="374400" imgH="590400" progId="FLW3Drawing">
                  <p:embed/>
                </p:oleObj>
              </mc:Choice>
              <mc:Fallback>
                <p:oleObj name="Drawing" r:id="rId42" imgW="374400" imgH="590400" progId="FLW3Drawing">
                  <p:embed/>
                  <p:pic>
                    <p:nvPicPr>
                      <p:cNvPr id="5175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1989138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76" name="Text Box 56"/>
          <p:cNvSpPr txBox="1">
            <a:spLocks noChangeArrowheads="1"/>
          </p:cNvSpPr>
          <p:nvPr/>
        </p:nvSpPr>
        <p:spPr bwMode="auto">
          <a:xfrm>
            <a:off x="519113" y="207963"/>
            <a:ext cx="61864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 sz="2400"/>
              <a:t>Indigenous Movements in the Slums</a:t>
            </a:r>
          </a:p>
          <a:p>
            <a:r>
              <a:rPr lang="en-NZ" sz="2400"/>
              <a:t>What is God doing? They are now exploding</a:t>
            </a:r>
            <a:endParaRPr lang="en-GB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0488495"/>
      </p:ext>
    </p:extLst>
  </p:cSld>
  <p:clrMapOvr>
    <a:masterClrMapping/>
  </p:clrMapOvr>
  <p:transition advTm="18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5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5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3000"/>
                                        <p:tgtEl>
                                          <p:spTgt spid="5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30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3000"/>
                                        <p:tgtEl>
                                          <p:spTgt spid="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30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30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30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30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30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30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1000"/>
                                        <p:tgtEl>
                                          <p:spTgt spid="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0"/>
                                        <p:tgtEl>
                                          <p:spTgt spid="5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1000"/>
                                        <p:tgtEl>
                                          <p:spTgt spid="5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1000"/>
                                        <p:tgtEl>
                                          <p:spTgt spid="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0" dur="1000"/>
                                        <p:tgtEl>
                                          <p:spTgt spid="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3" dur="1000"/>
                                        <p:tgtEl>
                                          <p:spTgt spid="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6" dur="1000"/>
                                        <p:tgtEl>
                                          <p:spTgt spid="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9" dur="1000"/>
                                        <p:tgtEl>
                                          <p:spTgt spid="5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10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5" dur="1000"/>
                                        <p:tgtEl>
                                          <p:spTgt spid="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8" dur="1000"/>
                                        <p:tgtEl>
                                          <p:spTgt spid="5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1" dur="1000"/>
                                        <p:tgtEl>
                                          <p:spTgt spid="5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4" dur="10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7" dur="1000"/>
                                        <p:tgtEl>
                                          <p:spTgt spid="5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0" dur="1000"/>
                                        <p:tgtEl>
                                          <p:spTgt spid="5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3" dur="3000"/>
                                        <p:tgtEl>
                                          <p:spTgt spid="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 animBg="1"/>
      <p:bldP spid="5129" grpId="0" animBg="1"/>
      <p:bldP spid="5130" grpId="0" animBg="1"/>
      <p:bldP spid="5131" grpId="0" animBg="1"/>
      <p:bldP spid="5132" grpId="0" animBg="1"/>
      <p:bldP spid="5134" grpId="0" animBg="1"/>
      <p:bldP spid="5135" grpId="0" animBg="1"/>
      <p:bldP spid="5136" grpId="0" animBg="1"/>
      <p:bldP spid="5146" grpId="0" animBg="1"/>
      <p:bldP spid="51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SPiritofChristCOver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75303"/>
            <a:ext cx="3055938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1844675"/>
            <a:ext cx="289877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1939925"/>
            <a:ext cx="3206750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8"/>
          <p:cNvSpPr txBox="1">
            <a:spLocks noChangeArrowheads="1"/>
          </p:cNvSpPr>
          <p:nvPr/>
        </p:nvSpPr>
        <p:spPr bwMode="auto">
          <a:xfrm>
            <a:off x="899592" y="5195889"/>
            <a:ext cx="36578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 err="1">
                <a:hlinkClick r:id="rId5"/>
              </a:rPr>
              <a:t>www.poorwiseman.vhx.tv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872446" y="822960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Books</a:t>
            </a:r>
          </a:p>
          <a:p>
            <a:r>
              <a:rPr lang="en-US" dirty="0"/>
              <a:t>Companion to the Poor</a:t>
            </a:r>
          </a:p>
        </p:txBody>
      </p:sp>
    </p:spTree>
    <p:extLst>
      <p:ext uri="{BB962C8B-B14F-4D97-AF65-F5344CB8AC3E}">
        <p14:creationId xmlns:p14="http://schemas.microsoft.com/office/powerpoint/2010/main" val="31064842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|0|0|0|0|0|0|0|0|0|0|0|0|0|0|0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.1|0|0|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12426</TotalTime>
  <Words>3135</Words>
  <Application>Microsoft Macintosh PowerPoint</Application>
  <PresentationFormat>On-screen Show (4:3)</PresentationFormat>
  <Paragraphs>413</Paragraphs>
  <Slides>46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Calibri</vt:lpstr>
      <vt:lpstr>Cambria</vt:lpstr>
      <vt:lpstr>Corbel</vt:lpstr>
      <vt:lpstr>Times New Roman</vt:lpstr>
      <vt:lpstr>Office Theme</vt:lpstr>
      <vt:lpstr>Drawing</vt:lpstr>
      <vt:lpstr>Presentation</vt:lpstr>
      <vt:lpstr>PowerPoint Presentation</vt:lpstr>
      <vt:lpstr>PowerPoint Presentation</vt:lpstr>
      <vt:lpstr> Creating the Domain of  Urban Poor Missiology God of Action, God of History </vt:lpstr>
      <vt:lpstr>THE GREAT NEED</vt:lpstr>
      <vt:lpstr>PowerPoint Presentation</vt:lpstr>
      <vt:lpstr>Incarnation + Proclamation  + Holistic Discipleship =&gt; Transformation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Encarnação  Alliance of Urban Poor Leaders Training Commission</vt:lpstr>
      <vt:lpstr>Global Collaboration</vt:lpstr>
      <vt:lpstr>Global Collaboration</vt:lpstr>
      <vt:lpstr>Global Collaboration</vt:lpstr>
      <vt:lpstr>FIRST GRADUATES IN CHENNAI</vt:lpstr>
      <vt:lpstr>MA in TRANSFORMATIONAL  URBAN LEADERSHIP</vt:lpstr>
      <vt:lpstr> Jesus’ Seminary in the Slums Theological Derivation </vt:lpstr>
      <vt:lpstr> Jesus’ Seminary in the Slums Theological Derivation </vt:lpstr>
      <vt:lpstr> Jesus’ Seminary in the Slums Theological Derivation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Contextual Theological Education</vt:lpstr>
      <vt:lpstr>Story-Telling Theology</vt:lpstr>
      <vt:lpstr>PowerPoint Presentation</vt:lpstr>
      <vt:lpstr>Story-telling Conversational Theology among semi-oral urbanites</vt:lpstr>
      <vt:lpstr>PowerPoint Presentation</vt:lpstr>
      <vt:lpstr>4. How Do You Learn Leadership?</vt:lpstr>
      <vt:lpstr>Grigg’s Paradigm: Transformational Conversations School Latrines in Kibera Slum, Nairobi</vt:lpstr>
      <vt:lpstr>Transformational Conversational Thesis  School Latrines in Kibera Slum, Nairobi</vt:lpstr>
      <vt:lpstr>Transformational Conversational Thesis  School Latrines in Kibera Slum, Nairobi</vt:lpstr>
      <vt:lpstr>Transformational Conversational Thesis  School Latrines in Kibera Slum, Nairobi</vt:lpstr>
      <vt:lpstr>Unpacking Critical Pedagogy: Conscientização</vt:lpstr>
      <vt:lpstr>Defining the Future At Certificate Level: Slum Learning Networks</vt:lpstr>
      <vt:lpstr>Proposed Option: Vertically Integrated Framework</vt:lpstr>
      <vt:lpstr>Resilient Vocational Educational Training (VET)</vt:lpstr>
      <vt:lpstr>Call to Action</vt:lpstr>
      <vt:lpstr>Works Cited</vt:lpstr>
      <vt:lpstr>References</vt:lpstr>
      <vt:lpstr>Works Cited</vt:lpstr>
      <vt:lpstr>  </vt:lpstr>
    </vt:vector>
  </TitlesOfParts>
  <Company>Azusa Pacific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Kingdom and the Post-Postmodern City</dc:title>
  <dc:creator>Viv Grigg</dc:creator>
  <cp:lastModifiedBy>Viv Grigg</cp:lastModifiedBy>
  <cp:revision>167</cp:revision>
  <cp:lastPrinted>2019-05-17T15:27:38Z</cp:lastPrinted>
  <dcterms:created xsi:type="dcterms:W3CDTF">2011-03-06T00:58:45Z</dcterms:created>
  <dcterms:modified xsi:type="dcterms:W3CDTF">2023-10-14T16:03:57Z</dcterms:modified>
</cp:coreProperties>
</file>