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308" r:id="rId2"/>
    <p:sldId id="313" r:id="rId3"/>
    <p:sldId id="315" r:id="rId4"/>
    <p:sldId id="310" r:id="rId5"/>
    <p:sldId id="316" r:id="rId6"/>
    <p:sldId id="318" r:id="rId7"/>
    <p:sldId id="317" r:id="rId8"/>
    <p:sldId id="314" r:id="rId9"/>
  </p:sldIdLst>
  <p:sldSz cx="9144000" cy="5143500" type="screen16x9"/>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08" autoAdjust="0"/>
    <p:restoredTop sz="93059" autoAdjust="0"/>
  </p:normalViewPr>
  <p:slideViewPr>
    <p:cSldViewPr>
      <p:cViewPr>
        <p:scale>
          <a:sx n="187" d="100"/>
          <a:sy n="187" d="100"/>
        </p:scale>
        <p:origin x="1040" y="65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74" y="-91"/>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616469816273"/>
          <c:y val="0.065585875984252"/>
          <c:w val="0.685132796004688"/>
          <c:h val="0.825346456692913"/>
        </c:manualLayout>
      </c:layout>
      <c:lineChart>
        <c:grouping val="standard"/>
        <c:varyColors val="0"/>
        <c:ser>
          <c:idx val="0"/>
          <c:order val="0"/>
          <c:tx>
            <c:strRef>
              <c:f>Sheet1!$B$1</c:f>
              <c:strCache>
                <c:ptCount val="1"/>
                <c:pt idx="0">
                  <c:v>Annual</c:v>
                </c:pt>
              </c:strCache>
            </c:strRef>
          </c:tx>
          <c:spPr>
            <a:ln w="38100"/>
          </c:spPr>
          <c:marker>
            <c:symbol val="none"/>
          </c:marker>
          <c:cat>
            <c:numRef>
              <c:f>Sheet1!$A$2:$A$6</c:f>
              <c:numCache>
                <c:formatCode>General</c:formatCode>
                <c:ptCount val="5"/>
                <c:pt idx="0">
                  <c:v>2011.0</c:v>
                </c:pt>
                <c:pt idx="1">
                  <c:v>2012.0</c:v>
                </c:pt>
                <c:pt idx="2">
                  <c:v>2013.0</c:v>
                </c:pt>
                <c:pt idx="3">
                  <c:v>2014.0</c:v>
                </c:pt>
                <c:pt idx="4">
                  <c:v>2015.0</c:v>
                </c:pt>
              </c:numCache>
            </c:numRef>
          </c:cat>
          <c:val>
            <c:numRef>
              <c:f>Sheet1!$B$2:$B$6</c:f>
              <c:numCache>
                <c:formatCode>General</c:formatCode>
                <c:ptCount val="5"/>
                <c:pt idx="0">
                  <c:v>17.0</c:v>
                </c:pt>
                <c:pt idx="1">
                  <c:v>13.0</c:v>
                </c:pt>
                <c:pt idx="2">
                  <c:v>21.0</c:v>
                </c:pt>
                <c:pt idx="3">
                  <c:v>14.0</c:v>
                </c:pt>
                <c:pt idx="4">
                  <c:v>22.0</c:v>
                </c:pt>
              </c:numCache>
            </c:numRef>
          </c:val>
          <c:smooth val="0"/>
        </c:ser>
        <c:ser>
          <c:idx val="1"/>
          <c:order val="1"/>
          <c:tx>
            <c:strRef>
              <c:f>Sheet1!$C$1</c:f>
              <c:strCache>
                <c:ptCount val="1"/>
                <c:pt idx="0">
                  <c:v>Cummulative</c:v>
                </c:pt>
              </c:strCache>
            </c:strRef>
          </c:tx>
          <c:spPr>
            <a:ln w="38100"/>
          </c:spPr>
          <c:marker>
            <c:symbol val="none"/>
          </c:marker>
          <c:dLbls>
            <c:dLbl>
              <c:idx val="0"/>
              <c:layout>
                <c:manualLayout>
                  <c:x val="-0.0176282051282051"/>
                  <c:y val="-0.0532831713037917"/>
                </c:manualLayout>
              </c:layout>
              <c:showLegendKey val="0"/>
              <c:showVal val="1"/>
              <c:showCatName val="0"/>
              <c:showSerName val="0"/>
              <c:showPercent val="0"/>
              <c:showBubbleSize val="0"/>
            </c:dLbl>
            <c:dLbl>
              <c:idx val="1"/>
              <c:layout>
                <c:manualLayout>
                  <c:x val="-0.0368591005451242"/>
                  <c:y val="-0.0501488671094509"/>
                </c:manualLayout>
              </c:layout>
              <c:showLegendKey val="0"/>
              <c:showVal val="1"/>
              <c:showCatName val="0"/>
              <c:showSerName val="0"/>
              <c:showPercent val="0"/>
              <c:showBubbleSize val="0"/>
            </c:dLbl>
            <c:dLbl>
              <c:idx val="2"/>
              <c:layout>
                <c:manualLayout>
                  <c:x val="-0.0513410142376978"/>
                  <c:y val="-0.0250744335547254"/>
                </c:manualLayout>
              </c:layout>
              <c:showLegendKey val="0"/>
              <c:showVal val="1"/>
              <c:showCatName val="0"/>
              <c:showSerName val="0"/>
              <c:showPercent val="0"/>
              <c:showBubbleSize val="0"/>
            </c:dLbl>
            <c:dLbl>
              <c:idx val="3"/>
              <c:layout>
                <c:manualLayout>
                  <c:x val="-0.0562664795484952"/>
                  <c:y val="-0.0219403761559906"/>
                </c:manualLayout>
              </c:layout>
              <c:showLegendKey val="0"/>
              <c:showVal val="1"/>
              <c:showCatName val="0"/>
              <c:showSerName val="0"/>
              <c:showPercent val="0"/>
              <c:showBubbleSize val="0"/>
            </c:dLbl>
            <c:dLbl>
              <c:idx val="4"/>
              <c:layout>
                <c:manualLayout>
                  <c:x val="-0.0503865025015063"/>
                  <c:y val="-0.0282087377490661"/>
                </c:manualLayout>
              </c:layout>
              <c:showLegendKey val="0"/>
              <c:showVal val="1"/>
              <c:showCatName val="0"/>
              <c:showSerName val="0"/>
              <c:showPercent val="0"/>
              <c:showBubbleSize val="0"/>
            </c:dLbl>
            <c:dLbl>
              <c:idx val="5"/>
              <c:layout>
                <c:manualLayout>
                  <c:x val="-0.0566199393891733"/>
                  <c:y val="-0.0250744335547254"/>
                </c:manualLayout>
              </c:layout>
              <c:showLegendKey val="0"/>
              <c:showVal val="1"/>
              <c:showCatName val="0"/>
              <c:showSerName val="0"/>
              <c:showPercent val="0"/>
              <c:showBubbleSize val="0"/>
            </c:dLbl>
            <c:dLbl>
              <c:idx val="6"/>
              <c:layout>
                <c:manualLayout>
                  <c:x val="-0.0657051282051282"/>
                  <c:y val="0.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Sheet1!$A$2:$A$6</c:f>
              <c:numCache>
                <c:formatCode>General</c:formatCode>
                <c:ptCount val="5"/>
                <c:pt idx="0">
                  <c:v>2011.0</c:v>
                </c:pt>
                <c:pt idx="1">
                  <c:v>2012.0</c:v>
                </c:pt>
                <c:pt idx="2">
                  <c:v>2013.0</c:v>
                </c:pt>
                <c:pt idx="3">
                  <c:v>2014.0</c:v>
                </c:pt>
                <c:pt idx="4">
                  <c:v>2015.0</c:v>
                </c:pt>
              </c:numCache>
            </c:numRef>
          </c:cat>
          <c:val>
            <c:numRef>
              <c:f>Sheet1!$C$2:$C$6</c:f>
              <c:numCache>
                <c:formatCode>General</c:formatCode>
                <c:ptCount val="5"/>
                <c:pt idx="0">
                  <c:v>17.0</c:v>
                </c:pt>
                <c:pt idx="1">
                  <c:v>30.0</c:v>
                </c:pt>
                <c:pt idx="2">
                  <c:v>51.0</c:v>
                </c:pt>
                <c:pt idx="3">
                  <c:v>65.0</c:v>
                </c:pt>
                <c:pt idx="4">
                  <c:v>87.0</c:v>
                </c:pt>
              </c:numCache>
            </c:numRef>
          </c:val>
          <c:smooth val="0"/>
        </c:ser>
        <c:dLbls>
          <c:showLegendKey val="0"/>
          <c:showVal val="0"/>
          <c:showCatName val="0"/>
          <c:showSerName val="0"/>
          <c:showPercent val="0"/>
          <c:showBubbleSize val="0"/>
        </c:dLbls>
        <c:marker val="1"/>
        <c:smooth val="0"/>
        <c:axId val="-2146928968"/>
        <c:axId val="2095022376"/>
      </c:lineChart>
      <c:catAx>
        <c:axId val="-2146928968"/>
        <c:scaling>
          <c:orientation val="minMax"/>
        </c:scaling>
        <c:delete val="0"/>
        <c:axPos val="b"/>
        <c:numFmt formatCode="General" sourceLinked="1"/>
        <c:majorTickMark val="out"/>
        <c:minorTickMark val="none"/>
        <c:tickLblPos val="nextTo"/>
        <c:crossAx val="2095022376"/>
        <c:crosses val="autoZero"/>
        <c:auto val="1"/>
        <c:lblAlgn val="ctr"/>
        <c:lblOffset val="100"/>
        <c:noMultiLvlLbl val="0"/>
      </c:catAx>
      <c:valAx>
        <c:axId val="2095022376"/>
        <c:scaling>
          <c:orientation val="minMax"/>
        </c:scaling>
        <c:delete val="0"/>
        <c:axPos val="l"/>
        <c:majorGridlines/>
        <c:numFmt formatCode="General" sourceLinked="1"/>
        <c:majorTickMark val="out"/>
        <c:minorTickMark val="none"/>
        <c:tickLblPos val="nextTo"/>
        <c:crossAx val="-2146928968"/>
        <c:crosses val="autoZero"/>
        <c:crossBetween val="between"/>
      </c:valAx>
    </c:plotArea>
    <c:legend>
      <c:legendPos val="r"/>
      <c:layout>
        <c:manualLayout>
          <c:xMode val="edge"/>
          <c:yMode val="edge"/>
          <c:x val="0.803546947622672"/>
          <c:y val="0.4161410742914"/>
          <c:w val="0.196453052377327"/>
          <c:h val="0.17398645980588"/>
        </c:manualLayout>
      </c:layout>
      <c:overlay val="0"/>
    </c:legend>
    <c:plotVisOnly val="1"/>
    <c:dispBlanksAs val="zero"/>
    <c:showDLblsOverMax val="0"/>
  </c:chart>
  <c:txPr>
    <a:bodyPr/>
    <a:lstStyle/>
    <a:p>
      <a:pPr>
        <a:defRPr sz="1800">
          <a:solidFill>
            <a:schemeClr val="bg1"/>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63988" y="0"/>
            <a:ext cx="3032125" cy="463550"/>
          </a:xfrm>
          <a:prstGeom prst="rect">
            <a:avLst/>
          </a:prstGeom>
        </p:spPr>
        <p:txBody>
          <a:bodyPr vert="horz" lIns="91440" tIns="45720" rIns="91440" bIns="45720" rtlCol="0"/>
          <a:lstStyle>
            <a:lvl1pPr algn="r">
              <a:defRPr sz="1200"/>
            </a:lvl1pPr>
          </a:lstStyle>
          <a:p>
            <a:fld id="{85D47362-2214-440A-882A-F275547011AC}" type="datetimeFigureOut">
              <a:rPr lang="en-US" smtClean="0"/>
              <a:t>5/12/15</a:t>
            </a:fld>
            <a:endParaRPr lang="en-US" dirty="0"/>
          </a:p>
        </p:txBody>
      </p:sp>
      <p:sp>
        <p:nvSpPr>
          <p:cNvPr id="4" name="Footer Placeholder 3"/>
          <p:cNvSpPr>
            <a:spLocks noGrp="1"/>
          </p:cNvSpPr>
          <p:nvPr>
            <p:ph type="ftr" sz="quarter" idx="2"/>
          </p:nvPr>
        </p:nvSpPr>
        <p:spPr>
          <a:xfrm>
            <a:off x="0" y="8818563"/>
            <a:ext cx="3032125" cy="463550"/>
          </a:xfrm>
          <a:prstGeom prst="rect">
            <a:avLst/>
          </a:prstGeom>
        </p:spPr>
        <p:txBody>
          <a:bodyPr vert="horz" lIns="91440" tIns="45720" rIns="91440" bIns="45720" rtlCol="0" anchor="b"/>
          <a:lstStyle>
            <a:lvl1pPr algn="l">
              <a:defRPr sz="1200"/>
            </a:lvl1pPr>
          </a:lstStyle>
          <a:p>
            <a:r>
              <a:rPr lang="en-US" dirty="0" smtClean="0"/>
              <a:t>Azusa Pacific University, December 16, 2013</a:t>
            </a:r>
            <a:endParaRPr lang="en-US" dirty="0"/>
          </a:p>
        </p:txBody>
      </p:sp>
      <p:sp>
        <p:nvSpPr>
          <p:cNvPr id="5" name="Slide Number Placeholder 4"/>
          <p:cNvSpPr>
            <a:spLocks noGrp="1"/>
          </p:cNvSpPr>
          <p:nvPr>
            <p:ph type="sldNum" sz="quarter" idx="3"/>
          </p:nvPr>
        </p:nvSpPr>
        <p:spPr>
          <a:xfrm>
            <a:off x="3963988" y="8818563"/>
            <a:ext cx="3032125" cy="463550"/>
          </a:xfrm>
          <a:prstGeom prst="rect">
            <a:avLst/>
          </a:prstGeom>
        </p:spPr>
        <p:txBody>
          <a:bodyPr vert="horz" lIns="91440" tIns="45720" rIns="91440" bIns="45720" rtlCol="0" anchor="b"/>
          <a:lstStyle>
            <a:lvl1pPr algn="r">
              <a:defRPr sz="1200"/>
            </a:lvl1pPr>
          </a:lstStyle>
          <a:p>
            <a:fld id="{939E8CF7-9B81-4D3C-9309-1E849B9102E5}" type="slidenum">
              <a:rPr lang="en-US" smtClean="0"/>
              <a:t>‹#›</a:t>
            </a:fld>
            <a:endParaRPr lang="en-US" dirty="0"/>
          </a:p>
        </p:txBody>
      </p:sp>
    </p:spTree>
    <p:extLst>
      <p:ext uri="{BB962C8B-B14F-4D97-AF65-F5344CB8AC3E}">
        <p14:creationId xmlns:p14="http://schemas.microsoft.com/office/powerpoint/2010/main" val="409666600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dirty="0"/>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a:defRPr sz="1200"/>
            </a:lvl1pPr>
          </a:lstStyle>
          <a:p>
            <a:fld id="{CE545B12-E69B-4B44-B14F-F87C633A5508}" type="datetimeFigureOut">
              <a:rPr lang="en-US" smtClean="0"/>
              <a:t>5/12/15</a:t>
            </a:fld>
            <a:endParaRPr lang="en-US" dirty="0"/>
          </a:p>
        </p:txBody>
      </p:sp>
      <p:sp>
        <p:nvSpPr>
          <p:cNvPr id="4" name="Slide Image Placeholder 3"/>
          <p:cNvSpPr>
            <a:spLocks noGrp="1" noRot="1" noChangeAspect="1"/>
          </p:cNvSpPr>
          <p:nvPr>
            <p:ph type="sldImg" idx="2"/>
          </p:nvPr>
        </p:nvSpPr>
        <p:spPr>
          <a:xfrm>
            <a:off x="404813" y="696913"/>
            <a:ext cx="6188075" cy="3481387"/>
          </a:xfrm>
          <a:prstGeom prst="rect">
            <a:avLst/>
          </a:prstGeom>
          <a:noFill/>
          <a:ln w="12700">
            <a:solidFill>
              <a:prstClr val="black"/>
            </a:solidFill>
          </a:ln>
        </p:spPr>
        <p:txBody>
          <a:bodyPr vert="horz" lIns="93031" tIns="46516" rIns="93031" bIns="46516" rtlCol="0" anchor="ctr"/>
          <a:lstStyle/>
          <a:p>
            <a:endParaRPr lang="en-US" dirty="0"/>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a:defRPr sz="1200"/>
            </a:lvl1pPr>
          </a:lstStyle>
          <a:p>
            <a:r>
              <a:rPr lang="en-US" dirty="0" smtClean="0"/>
              <a:t>Azusa Pacific University, December 16, 2013</a:t>
            </a:r>
            <a:endParaRPr lang="en-US" dirty="0"/>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a:defRPr sz="1200"/>
            </a:lvl1pPr>
          </a:lstStyle>
          <a:p>
            <a:fld id="{0701DF61-5425-4088-8D9A-1ACBDF51F55B}" type="slidenum">
              <a:rPr lang="en-US" smtClean="0"/>
              <a:t>‹#›</a:t>
            </a:fld>
            <a:endParaRPr lang="en-US" dirty="0"/>
          </a:p>
        </p:txBody>
      </p:sp>
    </p:spTree>
    <p:extLst>
      <p:ext uri="{BB962C8B-B14F-4D97-AF65-F5344CB8AC3E}">
        <p14:creationId xmlns:p14="http://schemas.microsoft.com/office/powerpoint/2010/main" val="52906187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Footer Placeholder 3"/>
          <p:cNvSpPr>
            <a:spLocks noGrp="1"/>
          </p:cNvSpPr>
          <p:nvPr>
            <p:ph type="ftr" sz="quarter" idx="10"/>
          </p:nvPr>
        </p:nvSpPr>
        <p:spPr/>
        <p:txBody>
          <a:bodyPr/>
          <a:lstStyle/>
          <a:p>
            <a:r>
              <a:rPr lang="en-US" dirty="0" smtClean="0"/>
              <a:t>Azusa Pacific University, December 16, 2013</a:t>
            </a:r>
            <a:endParaRPr lang="en-US" dirty="0"/>
          </a:p>
        </p:txBody>
      </p:sp>
      <p:sp>
        <p:nvSpPr>
          <p:cNvPr id="5" name="Slide Number Placeholder 4"/>
          <p:cNvSpPr>
            <a:spLocks noGrp="1"/>
          </p:cNvSpPr>
          <p:nvPr>
            <p:ph type="sldNum" sz="quarter" idx="11"/>
          </p:nvPr>
        </p:nvSpPr>
        <p:spPr/>
        <p:txBody>
          <a:bodyPr/>
          <a:lstStyle/>
          <a:p>
            <a:fld id="{0701DF61-5425-4088-8D9A-1ACBDF51F55B}" type="slidenum">
              <a:rPr lang="en-US" smtClean="0"/>
              <a:t>1</a:t>
            </a:fld>
            <a:endParaRPr lang="en-US" dirty="0"/>
          </a:p>
        </p:txBody>
      </p:sp>
    </p:spTree>
    <p:extLst>
      <p:ext uri="{BB962C8B-B14F-4D97-AF65-F5344CB8AC3E}">
        <p14:creationId xmlns:p14="http://schemas.microsoft.com/office/powerpoint/2010/main" val="314744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smtClean="0">
                <a:solidFill>
                  <a:schemeClr val="tx1"/>
                </a:solidFill>
                <a:effectLst/>
                <a:latin typeface="+mn-lt"/>
                <a:ea typeface="+mn-ea"/>
                <a:cs typeface="+mn-cs"/>
              </a:rPr>
              <a:t>Abigail East (Nairobi, Kenya)</a:t>
            </a:r>
            <a:r>
              <a:rPr lang="en-US" sz="1100" kern="1200" dirty="0" smtClean="0">
                <a:solidFill>
                  <a:schemeClr val="tx1"/>
                </a:solidFill>
                <a:effectLst/>
                <a:latin typeface="+mn-lt"/>
                <a:ea typeface="+mn-ea"/>
                <a:cs typeface="+mn-cs"/>
              </a:rPr>
              <a:t>:  </a:t>
            </a:r>
            <a:r>
              <a:rPr lang="en-US" sz="1100" i="1" kern="1200" dirty="0" smtClean="0">
                <a:solidFill>
                  <a:schemeClr val="tx1"/>
                </a:solidFill>
                <a:effectLst/>
                <a:latin typeface="+mn-lt"/>
                <a:ea typeface="+mn-ea"/>
                <a:cs typeface="+mn-cs"/>
              </a:rPr>
              <a:t>An Exploratory Study of Familial and Community Involvement of People with Developmental Disabilities Living in Kibera Slum.</a:t>
            </a:r>
            <a:r>
              <a:rPr lang="en-US" sz="1100" kern="1200" dirty="0" smtClean="0">
                <a:solidFill>
                  <a:schemeClr val="tx1"/>
                </a:solidFill>
                <a:effectLst/>
                <a:latin typeface="+mn-lt"/>
                <a:ea typeface="+mn-ea"/>
                <a:cs typeface="+mn-cs"/>
              </a:rPr>
              <a:t> </a:t>
            </a:r>
          </a:p>
          <a:p>
            <a:r>
              <a:rPr lang="en-US" sz="800" kern="1200" dirty="0" smtClean="0">
                <a:solidFill>
                  <a:schemeClr val="tx1"/>
                </a:solidFill>
                <a:effectLst/>
                <a:latin typeface="+mn-lt"/>
                <a:ea typeface="+mn-ea"/>
                <a:cs typeface="+mn-cs"/>
              </a:rPr>
              <a:t> </a:t>
            </a:r>
          </a:p>
          <a:p>
            <a:r>
              <a:rPr lang="en-US" sz="1100" b="1" kern="1200" dirty="0" smtClean="0">
                <a:solidFill>
                  <a:schemeClr val="tx1"/>
                </a:solidFill>
                <a:effectLst/>
                <a:latin typeface="+mn-lt"/>
                <a:ea typeface="+mn-ea"/>
                <a:cs typeface="+mn-cs"/>
              </a:rPr>
              <a:t>Elena Forsythe (Bangkok, Thailand):</a:t>
            </a:r>
            <a:r>
              <a:rPr lang="en-US" sz="1100" b="1" i="1" kern="1200" dirty="0" smtClean="0">
                <a:solidFill>
                  <a:schemeClr val="tx1"/>
                </a:solidFill>
                <a:effectLst/>
                <a:latin typeface="+mn-lt"/>
                <a:ea typeface="+mn-ea"/>
                <a:cs typeface="+mn-cs"/>
              </a:rPr>
              <a:t>  </a:t>
            </a:r>
            <a:r>
              <a:rPr lang="en-US" sz="1100" i="1" kern="1200" dirty="0" smtClean="0">
                <a:solidFill>
                  <a:schemeClr val="tx1"/>
                </a:solidFill>
                <a:effectLst/>
                <a:latin typeface="+mn-lt"/>
                <a:ea typeface="+mn-ea"/>
                <a:cs typeface="+mn-cs"/>
              </a:rPr>
              <a:t>Storytelling in Bangkok: Biblical Storytelling for Leadership Development in the Slums.</a:t>
            </a:r>
            <a:r>
              <a:rPr lang="en-US" sz="1100" kern="1200" dirty="0" smtClean="0">
                <a:solidFill>
                  <a:schemeClr val="tx1"/>
                </a:solidFill>
                <a:effectLst/>
                <a:latin typeface="+mn-lt"/>
                <a:ea typeface="+mn-ea"/>
                <a:cs typeface="+mn-cs"/>
              </a:rPr>
              <a:t> </a:t>
            </a:r>
          </a:p>
          <a:p>
            <a:r>
              <a:rPr lang="en-US" sz="800" kern="1200" dirty="0" smtClean="0">
                <a:solidFill>
                  <a:schemeClr val="tx1"/>
                </a:solidFill>
                <a:effectLst/>
                <a:latin typeface="+mn-lt"/>
                <a:ea typeface="+mn-ea"/>
                <a:cs typeface="+mn-cs"/>
              </a:rPr>
              <a:t> </a:t>
            </a:r>
          </a:p>
          <a:p>
            <a:r>
              <a:rPr lang="en-US" sz="1100" b="1" kern="1200" dirty="0" smtClean="0">
                <a:solidFill>
                  <a:schemeClr val="tx1"/>
                </a:solidFill>
                <a:effectLst/>
                <a:latin typeface="+mn-lt"/>
                <a:ea typeface="+mn-ea"/>
                <a:cs typeface="+mn-cs"/>
              </a:rPr>
              <a:t>Katie Gard (Manila, Philippines): </a:t>
            </a:r>
            <a:r>
              <a:rPr lang="en-US" sz="1100" b="1" i="1" kern="1200" dirty="0" smtClean="0">
                <a:solidFill>
                  <a:schemeClr val="tx1"/>
                </a:solidFill>
                <a:effectLst/>
                <a:latin typeface="+mn-lt"/>
                <a:ea typeface="+mn-ea"/>
                <a:cs typeface="+mn-cs"/>
              </a:rPr>
              <a:t> </a:t>
            </a:r>
            <a:r>
              <a:rPr lang="en-US" sz="1100" i="1" kern="1200" dirty="0" smtClean="0">
                <a:solidFill>
                  <a:schemeClr val="tx1"/>
                </a:solidFill>
                <a:effectLst/>
                <a:latin typeface="+mn-lt"/>
                <a:ea typeface="+mn-ea"/>
                <a:cs typeface="+mn-cs"/>
              </a:rPr>
              <a:t>Bringing the Seminary into the Community: a comparative study exploring partnership opportunities for ATS-CUL/ APU-MATUL with urban poor communities for participatory research in Manila. </a:t>
            </a:r>
            <a:endParaRPr lang="en-US" sz="1100" kern="1200" dirty="0" smtClean="0">
              <a:solidFill>
                <a:schemeClr val="tx1"/>
              </a:solidFill>
              <a:effectLst/>
              <a:latin typeface="+mn-lt"/>
              <a:ea typeface="+mn-ea"/>
              <a:cs typeface="+mn-cs"/>
            </a:endParaRPr>
          </a:p>
          <a:p>
            <a:r>
              <a:rPr lang="en-US" sz="800" b="1" kern="1200" dirty="0" smtClean="0">
                <a:solidFill>
                  <a:schemeClr val="tx1"/>
                </a:solidFill>
                <a:effectLst/>
                <a:latin typeface="+mn-lt"/>
                <a:ea typeface="+mn-ea"/>
                <a:cs typeface="+mn-cs"/>
              </a:rPr>
              <a:t> </a:t>
            </a:r>
            <a:endParaRPr lang="en-US" sz="800" kern="1200" dirty="0" smtClean="0">
              <a:solidFill>
                <a:schemeClr val="tx1"/>
              </a:solidFill>
              <a:effectLst/>
              <a:latin typeface="+mn-lt"/>
              <a:ea typeface="+mn-ea"/>
              <a:cs typeface="+mn-cs"/>
            </a:endParaRPr>
          </a:p>
          <a:p>
            <a:r>
              <a:rPr lang="en-US" sz="1100" b="1" kern="1200" dirty="0" smtClean="0">
                <a:solidFill>
                  <a:schemeClr val="tx1"/>
                </a:solidFill>
                <a:effectLst/>
                <a:latin typeface="+mn-lt"/>
                <a:ea typeface="+mn-ea"/>
                <a:cs typeface="+mn-cs"/>
              </a:rPr>
              <a:t>Bethel Hamel (Delhi, India):</a:t>
            </a:r>
            <a:r>
              <a:rPr lang="en-US" sz="1100" kern="1200" dirty="0" smtClean="0">
                <a:solidFill>
                  <a:schemeClr val="tx1"/>
                </a:solidFill>
                <a:effectLst/>
                <a:latin typeface="+mn-lt"/>
                <a:ea typeface="+mn-ea"/>
                <a:cs typeface="+mn-cs"/>
              </a:rPr>
              <a:t> </a:t>
            </a:r>
            <a:r>
              <a:rPr lang="en-US" sz="1100" i="1" kern="1200" dirty="0" smtClean="0">
                <a:solidFill>
                  <a:schemeClr val="tx1"/>
                </a:solidFill>
                <a:effectLst/>
                <a:latin typeface="+mn-lt"/>
                <a:ea typeface="+mn-ea"/>
                <a:cs typeface="+mn-cs"/>
              </a:rPr>
              <a:t> Land Rights in Delhi: A Legal Argument for the Human Rights of Jhuggi Residents.</a:t>
            </a:r>
            <a:endParaRPr lang="en-US" sz="11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t>
            </a:r>
          </a:p>
          <a:p>
            <a:r>
              <a:rPr lang="en-US" sz="1100" b="1" kern="1200" dirty="0" smtClean="0">
                <a:solidFill>
                  <a:schemeClr val="tx1"/>
                </a:solidFill>
                <a:effectLst/>
                <a:latin typeface="+mn-lt"/>
                <a:ea typeface="+mn-ea"/>
                <a:cs typeface="+mn-cs"/>
              </a:rPr>
              <a:t>Ryan Hernandez (Chennai, India):</a:t>
            </a:r>
            <a:r>
              <a:rPr lang="en-US" sz="1100" kern="1200" dirty="0" smtClean="0">
                <a:solidFill>
                  <a:schemeClr val="tx1"/>
                </a:solidFill>
                <a:effectLst/>
                <a:latin typeface="+mn-lt"/>
                <a:ea typeface="+mn-ea"/>
                <a:cs typeface="+mn-cs"/>
              </a:rPr>
              <a:t>  </a:t>
            </a:r>
            <a:r>
              <a:rPr lang="en-US" sz="1100" i="1" kern="1200" dirty="0" smtClean="0">
                <a:solidFill>
                  <a:schemeClr val="tx1"/>
                </a:solidFill>
                <a:effectLst/>
                <a:latin typeface="+mn-lt"/>
                <a:ea typeface="+mn-ea"/>
                <a:cs typeface="+mn-cs"/>
              </a:rPr>
              <a:t>Health Education as Means for Behavioral Change and Subsequent Impact on Healthiness in Women’s Self-help Groups.</a:t>
            </a:r>
            <a:r>
              <a:rPr lang="en-US" sz="1100" kern="1200" dirty="0" smtClean="0">
                <a:solidFill>
                  <a:schemeClr val="tx1"/>
                </a:solidFill>
                <a:effectLst/>
                <a:latin typeface="+mn-lt"/>
                <a:ea typeface="+mn-ea"/>
                <a:cs typeface="+mn-cs"/>
              </a:rPr>
              <a:t> </a:t>
            </a:r>
          </a:p>
          <a:p>
            <a:r>
              <a:rPr lang="en-US" sz="800" kern="1200" dirty="0" smtClean="0">
                <a:solidFill>
                  <a:schemeClr val="tx1"/>
                </a:solidFill>
                <a:effectLst/>
                <a:latin typeface="+mn-lt"/>
                <a:ea typeface="+mn-ea"/>
                <a:cs typeface="+mn-cs"/>
              </a:rPr>
              <a:t> </a:t>
            </a:r>
          </a:p>
          <a:p>
            <a:r>
              <a:rPr lang="en-US" sz="1100" b="1" kern="1200" dirty="0" smtClean="0">
                <a:solidFill>
                  <a:schemeClr val="tx1"/>
                </a:solidFill>
                <a:effectLst/>
                <a:latin typeface="+mn-lt"/>
                <a:ea typeface="+mn-ea"/>
                <a:cs typeface="+mn-cs"/>
              </a:rPr>
              <a:t>Lindsey McDonald (Manila, Philippines):  </a:t>
            </a:r>
            <a:r>
              <a:rPr lang="en-US" sz="1100" i="1" kern="1200" dirty="0" smtClean="0">
                <a:solidFill>
                  <a:schemeClr val="tx1"/>
                </a:solidFill>
                <a:effectLst/>
                <a:latin typeface="+mn-lt"/>
                <a:ea typeface="+mn-ea"/>
                <a:cs typeface="+mn-cs"/>
              </a:rPr>
              <a:t>Transforming Lives through Early Childhood Education: A Study of Effectiveness of Mission Ministries Philippines, ECE Program.</a:t>
            </a:r>
            <a:endParaRPr lang="en-US" sz="11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t>
            </a:r>
          </a:p>
          <a:p>
            <a:r>
              <a:rPr lang="en-US" sz="1100" b="1" kern="1200" dirty="0" smtClean="0">
                <a:solidFill>
                  <a:schemeClr val="tx1"/>
                </a:solidFill>
                <a:effectLst/>
                <a:latin typeface="+mn-lt"/>
                <a:ea typeface="+mn-ea"/>
                <a:cs typeface="+mn-cs"/>
              </a:rPr>
              <a:t>Grecia Reyes (Kolkata, India):</a:t>
            </a:r>
            <a:r>
              <a:rPr lang="en-US" sz="1100" kern="1200" dirty="0" smtClean="0">
                <a:solidFill>
                  <a:schemeClr val="tx1"/>
                </a:solidFill>
                <a:effectLst/>
                <a:latin typeface="+mn-lt"/>
                <a:ea typeface="+mn-ea"/>
                <a:cs typeface="+mn-cs"/>
              </a:rPr>
              <a:t>  </a:t>
            </a:r>
            <a:r>
              <a:rPr lang="en-US" sz="1100" i="1" kern="1200" dirty="0" smtClean="0">
                <a:solidFill>
                  <a:schemeClr val="tx1"/>
                </a:solidFill>
                <a:effectLst/>
                <a:latin typeface="+mn-lt"/>
                <a:ea typeface="+mn-ea"/>
                <a:cs typeface="+mn-cs"/>
              </a:rPr>
              <a:t>Exploring the Variation in Health amongst Women Previously Involved in the Sex Trade in Kolkata.</a:t>
            </a:r>
            <a:endParaRPr lang="en-US" sz="11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t>
            </a:r>
          </a:p>
          <a:p>
            <a:r>
              <a:rPr lang="en-US" sz="1100" b="1" kern="1200" dirty="0" smtClean="0">
                <a:solidFill>
                  <a:schemeClr val="tx1"/>
                </a:solidFill>
                <a:effectLst/>
                <a:latin typeface="+mn-lt"/>
                <a:ea typeface="+mn-ea"/>
                <a:cs typeface="+mn-cs"/>
              </a:rPr>
              <a:t>Alissa Wachter (Nairobi, Kenya):</a:t>
            </a:r>
            <a:r>
              <a:rPr lang="en-US" sz="1100" kern="1200" dirty="0" smtClean="0">
                <a:solidFill>
                  <a:schemeClr val="tx1"/>
                </a:solidFill>
                <a:effectLst/>
                <a:latin typeface="+mn-lt"/>
                <a:ea typeface="+mn-ea"/>
                <a:cs typeface="+mn-cs"/>
              </a:rPr>
              <a:t>  </a:t>
            </a:r>
            <a:r>
              <a:rPr lang="en-US" sz="1100" i="1" kern="1200" dirty="0" smtClean="0">
                <a:solidFill>
                  <a:schemeClr val="tx1"/>
                </a:solidFill>
                <a:effectLst/>
                <a:latin typeface="+mn-lt"/>
                <a:ea typeface="+mn-ea"/>
                <a:cs typeface="+mn-cs"/>
              </a:rPr>
              <a:t>Nani atasikia kilio chetu? Who will hear our cries?  Girls’ experiences with primary school sanitation facilities in Nairobi’s Mukuru slum.</a:t>
            </a:r>
            <a:r>
              <a:rPr lang="en-US" sz="1100" kern="1200" dirty="0" smtClean="0">
                <a:solidFill>
                  <a:schemeClr val="tx1"/>
                </a:solidFill>
                <a:effectLst/>
                <a:latin typeface="+mn-lt"/>
                <a:ea typeface="+mn-ea"/>
                <a:cs typeface="+mn-cs"/>
              </a:rPr>
              <a:t> </a:t>
            </a:r>
          </a:p>
          <a:p>
            <a:r>
              <a:rPr lang="en-US" sz="800" kern="1200" dirty="0" smtClean="0">
                <a:solidFill>
                  <a:schemeClr val="tx1"/>
                </a:solidFill>
                <a:effectLst/>
                <a:latin typeface="+mn-lt"/>
                <a:ea typeface="+mn-ea"/>
                <a:cs typeface="+mn-cs"/>
              </a:rPr>
              <a:t> </a:t>
            </a:r>
          </a:p>
          <a:p>
            <a:r>
              <a:rPr lang="en-US" sz="1100" b="1" kern="1200" dirty="0" smtClean="0">
                <a:solidFill>
                  <a:schemeClr val="tx1"/>
                </a:solidFill>
                <a:effectLst/>
                <a:latin typeface="+mn-lt"/>
                <a:ea typeface="+mn-ea"/>
                <a:cs typeface="+mn-cs"/>
              </a:rPr>
              <a:t>Brandon Wong (Manila, Philippines): </a:t>
            </a:r>
            <a:r>
              <a:rPr lang="en-US" sz="1100" kern="1200" dirty="0" smtClean="0">
                <a:solidFill>
                  <a:schemeClr val="tx1"/>
                </a:solidFill>
                <a:effectLst/>
                <a:latin typeface="+mn-lt"/>
                <a:ea typeface="+mn-ea"/>
                <a:cs typeface="+mn-cs"/>
              </a:rPr>
              <a:t> </a:t>
            </a:r>
            <a:r>
              <a:rPr lang="en-US" sz="1100" i="1" kern="1200" dirty="0" smtClean="0">
                <a:solidFill>
                  <a:schemeClr val="tx1"/>
                </a:solidFill>
                <a:effectLst/>
                <a:latin typeface="+mn-lt"/>
                <a:ea typeface="+mn-ea"/>
                <a:cs typeface="+mn-cs"/>
              </a:rPr>
              <a:t>Just Relocation for Isla Puting Bato.</a:t>
            </a:r>
            <a:r>
              <a:rPr lang="en-US" sz="1100" kern="1200" dirty="0" smtClean="0">
                <a:solidFill>
                  <a:schemeClr val="tx1"/>
                </a:solidFill>
                <a:effectLst/>
                <a:latin typeface="+mn-lt"/>
                <a:ea typeface="+mn-ea"/>
                <a:cs typeface="+mn-cs"/>
              </a:rPr>
              <a:t> 	</a:t>
            </a:r>
          </a:p>
        </p:txBody>
      </p:sp>
      <p:sp>
        <p:nvSpPr>
          <p:cNvPr id="4" name="Footer Placeholder 3"/>
          <p:cNvSpPr>
            <a:spLocks noGrp="1"/>
          </p:cNvSpPr>
          <p:nvPr>
            <p:ph type="ftr" sz="quarter" idx="10"/>
          </p:nvPr>
        </p:nvSpPr>
        <p:spPr/>
        <p:txBody>
          <a:bodyPr/>
          <a:lstStyle/>
          <a:p>
            <a:r>
              <a:rPr lang="en-US" dirty="0" smtClean="0"/>
              <a:t>Azusa Pacific University, December 16, 2013</a:t>
            </a:r>
            <a:endParaRPr lang="en-US" dirty="0"/>
          </a:p>
        </p:txBody>
      </p:sp>
      <p:sp>
        <p:nvSpPr>
          <p:cNvPr id="5" name="Slide Number Placeholder 4"/>
          <p:cNvSpPr>
            <a:spLocks noGrp="1"/>
          </p:cNvSpPr>
          <p:nvPr>
            <p:ph type="sldNum" sz="quarter" idx="11"/>
          </p:nvPr>
        </p:nvSpPr>
        <p:spPr/>
        <p:txBody>
          <a:bodyPr/>
          <a:lstStyle/>
          <a:p>
            <a:fld id="{0701DF61-5425-4088-8D9A-1ACBDF51F55B}" type="slidenum">
              <a:rPr lang="en-US" smtClean="0"/>
              <a:t>2</a:t>
            </a:fld>
            <a:endParaRPr lang="en-US" dirty="0"/>
          </a:p>
        </p:txBody>
      </p:sp>
    </p:spTree>
    <p:extLst>
      <p:ext uri="{BB962C8B-B14F-4D97-AF65-F5344CB8AC3E}">
        <p14:creationId xmlns:p14="http://schemas.microsoft.com/office/powerpoint/2010/main" val="3147448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Dr. Viv Grigg says the original gift to establish MATUL has </a:t>
            </a:r>
            <a:r>
              <a:rPr lang="en-US" sz="1200" b="0" i="0" kern="1200" dirty="0" smtClean="0">
                <a:solidFill>
                  <a:schemeClr val="tx1"/>
                </a:solidFill>
                <a:effectLst/>
                <a:latin typeface="+mn-lt"/>
                <a:ea typeface="+mn-ea"/>
                <a:cs typeface="+mn-cs"/>
              </a:rPr>
              <a:t>now impacted at least 22,000 in the slums in small ways, got 17 churches involved in the urban poor, and has been used to leverage additional gifts or pledges of support for the past and present students.</a:t>
            </a:r>
            <a:endParaRPr lang="en-US" sz="1300" dirty="0"/>
          </a:p>
        </p:txBody>
      </p:sp>
      <p:sp>
        <p:nvSpPr>
          <p:cNvPr id="4" name="Footer Placeholder 3"/>
          <p:cNvSpPr>
            <a:spLocks noGrp="1"/>
          </p:cNvSpPr>
          <p:nvPr>
            <p:ph type="ftr" sz="quarter" idx="10"/>
          </p:nvPr>
        </p:nvSpPr>
        <p:spPr/>
        <p:txBody>
          <a:bodyPr/>
          <a:lstStyle/>
          <a:p>
            <a:r>
              <a:rPr lang="en-US" dirty="0" smtClean="0"/>
              <a:t>Azusa Pacific University, December 16, 2013</a:t>
            </a:r>
            <a:endParaRPr lang="en-US" dirty="0"/>
          </a:p>
        </p:txBody>
      </p:sp>
      <p:sp>
        <p:nvSpPr>
          <p:cNvPr id="5" name="Slide Number Placeholder 4"/>
          <p:cNvSpPr>
            <a:spLocks noGrp="1"/>
          </p:cNvSpPr>
          <p:nvPr>
            <p:ph type="sldNum" sz="quarter" idx="11"/>
          </p:nvPr>
        </p:nvSpPr>
        <p:spPr/>
        <p:txBody>
          <a:bodyPr/>
          <a:lstStyle/>
          <a:p>
            <a:fld id="{0701DF61-5425-4088-8D9A-1ACBDF51F55B}" type="slidenum">
              <a:rPr lang="en-US" smtClean="0"/>
              <a:t>3</a:t>
            </a:fld>
            <a:endParaRPr lang="en-US" dirty="0"/>
          </a:p>
        </p:txBody>
      </p:sp>
    </p:spTree>
    <p:extLst>
      <p:ext uri="{BB962C8B-B14F-4D97-AF65-F5344CB8AC3E}">
        <p14:creationId xmlns:p14="http://schemas.microsoft.com/office/powerpoint/2010/main" val="3147448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Abigail East </a:t>
            </a:r>
            <a:r>
              <a:rPr lang="en-US" sz="1200" b="0" i="0" kern="1200" dirty="0" smtClean="0">
                <a:solidFill>
                  <a:schemeClr val="tx1"/>
                </a:solidFill>
                <a:effectLst/>
                <a:latin typeface="+mn-lt"/>
                <a:ea typeface="+mn-ea"/>
                <a:cs typeface="+mn-cs"/>
              </a:rPr>
              <a:t>- MATUL graduate - Working for a non-profit in resettlement of refugees.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Alissa Wächter </a:t>
            </a:r>
            <a:r>
              <a:rPr lang="en-US" sz="1200" b="0" i="0" kern="1200" dirty="0" smtClean="0">
                <a:solidFill>
                  <a:schemeClr val="tx1"/>
                </a:solidFill>
                <a:effectLst/>
                <a:latin typeface="+mn-lt"/>
                <a:ea typeface="+mn-ea"/>
                <a:cs typeface="+mn-cs"/>
              </a:rPr>
              <a:t>- MATUL graduate – As a result of her thesis, she is working for One Acre Fund serving small-scale farmers in slums for Kibera.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Grecia Reyes</a:t>
            </a:r>
            <a:r>
              <a:rPr lang="en-US" sz="1200" b="0" i="0" kern="120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MATUL graduate – Served in a</a:t>
            </a:r>
            <a:r>
              <a:rPr lang="en-US" sz="1200" b="0" i="0" kern="1200" baseline="0" dirty="0" smtClean="0">
                <a:solidFill>
                  <a:schemeClr val="tx1"/>
                </a:solidFill>
                <a:effectLst/>
                <a:latin typeface="+mn-lt"/>
                <a:ea typeface="+mn-ea"/>
                <a:cs typeface="+mn-cs"/>
              </a:rPr>
              <a:t>nti-trafficking work </a:t>
            </a:r>
            <a:r>
              <a:rPr lang="en-US" sz="1200" b="0" i="0" kern="1200" dirty="0" smtClean="0">
                <a:solidFill>
                  <a:schemeClr val="tx1"/>
                </a:solidFill>
                <a:effectLst/>
                <a:latin typeface="+mn-lt"/>
                <a:ea typeface="+mn-ea"/>
                <a:cs typeface="+mn-cs"/>
              </a:rPr>
              <a:t>with Freesat in India, and now heading to Guatemala for them</a:t>
            </a:r>
            <a:r>
              <a:rPr lang="en-US" sz="1200" b="0" i="0" kern="1200" baseline="0" dirty="0" smtClean="0">
                <a:solidFill>
                  <a:schemeClr val="tx1"/>
                </a:solidFill>
                <a:effectLst/>
                <a:latin typeface="+mn-lt"/>
                <a:ea typeface="+mn-ea"/>
                <a:cs typeface="+mn-cs"/>
              </a:rPr>
              <a:t>.</a:t>
            </a:r>
            <a:endParaRPr lang="en-US" sz="1200" b="1"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Lindsey McDonald </a:t>
            </a:r>
            <a:r>
              <a:rPr lang="en-US" sz="1200" b="0" i="0" kern="1200" dirty="0" smtClean="0">
                <a:solidFill>
                  <a:schemeClr val="tx1"/>
                </a:solidFill>
                <a:effectLst/>
                <a:latin typeface="+mn-lt"/>
                <a:ea typeface="+mn-ea"/>
                <a:cs typeface="+mn-cs"/>
              </a:rPr>
              <a:t>- MATUL</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graduate - Working with Mission Ministries Philippines in church planting and pioneering the sending of Filipino missionaries into Indian slums.</a:t>
            </a:r>
            <a:endParaRPr lang="en-US" sz="1300" dirty="0"/>
          </a:p>
        </p:txBody>
      </p:sp>
      <p:sp>
        <p:nvSpPr>
          <p:cNvPr id="4" name="Footer Placeholder 3"/>
          <p:cNvSpPr>
            <a:spLocks noGrp="1"/>
          </p:cNvSpPr>
          <p:nvPr>
            <p:ph type="ftr" sz="quarter" idx="10"/>
          </p:nvPr>
        </p:nvSpPr>
        <p:spPr/>
        <p:txBody>
          <a:bodyPr/>
          <a:lstStyle/>
          <a:p>
            <a:r>
              <a:rPr lang="en-US" dirty="0" smtClean="0"/>
              <a:t>Azusa Pacific University, December 16, 2013</a:t>
            </a:r>
            <a:endParaRPr lang="en-US" dirty="0"/>
          </a:p>
        </p:txBody>
      </p:sp>
      <p:sp>
        <p:nvSpPr>
          <p:cNvPr id="5" name="Slide Number Placeholder 4"/>
          <p:cNvSpPr>
            <a:spLocks noGrp="1"/>
          </p:cNvSpPr>
          <p:nvPr>
            <p:ph type="sldNum" sz="quarter" idx="11"/>
          </p:nvPr>
        </p:nvSpPr>
        <p:spPr/>
        <p:txBody>
          <a:bodyPr/>
          <a:lstStyle/>
          <a:p>
            <a:fld id="{0701DF61-5425-4088-8D9A-1ACBDF51F55B}" type="slidenum">
              <a:rPr lang="en-US" smtClean="0"/>
              <a:t>4</a:t>
            </a:fld>
            <a:endParaRPr lang="en-US" dirty="0"/>
          </a:p>
        </p:txBody>
      </p:sp>
    </p:spTree>
    <p:extLst>
      <p:ext uri="{BB962C8B-B14F-4D97-AF65-F5344CB8AC3E}">
        <p14:creationId xmlns:p14="http://schemas.microsoft.com/office/powerpoint/2010/main" val="3147448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 Browning: “</a:t>
            </a:r>
            <a:r>
              <a:rPr lang="en-US" sz="1200" b="0" i="0" kern="1200" dirty="0" smtClean="0">
                <a:solidFill>
                  <a:schemeClr val="tx1"/>
                </a:solidFill>
                <a:effectLst/>
                <a:latin typeface="+mn-lt"/>
                <a:ea typeface="+mn-ea"/>
                <a:cs typeface="+mn-cs"/>
              </a:rPr>
              <a:t>I had the image in my head of living at the corner of the Great Command and the Great Commission.  The Great Command says love your neighbor and the Great Commission says make sure everyone, your neighbor or not, gets to hear the story of Jesus.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If we live at the corner of the Great Command and the Great Commission we can't help but live the message of Jesus that says everyone matters.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If APU is a city on a hill, perhaps main street in that city is at the corner of the Great Command and Great Commission.</a:t>
            </a:r>
            <a:endParaRPr lang="en-US" dirty="0"/>
          </a:p>
        </p:txBody>
      </p:sp>
      <p:sp>
        <p:nvSpPr>
          <p:cNvPr id="4" name="Footer Placeholder 3"/>
          <p:cNvSpPr>
            <a:spLocks noGrp="1"/>
          </p:cNvSpPr>
          <p:nvPr>
            <p:ph type="ftr" sz="quarter" idx="10"/>
          </p:nvPr>
        </p:nvSpPr>
        <p:spPr/>
        <p:txBody>
          <a:bodyPr/>
          <a:lstStyle/>
          <a:p>
            <a:r>
              <a:rPr lang="en-US" dirty="0" smtClean="0"/>
              <a:t>Azusa Pacific University, December 16, 2013</a:t>
            </a:r>
            <a:endParaRPr lang="en-US" dirty="0"/>
          </a:p>
        </p:txBody>
      </p:sp>
      <p:sp>
        <p:nvSpPr>
          <p:cNvPr id="5" name="Slide Number Placeholder 4"/>
          <p:cNvSpPr>
            <a:spLocks noGrp="1"/>
          </p:cNvSpPr>
          <p:nvPr>
            <p:ph type="sldNum" sz="quarter" idx="11"/>
          </p:nvPr>
        </p:nvSpPr>
        <p:spPr/>
        <p:txBody>
          <a:bodyPr/>
          <a:lstStyle/>
          <a:p>
            <a:fld id="{0701DF61-5425-4088-8D9A-1ACBDF51F55B}" type="slidenum">
              <a:rPr lang="en-US" smtClean="0"/>
              <a:t>8</a:t>
            </a:fld>
            <a:endParaRPr lang="en-US" dirty="0"/>
          </a:p>
        </p:txBody>
      </p:sp>
    </p:spTree>
    <p:extLst>
      <p:ext uri="{BB962C8B-B14F-4D97-AF65-F5344CB8AC3E}">
        <p14:creationId xmlns:p14="http://schemas.microsoft.com/office/powerpoint/2010/main" val="491538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255E72-3538-4815-B766-D2D478C15E40}" type="datetimeFigureOut">
              <a:rPr lang="en-US" smtClean="0"/>
              <a:t>5/12/15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DBDECF-3464-4231-A1E2-514FACB423BB}" type="slidenum">
              <a:rPr lang="en-US" smtClean="0"/>
              <a:t>‹#›</a:t>
            </a:fld>
            <a:endParaRPr lang="en-US" dirty="0"/>
          </a:p>
        </p:txBody>
      </p:sp>
    </p:spTree>
    <p:extLst>
      <p:ext uri="{BB962C8B-B14F-4D97-AF65-F5344CB8AC3E}">
        <p14:creationId xmlns:p14="http://schemas.microsoft.com/office/powerpoint/2010/main" val="2763819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255E72-3538-4815-B766-D2D478C15E40}" type="datetimeFigureOut">
              <a:rPr lang="en-US" smtClean="0"/>
              <a:t>5/12/15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DBDECF-3464-4231-A1E2-514FACB423BB}" type="slidenum">
              <a:rPr lang="en-US" smtClean="0"/>
              <a:t>‹#›</a:t>
            </a:fld>
            <a:endParaRPr lang="en-US" dirty="0"/>
          </a:p>
        </p:txBody>
      </p:sp>
    </p:spTree>
    <p:extLst>
      <p:ext uri="{BB962C8B-B14F-4D97-AF65-F5344CB8AC3E}">
        <p14:creationId xmlns:p14="http://schemas.microsoft.com/office/powerpoint/2010/main" val="1737077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255E72-3538-4815-B766-D2D478C15E40}" type="datetimeFigureOut">
              <a:rPr lang="en-US" smtClean="0"/>
              <a:t>5/12/15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DBDECF-3464-4231-A1E2-514FACB423BB}" type="slidenum">
              <a:rPr lang="en-US" smtClean="0"/>
              <a:t>‹#›</a:t>
            </a:fld>
            <a:endParaRPr lang="en-US" dirty="0"/>
          </a:p>
        </p:txBody>
      </p:sp>
    </p:spTree>
    <p:extLst>
      <p:ext uri="{BB962C8B-B14F-4D97-AF65-F5344CB8AC3E}">
        <p14:creationId xmlns:p14="http://schemas.microsoft.com/office/powerpoint/2010/main" val="4269732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255E72-3538-4815-B766-D2D478C15E40}" type="datetimeFigureOut">
              <a:rPr lang="en-US" smtClean="0"/>
              <a:t>5/12/15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DBDECF-3464-4231-A1E2-514FACB423BB}" type="slidenum">
              <a:rPr lang="en-US" smtClean="0"/>
              <a:t>‹#›</a:t>
            </a:fld>
            <a:endParaRPr lang="en-US" dirty="0"/>
          </a:p>
        </p:txBody>
      </p:sp>
    </p:spTree>
    <p:extLst>
      <p:ext uri="{BB962C8B-B14F-4D97-AF65-F5344CB8AC3E}">
        <p14:creationId xmlns:p14="http://schemas.microsoft.com/office/powerpoint/2010/main" val="1672156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255E72-3538-4815-B766-D2D478C15E40}" type="datetimeFigureOut">
              <a:rPr lang="en-US" smtClean="0"/>
              <a:t>5/12/15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DBDECF-3464-4231-A1E2-514FACB423BB}" type="slidenum">
              <a:rPr lang="en-US" smtClean="0"/>
              <a:t>‹#›</a:t>
            </a:fld>
            <a:endParaRPr lang="en-US" dirty="0"/>
          </a:p>
        </p:txBody>
      </p:sp>
    </p:spTree>
    <p:extLst>
      <p:ext uri="{BB962C8B-B14F-4D97-AF65-F5344CB8AC3E}">
        <p14:creationId xmlns:p14="http://schemas.microsoft.com/office/powerpoint/2010/main" val="2648509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255E72-3538-4815-B766-D2D478C15E40}" type="datetimeFigureOut">
              <a:rPr lang="en-US" smtClean="0"/>
              <a:t>5/12/15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DBDECF-3464-4231-A1E2-514FACB423BB}" type="slidenum">
              <a:rPr lang="en-US" smtClean="0"/>
              <a:t>‹#›</a:t>
            </a:fld>
            <a:endParaRPr lang="en-US" dirty="0"/>
          </a:p>
        </p:txBody>
      </p:sp>
    </p:spTree>
    <p:extLst>
      <p:ext uri="{BB962C8B-B14F-4D97-AF65-F5344CB8AC3E}">
        <p14:creationId xmlns:p14="http://schemas.microsoft.com/office/powerpoint/2010/main" val="1576443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255E72-3538-4815-B766-D2D478C15E40}" type="datetimeFigureOut">
              <a:rPr lang="en-US" smtClean="0"/>
              <a:t>5/12/15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EDBDECF-3464-4231-A1E2-514FACB423BB}" type="slidenum">
              <a:rPr lang="en-US" smtClean="0"/>
              <a:t>‹#›</a:t>
            </a:fld>
            <a:endParaRPr lang="en-US" dirty="0"/>
          </a:p>
        </p:txBody>
      </p:sp>
    </p:spTree>
    <p:extLst>
      <p:ext uri="{BB962C8B-B14F-4D97-AF65-F5344CB8AC3E}">
        <p14:creationId xmlns:p14="http://schemas.microsoft.com/office/powerpoint/2010/main" val="1291589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255E72-3538-4815-B766-D2D478C15E40}" type="datetimeFigureOut">
              <a:rPr lang="en-US" smtClean="0"/>
              <a:t>5/12/15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DBDECF-3464-4231-A1E2-514FACB423BB}" type="slidenum">
              <a:rPr lang="en-US" smtClean="0"/>
              <a:t>‹#›</a:t>
            </a:fld>
            <a:endParaRPr lang="en-US" dirty="0"/>
          </a:p>
        </p:txBody>
      </p:sp>
    </p:spTree>
    <p:extLst>
      <p:ext uri="{BB962C8B-B14F-4D97-AF65-F5344CB8AC3E}">
        <p14:creationId xmlns:p14="http://schemas.microsoft.com/office/powerpoint/2010/main" val="1565291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255E72-3538-4815-B766-D2D478C15E40}" type="datetimeFigureOut">
              <a:rPr lang="en-US" smtClean="0"/>
              <a:t>5/12/15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DBDECF-3464-4231-A1E2-514FACB423BB}" type="slidenum">
              <a:rPr lang="en-US" smtClean="0"/>
              <a:t>‹#›</a:t>
            </a:fld>
            <a:endParaRPr lang="en-US" dirty="0"/>
          </a:p>
        </p:txBody>
      </p:sp>
    </p:spTree>
    <p:extLst>
      <p:ext uri="{BB962C8B-B14F-4D97-AF65-F5344CB8AC3E}">
        <p14:creationId xmlns:p14="http://schemas.microsoft.com/office/powerpoint/2010/main" val="1830246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255E72-3538-4815-B766-D2D478C15E40}" type="datetimeFigureOut">
              <a:rPr lang="en-US" smtClean="0"/>
              <a:t>5/12/15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DBDECF-3464-4231-A1E2-514FACB423BB}" type="slidenum">
              <a:rPr lang="en-US" smtClean="0"/>
              <a:t>‹#›</a:t>
            </a:fld>
            <a:endParaRPr lang="en-US" dirty="0"/>
          </a:p>
        </p:txBody>
      </p:sp>
    </p:spTree>
    <p:extLst>
      <p:ext uri="{BB962C8B-B14F-4D97-AF65-F5344CB8AC3E}">
        <p14:creationId xmlns:p14="http://schemas.microsoft.com/office/powerpoint/2010/main" val="424257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255E72-3538-4815-B766-D2D478C15E40}" type="datetimeFigureOut">
              <a:rPr lang="en-US" smtClean="0"/>
              <a:t>5/12/15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DBDECF-3464-4231-A1E2-514FACB423BB}" type="slidenum">
              <a:rPr lang="en-US" smtClean="0"/>
              <a:t>‹#›</a:t>
            </a:fld>
            <a:endParaRPr lang="en-US" dirty="0"/>
          </a:p>
        </p:txBody>
      </p:sp>
    </p:spTree>
    <p:extLst>
      <p:ext uri="{BB962C8B-B14F-4D97-AF65-F5344CB8AC3E}">
        <p14:creationId xmlns:p14="http://schemas.microsoft.com/office/powerpoint/2010/main" val="40105100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2255E72-3538-4815-B766-D2D478C15E40}" type="datetimeFigureOut">
              <a:rPr lang="en-US" smtClean="0"/>
              <a:t>5/12/15</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EDBDECF-3464-4231-A1E2-514FACB423BB}" type="slidenum">
              <a:rPr lang="en-US" smtClean="0"/>
              <a:t>‹#›</a:t>
            </a:fld>
            <a:endParaRPr lang="en-US" dirty="0"/>
          </a:p>
        </p:txBody>
      </p:sp>
    </p:spTree>
    <p:extLst>
      <p:ext uri="{BB962C8B-B14F-4D97-AF65-F5344CB8AC3E}">
        <p14:creationId xmlns:p14="http://schemas.microsoft.com/office/powerpoint/2010/main" val="3908898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chart" Target="../charts/chart1.xm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93043" y="438150"/>
            <a:ext cx="76200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endParaRPr lang="en-US" sz="3200" dirty="0">
              <a:solidFill>
                <a:schemeClr val="bg1"/>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 y="529590"/>
            <a:ext cx="822960" cy="822960"/>
          </a:xfrm>
          <a:prstGeom prst="rect">
            <a:avLst/>
          </a:prstGeom>
        </p:spPr>
      </p:pic>
      <p:cxnSp>
        <p:nvCxnSpPr>
          <p:cNvPr id="5" name="Straight Connector 4"/>
          <p:cNvCxnSpPr/>
          <p:nvPr/>
        </p:nvCxnSpPr>
        <p:spPr>
          <a:xfrm>
            <a:off x="1295400" y="1291590"/>
            <a:ext cx="7315200" cy="0"/>
          </a:xfrm>
          <a:prstGeom prst="line">
            <a:avLst/>
          </a:prstGeom>
          <a:ln w="38100">
            <a:solidFill>
              <a:srgbClr val="AC0000"/>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1447800" y="527685"/>
            <a:ext cx="7467600" cy="67246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Helvetica" panose="020B0604020202020204" pitchFamily="34" charset="0"/>
                <a:cs typeface="Helvetica" panose="020B0604020202020204" pitchFamily="34" charset="0"/>
              </a:rPr>
              <a:t>MATUL</a:t>
            </a:r>
            <a:endParaRPr lang="en-US" sz="3200" dirty="0">
              <a:solidFill>
                <a:schemeClr val="bg1"/>
              </a:solidFill>
              <a:latin typeface="Helvetica" panose="020B0604020202020204" pitchFamily="34" charset="0"/>
              <a:cs typeface="Helvetica" panose="020B0604020202020204" pitchFamily="34" charset="0"/>
            </a:endParaRPr>
          </a:p>
        </p:txBody>
      </p:sp>
      <p:sp>
        <p:nvSpPr>
          <p:cNvPr id="7" name="Rectangle 6"/>
          <p:cNvSpPr/>
          <p:nvPr/>
        </p:nvSpPr>
        <p:spPr>
          <a:xfrm>
            <a:off x="730826" y="1428750"/>
            <a:ext cx="8032173" cy="3016210"/>
          </a:xfrm>
          <a:prstGeom prst="rect">
            <a:avLst/>
          </a:prstGeom>
        </p:spPr>
        <p:txBody>
          <a:bodyPr wrap="square">
            <a:spAutoFit/>
          </a:bodyPr>
          <a:lstStyle/>
          <a:p>
            <a:pPr marL="457200" indent="-457200">
              <a:spcAft>
                <a:spcPts val="1200"/>
              </a:spcAft>
              <a:buFont typeface="Wingdings" panose="05000000000000000000" pitchFamily="2" charset="2"/>
              <a:buChar char="§"/>
            </a:pPr>
            <a:r>
              <a:rPr lang="en-US" sz="3000" dirty="0">
                <a:solidFill>
                  <a:schemeClr val="bg1"/>
                </a:solidFill>
                <a:latin typeface="Helvetica" panose="020B0604020202020204" pitchFamily="34" charset="0"/>
                <a:cs typeface="Helvetica" panose="020B0604020202020204" pitchFamily="34" charset="0"/>
              </a:rPr>
              <a:t>Master of Arts in Transformational Urban Leadership </a:t>
            </a:r>
          </a:p>
          <a:p>
            <a:pPr marL="457200" indent="-457200">
              <a:spcAft>
                <a:spcPts val="1200"/>
              </a:spcAft>
              <a:buFont typeface="Wingdings" panose="05000000000000000000" pitchFamily="2" charset="2"/>
              <a:buChar char="§"/>
            </a:pPr>
            <a:r>
              <a:rPr lang="en-US" sz="3000" dirty="0" smtClean="0">
                <a:solidFill>
                  <a:schemeClr val="bg1"/>
                </a:solidFill>
                <a:latin typeface="Helvetica" panose="020B0604020202020204" pitchFamily="34" charset="0"/>
                <a:cs typeface="Helvetica" panose="020B0604020202020204" pitchFamily="34" charset="0"/>
              </a:rPr>
              <a:t>A 2-year, entirely </a:t>
            </a:r>
            <a:r>
              <a:rPr lang="en-US" sz="3000" dirty="0">
                <a:solidFill>
                  <a:schemeClr val="bg1"/>
                </a:solidFill>
                <a:latin typeface="Helvetica" panose="020B0604020202020204" pitchFamily="34" charset="0"/>
                <a:cs typeface="Helvetica" panose="020B0604020202020204" pitchFamily="34" charset="0"/>
              </a:rPr>
              <a:t>field-based program that prepares students to implement spiritual, socioeconomic, political, and environmental change throughout the </a:t>
            </a:r>
            <a:r>
              <a:rPr lang="en-US" sz="3000" dirty="0" smtClean="0">
                <a:solidFill>
                  <a:schemeClr val="bg1"/>
                </a:solidFill>
                <a:latin typeface="Helvetica" panose="020B0604020202020204" pitchFamily="34" charset="0"/>
                <a:cs typeface="Helvetica" panose="020B0604020202020204" pitchFamily="34" charset="0"/>
              </a:rPr>
              <a:t>world.</a:t>
            </a:r>
          </a:p>
        </p:txBody>
      </p:sp>
    </p:spTree>
    <p:extLst>
      <p:ext uri="{BB962C8B-B14F-4D97-AF65-F5344CB8AC3E}">
        <p14:creationId xmlns:p14="http://schemas.microsoft.com/office/powerpoint/2010/main" val="22791924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93043" y="438150"/>
            <a:ext cx="76200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endParaRPr lang="en-US" sz="3200" dirty="0">
              <a:solidFill>
                <a:schemeClr val="bg1"/>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 y="529590"/>
            <a:ext cx="822960" cy="822960"/>
          </a:xfrm>
          <a:prstGeom prst="rect">
            <a:avLst/>
          </a:prstGeom>
        </p:spPr>
      </p:pic>
      <p:cxnSp>
        <p:nvCxnSpPr>
          <p:cNvPr id="5" name="Straight Connector 4"/>
          <p:cNvCxnSpPr/>
          <p:nvPr/>
        </p:nvCxnSpPr>
        <p:spPr>
          <a:xfrm>
            <a:off x="1295400" y="1291590"/>
            <a:ext cx="7315200" cy="0"/>
          </a:xfrm>
          <a:prstGeom prst="line">
            <a:avLst/>
          </a:prstGeom>
          <a:ln w="38100">
            <a:solidFill>
              <a:srgbClr val="AC0000"/>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1447800" y="527685"/>
            <a:ext cx="7467600" cy="67246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Helvetica" panose="020B0604020202020204" pitchFamily="34" charset="0"/>
                <a:cs typeface="Helvetica" panose="020B0604020202020204" pitchFamily="34" charset="0"/>
              </a:rPr>
              <a:t>MATUL</a:t>
            </a:r>
            <a:endParaRPr lang="en-US" sz="3200" dirty="0">
              <a:solidFill>
                <a:schemeClr val="bg1"/>
              </a:solidFill>
              <a:latin typeface="Helvetica" panose="020B0604020202020204" pitchFamily="34" charset="0"/>
              <a:cs typeface="Helvetica" panose="020B0604020202020204" pitchFamily="34" charset="0"/>
            </a:endParaRPr>
          </a:p>
        </p:txBody>
      </p:sp>
      <p:sp>
        <p:nvSpPr>
          <p:cNvPr id="7" name="Rectangle 6"/>
          <p:cNvSpPr/>
          <p:nvPr/>
        </p:nvSpPr>
        <p:spPr>
          <a:xfrm>
            <a:off x="730826" y="1428750"/>
            <a:ext cx="8032173" cy="2862322"/>
          </a:xfrm>
          <a:prstGeom prst="rect">
            <a:avLst/>
          </a:prstGeom>
        </p:spPr>
        <p:txBody>
          <a:bodyPr wrap="square">
            <a:spAutoFit/>
          </a:bodyPr>
          <a:lstStyle/>
          <a:p>
            <a:pPr marL="457200" indent="-457200">
              <a:spcAft>
                <a:spcPts val="1200"/>
              </a:spcAft>
              <a:buFont typeface="Wingdings" panose="05000000000000000000" pitchFamily="2" charset="2"/>
              <a:buChar char="§"/>
            </a:pPr>
            <a:r>
              <a:rPr lang="en-US" sz="3000" dirty="0" smtClean="0">
                <a:solidFill>
                  <a:schemeClr val="bg1"/>
                </a:solidFill>
                <a:latin typeface="Helvetica" panose="020B0604020202020204" pitchFamily="34" charset="0"/>
                <a:cs typeface="Helvetica" panose="020B0604020202020204" pitchFamily="34" charset="0"/>
              </a:rPr>
              <a:t>18 </a:t>
            </a:r>
            <a:r>
              <a:rPr lang="en-US" sz="3000" dirty="0">
                <a:solidFill>
                  <a:schemeClr val="bg1"/>
                </a:solidFill>
                <a:latin typeface="Helvetica" panose="020B0604020202020204" pitchFamily="34" charset="0"/>
                <a:cs typeface="Helvetica" panose="020B0604020202020204" pitchFamily="34" charset="0"/>
              </a:rPr>
              <a:t>graduates</a:t>
            </a:r>
          </a:p>
          <a:p>
            <a:pPr marL="457200" indent="-457200">
              <a:spcAft>
                <a:spcPts val="1200"/>
              </a:spcAft>
              <a:buFont typeface="Wingdings" panose="05000000000000000000" pitchFamily="2" charset="2"/>
              <a:buChar char="§"/>
            </a:pPr>
            <a:r>
              <a:rPr lang="en-US" sz="3000" dirty="0" smtClean="0">
                <a:solidFill>
                  <a:schemeClr val="bg1"/>
                </a:solidFill>
                <a:latin typeface="Helvetica" panose="020B0604020202020204" pitchFamily="34" charset="0"/>
                <a:cs typeface="Helvetica" panose="020B0604020202020204" pitchFamily="34" charset="0"/>
              </a:rPr>
              <a:t>31 students currently </a:t>
            </a:r>
            <a:r>
              <a:rPr lang="en-US" sz="3000" dirty="0" smtClean="0">
                <a:solidFill>
                  <a:schemeClr val="bg1"/>
                </a:solidFill>
                <a:latin typeface="Helvetica" panose="020B0604020202020204" pitchFamily="34" charset="0"/>
                <a:cs typeface="Helvetica" panose="020B0604020202020204" pitchFamily="34" charset="0"/>
              </a:rPr>
              <a:t>placed </a:t>
            </a:r>
            <a:r>
              <a:rPr lang="en-US" sz="3000" dirty="0" smtClean="0">
                <a:solidFill>
                  <a:schemeClr val="bg1"/>
                </a:solidFill>
                <a:latin typeface="Helvetica" panose="020B0604020202020204" pitchFamily="34" charset="0"/>
                <a:cs typeface="Helvetica" panose="020B0604020202020204" pitchFamily="34" charset="0"/>
              </a:rPr>
              <a:t>internationally in 7 countries</a:t>
            </a:r>
            <a:endParaRPr lang="en-US" sz="3000" dirty="0" smtClean="0">
              <a:solidFill>
                <a:schemeClr val="bg1"/>
              </a:solidFill>
              <a:latin typeface="Helvetica" panose="020B0604020202020204" pitchFamily="34" charset="0"/>
              <a:cs typeface="Helvetica" panose="020B0604020202020204" pitchFamily="34" charset="0"/>
            </a:endParaRPr>
          </a:p>
          <a:p>
            <a:pPr marL="457200" indent="-457200">
              <a:spcAft>
                <a:spcPts val="1200"/>
              </a:spcAft>
              <a:buFont typeface="Wingdings" panose="05000000000000000000" pitchFamily="2" charset="2"/>
              <a:buChar char="§"/>
            </a:pPr>
            <a:r>
              <a:rPr lang="en-US" sz="3000" dirty="0" smtClean="0">
                <a:solidFill>
                  <a:schemeClr val="bg1"/>
                </a:solidFill>
                <a:latin typeface="Helvetica" panose="020B0604020202020204" pitchFamily="34" charset="0"/>
                <a:cs typeface="Helvetica" panose="020B0604020202020204" pitchFamily="34" charset="0"/>
              </a:rPr>
              <a:t>16 starting in September</a:t>
            </a:r>
          </a:p>
          <a:p>
            <a:pPr marL="457200" indent="-457200">
              <a:spcAft>
                <a:spcPts val="1200"/>
              </a:spcAft>
              <a:buFont typeface="Wingdings" panose="05000000000000000000" pitchFamily="2" charset="2"/>
              <a:buChar char="§"/>
            </a:pPr>
            <a:r>
              <a:rPr lang="en-US" sz="3000" dirty="0" smtClean="0">
                <a:solidFill>
                  <a:schemeClr val="bg1"/>
                </a:solidFill>
                <a:latin typeface="Helvetica" panose="020B0604020202020204" pitchFamily="34" charset="0"/>
                <a:cs typeface="Helvetica" panose="020B0604020202020204" pitchFamily="34" charset="0"/>
              </a:rPr>
              <a:t>Online 3 times per week</a:t>
            </a:r>
            <a:endParaRPr lang="en-US" sz="3000" dirty="0" smtClean="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1706182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93043" y="438150"/>
            <a:ext cx="76200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endParaRPr lang="en-US" sz="3200" dirty="0">
              <a:solidFill>
                <a:schemeClr val="bg1"/>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 y="59055"/>
            <a:ext cx="822960" cy="822960"/>
          </a:xfrm>
          <a:prstGeom prst="rect">
            <a:avLst/>
          </a:prstGeom>
        </p:spPr>
      </p:pic>
      <p:cxnSp>
        <p:nvCxnSpPr>
          <p:cNvPr id="5" name="Straight Connector 4"/>
          <p:cNvCxnSpPr/>
          <p:nvPr/>
        </p:nvCxnSpPr>
        <p:spPr>
          <a:xfrm>
            <a:off x="1295400" y="821055"/>
            <a:ext cx="7315200" cy="0"/>
          </a:xfrm>
          <a:prstGeom prst="line">
            <a:avLst/>
          </a:prstGeom>
          <a:ln w="38100">
            <a:solidFill>
              <a:srgbClr val="AC0000"/>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1447800" y="57150"/>
            <a:ext cx="7467600" cy="67246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Helvetica" panose="020B0604020202020204" pitchFamily="34" charset="0"/>
                <a:cs typeface="Helvetica" panose="020B0604020202020204" pitchFamily="34" charset="0"/>
              </a:rPr>
              <a:t>MATUL Student Enrollments</a:t>
            </a:r>
            <a:endParaRPr lang="en-US" sz="3200" dirty="0">
              <a:solidFill>
                <a:schemeClr val="bg1"/>
              </a:solidFill>
              <a:latin typeface="Helvetica" panose="020B0604020202020204" pitchFamily="34" charset="0"/>
              <a:cs typeface="Helvetica" panose="020B0604020202020204" pitchFamily="34" charset="0"/>
            </a:endParaRPr>
          </a:p>
        </p:txBody>
      </p:sp>
      <p:graphicFrame>
        <p:nvGraphicFramePr>
          <p:cNvPr id="7" name="Chart 6"/>
          <p:cNvGraphicFramePr/>
          <p:nvPr>
            <p:extLst>
              <p:ext uri="{D42A27DB-BD31-4B8C-83A1-F6EECF244321}">
                <p14:modId xmlns:p14="http://schemas.microsoft.com/office/powerpoint/2010/main" val="243595713"/>
              </p:ext>
            </p:extLst>
          </p:nvPr>
        </p:nvGraphicFramePr>
        <p:xfrm>
          <a:off x="685799" y="882014"/>
          <a:ext cx="8227243" cy="4051936"/>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6096000" y="4781550"/>
            <a:ext cx="914400" cy="276999"/>
          </a:xfrm>
          <a:prstGeom prst="rect">
            <a:avLst/>
          </a:prstGeom>
          <a:noFill/>
        </p:spPr>
        <p:txBody>
          <a:bodyPr wrap="square" rtlCol="0">
            <a:spAutoFit/>
          </a:bodyPr>
          <a:lstStyle/>
          <a:p>
            <a:pPr algn="ctr"/>
            <a:r>
              <a:rPr lang="en-US" sz="1200" i="1" dirty="0" smtClean="0">
                <a:solidFill>
                  <a:schemeClr val="bg1"/>
                </a:solidFill>
              </a:rPr>
              <a:t>(projected)</a:t>
            </a:r>
            <a:endParaRPr lang="en-US" sz="1200" i="1" dirty="0">
              <a:solidFill>
                <a:schemeClr val="bg1"/>
              </a:solidFill>
            </a:endParaRPr>
          </a:p>
        </p:txBody>
      </p:sp>
    </p:spTree>
    <p:extLst>
      <p:ext uri="{BB962C8B-B14F-4D97-AF65-F5344CB8AC3E}">
        <p14:creationId xmlns:p14="http://schemas.microsoft.com/office/powerpoint/2010/main" val="33491920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819150"/>
            <a:ext cx="4636928" cy="2528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1293043" y="438150"/>
            <a:ext cx="76200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endParaRPr lang="en-US" sz="3200" dirty="0">
              <a:solidFill>
                <a:schemeClr val="bg1"/>
              </a:solidFill>
              <a:latin typeface="Helvetica" panose="020B0604020202020204" pitchFamily="34" charset="0"/>
              <a:cs typeface="Helvetica"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70553"/>
            <a:ext cx="2728968" cy="4202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4" descr="Inline image 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85750"/>
            <a:ext cx="2895601" cy="4196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34145" y="630499"/>
            <a:ext cx="3200400" cy="784830"/>
          </a:xfrm>
          <a:prstGeom prst="rect">
            <a:avLst/>
          </a:prstGeom>
          <a:noFill/>
        </p:spPr>
        <p:txBody>
          <a:bodyPr wrap="square" rtlCol="0">
            <a:spAutoFit/>
          </a:bodyPr>
          <a:lstStyle/>
          <a:p>
            <a:pPr algn="ctr"/>
            <a:r>
              <a:rPr lang="en-US" sz="2500" dirty="0" smtClean="0">
                <a:solidFill>
                  <a:schemeClr val="bg1"/>
                </a:solidFill>
              </a:rPr>
              <a:t>Grecia Reyes</a:t>
            </a:r>
          </a:p>
          <a:p>
            <a:pPr algn="ctr"/>
            <a:r>
              <a:rPr lang="en-US" sz="2000" dirty="0" smtClean="0">
                <a:solidFill>
                  <a:schemeClr val="bg1"/>
                </a:solidFill>
              </a:rPr>
              <a:t>(Sex-Trafficking , </a:t>
            </a:r>
            <a:r>
              <a:rPr lang="en-US" sz="2000" dirty="0" err="1" smtClean="0">
                <a:solidFill>
                  <a:schemeClr val="bg1"/>
                </a:solidFill>
              </a:rPr>
              <a:t>Kolkuta</a:t>
            </a:r>
            <a:endParaRPr lang="en-US" sz="2000" dirty="0">
              <a:solidFill>
                <a:schemeClr val="bg1"/>
              </a:solidFill>
            </a:endParaRPr>
          </a:p>
        </p:txBody>
      </p:sp>
      <p:sp>
        <p:nvSpPr>
          <p:cNvPr id="9" name="TextBox 8"/>
          <p:cNvSpPr txBox="1"/>
          <p:nvPr/>
        </p:nvSpPr>
        <p:spPr>
          <a:xfrm>
            <a:off x="457201" y="4563854"/>
            <a:ext cx="3276600" cy="590333"/>
          </a:xfrm>
          <a:prstGeom prst="rect">
            <a:avLst/>
          </a:prstGeom>
          <a:noFill/>
        </p:spPr>
        <p:txBody>
          <a:bodyPr wrap="square" rtlCol="0">
            <a:spAutoFit/>
          </a:bodyPr>
          <a:lstStyle/>
          <a:p>
            <a:pPr>
              <a:lnSpc>
                <a:spcPts val="1900"/>
              </a:lnSpc>
            </a:pPr>
            <a:r>
              <a:rPr lang="en-US" sz="2500" dirty="0">
                <a:solidFill>
                  <a:schemeClr val="bg1"/>
                </a:solidFill>
              </a:rPr>
              <a:t>Alissa </a:t>
            </a:r>
            <a:r>
              <a:rPr lang="en-US" sz="2500" dirty="0" smtClean="0">
                <a:solidFill>
                  <a:schemeClr val="bg1"/>
                </a:solidFill>
              </a:rPr>
              <a:t>Wächter</a:t>
            </a:r>
          </a:p>
          <a:p>
            <a:pPr>
              <a:lnSpc>
                <a:spcPts val="1900"/>
              </a:lnSpc>
            </a:pPr>
            <a:r>
              <a:rPr lang="en-US" sz="2000" dirty="0" smtClean="0">
                <a:solidFill>
                  <a:schemeClr val="bg1"/>
                </a:solidFill>
              </a:rPr>
              <a:t>(NGO Fundraising, </a:t>
            </a:r>
            <a:r>
              <a:rPr lang="en-US" sz="2000" dirty="0" smtClean="0">
                <a:solidFill>
                  <a:schemeClr val="bg1"/>
                </a:solidFill>
              </a:rPr>
              <a:t>Kenya)</a:t>
            </a:r>
            <a:endParaRPr lang="en-US" sz="2000" dirty="0">
              <a:solidFill>
                <a:schemeClr val="bg1"/>
              </a:solidFill>
            </a:endParaRPr>
          </a:p>
        </p:txBody>
      </p:sp>
      <p:sp>
        <p:nvSpPr>
          <p:cNvPr id="10" name="TextBox 9"/>
          <p:cNvSpPr txBox="1"/>
          <p:nvPr/>
        </p:nvSpPr>
        <p:spPr>
          <a:xfrm>
            <a:off x="77350" y="-38904"/>
            <a:ext cx="4462186" cy="784830"/>
          </a:xfrm>
          <a:prstGeom prst="rect">
            <a:avLst/>
          </a:prstGeom>
          <a:noFill/>
        </p:spPr>
        <p:txBody>
          <a:bodyPr wrap="square" rtlCol="0">
            <a:spAutoFit/>
          </a:bodyPr>
          <a:lstStyle/>
          <a:p>
            <a:r>
              <a:rPr lang="en-US" sz="2500" dirty="0" smtClean="0">
                <a:solidFill>
                  <a:schemeClr val="bg1"/>
                </a:solidFill>
              </a:rPr>
              <a:t>Abigail East </a:t>
            </a:r>
            <a:r>
              <a:rPr lang="en-US" sz="2000" dirty="0" smtClean="0">
                <a:solidFill>
                  <a:schemeClr val="bg1"/>
                </a:solidFill>
              </a:rPr>
              <a:t>(</a:t>
            </a:r>
            <a:r>
              <a:rPr lang="en-US" sz="2000" dirty="0">
                <a:solidFill>
                  <a:schemeClr val="bg1"/>
                </a:solidFill>
              </a:rPr>
              <a:t>Refugee </a:t>
            </a:r>
            <a:r>
              <a:rPr lang="en-US" sz="2000" dirty="0" smtClean="0">
                <a:solidFill>
                  <a:schemeClr val="bg1"/>
                </a:solidFill>
              </a:rPr>
              <a:t>Resettlement, Kenya)</a:t>
            </a:r>
            <a:endParaRPr lang="en-US" sz="2000" dirty="0">
              <a:solidFill>
                <a:schemeClr val="bg1"/>
              </a:solidFill>
            </a:endParaRPr>
          </a:p>
        </p:txBody>
      </p:sp>
      <p:sp>
        <p:nvSpPr>
          <p:cNvPr id="11" name="TextBox 10"/>
          <p:cNvSpPr txBox="1"/>
          <p:nvPr/>
        </p:nvSpPr>
        <p:spPr>
          <a:xfrm>
            <a:off x="5448300" y="4551218"/>
            <a:ext cx="3619500" cy="586443"/>
          </a:xfrm>
          <a:prstGeom prst="rect">
            <a:avLst/>
          </a:prstGeom>
          <a:noFill/>
        </p:spPr>
        <p:txBody>
          <a:bodyPr wrap="square" rtlCol="0">
            <a:spAutoFit/>
          </a:bodyPr>
          <a:lstStyle/>
          <a:p>
            <a:pPr algn="r">
              <a:lnSpc>
                <a:spcPts val="1900"/>
              </a:lnSpc>
            </a:pPr>
            <a:r>
              <a:rPr lang="en-US" sz="2500" dirty="0">
                <a:solidFill>
                  <a:schemeClr val="bg1"/>
                </a:solidFill>
              </a:rPr>
              <a:t>Lindsey </a:t>
            </a:r>
            <a:r>
              <a:rPr lang="en-US" sz="2500" dirty="0" smtClean="0">
                <a:solidFill>
                  <a:schemeClr val="bg1"/>
                </a:solidFill>
              </a:rPr>
              <a:t>McDonald</a:t>
            </a:r>
          </a:p>
          <a:p>
            <a:pPr algn="r">
              <a:lnSpc>
                <a:spcPts val="1900"/>
              </a:lnSpc>
            </a:pPr>
            <a:r>
              <a:rPr lang="en-US" sz="2000" dirty="0" smtClean="0">
                <a:solidFill>
                  <a:schemeClr val="bg1"/>
                </a:solidFill>
              </a:rPr>
              <a:t>(Church planting, Philippines)</a:t>
            </a:r>
            <a:endParaRPr lang="en-US" sz="2000" dirty="0">
              <a:solidFill>
                <a:schemeClr val="bg1"/>
              </a:solidFill>
            </a:endParaRPr>
          </a:p>
        </p:txBody>
      </p:sp>
    </p:spTree>
    <p:extLst>
      <p:ext uri="{BB962C8B-B14F-4D97-AF65-F5344CB8AC3E}">
        <p14:creationId xmlns:p14="http://schemas.microsoft.com/office/powerpoint/2010/main" val="31663603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_359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
        <p:nvSpPr>
          <p:cNvPr id="3" name="TextBox 2"/>
          <p:cNvSpPr txBox="1"/>
          <p:nvPr/>
        </p:nvSpPr>
        <p:spPr>
          <a:xfrm>
            <a:off x="1219200" y="-10028"/>
            <a:ext cx="6629400" cy="830997"/>
          </a:xfrm>
          <a:prstGeom prst="rect">
            <a:avLst/>
          </a:prstGeom>
          <a:solidFill>
            <a:schemeClr val="bg1"/>
          </a:solidFill>
        </p:spPr>
        <p:txBody>
          <a:bodyPr wrap="square" rtlCol="0">
            <a:spAutoFit/>
          </a:bodyPr>
          <a:lstStyle/>
          <a:p>
            <a:pPr algn="ctr"/>
            <a:r>
              <a:rPr lang="en-US" sz="2400" dirty="0" smtClean="0"/>
              <a:t>Delhi Training In Community Economics – MATUL Students Giving Leadership</a:t>
            </a:r>
            <a:endParaRPr lang="en-US" sz="2400" dirty="0"/>
          </a:p>
        </p:txBody>
      </p:sp>
    </p:spTree>
    <p:extLst>
      <p:ext uri="{BB962C8B-B14F-4D97-AF65-F5344CB8AC3E}">
        <p14:creationId xmlns:p14="http://schemas.microsoft.com/office/powerpoint/2010/main" val="712786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2011" y="817740"/>
            <a:ext cx="6393189" cy="3693319"/>
          </a:xfrm>
          <a:prstGeom prst="rect">
            <a:avLst/>
          </a:prstGeom>
          <a:noFill/>
        </p:spPr>
        <p:txBody>
          <a:bodyPr wrap="square" rtlCol="0">
            <a:spAutoFit/>
          </a:bodyPr>
          <a:lstStyle/>
          <a:p>
            <a:r>
              <a:rPr lang="en-US" dirty="0" smtClean="0">
                <a:solidFill>
                  <a:schemeClr val="bg1"/>
                </a:solidFill>
              </a:rPr>
              <a:t>Changes to the Program with move to Azusa  Pacific Seminary</a:t>
            </a:r>
          </a:p>
          <a:p>
            <a:endParaRPr lang="en-US" dirty="0">
              <a:solidFill>
                <a:schemeClr val="bg1"/>
              </a:solidFill>
            </a:endParaRPr>
          </a:p>
          <a:p>
            <a:r>
              <a:rPr lang="en-US" dirty="0" smtClean="0">
                <a:solidFill>
                  <a:schemeClr val="bg1"/>
                </a:solidFill>
              </a:rPr>
              <a:t>Required to add in</a:t>
            </a:r>
          </a:p>
          <a:p>
            <a:r>
              <a:rPr lang="en-US" dirty="0" smtClean="0">
                <a:solidFill>
                  <a:schemeClr val="bg1"/>
                </a:solidFill>
              </a:rPr>
              <a:t>Synoptic Gospel</a:t>
            </a:r>
          </a:p>
          <a:p>
            <a:r>
              <a:rPr lang="en-US" dirty="0" smtClean="0">
                <a:solidFill>
                  <a:schemeClr val="bg1"/>
                </a:solidFill>
              </a:rPr>
              <a:t>Global Contextual Theologies</a:t>
            </a:r>
          </a:p>
          <a:p>
            <a:endParaRPr lang="en-US" dirty="0">
              <a:solidFill>
                <a:schemeClr val="bg1"/>
              </a:solidFill>
            </a:endParaRPr>
          </a:p>
          <a:p>
            <a:r>
              <a:rPr lang="en-US" dirty="0" smtClean="0">
                <a:solidFill>
                  <a:schemeClr val="bg1"/>
                </a:solidFill>
              </a:rPr>
              <a:t>Reduce it to 42 units</a:t>
            </a:r>
          </a:p>
          <a:p>
            <a:r>
              <a:rPr lang="en-US" dirty="0" smtClean="0">
                <a:solidFill>
                  <a:schemeClr val="bg1"/>
                </a:solidFill>
              </a:rPr>
              <a:t>14 units residency in LA</a:t>
            </a:r>
          </a:p>
          <a:p>
            <a:endParaRPr lang="en-US" dirty="0">
              <a:solidFill>
                <a:schemeClr val="bg1"/>
              </a:solidFill>
            </a:endParaRPr>
          </a:p>
          <a:p>
            <a:r>
              <a:rPr lang="en-US" dirty="0" smtClean="0">
                <a:solidFill>
                  <a:schemeClr val="bg1"/>
                </a:solidFill>
              </a:rPr>
              <a:t>To do this we had to reduce units for language learning and for the thesis.   (Not very ideal)</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903325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8047" y="887334"/>
            <a:ext cx="4509753" cy="2031325"/>
          </a:xfrm>
          <a:prstGeom prst="rect">
            <a:avLst/>
          </a:prstGeom>
          <a:noFill/>
        </p:spPr>
        <p:txBody>
          <a:bodyPr wrap="square" rtlCol="0">
            <a:spAutoFit/>
          </a:bodyPr>
          <a:lstStyle/>
          <a:p>
            <a:r>
              <a:rPr lang="en-US" dirty="0" smtClean="0">
                <a:solidFill>
                  <a:schemeClr val="bg1"/>
                </a:solidFill>
              </a:rPr>
              <a:t>What do our graduates do?</a:t>
            </a:r>
          </a:p>
          <a:p>
            <a:endParaRPr lang="en-US" dirty="0">
              <a:solidFill>
                <a:schemeClr val="bg1"/>
              </a:solidFill>
            </a:endParaRPr>
          </a:p>
          <a:p>
            <a:r>
              <a:rPr lang="en-US" dirty="0" smtClean="0">
                <a:solidFill>
                  <a:schemeClr val="bg1"/>
                </a:solidFill>
              </a:rPr>
              <a:t>Raising scholarships</a:t>
            </a:r>
          </a:p>
          <a:p>
            <a:endParaRPr lang="en-US" dirty="0">
              <a:solidFill>
                <a:schemeClr val="bg1"/>
              </a:solidFill>
            </a:endParaRPr>
          </a:p>
          <a:p>
            <a:r>
              <a:rPr lang="en-US" dirty="0" smtClean="0">
                <a:solidFill>
                  <a:schemeClr val="bg1"/>
                </a:solidFill>
              </a:rPr>
              <a:t>MOU’s with partner schools </a:t>
            </a:r>
          </a:p>
          <a:p>
            <a:endParaRPr lang="en-US" dirty="0">
              <a:solidFill>
                <a:schemeClr val="bg1"/>
              </a:solidFill>
            </a:endParaRPr>
          </a:p>
          <a:p>
            <a:r>
              <a:rPr lang="en-US" dirty="0" smtClean="0">
                <a:solidFill>
                  <a:schemeClr val="bg1"/>
                </a:solidFill>
              </a:rPr>
              <a:t>The issue of Liability insurance. </a:t>
            </a:r>
            <a:endParaRPr lang="en-US" dirty="0">
              <a:solidFill>
                <a:schemeClr val="bg1"/>
              </a:solidFill>
            </a:endParaRPr>
          </a:p>
        </p:txBody>
      </p:sp>
    </p:spTree>
    <p:extLst>
      <p:ext uri="{BB962C8B-B14F-4D97-AF65-F5344CB8AC3E}">
        <p14:creationId xmlns:p14="http://schemas.microsoft.com/office/powerpoint/2010/main" val="1597586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4380028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3301</TotalTime>
  <Words>422</Words>
  <Application>Microsoft Macintosh PowerPoint</Application>
  <PresentationFormat>On-screen Show (16:9)</PresentationFormat>
  <Paragraphs>80</Paragraphs>
  <Slides>8</Slides>
  <Notes>5</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Azusa Pacific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ABarton</dc:creator>
  <cp:lastModifiedBy>Viv Grigg</cp:lastModifiedBy>
  <cp:revision>137</cp:revision>
  <cp:lastPrinted>2013-12-04T18:53:17Z</cp:lastPrinted>
  <dcterms:created xsi:type="dcterms:W3CDTF">2013-09-20T16:20:33Z</dcterms:created>
  <dcterms:modified xsi:type="dcterms:W3CDTF">2015-05-13T05:41:20Z</dcterms:modified>
</cp:coreProperties>
</file>