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1" r:id="rId1"/>
  </p:sldMasterIdLst>
  <p:sldIdLst>
    <p:sldId id="256" r:id="rId2"/>
    <p:sldId id="258" r:id="rId3"/>
    <p:sldId id="259" r:id="rId4"/>
    <p:sldId id="261" r:id="rId5"/>
    <p:sldId id="263" r:id="rId6"/>
    <p:sldId id="264" r:id="rId7"/>
    <p:sldId id="265" r:id="rId8"/>
    <p:sldId id="257" r:id="rId9"/>
    <p:sldId id="262" r:id="rId10"/>
    <p:sldId id="266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17C7-B787-4E50-994D-5E804113A1E9}" type="datetime4">
              <a:rPr lang="en-US" smtClean="0"/>
              <a:pPr/>
              <a:t>May 11,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7A28-FA93-4136-BDC1-BCCB2687E678}" type="datetimeFigureOut">
              <a:rPr lang="en-US" smtClean="0"/>
              <a:pPr/>
              <a:t>5/11/15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FBC0-13B8-4B1E-B170-BBEED4A77C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7A28-FA93-4136-BDC1-BCCB2687E678}" type="datetimeFigureOut">
              <a:rPr lang="en-US" smtClean="0"/>
              <a:pPr/>
              <a:t>5/11/15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FBC0-13B8-4B1E-B170-BBEED4A77C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5D68B-21AC-438B-BECE-4F17DA129F19}" type="datetime4">
              <a:rPr lang="en-US" smtClean="0"/>
              <a:pPr/>
              <a:t>May 11,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FCF-2EA5-4FF5-AF14-1CA9C8854AAB}" type="datetime4">
              <a:rPr lang="en-US" smtClean="0"/>
              <a:pPr/>
              <a:t>May 11,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781C6-1634-4A56-B2BE-62150BE83935}" type="datetime4">
              <a:rPr lang="en-US" smtClean="0"/>
              <a:pPr/>
              <a:t>May 11, 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2AC2-3C75-4F5F-A929-48958086FE36}" type="datetime4">
              <a:rPr lang="en-US" smtClean="0"/>
              <a:pPr/>
              <a:t>May 11, 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9CF4-4C1A-45DC-BADA-6EFF91CB9ABB}" type="datetime4">
              <a:rPr lang="en-US" smtClean="0"/>
              <a:pPr/>
              <a:t>May 11, 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51C0-B478-4858-ABC7-96406A1C0480}" type="datetime4">
              <a:rPr lang="en-US" smtClean="0"/>
              <a:pPr/>
              <a:t>May 11, 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641A-9D94-4BD6-862F-F651067079BC}" type="datetime4">
              <a:rPr lang="en-US" smtClean="0"/>
              <a:pPr/>
              <a:t>May 11, 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0C02-0EF4-4745-9D82-E8D3F59464E3}" type="datetime4">
              <a:rPr lang="en-US" smtClean="0"/>
              <a:pPr/>
              <a:t>May 11, 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7367800-479D-41B0-B3F2-2DCE95BA1381}" type="datetime4">
              <a:rPr lang="en-US" smtClean="0"/>
              <a:pPr/>
              <a:t>May 11, 2015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2" r:id="rId1"/>
    <p:sldLayoutId id="2147484223" r:id="rId2"/>
    <p:sldLayoutId id="2147484224" r:id="rId3"/>
    <p:sldLayoutId id="2147484225" r:id="rId4"/>
    <p:sldLayoutId id="2147484226" r:id="rId5"/>
    <p:sldLayoutId id="2147484227" r:id="rId6"/>
    <p:sldLayoutId id="2147484228" r:id="rId7"/>
    <p:sldLayoutId id="2147484229" r:id="rId8"/>
    <p:sldLayoutId id="2147484230" r:id="rId9"/>
    <p:sldLayoutId id="2147484231" r:id="rId10"/>
    <p:sldLayoutId id="2147484232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Reaching the 1.3 Billion in the Slums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Your calling, not just the MATUL  </a:t>
            </a:r>
          </a:p>
          <a:p>
            <a:pPr algn="ctr"/>
            <a:r>
              <a:rPr lang="en-US" dirty="0" smtClean="0"/>
              <a:t>From MATUL to Grassroots Movements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409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to Grassroots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Feeding into MATUL</a:t>
            </a:r>
          </a:p>
          <a:p>
            <a:r>
              <a:rPr lang="en-US" dirty="0" smtClean="0"/>
              <a:t>Growing out of the MATUL</a:t>
            </a:r>
          </a:p>
          <a:p>
            <a:r>
              <a:rPr lang="en-US" dirty="0" smtClean="0"/>
              <a:t>Integrated with </a:t>
            </a:r>
            <a:r>
              <a:rPr lang="en-US" smtClean="0"/>
              <a:t>Vocational Training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465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Breakout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Macy: Working with Street Kids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Doug </a:t>
            </a:r>
            <a:r>
              <a:rPr lang="en-US" dirty="0"/>
              <a:t>Anderson: Community Economics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Olivia </a:t>
            </a:r>
            <a:r>
              <a:rPr lang="en-US" dirty="0" err="1"/>
              <a:t>Nassaka</a:t>
            </a:r>
            <a:r>
              <a:rPr lang="en-US" dirty="0"/>
              <a:t>: Commission Development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Hruda</a:t>
            </a:r>
            <a:r>
              <a:rPr lang="en-US" dirty="0" smtClean="0"/>
              <a:t> </a:t>
            </a:r>
            <a:r>
              <a:rPr lang="en-US" dirty="0" err="1"/>
              <a:t>Lahora</a:t>
            </a:r>
            <a:r>
              <a:rPr lang="en-US" dirty="0"/>
              <a:t>: Online, Grass Roots &amp; Vocational Training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0757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Paradigm 1: The Poles of Evangelization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Luke 4:18   Depth</a:t>
            </a:r>
          </a:p>
          <a:p>
            <a:pPr lvl="1"/>
            <a:r>
              <a:rPr lang="en-US" dirty="0" smtClean="0"/>
              <a:t>The Spirit of the Lord is upon e, because the Lord has anointed me to preach good news to the poor.  </a:t>
            </a:r>
            <a:endParaRPr lang="en-US" dirty="0"/>
          </a:p>
          <a:p>
            <a:pPr lvl="1"/>
            <a:r>
              <a:rPr lang="en-US" dirty="0" smtClean="0"/>
              <a:t>Depth, engagement, justice-making, incarnation</a:t>
            </a:r>
          </a:p>
          <a:p>
            <a:pPr lvl="1"/>
            <a:r>
              <a:rPr lang="en-US" dirty="0" smtClean="0"/>
              <a:t>Place: We must meet all the needs</a:t>
            </a:r>
          </a:p>
          <a:p>
            <a:endParaRPr lang="en-US" dirty="0"/>
          </a:p>
          <a:p>
            <a:r>
              <a:rPr lang="en-US" dirty="0" smtClean="0"/>
              <a:t>Matt 28:18-20 Breadth</a:t>
            </a:r>
          </a:p>
          <a:p>
            <a:pPr lvl="1"/>
            <a:r>
              <a:rPr lang="en-US" dirty="0" smtClean="0"/>
              <a:t>to the nations. </a:t>
            </a:r>
          </a:p>
          <a:p>
            <a:pPr lvl="1"/>
            <a:r>
              <a:rPr lang="en-US" dirty="0" smtClean="0"/>
              <a:t>Extent, </a:t>
            </a:r>
            <a:r>
              <a:rPr lang="en-US" dirty="0" err="1" smtClean="0"/>
              <a:t>discipling</a:t>
            </a:r>
            <a:r>
              <a:rPr lang="en-US" dirty="0" smtClean="0"/>
              <a:t>, proclamation</a:t>
            </a:r>
          </a:p>
          <a:p>
            <a:pPr lvl="1"/>
            <a:r>
              <a:rPr lang="en-US" dirty="0" smtClean="0"/>
              <a:t>Mobile: We must hurry to preach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786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Paradigm 2: The Gospel of the Jubilee (Luke:4:18,19 - Lev 25)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When Jesus spoke Luke 4:18,  </a:t>
            </a:r>
            <a:r>
              <a:rPr lang="en-US" dirty="0"/>
              <a:t>w</a:t>
            </a:r>
            <a:r>
              <a:rPr lang="en-US" dirty="0" smtClean="0"/>
              <a:t>hat did people understand he was saying?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He was blowing a trumpet, declaring freedom, declaring an acceptable year  - these go back to the Jubilee.  It is the good news of eternal Jubilee. </a:t>
            </a:r>
            <a:endParaRPr lang="en-US" dirty="0"/>
          </a:p>
          <a:p>
            <a:r>
              <a:rPr lang="en-US" dirty="0" smtClean="0"/>
              <a:t>The good news is economic</a:t>
            </a:r>
          </a:p>
          <a:p>
            <a:r>
              <a:rPr lang="en-US" dirty="0" smtClean="0"/>
              <a:t>The good news is a good news of justice – it changes oppression and injustice.</a:t>
            </a:r>
          </a:p>
          <a:p>
            <a:r>
              <a:rPr lang="en-US" dirty="0" smtClean="0"/>
              <a:t>The good news is communal – it requires communal responses, it results in new community, new social structures. </a:t>
            </a:r>
          </a:p>
          <a:p>
            <a:r>
              <a:rPr lang="en-US" dirty="0" smtClean="0"/>
              <a:t>And the good news is spiritual –liberating our spirits. </a:t>
            </a:r>
          </a:p>
          <a:p>
            <a:endParaRPr lang="en-US" dirty="0"/>
          </a:p>
          <a:p>
            <a:r>
              <a:rPr lang="en-US" dirty="0" smtClean="0"/>
              <a:t>Courses on Community Economics.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075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Paradigm 3: Incarnation, Solidarity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38467" cy="48006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Down from his glory</a:t>
            </a:r>
          </a:p>
          <a:p>
            <a:pPr marL="114300" indent="0">
              <a:buNone/>
            </a:pPr>
            <a:r>
              <a:rPr lang="en-US" dirty="0" smtClean="0"/>
              <a:t>	Ever living story</a:t>
            </a:r>
          </a:p>
          <a:p>
            <a:pPr marL="114300" indent="0">
              <a:buNone/>
            </a:pPr>
            <a:r>
              <a:rPr lang="en-US" dirty="0" smtClean="0"/>
              <a:t>My God and </a:t>
            </a:r>
            <a:r>
              <a:rPr lang="en-US" dirty="0" err="1" smtClean="0"/>
              <a:t>Saviour</a:t>
            </a:r>
            <a:r>
              <a:rPr lang="en-US" dirty="0" smtClean="0"/>
              <a:t> came, </a:t>
            </a:r>
          </a:p>
          <a:p>
            <a:pPr marL="114300" indent="0">
              <a:buNone/>
            </a:pPr>
            <a:r>
              <a:rPr lang="en-US" dirty="0" smtClean="0"/>
              <a:t>	And Jesus was his name</a:t>
            </a:r>
          </a:p>
          <a:p>
            <a:pPr marL="114300" indent="0">
              <a:buNone/>
            </a:pPr>
            <a:r>
              <a:rPr lang="en-US" dirty="0" smtClean="0"/>
              <a:t>Born in a manger</a:t>
            </a:r>
          </a:p>
          <a:p>
            <a:pPr marL="114300" indent="0">
              <a:buNone/>
            </a:pPr>
            <a:r>
              <a:rPr lang="en-US" dirty="0" smtClean="0"/>
              <a:t>	To his own a stranger</a:t>
            </a:r>
          </a:p>
          <a:p>
            <a:pPr marL="114300" indent="0">
              <a:buNone/>
            </a:pPr>
            <a:r>
              <a:rPr lang="en-US" dirty="0" smtClean="0"/>
              <a:t>A man of sorrows, pain and agony.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90992" y="4268020"/>
            <a:ext cx="27488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Suffering</a:t>
            </a:r>
          </a:p>
          <a:p>
            <a:endParaRPr lang="en-US" dirty="0"/>
          </a:p>
          <a:p>
            <a:r>
              <a:rPr lang="en-US" dirty="0" smtClean="0"/>
              <a:t>Preparation for Martyrdom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05759" y="2850270"/>
            <a:ext cx="1179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44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Paradigm 4: In the Power of the Holy Spirit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Luke 4:18</a:t>
            </a:r>
          </a:p>
          <a:p>
            <a:r>
              <a:rPr lang="en-US" dirty="0" smtClean="0"/>
              <a:t>Suffering produces the fruitful outcome</a:t>
            </a:r>
          </a:p>
          <a:p>
            <a:r>
              <a:rPr lang="en-US" dirty="0" smtClean="0"/>
              <a:t>Character enables the flow of the Spirit.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813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 2000</a:t>
            </a:r>
          </a:p>
          <a:p>
            <a:r>
              <a:rPr lang="en-US" dirty="0" err="1" smtClean="0"/>
              <a:t>Encarnacao</a:t>
            </a:r>
            <a:r>
              <a:rPr lang="en-US" dirty="0" smtClean="0"/>
              <a:t> Alliance</a:t>
            </a:r>
          </a:p>
          <a:p>
            <a:pPr lvl="1"/>
            <a:r>
              <a:rPr lang="en-US" dirty="0" smtClean="0"/>
              <a:t>Hong Kong</a:t>
            </a:r>
          </a:p>
          <a:p>
            <a:pPr lvl="1"/>
            <a:r>
              <a:rPr lang="en-US" dirty="0" smtClean="0"/>
              <a:t>Mumbai</a:t>
            </a:r>
          </a:p>
          <a:p>
            <a:pPr lvl="1"/>
            <a:r>
              <a:rPr lang="en-US" dirty="0" smtClean="0"/>
              <a:t>22 Cities</a:t>
            </a:r>
          </a:p>
          <a:p>
            <a:r>
              <a:rPr lang="en-US" dirty="0" smtClean="0"/>
              <a:t>MATUL</a:t>
            </a:r>
          </a:p>
          <a:p>
            <a:pPr lvl="1"/>
            <a:r>
              <a:rPr lang="en-US" dirty="0" smtClean="0"/>
              <a:t>2002 Consultation in Brazil</a:t>
            </a:r>
          </a:p>
          <a:p>
            <a:pPr lvl="1"/>
            <a:r>
              <a:rPr lang="en-US" dirty="0" smtClean="0"/>
              <a:t>2004 Meeting in Thailand –formulation of masters, and of grassroots</a:t>
            </a:r>
          </a:p>
          <a:p>
            <a:pPr lvl="1"/>
            <a:r>
              <a:rPr lang="en-US" dirty="0" smtClean="0"/>
              <a:t>2005  HBI and ATS launch MATUL</a:t>
            </a:r>
          </a:p>
          <a:p>
            <a:pPr lvl="1"/>
            <a:r>
              <a:rPr lang="en-US" dirty="0" smtClean="0"/>
              <a:t>Nairobi – Seminary in the Slums</a:t>
            </a:r>
          </a:p>
          <a:p>
            <a:pPr lvl="1"/>
            <a:endParaRPr lang="en-US" dirty="0"/>
          </a:p>
          <a:p>
            <a:r>
              <a:rPr lang="en-US" dirty="0" smtClean="0"/>
              <a:t>Brian Johnson developing grassroots – heart problem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944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India – 5 schools</a:t>
            </a:r>
          </a:p>
          <a:p>
            <a:r>
              <a:rPr lang="en-US" dirty="0" smtClean="0"/>
              <a:t>Africa – Five Schools</a:t>
            </a:r>
          </a:p>
          <a:p>
            <a:r>
              <a:rPr lang="en-US" dirty="0" smtClean="0"/>
              <a:t>SE Asia – Five Schools</a:t>
            </a:r>
          </a:p>
          <a:p>
            <a:r>
              <a:rPr lang="en-US" dirty="0" smtClean="0"/>
              <a:t>USA – 3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63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Goals: More than MATUL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1991 we set out to evangelize the cities over 100,000</a:t>
            </a:r>
          </a:p>
          <a:p>
            <a:pPr lvl="1"/>
            <a:r>
              <a:rPr lang="en-US" dirty="0" smtClean="0"/>
              <a:t>6600 of them </a:t>
            </a:r>
            <a:r>
              <a:rPr lang="en-US" dirty="0" err="1" smtClean="0"/>
              <a:t>unevangelized</a:t>
            </a:r>
            <a:r>
              <a:rPr lang="en-US" dirty="0" smtClean="0"/>
              <a:t>, now 12,000</a:t>
            </a:r>
          </a:p>
          <a:p>
            <a:pPr marL="411480" lvl="1" indent="0">
              <a:buNone/>
            </a:pPr>
            <a:endParaRPr lang="en-US" dirty="0" smtClean="0"/>
          </a:p>
          <a:p>
            <a:pPr marL="411480" lvl="1" indent="0">
              <a:buNone/>
            </a:pPr>
            <a:endParaRPr lang="en-US" dirty="0"/>
          </a:p>
          <a:p>
            <a:pPr marL="411480" lvl="1" indent="0">
              <a:buNone/>
            </a:pPr>
            <a:r>
              <a:rPr lang="en-US" sz="2400" b="1" dirty="0" smtClean="0"/>
              <a:t>Five phases to transform a city-state</a:t>
            </a:r>
          </a:p>
          <a:p>
            <a:pPr lvl="1"/>
            <a:r>
              <a:rPr lang="en-US" dirty="0" smtClean="0"/>
              <a:t>The gospel reaching the slums</a:t>
            </a:r>
          </a:p>
          <a:p>
            <a:pPr lvl="1"/>
            <a:r>
              <a:rPr lang="en-US" dirty="0" smtClean="0"/>
              <a:t>The slums evangelized with movements of 10,000 in each city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Some slums transformed   - this requires the MATUL</a:t>
            </a:r>
          </a:p>
          <a:p>
            <a:pPr lvl="1"/>
            <a:r>
              <a:rPr lang="en-US" dirty="0" smtClean="0"/>
              <a:t>Transformation beginning to move up to the middle/upper classes</a:t>
            </a:r>
          </a:p>
          <a:p>
            <a:pPr lvl="1"/>
            <a:r>
              <a:rPr lang="en-US" dirty="0" smtClean="0"/>
              <a:t>Transformation of the ruling elites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303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you committed to the broader goal?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you just fulfilling a role in your school?</a:t>
            </a:r>
          </a:p>
          <a:p>
            <a:r>
              <a:rPr lang="en-US" dirty="0" smtClean="0"/>
              <a:t>IS this a way to academic advantage?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2151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1075</TotalTime>
  <Words>464</Words>
  <Application>Microsoft Macintosh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Reaching the 1.3 Billion in the Slums</vt:lpstr>
      <vt:lpstr>Paradigm 1: The Poles of Evangelization</vt:lpstr>
      <vt:lpstr>Paradigm 2: The Gospel of the Jubilee (Luke:4:18,19 - Lev 25)</vt:lpstr>
      <vt:lpstr>Paradigm 3: Incarnation, Solidarity</vt:lpstr>
      <vt:lpstr>Paradigm 4: In the Power of the Holy Spirit</vt:lpstr>
      <vt:lpstr>Progressions</vt:lpstr>
      <vt:lpstr>Multiplication</vt:lpstr>
      <vt:lpstr>The Goals: More than MATUL</vt:lpstr>
      <vt:lpstr>Are you committed to the broader goal?</vt:lpstr>
      <vt:lpstr>Transition to Grassroots</vt:lpstr>
      <vt:lpstr>Four Breakout Groups</vt:lpstr>
    </vt:vector>
  </TitlesOfParts>
  <Company>Urban Leadership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 Grigg</dc:creator>
  <cp:lastModifiedBy>Viv Grigg</cp:lastModifiedBy>
  <cp:revision>12</cp:revision>
  <dcterms:created xsi:type="dcterms:W3CDTF">2015-05-11T07:24:57Z</dcterms:created>
  <dcterms:modified xsi:type="dcterms:W3CDTF">2015-05-12T01:20:13Z</dcterms:modified>
</cp:coreProperties>
</file>