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4"/>
  </p:notesMasterIdLst>
  <p:sldIdLst>
    <p:sldId id="256" r:id="rId2"/>
    <p:sldId id="280" r:id="rId3"/>
    <p:sldId id="257" r:id="rId4"/>
    <p:sldId id="259" r:id="rId5"/>
    <p:sldId id="260" r:id="rId6"/>
    <p:sldId id="267" r:id="rId7"/>
    <p:sldId id="266" r:id="rId8"/>
    <p:sldId id="281" r:id="rId9"/>
    <p:sldId id="278" r:id="rId10"/>
    <p:sldId id="282" r:id="rId11"/>
    <p:sldId id="285" r:id="rId12"/>
    <p:sldId id="288" r:id="rId13"/>
    <p:sldId id="287" r:id="rId14"/>
    <p:sldId id="289" r:id="rId15"/>
    <p:sldId id="265" r:id="rId16"/>
    <p:sldId id="263" r:id="rId17"/>
    <p:sldId id="261" r:id="rId18"/>
    <p:sldId id="262" r:id="rId19"/>
    <p:sldId id="293" r:id="rId20"/>
    <p:sldId id="279" r:id="rId21"/>
    <p:sldId id="290" r:id="rId22"/>
    <p:sldId id="29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95" d="100"/>
          <a:sy n="95" d="100"/>
        </p:scale>
        <p:origin x="-3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5CDDAE-9B57-4B05-9C46-5807E5AACFA7}" type="doc">
      <dgm:prSet loTypeId="urn:microsoft.com/office/officeart/2005/8/layout/pyramid1" loCatId="relationship" qsTypeId="urn:microsoft.com/office/officeart/2005/8/quickstyle/simple2" qsCatId="simple" csTypeId="urn:microsoft.com/office/officeart/2005/8/colors/accent0_1" csCatId="mainScheme" phldr="1"/>
      <dgm:spPr/>
    </dgm:pt>
    <dgm:pt modelId="{FAB54452-8A22-4830-8FE9-7C9206025FC8}">
      <dgm:prSet phldrT="[Text]" custT="1"/>
      <dgm:spPr/>
      <dgm:t>
        <a:bodyPr/>
        <a:lstStyle/>
        <a:p>
          <a:r>
            <a:rPr lang="en-US" sz="2400" b="1" dirty="0" smtClean="0"/>
            <a:t>International</a:t>
          </a:r>
          <a:endParaRPr lang="en-US" sz="1200" b="1" dirty="0"/>
        </a:p>
      </dgm:t>
    </dgm:pt>
    <dgm:pt modelId="{C7524138-1D54-488A-97F8-25121334E35D}" type="parTrans" cxnId="{E915FBCE-D4F4-48CA-B09F-B4C433B7A3C9}">
      <dgm:prSet/>
      <dgm:spPr/>
      <dgm:t>
        <a:bodyPr/>
        <a:lstStyle/>
        <a:p>
          <a:endParaRPr lang="en-US"/>
        </a:p>
      </dgm:t>
    </dgm:pt>
    <dgm:pt modelId="{024EA5FC-A00C-4F3A-87F6-160598CCB7D3}" type="sibTrans" cxnId="{E915FBCE-D4F4-48CA-B09F-B4C433B7A3C9}">
      <dgm:prSet/>
      <dgm:spPr/>
      <dgm:t>
        <a:bodyPr/>
        <a:lstStyle/>
        <a:p>
          <a:endParaRPr lang="en-US"/>
        </a:p>
      </dgm:t>
    </dgm:pt>
    <dgm:pt modelId="{1F1730A0-E444-44B4-AD83-1F8B5061B69B}">
      <dgm:prSet phldrT="[Text]" custT="1"/>
      <dgm:spPr/>
      <dgm:t>
        <a:bodyPr/>
        <a:lstStyle/>
        <a:p>
          <a:r>
            <a:rPr lang="en-US" sz="2400" b="1" dirty="0" smtClean="0"/>
            <a:t>Community</a:t>
          </a:r>
          <a:endParaRPr lang="en-US" sz="3600" b="1" dirty="0"/>
        </a:p>
      </dgm:t>
    </dgm:pt>
    <dgm:pt modelId="{F3D86D5A-0F83-4C0E-A5E6-0227266BCD1A}" type="parTrans" cxnId="{01C088E3-9E91-4B8D-A92D-DA2129F5097D}">
      <dgm:prSet/>
      <dgm:spPr/>
      <dgm:t>
        <a:bodyPr/>
        <a:lstStyle/>
        <a:p>
          <a:endParaRPr lang="en-US"/>
        </a:p>
      </dgm:t>
    </dgm:pt>
    <dgm:pt modelId="{0C14BF90-9359-47C4-873C-90DC133C8A43}" type="sibTrans" cxnId="{01C088E3-9E91-4B8D-A92D-DA2129F5097D}">
      <dgm:prSet/>
      <dgm:spPr/>
      <dgm:t>
        <a:bodyPr/>
        <a:lstStyle/>
        <a:p>
          <a:endParaRPr lang="en-US"/>
        </a:p>
      </dgm:t>
    </dgm:pt>
    <dgm:pt modelId="{DF4F3F6C-1B24-4EBA-8177-387FC6B04D58}">
      <dgm:prSet phldrT="[Text]" custT="1"/>
      <dgm:spPr/>
      <dgm:t>
        <a:bodyPr/>
        <a:lstStyle/>
        <a:p>
          <a:r>
            <a:rPr lang="en-US" sz="1400" b="1" dirty="0"/>
            <a:t>Micro Finance</a:t>
          </a:r>
        </a:p>
      </dgm:t>
    </dgm:pt>
    <dgm:pt modelId="{30DF99B5-E5B1-4067-81E5-A69A0E96CD05}" type="parTrans" cxnId="{69F8E465-205C-4262-8787-9430DB116907}">
      <dgm:prSet/>
      <dgm:spPr/>
      <dgm:t>
        <a:bodyPr/>
        <a:lstStyle/>
        <a:p>
          <a:endParaRPr lang="en-US"/>
        </a:p>
      </dgm:t>
    </dgm:pt>
    <dgm:pt modelId="{7974B978-B177-436C-9D1B-2E311F1D6B65}" type="sibTrans" cxnId="{69F8E465-205C-4262-8787-9430DB116907}">
      <dgm:prSet/>
      <dgm:spPr/>
      <dgm:t>
        <a:bodyPr/>
        <a:lstStyle/>
        <a:p>
          <a:endParaRPr lang="en-US"/>
        </a:p>
      </dgm:t>
    </dgm:pt>
    <dgm:pt modelId="{B7D27614-4894-4500-8D2C-C38E5F806658}">
      <dgm:prSet phldrT="[Text]" custT="1"/>
      <dgm:spPr/>
      <dgm:t>
        <a:bodyPr/>
        <a:lstStyle/>
        <a:p>
          <a:r>
            <a:rPr lang="en-US" sz="1400" b="1" dirty="0" smtClean="0"/>
            <a:t>Cooperative Economics</a:t>
          </a:r>
          <a:endParaRPr lang="en-US" sz="1400" b="1" dirty="0"/>
        </a:p>
      </dgm:t>
    </dgm:pt>
    <dgm:pt modelId="{FF48CDA2-7FFC-4925-8C66-B487DB2B36C3}" type="sibTrans" cxnId="{D378F1FC-2CCD-4B29-BF32-CF0B63578717}">
      <dgm:prSet/>
      <dgm:spPr/>
      <dgm:t>
        <a:bodyPr/>
        <a:lstStyle/>
        <a:p>
          <a:endParaRPr lang="en-US"/>
        </a:p>
      </dgm:t>
    </dgm:pt>
    <dgm:pt modelId="{F06FB124-04E6-45B3-8F3D-2CAF7A5D3C20}" type="parTrans" cxnId="{D378F1FC-2CCD-4B29-BF32-CF0B63578717}">
      <dgm:prSet/>
      <dgm:spPr/>
      <dgm:t>
        <a:bodyPr/>
        <a:lstStyle/>
        <a:p>
          <a:endParaRPr lang="en-US"/>
        </a:p>
      </dgm:t>
    </dgm:pt>
    <dgm:pt modelId="{1537A98B-7563-5E43-8FAF-29327D3B2CDA}">
      <dgm:prSet phldrT="[Text]" custT="1"/>
      <dgm:spPr/>
      <dgm:t>
        <a:bodyPr/>
        <a:lstStyle/>
        <a:p>
          <a:r>
            <a:rPr lang="en-US" sz="1400" b="1" dirty="0" smtClean="0"/>
            <a:t>Self Help Groups</a:t>
          </a:r>
          <a:endParaRPr lang="en-US" sz="1400" b="1" dirty="0"/>
        </a:p>
      </dgm:t>
    </dgm:pt>
    <dgm:pt modelId="{20B5764D-0428-2848-A778-2481C3EA2329}" type="parTrans" cxnId="{2A36F676-3192-B149-BBE0-57E6D5F5848B}">
      <dgm:prSet/>
      <dgm:spPr/>
      <dgm:t>
        <a:bodyPr/>
        <a:lstStyle/>
        <a:p>
          <a:endParaRPr lang="en-US"/>
        </a:p>
      </dgm:t>
    </dgm:pt>
    <dgm:pt modelId="{8E366584-FBDD-9B46-AC21-F6552D601EAC}" type="sibTrans" cxnId="{2A36F676-3192-B149-BBE0-57E6D5F5848B}">
      <dgm:prSet/>
      <dgm:spPr/>
      <dgm:t>
        <a:bodyPr/>
        <a:lstStyle/>
        <a:p>
          <a:endParaRPr lang="en-US"/>
        </a:p>
      </dgm:t>
    </dgm:pt>
    <dgm:pt modelId="{82862F4C-BB7E-264B-BC9B-FF053144D0B7}">
      <dgm:prSet phldrT="[Text]" custT="1"/>
      <dgm:spPr/>
      <dgm:t>
        <a:bodyPr/>
        <a:lstStyle/>
        <a:p>
          <a:r>
            <a:rPr lang="en-US" sz="2700" b="1" dirty="0" smtClean="0"/>
            <a:t>Self</a:t>
          </a:r>
          <a:endParaRPr lang="en-US" sz="2700" b="1" dirty="0"/>
        </a:p>
      </dgm:t>
    </dgm:pt>
    <dgm:pt modelId="{358A87FB-9A34-D946-9BFD-7AAE83803C9B}" type="parTrans" cxnId="{17AB84A1-D263-474A-B40E-A381C65B67B9}">
      <dgm:prSet/>
      <dgm:spPr/>
      <dgm:t>
        <a:bodyPr/>
        <a:lstStyle/>
        <a:p>
          <a:endParaRPr lang="en-US"/>
        </a:p>
      </dgm:t>
    </dgm:pt>
    <dgm:pt modelId="{1B4D45A5-4DE6-9940-AF42-F5B6A34985FD}" type="sibTrans" cxnId="{17AB84A1-D263-474A-B40E-A381C65B67B9}">
      <dgm:prSet/>
      <dgm:spPr/>
      <dgm:t>
        <a:bodyPr/>
        <a:lstStyle/>
        <a:p>
          <a:endParaRPr lang="en-US"/>
        </a:p>
      </dgm:t>
    </dgm:pt>
    <dgm:pt modelId="{EAA37573-0A48-5047-AA1F-C8BB00C8F33E}">
      <dgm:prSet phldrT="[Text]" custT="1"/>
      <dgm:spPr/>
      <dgm:t>
        <a:bodyPr/>
        <a:lstStyle/>
        <a:p>
          <a:r>
            <a:rPr lang="en-US" sz="2700" b="1" dirty="0" smtClean="0"/>
            <a:t>Family</a:t>
          </a:r>
          <a:endParaRPr lang="en-US" sz="2700" b="1" dirty="0"/>
        </a:p>
      </dgm:t>
    </dgm:pt>
    <dgm:pt modelId="{FDBEEDA4-6213-3542-A0C6-C52C32CA65DB}" type="parTrans" cxnId="{321EE465-3400-2447-BC0E-0DD3104294CE}">
      <dgm:prSet/>
      <dgm:spPr/>
      <dgm:t>
        <a:bodyPr/>
        <a:lstStyle/>
        <a:p>
          <a:endParaRPr lang="en-US"/>
        </a:p>
      </dgm:t>
    </dgm:pt>
    <dgm:pt modelId="{8F56BF08-F2B6-164F-9E37-59C2483822BB}" type="sibTrans" cxnId="{321EE465-3400-2447-BC0E-0DD3104294CE}">
      <dgm:prSet/>
      <dgm:spPr/>
      <dgm:t>
        <a:bodyPr/>
        <a:lstStyle/>
        <a:p>
          <a:endParaRPr lang="en-US"/>
        </a:p>
      </dgm:t>
    </dgm:pt>
    <dgm:pt modelId="{FA976EAA-07E4-F844-A5A9-9D53AE58748F}">
      <dgm:prSet phldrT="[Text]" custT="1"/>
      <dgm:spPr/>
      <dgm:t>
        <a:bodyPr/>
        <a:lstStyle/>
        <a:p>
          <a:r>
            <a:rPr lang="en-US" sz="2000" b="1" dirty="0" smtClean="0"/>
            <a:t>National </a:t>
          </a:r>
          <a:endParaRPr lang="en-US" sz="2000" b="1" dirty="0"/>
        </a:p>
      </dgm:t>
    </dgm:pt>
    <dgm:pt modelId="{DC72419A-6199-6448-B3F8-D08B4B0B4C69}" type="parTrans" cxnId="{876BFF2F-05C1-F34A-9D08-5118EF1630F2}">
      <dgm:prSet/>
      <dgm:spPr/>
      <dgm:t>
        <a:bodyPr/>
        <a:lstStyle/>
        <a:p>
          <a:endParaRPr lang="en-US"/>
        </a:p>
      </dgm:t>
    </dgm:pt>
    <dgm:pt modelId="{17788317-958D-A844-A07D-0415335C28B8}" type="sibTrans" cxnId="{876BFF2F-05C1-F34A-9D08-5118EF1630F2}">
      <dgm:prSet/>
      <dgm:spPr/>
      <dgm:t>
        <a:bodyPr/>
        <a:lstStyle/>
        <a:p>
          <a:endParaRPr lang="en-US"/>
        </a:p>
      </dgm:t>
    </dgm:pt>
    <dgm:pt modelId="{B5695D1F-B9CF-B541-A9FF-FB3B6942C607}" type="pres">
      <dgm:prSet presAssocID="{345CDDAE-9B57-4B05-9C46-5807E5AACFA7}" presName="Name0" presStyleCnt="0">
        <dgm:presLayoutVars>
          <dgm:dir/>
          <dgm:animLvl val="lvl"/>
          <dgm:resizeHandles val="exact"/>
        </dgm:presLayoutVars>
      </dgm:prSet>
      <dgm:spPr/>
    </dgm:pt>
    <dgm:pt modelId="{591CE3AF-E1AC-F14C-A4BD-87964A740AFC}" type="pres">
      <dgm:prSet presAssocID="{FAB54452-8A22-4830-8FE9-7C9206025FC8}" presName="Name8" presStyleCnt="0"/>
      <dgm:spPr/>
    </dgm:pt>
    <dgm:pt modelId="{83E9EB49-03DB-7740-9254-4B1EC1CFA348}" type="pres">
      <dgm:prSet presAssocID="{FAB54452-8A22-4830-8FE9-7C9206025FC8}" presName="level" presStyleLbl="node1" presStyleIdx="0" presStyleCnt="5" custScaleX="2121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091C32-6A4B-5B4F-9FB3-000B5C59B613}" type="pres">
      <dgm:prSet presAssocID="{FAB54452-8A22-4830-8FE9-7C9206025FC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B05CB8-4CF5-4042-A6C2-83A782F4CD17}" type="pres">
      <dgm:prSet presAssocID="{FA976EAA-07E4-F844-A5A9-9D53AE58748F}" presName="Name8" presStyleCnt="0"/>
      <dgm:spPr/>
    </dgm:pt>
    <dgm:pt modelId="{06F343BE-2152-8544-98B4-B9EE5EDE2E2C}" type="pres">
      <dgm:prSet presAssocID="{FA976EAA-07E4-F844-A5A9-9D53AE58748F}" presName="level" presStyleLbl="node1" presStyleIdx="1" presStyleCnt="5" custScaleX="99180" custLinFactNeighborX="-7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43BC33-D1A7-1A48-96B3-9A043427D340}" type="pres">
      <dgm:prSet presAssocID="{FA976EAA-07E4-F844-A5A9-9D53AE5874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0F0B4B-21DA-354E-82CC-3947645D88BF}" type="pres">
      <dgm:prSet presAssocID="{1F1730A0-E444-44B4-AD83-1F8B5061B69B}" presName="Name8" presStyleCnt="0"/>
      <dgm:spPr/>
    </dgm:pt>
    <dgm:pt modelId="{9083543C-5C82-AE4B-AB00-6859FBD7D59E}" type="pres">
      <dgm:prSet presAssocID="{1F1730A0-E444-44B4-AD83-1F8B5061B69B}" presName="acctBkgd" presStyleLbl="alignAcc1" presStyleIdx="0" presStyleCnt="1"/>
      <dgm:spPr/>
      <dgm:t>
        <a:bodyPr/>
        <a:lstStyle/>
        <a:p>
          <a:endParaRPr lang="en-US"/>
        </a:p>
      </dgm:t>
    </dgm:pt>
    <dgm:pt modelId="{20E2F7DA-ADB3-E24E-A45C-B5FEC71592BF}" type="pres">
      <dgm:prSet presAssocID="{1F1730A0-E444-44B4-AD83-1F8B5061B69B}" presName="acct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B4092A-B54D-4A44-B3A2-7DFAAA1500C2}" type="pres">
      <dgm:prSet presAssocID="{1F1730A0-E444-44B4-AD83-1F8B5061B69B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D9864D-57F5-964C-8500-9D8FAC785705}" type="pres">
      <dgm:prSet presAssocID="{1F1730A0-E444-44B4-AD83-1F8B5061B6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BFB0F-A62D-CA46-8D6F-6DF201183C98}" type="pres">
      <dgm:prSet presAssocID="{EAA37573-0A48-5047-AA1F-C8BB00C8F33E}" presName="Name8" presStyleCnt="0"/>
      <dgm:spPr/>
    </dgm:pt>
    <dgm:pt modelId="{E637766D-EAA2-BC41-8B08-230EE38B7209}" type="pres">
      <dgm:prSet presAssocID="{EAA37573-0A48-5047-AA1F-C8BB00C8F33E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91D21B-C05E-CD45-9CDE-9930C6C193D0}" type="pres">
      <dgm:prSet presAssocID="{EAA37573-0A48-5047-AA1F-C8BB00C8F33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FBDBD-85BB-144A-B0EC-33E880BBF2F1}" type="pres">
      <dgm:prSet presAssocID="{82862F4C-BB7E-264B-BC9B-FF053144D0B7}" presName="Name8" presStyleCnt="0"/>
      <dgm:spPr/>
    </dgm:pt>
    <dgm:pt modelId="{E4C838B5-6091-FA41-BD7E-550B830FA72A}" type="pres">
      <dgm:prSet presAssocID="{82862F4C-BB7E-264B-BC9B-FF053144D0B7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1F4A8-ACA2-5F40-8ADC-E86BDFD8CAE2}" type="pres">
      <dgm:prSet presAssocID="{82862F4C-BB7E-264B-BC9B-FF053144D0B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49F678-9315-7146-8AAA-6494FFA9E554}" type="presOf" srcId="{345CDDAE-9B57-4B05-9C46-5807E5AACFA7}" destId="{B5695D1F-B9CF-B541-A9FF-FB3B6942C607}" srcOrd="0" destOrd="0" presId="urn:microsoft.com/office/officeart/2005/8/layout/pyramid1"/>
    <dgm:cxn modelId="{F82C281C-81CB-4E43-BEFD-2F542D0AC0A0}" type="presOf" srcId="{1F1730A0-E444-44B4-AD83-1F8B5061B69B}" destId="{2BB4092A-B54D-4A44-B3A2-7DFAAA1500C2}" srcOrd="0" destOrd="0" presId="urn:microsoft.com/office/officeart/2005/8/layout/pyramid1"/>
    <dgm:cxn modelId="{E915FBCE-D4F4-48CA-B09F-B4C433B7A3C9}" srcId="{345CDDAE-9B57-4B05-9C46-5807E5AACFA7}" destId="{FAB54452-8A22-4830-8FE9-7C9206025FC8}" srcOrd="0" destOrd="0" parTransId="{C7524138-1D54-488A-97F8-25121334E35D}" sibTransId="{024EA5FC-A00C-4F3A-87F6-160598CCB7D3}"/>
    <dgm:cxn modelId="{43B56E9C-7945-FD46-95F1-047817AD33B7}" type="presOf" srcId="{1537A98B-7563-5E43-8FAF-29327D3B2CDA}" destId="{9083543C-5C82-AE4B-AB00-6859FBD7D59E}" srcOrd="0" destOrd="0" presId="urn:microsoft.com/office/officeart/2005/8/layout/pyramid1"/>
    <dgm:cxn modelId="{17AB84A1-D263-474A-B40E-A381C65B67B9}" srcId="{345CDDAE-9B57-4B05-9C46-5807E5AACFA7}" destId="{82862F4C-BB7E-264B-BC9B-FF053144D0B7}" srcOrd="4" destOrd="0" parTransId="{358A87FB-9A34-D946-9BFD-7AAE83803C9B}" sibTransId="{1B4D45A5-4DE6-9940-AF42-F5B6A34985FD}"/>
    <dgm:cxn modelId="{2A36F676-3192-B149-BBE0-57E6D5F5848B}" srcId="{1F1730A0-E444-44B4-AD83-1F8B5061B69B}" destId="{1537A98B-7563-5E43-8FAF-29327D3B2CDA}" srcOrd="0" destOrd="0" parTransId="{20B5764D-0428-2848-A778-2481C3EA2329}" sibTransId="{8E366584-FBDD-9B46-AC21-F6552D601EAC}"/>
    <dgm:cxn modelId="{54FB373A-4EBF-B044-BAB1-1B3FF1AFCBFD}" type="presOf" srcId="{82862F4C-BB7E-264B-BC9B-FF053144D0B7}" destId="{E4C838B5-6091-FA41-BD7E-550B830FA72A}" srcOrd="0" destOrd="0" presId="urn:microsoft.com/office/officeart/2005/8/layout/pyramid1"/>
    <dgm:cxn modelId="{A5394212-C9D8-4943-85E3-916661739278}" type="presOf" srcId="{DF4F3F6C-1B24-4EBA-8177-387FC6B04D58}" destId="{20E2F7DA-ADB3-E24E-A45C-B5FEC71592BF}" srcOrd="1" destOrd="2" presId="urn:microsoft.com/office/officeart/2005/8/layout/pyramid1"/>
    <dgm:cxn modelId="{01C088E3-9E91-4B8D-A92D-DA2129F5097D}" srcId="{345CDDAE-9B57-4B05-9C46-5807E5AACFA7}" destId="{1F1730A0-E444-44B4-AD83-1F8B5061B69B}" srcOrd="2" destOrd="0" parTransId="{F3D86D5A-0F83-4C0E-A5E6-0227266BCD1A}" sibTransId="{0C14BF90-9359-47C4-873C-90DC133C8A43}"/>
    <dgm:cxn modelId="{340564A1-9631-8542-9338-A62A4238921E}" type="presOf" srcId="{B7D27614-4894-4500-8D2C-C38E5F806658}" destId="{20E2F7DA-ADB3-E24E-A45C-B5FEC71592BF}" srcOrd="1" destOrd="1" presId="urn:microsoft.com/office/officeart/2005/8/layout/pyramid1"/>
    <dgm:cxn modelId="{7559B073-CFFE-BD42-BAD5-22F65A4E83D0}" type="presOf" srcId="{EAA37573-0A48-5047-AA1F-C8BB00C8F33E}" destId="{E637766D-EAA2-BC41-8B08-230EE38B7209}" srcOrd="0" destOrd="0" presId="urn:microsoft.com/office/officeart/2005/8/layout/pyramid1"/>
    <dgm:cxn modelId="{1AA80482-E505-8E4D-B61E-43E0F6DC6E53}" type="presOf" srcId="{EAA37573-0A48-5047-AA1F-C8BB00C8F33E}" destId="{4391D21B-C05E-CD45-9CDE-9930C6C193D0}" srcOrd="1" destOrd="0" presId="urn:microsoft.com/office/officeart/2005/8/layout/pyramid1"/>
    <dgm:cxn modelId="{094F1057-228D-B04E-9D58-7C8B9454A93B}" type="presOf" srcId="{1537A98B-7563-5E43-8FAF-29327D3B2CDA}" destId="{20E2F7DA-ADB3-E24E-A45C-B5FEC71592BF}" srcOrd="1" destOrd="0" presId="urn:microsoft.com/office/officeart/2005/8/layout/pyramid1"/>
    <dgm:cxn modelId="{321EE465-3400-2447-BC0E-0DD3104294CE}" srcId="{345CDDAE-9B57-4B05-9C46-5807E5AACFA7}" destId="{EAA37573-0A48-5047-AA1F-C8BB00C8F33E}" srcOrd="3" destOrd="0" parTransId="{FDBEEDA4-6213-3542-A0C6-C52C32CA65DB}" sibTransId="{8F56BF08-F2B6-164F-9E37-59C2483822BB}"/>
    <dgm:cxn modelId="{FBADB414-1758-8B4E-981C-AB0626E9984C}" type="presOf" srcId="{1F1730A0-E444-44B4-AD83-1F8B5061B69B}" destId="{1ED9864D-57F5-964C-8500-9D8FAC785705}" srcOrd="1" destOrd="0" presId="urn:microsoft.com/office/officeart/2005/8/layout/pyramid1"/>
    <dgm:cxn modelId="{75869554-7AA2-4C48-BE34-825F55F07AA2}" type="presOf" srcId="{FA976EAA-07E4-F844-A5A9-9D53AE58748F}" destId="{1D43BC33-D1A7-1A48-96B3-9A043427D340}" srcOrd="1" destOrd="0" presId="urn:microsoft.com/office/officeart/2005/8/layout/pyramid1"/>
    <dgm:cxn modelId="{57A886A7-0DDC-7C48-AB6A-BEF01BA4425A}" type="presOf" srcId="{FAB54452-8A22-4830-8FE9-7C9206025FC8}" destId="{32091C32-6A4B-5B4F-9FB3-000B5C59B613}" srcOrd="1" destOrd="0" presId="urn:microsoft.com/office/officeart/2005/8/layout/pyramid1"/>
    <dgm:cxn modelId="{69F8E465-205C-4262-8787-9430DB116907}" srcId="{1F1730A0-E444-44B4-AD83-1F8B5061B69B}" destId="{DF4F3F6C-1B24-4EBA-8177-387FC6B04D58}" srcOrd="2" destOrd="0" parTransId="{30DF99B5-E5B1-4067-81E5-A69A0E96CD05}" sibTransId="{7974B978-B177-436C-9D1B-2E311F1D6B65}"/>
    <dgm:cxn modelId="{2125A5F3-33A9-434D-AB5F-7B2B6EBBE490}" type="presOf" srcId="{82862F4C-BB7E-264B-BC9B-FF053144D0B7}" destId="{4E81F4A8-ACA2-5F40-8ADC-E86BDFD8CAE2}" srcOrd="1" destOrd="0" presId="urn:microsoft.com/office/officeart/2005/8/layout/pyramid1"/>
    <dgm:cxn modelId="{876BFF2F-05C1-F34A-9D08-5118EF1630F2}" srcId="{345CDDAE-9B57-4B05-9C46-5807E5AACFA7}" destId="{FA976EAA-07E4-F844-A5A9-9D53AE58748F}" srcOrd="1" destOrd="0" parTransId="{DC72419A-6199-6448-B3F8-D08B4B0B4C69}" sibTransId="{17788317-958D-A844-A07D-0415335C28B8}"/>
    <dgm:cxn modelId="{02B3F0EE-7B9E-154C-BAC8-BDD27FA50F69}" type="presOf" srcId="{DF4F3F6C-1B24-4EBA-8177-387FC6B04D58}" destId="{9083543C-5C82-AE4B-AB00-6859FBD7D59E}" srcOrd="0" destOrd="2" presId="urn:microsoft.com/office/officeart/2005/8/layout/pyramid1"/>
    <dgm:cxn modelId="{D378F1FC-2CCD-4B29-BF32-CF0B63578717}" srcId="{1F1730A0-E444-44B4-AD83-1F8B5061B69B}" destId="{B7D27614-4894-4500-8D2C-C38E5F806658}" srcOrd="1" destOrd="0" parTransId="{F06FB124-04E6-45B3-8F3D-2CAF7A5D3C20}" sibTransId="{FF48CDA2-7FFC-4925-8C66-B487DB2B36C3}"/>
    <dgm:cxn modelId="{2324FFAB-20D3-2847-A73E-6E461027B3F6}" type="presOf" srcId="{FAB54452-8A22-4830-8FE9-7C9206025FC8}" destId="{83E9EB49-03DB-7740-9254-4B1EC1CFA348}" srcOrd="0" destOrd="0" presId="urn:microsoft.com/office/officeart/2005/8/layout/pyramid1"/>
    <dgm:cxn modelId="{AE965855-523B-4A40-99EA-4A9DC2D50A1B}" type="presOf" srcId="{FA976EAA-07E4-F844-A5A9-9D53AE58748F}" destId="{06F343BE-2152-8544-98B4-B9EE5EDE2E2C}" srcOrd="0" destOrd="0" presId="urn:microsoft.com/office/officeart/2005/8/layout/pyramid1"/>
    <dgm:cxn modelId="{BF5B7BBA-EEB0-C24C-84CE-A169BDD20B0A}" type="presOf" srcId="{B7D27614-4894-4500-8D2C-C38E5F806658}" destId="{9083543C-5C82-AE4B-AB00-6859FBD7D59E}" srcOrd="0" destOrd="1" presId="urn:microsoft.com/office/officeart/2005/8/layout/pyramid1"/>
    <dgm:cxn modelId="{E1E91A19-CBFA-1644-BC6C-E0A2D4602825}" type="presParOf" srcId="{B5695D1F-B9CF-B541-A9FF-FB3B6942C607}" destId="{591CE3AF-E1AC-F14C-A4BD-87964A740AFC}" srcOrd="0" destOrd="0" presId="urn:microsoft.com/office/officeart/2005/8/layout/pyramid1"/>
    <dgm:cxn modelId="{920BB46C-DE34-4D48-AB92-C40B19F8F49E}" type="presParOf" srcId="{591CE3AF-E1AC-F14C-A4BD-87964A740AFC}" destId="{83E9EB49-03DB-7740-9254-4B1EC1CFA348}" srcOrd="0" destOrd="0" presId="urn:microsoft.com/office/officeart/2005/8/layout/pyramid1"/>
    <dgm:cxn modelId="{B03EBEAF-FDEC-174D-9F83-18069B2E5D55}" type="presParOf" srcId="{591CE3AF-E1AC-F14C-A4BD-87964A740AFC}" destId="{32091C32-6A4B-5B4F-9FB3-000B5C59B613}" srcOrd="1" destOrd="0" presId="urn:microsoft.com/office/officeart/2005/8/layout/pyramid1"/>
    <dgm:cxn modelId="{CA2DC93D-511B-9C44-BEDD-B64FFD93CA4D}" type="presParOf" srcId="{B5695D1F-B9CF-B541-A9FF-FB3B6942C607}" destId="{18B05CB8-4CF5-4042-A6C2-83A782F4CD17}" srcOrd="1" destOrd="0" presId="urn:microsoft.com/office/officeart/2005/8/layout/pyramid1"/>
    <dgm:cxn modelId="{8BF5320E-07BA-B442-8424-EAD9F2C6BB6C}" type="presParOf" srcId="{18B05CB8-4CF5-4042-A6C2-83A782F4CD17}" destId="{06F343BE-2152-8544-98B4-B9EE5EDE2E2C}" srcOrd="0" destOrd="0" presId="urn:microsoft.com/office/officeart/2005/8/layout/pyramid1"/>
    <dgm:cxn modelId="{3F1A2087-896A-EB40-8A3F-BE9EB86B1B0D}" type="presParOf" srcId="{18B05CB8-4CF5-4042-A6C2-83A782F4CD17}" destId="{1D43BC33-D1A7-1A48-96B3-9A043427D340}" srcOrd="1" destOrd="0" presId="urn:microsoft.com/office/officeart/2005/8/layout/pyramid1"/>
    <dgm:cxn modelId="{7AB41FC4-91FD-C945-927C-9CC67615FA02}" type="presParOf" srcId="{B5695D1F-B9CF-B541-A9FF-FB3B6942C607}" destId="{890F0B4B-21DA-354E-82CC-3947645D88BF}" srcOrd="2" destOrd="0" presId="urn:microsoft.com/office/officeart/2005/8/layout/pyramid1"/>
    <dgm:cxn modelId="{6C4E2374-FB61-C041-BCDB-E69EF2260232}" type="presParOf" srcId="{890F0B4B-21DA-354E-82CC-3947645D88BF}" destId="{9083543C-5C82-AE4B-AB00-6859FBD7D59E}" srcOrd="0" destOrd="0" presId="urn:microsoft.com/office/officeart/2005/8/layout/pyramid1"/>
    <dgm:cxn modelId="{81732780-F481-5347-A0DC-D7B44A48DD8F}" type="presParOf" srcId="{890F0B4B-21DA-354E-82CC-3947645D88BF}" destId="{20E2F7DA-ADB3-E24E-A45C-B5FEC71592BF}" srcOrd="1" destOrd="0" presId="urn:microsoft.com/office/officeart/2005/8/layout/pyramid1"/>
    <dgm:cxn modelId="{8AF3BA4A-79CB-0742-B62A-72390CEA7460}" type="presParOf" srcId="{890F0B4B-21DA-354E-82CC-3947645D88BF}" destId="{2BB4092A-B54D-4A44-B3A2-7DFAAA1500C2}" srcOrd="2" destOrd="0" presId="urn:microsoft.com/office/officeart/2005/8/layout/pyramid1"/>
    <dgm:cxn modelId="{419C9E28-A952-BC42-8F28-92F8D23AD489}" type="presParOf" srcId="{890F0B4B-21DA-354E-82CC-3947645D88BF}" destId="{1ED9864D-57F5-964C-8500-9D8FAC785705}" srcOrd="3" destOrd="0" presId="urn:microsoft.com/office/officeart/2005/8/layout/pyramid1"/>
    <dgm:cxn modelId="{1BDB6212-2B5D-7848-B832-C0DF5F4AB1B0}" type="presParOf" srcId="{B5695D1F-B9CF-B541-A9FF-FB3B6942C607}" destId="{F66BFB0F-A62D-CA46-8D6F-6DF201183C98}" srcOrd="3" destOrd="0" presId="urn:microsoft.com/office/officeart/2005/8/layout/pyramid1"/>
    <dgm:cxn modelId="{FF2605AF-12DF-D54C-9147-8DF892ABB42E}" type="presParOf" srcId="{F66BFB0F-A62D-CA46-8D6F-6DF201183C98}" destId="{E637766D-EAA2-BC41-8B08-230EE38B7209}" srcOrd="0" destOrd="0" presId="urn:microsoft.com/office/officeart/2005/8/layout/pyramid1"/>
    <dgm:cxn modelId="{6B06BD5B-F33F-2D42-B6F1-06FE0519A973}" type="presParOf" srcId="{F66BFB0F-A62D-CA46-8D6F-6DF201183C98}" destId="{4391D21B-C05E-CD45-9CDE-9930C6C193D0}" srcOrd="1" destOrd="0" presId="urn:microsoft.com/office/officeart/2005/8/layout/pyramid1"/>
    <dgm:cxn modelId="{52FAEBF1-BA88-9F4C-A05A-A656287CD9CC}" type="presParOf" srcId="{B5695D1F-B9CF-B541-A9FF-FB3B6942C607}" destId="{C00FBDBD-85BB-144A-B0EC-33E880BBF2F1}" srcOrd="4" destOrd="0" presId="urn:microsoft.com/office/officeart/2005/8/layout/pyramid1"/>
    <dgm:cxn modelId="{3A363CEA-0C41-3D42-8815-014DE52C1B7D}" type="presParOf" srcId="{C00FBDBD-85BB-144A-B0EC-33E880BBF2F1}" destId="{E4C838B5-6091-FA41-BD7E-550B830FA72A}" srcOrd="0" destOrd="0" presId="urn:microsoft.com/office/officeart/2005/8/layout/pyramid1"/>
    <dgm:cxn modelId="{248B462C-912A-E748-A2CA-09D5C2FBFC16}" type="presParOf" srcId="{C00FBDBD-85BB-144A-B0EC-33E880BBF2F1}" destId="{4E81F4A8-ACA2-5F40-8ADC-E86BDFD8CAE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026084-2575-AE4C-863D-191AAFC09EDE}" type="doc">
      <dgm:prSet loTypeId="urn:microsoft.com/office/officeart/2005/8/layout/chart3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A1C0939-C1C7-6347-953F-A0517E1D490F}">
      <dgm:prSet/>
      <dgm:spPr/>
      <dgm:t>
        <a:bodyPr/>
        <a:lstStyle/>
        <a:p>
          <a:pPr rtl="0"/>
          <a:r>
            <a:rPr lang="en-US" dirty="0" smtClean="0"/>
            <a:t>1.Love and Human Worth, </a:t>
          </a:r>
          <a:endParaRPr lang="en-US" dirty="0"/>
        </a:p>
      </dgm:t>
    </dgm:pt>
    <dgm:pt modelId="{B1794413-58A1-B541-AFD9-A6556F65765E}" type="parTrans" cxnId="{1D43085F-95E2-0248-9AC1-1B642A788031}">
      <dgm:prSet/>
      <dgm:spPr/>
      <dgm:t>
        <a:bodyPr/>
        <a:lstStyle/>
        <a:p>
          <a:endParaRPr lang="en-US"/>
        </a:p>
      </dgm:t>
    </dgm:pt>
    <dgm:pt modelId="{D7494D3C-24EE-314B-9876-35946F11011B}" type="sibTrans" cxnId="{1D43085F-95E2-0248-9AC1-1B642A788031}">
      <dgm:prSet/>
      <dgm:spPr/>
      <dgm:t>
        <a:bodyPr/>
        <a:lstStyle/>
        <a:p>
          <a:endParaRPr lang="en-US"/>
        </a:p>
      </dgm:t>
    </dgm:pt>
    <dgm:pt modelId="{C9E6CBCF-2912-C44C-BF65-48A71E2C1CC4}">
      <dgm:prSet/>
      <dgm:spPr/>
      <dgm:t>
        <a:bodyPr/>
        <a:lstStyle/>
        <a:p>
          <a:pPr rtl="0"/>
          <a:r>
            <a:rPr lang="en-US" dirty="0" smtClean="0"/>
            <a:t>2. Creativity</a:t>
          </a:r>
          <a:endParaRPr lang="en-US" dirty="0"/>
        </a:p>
      </dgm:t>
    </dgm:pt>
    <dgm:pt modelId="{9DEBE058-DDDE-FE40-B726-C534E9DFBACC}" type="parTrans" cxnId="{43263B42-704F-264F-854B-12687B791FF1}">
      <dgm:prSet/>
      <dgm:spPr/>
      <dgm:t>
        <a:bodyPr/>
        <a:lstStyle/>
        <a:p>
          <a:endParaRPr lang="en-US"/>
        </a:p>
      </dgm:t>
    </dgm:pt>
    <dgm:pt modelId="{D7DA398D-AF6A-C848-ACB2-224C5036786D}" type="sibTrans" cxnId="{43263B42-704F-264F-854B-12687B791FF1}">
      <dgm:prSet/>
      <dgm:spPr/>
      <dgm:t>
        <a:bodyPr/>
        <a:lstStyle/>
        <a:p>
          <a:endParaRPr lang="en-US"/>
        </a:p>
      </dgm:t>
    </dgm:pt>
    <dgm:pt modelId="{A3F965FB-2886-B341-B517-BDCFFBDAEF3F}">
      <dgm:prSet/>
      <dgm:spPr/>
      <dgm:t>
        <a:bodyPr/>
        <a:lstStyle/>
        <a:p>
          <a:pPr rtl="0"/>
          <a:r>
            <a:rPr lang="en-US" dirty="0" smtClean="0"/>
            <a:t>3. Productivity</a:t>
          </a:r>
          <a:endParaRPr lang="en-US" dirty="0"/>
        </a:p>
      </dgm:t>
    </dgm:pt>
    <dgm:pt modelId="{965A0A85-BAD1-8341-8577-76B589356DB9}" type="parTrans" cxnId="{C6C1D6E4-85B6-DA4E-BB47-8CE03D49FE18}">
      <dgm:prSet/>
      <dgm:spPr/>
      <dgm:t>
        <a:bodyPr/>
        <a:lstStyle/>
        <a:p>
          <a:endParaRPr lang="en-US"/>
        </a:p>
      </dgm:t>
    </dgm:pt>
    <dgm:pt modelId="{99C194DB-DF35-0646-8BD2-0719D0002C4B}" type="sibTrans" cxnId="{C6C1D6E4-85B6-DA4E-BB47-8CE03D49FE18}">
      <dgm:prSet/>
      <dgm:spPr/>
      <dgm:t>
        <a:bodyPr/>
        <a:lstStyle/>
        <a:p>
          <a:endParaRPr lang="en-US"/>
        </a:p>
      </dgm:t>
    </dgm:pt>
    <dgm:pt modelId="{D24371C2-86C0-B749-9412-E512594389FD}">
      <dgm:prSet/>
      <dgm:spPr/>
      <dgm:t>
        <a:bodyPr/>
        <a:lstStyle/>
        <a:p>
          <a:pPr rtl="0"/>
          <a:r>
            <a:rPr lang="en-US" dirty="0" smtClean="0"/>
            <a:t>4. Co-operation</a:t>
          </a:r>
          <a:endParaRPr lang="en-US" dirty="0"/>
        </a:p>
      </dgm:t>
    </dgm:pt>
    <dgm:pt modelId="{8C1F5AF7-10DC-DC4E-A8B4-BBA2C95AE645}" type="parTrans" cxnId="{A2B3B123-166A-D94A-8765-160390C0855F}">
      <dgm:prSet/>
      <dgm:spPr/>
      <dgm:t>
        <a:bodyPr/>
        <a:lstStyle/>
        <a:p>
          <a:endParaRPr lang="en-US"/>
        </a:p>
      </dgm:t>
    </dgm:pt>
    <dgm:pt modelId="{156345CC-BA62-2B43-95B7-58DFBB9E9D2B}" type="sibTrans" cxnId="{A2B3B123-166A-D94A-8765-160390C0855F}">
      <dgm:prSet/>
      <dgm:spPr/>
      <dgm:t>
        <a:bodyPr/>
        <a:lstStyle/>
        <a:p>
          <a:endParaRPr lang="en-US"/>
        </a:p>
      </dgm:t>
    </dgm:pt>
    <dgm:pt modelId="{371C71DE-A048-9F47-B513-4379CA7F560C}">
      <dgm:prSet/>
      <dgm:spPr/>
      <dgm:t>
        <a:bodyPr/>
        <a:lstStyle/>
        <a:p>
          <a:pPr rtl="0"/>
          <a:r>
            <a:rPr lang="en-US" dirty="0" smtClean="0"/>
            <a:t>5. Work &amp; Rest</a:t>
          </a:r>
          <a:endParaRPr lang="en-US" dirty="0"/>
        </a:p>
      </dgm:t>
    </dgm:pt>
    <dgm:pt modelId="{C5C84A35-DCD3-4A4C-A098-60EDF468BE0C}" type="parTrans" cxnId="{DFA006D2-705B-6A4E-A0E5-7CD5CE57358A}">
      <dgm:prSet/>
      <dgm:spPr/>
      <dgm:t>
        <a:bodyPr/>
        <a:lstStyle/>
        <a:p>
          <a:endParaRPr lang="en-US"/>
        </a:p>
      </dgm:t>
    </dgm:pt>
    <dgm:pt modelId="{CAEFBF53-492E-374A-B6EB-0B8663541503}" type="sibTrans" cxnId="{DFA006D2-705B-6A4E-A0E5-7CD5CE57358A}">
      <dgm:prSet/>
      <dgm:spPr/>
      <dgm:t>
        <a:bodyPr/>
        <a:lstStyle/>
        <a:p>
          <a:endParaRPr lang="en-US"/>
        </a:p>
      </dgm:t>
    </dgm:pt>
    <dgm:pt modelId="{9D473478-FFB3-7049-8E3D-972704B1E5ED}" type="pres">
      <dgm:prSet presAssocID="{B0026084-2575-AE4C-863D-191AAFC09ED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856A08-F70A-434E-8818-0A48609DE644}" type="pres">
      <dgm:prSet presAssocID="{B0026084-2575-AE4C-863D-191AAFC09EDE}" presName="wedge1" presStyleLbl="node1" presStyleIdx="0" presStyleCnt="5"/>
      <dgm:spPr/>
      <dgm:t>
        <a:bodyPr/>
        <a:lstStyle/>
        <a:p>
          <a:endParaRPr lang="en-US"/>
        </a:p>
      </dgm:t>
    </dgm:pt>
    <dgm:pt modelId="{8FCF7703-5F8F-784F-99F5-7B7414C219CC}" type="pres">
      <dgm:prSet presAssocID="{B0026084-2575-AE4C-863D-191AAFC09ED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077C68-AA2B-5347-9B96-026BDEC7C471}" type="pres">
      <dgm:prSet presAssocID="{B0026084-2575-AE4C-863D-191AAFC09EDE}" presName="wedge2" presStyleLbl="node1" presStyleIdx="1" presStyleCnt="5" custLinFactNeighborX="5081"/>
      <dgm:spPr/>
      <dgm:t>
        <a:bodyPr/>
        <a:lstStyle/>
        <a:p>
          <a:endParaRPr lang="en-US"/>
        </a:p>
      </dgm:t>
    </dgm:pt>
    <dgm:pt modelId="{922AADBB-B504-1144-9129-95F1FF01EE96}" type="pres">
      <dgm:prSet presAssocID="{B0026084-2575-AE4C-863D-191AAFC09ED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75664F-3FF2-4740-B6EE-2CBF6B3AD8D5}" type="pres">
      <dgm:prSet presAssocID="{B0026084-2575-AE4C-863D-191AAFC09EDE}" presName="wedge3" presStyleLbl="node1" presStyleIdx="2" presStyleCnt="5" custLinFactNeighborX="1815" custLinFactNeighborY="4718"/>
      <dgm:spPr/>
      <dgm:t>
        <a:bodyPr/>
        <a:lstStyle/>
        <a:p>
          <a:endParaRPr lang="en-US"/>
        </a:p>
      </dgm:t>
    </dgm:pt>
    <dgm:pt modelId="{9CA1920E-261C-1645-85CB-8F0BBEFD067A}" type="pres">
      <dgm:prSet presAssocID="{B0026084-2575-AE4C-863D-191AAFC09ED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B3533-24DD-684B-8775-47EE875B6189}" type="pres">
      <dgm:prSet presAssocID="{B0026084-2575-AE4C-863D-191AAFC09EDE}" presName="wedge4" presStyleLbl="node1" presStyleIdx="3" presStyleCnt="5" custLinFactNeighborX="-4718"/>
      <dgm:spPr/>
      <dgm:t>
        <a:bodyPr/>
        <a:lstStyle/>
        <a:p>
          <a:endParaRPr lang="en-US"/>
        </a:p>
      </dgm:t>
    </dgm:pt>
    <dgm:pt modelId="{B27DACEE-F68A-1D47-8444-9AC8867E874E}" type="pres">
      <dgm:prSet presAssocID="{B0026084-2575-AE4C-863D-191AAFC09ED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07DFE7-7DE6-9447-B1A3-FF2825F9982F}" type="pres">
      <dgm:prSet presAssocID="{B0026084-2575-AE4C-863D-191AAFC09EDE}" presName="wedge5" presStyleLbl="node1" presStyleIdx="4" presStyleCnt="5" custLinFactNeighborX="-3630" custLinFactNeighborY="-4718"/>
      <dgm:spPr/>
      <dgm:t>
        <a:bodyPr/>
        <a:lstStyle/>
        <a:p>
          <a:endParaRPr lang="en-US"/>
        </a:p>
      </dgm:t>
    </dgm:pt>
    <dgm:pt modelId="{C883A644-0726-E848-B269-EB3FE0F6F5D6}" type="pres">
      <dgm:prSet presAssocID="{B0026084-2575-AE4C-863D-191AAFC09ED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A006D2-705B-6A4E-A0E5-7CD5CE57358A}" srcId="{B0026084-2575-AE4C-863D-191AAFC09EDE}" destId="{371C71DE-A048-9F47-B513-4379CA7F560C}" srcOrd="4" destOrd="0" parTransId="{C5C84A35-DCD3-4A4C-A098-60EDF468BE0C}" sibTransId="{CAEFBF53-492E-374A-B6EB-0B8663541503}"/>
    <dgm:cxn modelId="{A2B3B123-166A-D94A-8765-160390C0855F}" srcId="{B0026084-2575-AE4C-863D-191AAFC09EDE}" destId="{D24371C2-86C0-B749-9412-E512594389FD}" srcOrd="3" destOrd="0" parTransId="{8C1F5AF7-10DC-DC4E-A8B4-BBA2C95AE645}" sibTransId="{156345CC-BA62-2B43-95B7-58DFBB9E9D2B}"/>
    <dgm:cxn modelId="{CE3F317B-B560-C24F-BD81-76A6031C3D19}" type="presOf" srcId="{A3F965FB-2886-B341-B517-BDCFFBDAEF3F}" destId="{9CA1920E-261C-1645-85CB-8F0BBEFD067A}" srcOrd="1" destOrd="0" presId="urn:microsoft.com/office/officeart/2005/8/layout/chart3"/>
    <dgm:cxn modelId="{354333DE-C1BE-3542-B976-0C2513C751A9}" type="presOf" srcId="{B0026084-2575-AE4C-863D-191AAFC09EDE}" destId="{9D473478-FFB3-7049-8E3D-972704B1E5ED}" srcOrd="0" destOrd="0" presId="urn:microsoft.com/office/officeart/2005/8/layout/chart3"/>
    <dgm:cxn modelId="{18C5AFEA-7070-E44E-A015-BF189DAFF02F}" type="presOf" srcId="{371C71DE-A048-9F47-B513-4379CA7F560C}" destId="{7F07DFE7-7DE6-9447-B1A3-FF2825F9982F}" srcOrd="0" destOrd="0" presId="urn:microsoft.com/office/officeart/2005/8/layout/chart3"/>
    <dgm:cxn modelId="{6FF901A7-15E8-8044-99BF-4B6B596E6B19}" type="presOf" srcId="{C9E6CBCF-2912-C44C-BF65-48A71E2C1CC4}" destId="{922AADBB-B504-1144-9129-95F1FF01EE96}" srcOrd="1" destOrd="0" presId="urn:microsoft.com/office/officeart/2005/8/layout/chart3"/>
    <dgm:cxn modelId="{C6C1D6E4-85B6-DA4E-BB47-8CE03D49FE18}" srcId="{B0026084-2575-AE4C-863D-191AAFC09EDE}" destId="{A3F965FB-2886-B341-B517-BDCFFBDAEF3F}" srcOrd="2" destOrd="0" parTransId="{965A0A85-BAD1-8341-8577-76B589356DB9}" sibTransId="{99C194DB-DF35-0646-8BD2-0719D0002C4B}"/>
    <dgm:cxn modelId="{65923E19-089F-3E48-B7C6-A7E372E265DD}" type="presOf" srcId="{C9E6CBCF-2912-C44C-BF65-48A71E2C1CC4}" destId="{98077C68-AA2B-5347-9B96-026BDEC7C471}" srcOrd="0" destOrd="0" presId="urn:microsoft.com/office/officeart/2005/8/layout/chart3"/>
    <dgm:cxn modelId="{57602037-17A0-8443-B14A-2FC61E24ACAC}" type="presOf" srcId="{D24371C2-86C0-B749-9412-E512594389FD}" destId="{B27DACEE-F68A-1D47-8444-9AC8867E874E}" srcOrd="1" destOrd="0" presId="urn:microsoft.com/office/officeart/2005/8/layout/chart3"/>
    <dgm:cxn modelId="{60AC859E-6E3D-444B-AFE5-45DBD97788E9}" type="presOf" srcId="{371C71DE-A048-9F47-B513-4379CA7F560C}" destId="{C883A644-0726-E848-B269-EB3FE0F6F5D6}" srcOrd="1" destOrd="0" presId="urn:microsoft.com/office/officeart/2005/8/layout/chart3"/>
    <dgm:cxn modelId="{1D43085F-95E2-0248-9AC1-1B642A788031}" srcId="{B0026084-2575-AE4C-863D-191AAFC09EDE}" destId="{8A1C0939-C1C7-6347-953F-A0517E1D490F}" srcOrd="0" destOrd="0" parTransId="{B1794413-58A1-B541-AFD9-A6556F65765E}" sibTransId="{D7494D3C-24EE-314B-9876-35946F11011B}"/>
    <dgm:cxn modelId="{DD7E7ACF-0B23-794D-9833-A4E84F7D8EB2}" type="presOf" srcId="{8A1C0939-C1C7-6347-953F-A0517E1D490F}" destId="{8FCF7703-5F8F-784F-99F5-7B7414C219CC}" srcOrd="1" destOrd="0" presId="urn:microsoft.com/office/officeart/2005/8/layout/chart3"/>
    <dgm:cxn modelId="{09ACA051-4E12-E14A-9A5F-503A201D0778}" type="presOf" srcId="{A3F965FB-2886-B341-B517-BDCFFBDAEF3F}" destId="{4975664F-3FF2-4740-B6EE-2CBF6B3AD8D5}" srcOrd="0" destOrd="0" presId="urn:microsoft.com/office/officeart/2005/8/layout/chart3"/>
    <dgm:cxn modelId="{43263B42-704F-264F-854B-12687B791FF1}" srcId="{B0026084-2575-AE4C-863D-191AAFC09EDE}" destId="{C9E6CBCF-2912-C44C-BF65-48A71E2C1CC4}" srcOrd="1" destOrd="0" parTransId="{9DEBE058-DDDE-FE40-B726-C534E9DFBACC}" sibTransId="{D7DA398D-AF6A-C848-ACB2-224C5036786D}"/>
    <dgm:cxn modelId="{94A07D3A-344F-B74C-8B1A-7F53C127BB71}" type="presOf" srcId="{D24371C2-86C0-B749-9412-E512594389FD}" destId="{396B3533-24DD-684B-8775-47EE875B6189}" srcOrd="0" destOrd="0" presId="urn:microsoft.com/office/officeart/2005/8/layout/chart3"/>
    <dgm:cxn modelId="{CBA8CC19-F041-624D-B68F-D5BF5F5EB456}" type="presOf" srcId="{8A1C0939-C1C7-6347-953F-A0517E1D490F}" destId="{A7856A08-F70A-434E-8818-0A48609DE644}" srcOrd="0" destOrd="0" presId="urn:microsoft.com/office/officeart/2005/8/layout/chart3"/>
    <dgm:cxn modelId="{30A85C37-71CA-9D48-9D32-5441FD3114D5}" type="presParOf" srcId="{9D473478-FFB3-7049-8E3D-972704B1E5ED}" destId="{A7856A08-F70A-434E-8818-0A48609DE644}" srcOrd="0" destOrd="0" presId="urn:microsoft.com/office/officeart/2005/8/layout/chart3"/>
    <dgm:cxn modelId="{0A92D269-17F8-E841-A444-B85A913212DC}" type="presParOf" srcId="{9D473478-FFB3-7049-8E3D-972704B1E5ED}" destId="{8FCF7703-5F8F-784F-99F5-7B7414C219CC}" srcOrd="1" destOrd="0" presId="urn:microsoft.com/office/officeart/2005/8/layout/chart3"/>
    <dgm:cxn modelId="{BC3840C6-6D34-B148-935A-93EB88B693CB}" type="presParOf" srcId="{9D473478-FFB3-7049-8E3D-972704B1E5ED}" destId="{98077C68-AA2B-5347-9B96-026BDEC7C471}" srcOrd="2" destOrd="0" presId="urn:microsoft.com/office/officeart/2005/8/layout/chart3"/>
    <dgm:cxn modelId="{EA9283FC-CF38-B642-A0AB-B9B9EF0DA7A3}" type="presParOf" srcId="{9D473478-FFB3-7049-8E3D-972704B1E5ED}" destId="{922AADBB-B504-1144-9129-95F1FF01EE96}" srcOrd="3" destOrd="0" presId="urn:microsoft.com/office/officeart/2005/8/layout/chart3"/>
    <dgm:cxn modelId="{63CAC15F-E710-D249-95A2-1D2206221591}" type="presParOf" srcId="{9D473478-FFB3-7049-8E3D-972704B1E5ED}" destId="{4975664F-3FF2-4740-B6EE-2CBF6B3AD8D5}" srcOrd="4" destOrd="0" presId="urn:microsoft.com/office/officeart/2005/8/layout/chart3"/>
    <dgm:cxn modelId="{64401F97-F030-7346-9487-36E2D9FF917E}" type="presParOf" srcId="{9D473478-FFB3-7049-8E3D-972704B1E5ED}" destId="{9CA1920E-261C-1645-85CB-8F0BBEFD067A}" srcOrd="5" destOrd="0" presId="urn:microsoft.com/office/officeart/2005/8/layout/chart3"/>
    <dgm:cxn modelId="{07C19801-99E9-C543-81D1-AB7733437DB8}" type="presParOf" srcId="{9D473478-FFB3-7049-8E3D-972704B1E5ED}" destId="{396B3533-24DD-684B-8775-47EE875B6189}" srcOrd="6" destOrd="0" presId="urn:microsoft.com/office/officeart/2005/8/layout/chart3"/>
    <dgm:cxn modelId="{FF094609-5FD9-D84D-9F35-8CAC7F165F7C}" type="presParOf" srcId="{9D473478-FFB3-7049-8E3D-972704B1E5ED}" destId="{B27DACEE-F68A-1D47-8444-9AC8867E874E}" srcOrd="7" destOrd="0" presId="urn:microsoft.com/office/officeart/2005/8/layout/chart3"/>
    <dgm:cxn modelId="{3E182ED0-691F-2D4A-A157-A35E5C343443}" type="presParOf" srcId="{9D473478-FFB3-7049-8E3D-972704B1E5ED}" destId="{7F07DFE7-7DE6-9447-B1A3-FF2825F9982F}" srcOrd="8" destOrd="0" presId="urn:microsoft.com/office/officeart/2005/8/layout/chart3"/>
    <dgm:cxn modelId="{061CDA23-FF45-F546-A138-CECF9240FD37}" type="presParOf" srcId="{9D473478-FFB3-7049-8E3D-972704B1E5ED}" destId="{C883A644-0726-E848-B269-EB3FE0F6F5D6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9EB49-03DB-7740-9254-4B1EC1CFA348}">
      <dsp:nvSpPr>
        <dsp:cNvPr id="0" name=""/>
        <dsp:cNvSpPr/>
      </dsp:nvSpPr>
      <dsp:spPr>
        <a:xfrm>
          <a:off x="1224117" y="0"/>
          <a:ext cx="1804994" cy="931244"/>
        </a:xfrm>
        <a:prstGeom prst="trapezoid">
          <a:avLst>
            <a:gd name="adj" fmla="val 45673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International</a:t>
          </a:r>
          <a:endParaRPr lang="en-US" sz="1200" b="1" kern="1200" dirty="0"/>
        </a:p>
      </dsp:txBody>
      <dsp:txXfrm>
        <a:off x="1224117" y="0"/>
        <a:ext cx="1804994" cy="931244"/>
      </dsp:txXfrm>
    </dsp:sp>
    <dsp:sp modelId="{06F343BE-2152-8544-98B4-B9EE5EDE2E2C}">
      <dsp:nvSpPr>
        <dsp:cNvPr id="0" name=""/>
        <dsp:cNvSpPr/>
      </dsp:nvSpPr>
      <dsp:spPr>
        <a:xfrm>
          <a:off x="1270269" y="931244"/>
          <a:ext cx="1687341" cy="931244"/>
        </a:xfrm>
        <a:prstGeom prst="trapezoid">
          <a:avLst>
            <a:gd name="adj" fmla="val 45673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National </a:t>
          </a:r>
          <a:endParaRPr lang="en-US" sz="2000" b="1" kern="1200" dirty="0"/>
        </a:p>
      </dsp:txBody>
      <dsp:txXfrm>
        <a:off x="1565554" y="931244"/>
        <a:ext cx="1096771" cy="931244"/>
      </dsp:txXfrm>
    </dsp:sp>
    <dsp:sp modelId="{9083543C-5C82-AE4B-AB00-6859FBD7D59E}">
      <dsp:nvSpPr>
        <dsp:cNvPr id="0" name=""/>
        <dsp:cNvSpPr/>
      </dsp:nvSpPr>
      <dsp:spPr>
        <a:xfrm rot="10800000">
          <a:off x="2977261" y="1862488"/>
          <a:ext cx="3277489" cy="931244"/>
        </a:xfrm>
        <a:prstGeom prst="nonIsoscelesTrapezoid">
          <a:avLst>
            <a:gd name="adj1" fmla="val 0"/>
            <a:gd name="adj2" fmla="val 45673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Self Help Groups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Cooperative Economics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/>
            <a:t>Micro Finance</a:t>
          </a:r>
        </a:p>
      </dsp:txBody>
      <dsp:txXfrm rot="10800000">
        <a:off x="3402583" y="1862488"/>
        <a:ext cx="2852166" cy="931244"/>
      </dsp:txXfrm>
    </dsp:sp>
    <dsp:sp modelId="{2BB4092A-B54D-4A44-B3A2-7DFAAA1500C2}">
      <dsp:nvSpPr>
        <dsp:cNvPr id="0" name=""/>
        <dsp:cNvSpPr/>
      </dsp:nvSpPr>
      <dsp:spPr>
        <a:xfrm>
          <a:off x="850645" y="1862488"/>
          <a:ext cx="2551937" cy="931244"/>
        </a:xfrm>
        <a:prstGeom prst="trapezoid">
          <a:avLst>
            <a:gd name="adj" fmla="val 45673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Community</a:t>
          </a:r>
          <a:endParaRPr lang="en-US" sz="3600" b="1" kern="1200" dirty="0"/>
        </a:p>
      </dsp:txBody>
      <dsp:txXfrm>
        <a:off x="1297235" y="1862488"/>
        <a:ext cx="1658759" cy="931244"/>
      </dsp:txXfrm>
    </dsp:sp>
    <dsp:sp modelId="{E637766D-EAA2-BC41-8B08-230EE38B7209}">
      <dsp:nvSpPr>
        <dsp:cNvPr id="0" name=""/>
        <dsp:cNvSpPr/>
      </dsp:nvSpPr>
      <dsp:spPr>
        <a:xfrm>
          <a:off x="425322" y="2793731"/>
          <a:ext cx="3402583" cy="931244"/>
        </a:xfrm>
        <a:prstGeom prst="trapezoid">
          <a:avLst>
            <a:gd name="adj" fmla="val 45673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Family</a:t>
          </a:r>
          <a:endParaRPr lang="en-US" sz="2700" b="1" kern="1200" dirty="0"/>
        </a:p>
      </dsp:txBody>
      <dsp:txXfrm>
        <a:off x="1020775" y="2793731"/>
        <a:ext cx="2211679" cy="931244"/>
      </dsp:txXfrm>
    </dsp:sp>
    <dsp:sp modelId="{E4C838B5-6091-FA41-BD7E-550B830FA72A}">
      <dsp:nvSpPr>
        <dsp:cNvPr id="0" name=""/>
        <dsp:cNvSpPr/>
      </dsp:nvSpPr>
      <dsp:spPr>
        <a:xfrm>
          <a:off x="0" y="3724975"/>
          <a:ext cx="4253229" cy="931244"/>
        </a:xfrm>
        <a:prstGeom prst="trapezoid">
          <a:avLst>
            <a:gd name="adj" fmla="val 45673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Self</a:t>
          </a:r>
          <a:endParaRPr lang="en-US" sz="2700" b="1" kern="1200" dirty="0"/>
        </a:p>
      </dsp:txBody>
      <dsp:txXfrm>
        <a:off x="744315" y="3724975"/>
        <a:ext cx="2764599" cy="9312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56A08-F70A-434E-8818-0A48609DE644}">
      <dsp:nvSpPr>
        <dsp:cNvPr id="0" name=""/>
        <dsp:cNvSpPr/>
      </dsp:nvSpPr>
      <dsp:spPr>
        <a:xfrm>
          <a:off x="977290" y="311118"/>
          <a:ext cx="4373880" cy="4373880"/>
        </a:xfrm>
        <a:prstGeom prst="pie">
          <a:avLst>
            <a:gd name="adj1" fmla="val 16200000"/>
            <a:gd name="adj2" fmla="val 2052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1.Love and Human Worth, </a:t>
          </a:r>
          <a:endParaRPr lang="en-US" sz="2300" kern="1200" dirty="0"/>
        </a:p>
      </dsp:txBody>
      <dsp:txXfrm>
        <a:off x="3219424" y="964596"/>
        <a:ext cx="1483995" cy="1015365"/>
      </dsp:txXfrm>
    </dsp:sp>
    <dsp:sp modelId="{98077C68-AA2B-5347-9B96-026BDEC7C471}">
      <dsp:nvSpPr>
        <dsp:cNvPr id="0" name=""/>
        <dsp:cNvSpPr/>
      </dsp:nvSpPr>
      <dsp:spPr>
        <a:xfrm>
          <a:off x="1046441" y="522001"/>
          <a:ext cx="4373880" cy="4373880"/>
        </a:xfrm>
        <a:prstGeom prst="pie">
          <a:avLst>
            <a:gd name="adj1" fmla="val 20520000"/>
            <a:gd name="adj2" fmla="val 324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2. Creativity</a:t>
          </a:r>
          <a:endParaRPr lang="en-US" sz="2300" kern="1200" dirty="0"/>
        </a:p>
      </dsp:txBody>
      <dsp:txXfrm>
        <a:off x="3905084" y="2500661"/>
        <a:ext cx="1301750" cy="1098677"/>
      </dsp:txXfrm>
    </dsp:sp>
    <dsp:sp modelId="{4975664F-3FF2-4740-B6EE-2CBF6B3AD8D5}">
      <dsp:nvSpPr>
        <dsp:cNvPr id="0" name=""/>
        <dsp:cNvSpPr/>
      </dsp:nvSpPr>
      <dsp:spPr>
        <a:xfrm>
          <a:off x="903590" y="728361"/>
          <a:ext cx="4373880" cy="4373880"/>
        </a:xfrm>
        <a:prstGeom prst="pie">
          <a:avLst>
            <a:gd name="adj1" fmla="val 3240000"/>
            <a:gd name="adj2" fmla="val 756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3. Productivity</a:t>
          </a:r>
          <a:endParaRPr lang="en-US" sz="2300" kern="1200" dirty="0"/>
        </a:p>
      </dsp:txBody>
      <dsp:txXfrm>
        <a:off x="2309480" y="4008771"/>
        <a:ext cx="1562100" cy="937260"/>
      </dsp:txXfrm>
    </dsp:sp>
    <dsp:sp modelId="{396B3533-24DD-684B-8775-47EE875B6189}">
      <dsp:nvSpPr>
        <dsp:cNvPr id="0" name=""/>
        <dsp:cNvSpPr/>
      </dsp:nvSpPr>
      <dsp:spPr>
        <a:xfrm>
          <a:off x="617844" y="522001"/>
          <a:ext cx="4373880" cy="4373880"/>
        </a:xfrm>
        <a:prstGeom prst="pie">
          <a:avLst>
            <a:gd name="adj1" fmla="val 7560000"/>
            <a:gd name="adj2" fmla="val 1188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4. Co-operation</a:t>
          </a:r>
          <a:endParaRPr lang="en-US" sz="2300" kern="1200" dirty="0"/>
        </a:p>
      </dsp:txBody>
      <dsp:txXfrm>
        <a:off x="826124" y="2500661"/>
        <a:ext cx="1301750" cy="1098677"/>
      </dsp:txXfrm>
    </dsp:sp>
    <dsp:sp modelId="{7F07DFE7-7DE6-9447-B1A3-FF2825F9982F}">
      <dsp:nvSpPr>
        <dsp:cNvPr id="0" name=""/>
        <dsp:cNvSpPr/>
      </dsp:nvSpPr>
      <dsp:spPr>
        <a:xfrm>
          <a:off x="665432" y="315642"/>
          <a:ext cx="4373880" cy="4373880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5. Work &amp; Rest</a:t>
          </a:r>
          <a:endParaRPr lang="en-US" sz="2300" kern="1200" dirty="0"/>
        </a:p>
      </dsp:txBody>
      <dsp:txXfrm>
        <a:off x="1303290" y="982138"/>
        <a:ext cx="1483995" cy="10153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542B1-7B5B-4D73-929B-8B08D6B0DE27}" type="datetimeFigureOut">
              <a:rPr lang="en-US" smtClean="0"/>
              <a:t>5/12/15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62673-F856-48F6-9F0C-661E0FE26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57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2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06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4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38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41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9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50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93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26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4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7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2.png"/><Relationship Id="rId8" Type="http://schemas.openxmlformats.org/officeDocument/2006/relationships/diagramData" Target="../diagrams/data2.xml"/><Relationship Id="rId9" Type="http://schemas.openxmlformats.org/officeDocument/2006/relationships/diagramLayout" Target="../diagrams/layout2.xml"/><Relationship Id="rId10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fds fdsfsd 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7300" b="1" dirty="0" smtClean="0">
                <a:solidFill>
                  <a:schemeClr val="bg1"/>
                </a:solidFill>
              </a:rPr>
              <a:t>A Theology of</a:t>
            </a:r>
            <a:br>
              <a:rPr lang="en-US" sz="7300" b="1" dirty="0" smtClean="0">
                <a:solidFill>
                  <a:schemeClr val="bg1"/>
                </a:solidFill>
              </a:rPr>
            </a:br>
            <a:r>
              <a:rPr lang="en-US" sz="7300" b="1" dirty="0" smtClean="0">
                <a:solidFill>
                  <a:schemeClr val="bg1"/>
                </a:solidFill>
              </a:rPr>
              <a:t>Economic Discipleship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6700" i="1" dirty="0" smtClean="0">
                <a:solidFill>
                  <a:schemeClr val="bg1"/>
                </a:solidFill>
              </a:rPr>
              <a:t>10 Principles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1601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Viv Grigg</a:t>
            </a:r>
          </a:p>
          <a:p>
            <a:r>
              <a:rPr lang="en-US" dirty="0" smtClean="0"/>
              <a:t>Delhi Consultation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02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003660"/>
              </p:ext>
            </p:extLst>
          </p:nvPr>
        </p:nvGraphicFramePr>
        <p:xfrm>
          <a:off x="218475" y="1"/>
          <a:ext cx="11973524" cy="63909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7389"/>
                <a:gridCol w="1882020"/>
                <a:gridCol w="2391688"/>
                <a:gridCol w="2397722"/>
                <a:gridCol w="2394705"/>
              </a:tblGrid>
              <a:tr h="349209"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/>
                        <a:t>Ten Principles of Economic Discipleship: Love is expressed in the following ways </a:t>
                      </a:r>
                      <a:endParaRPr lang="en-US" sz="20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410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/>
                        <a:t>Principle</a:t>
                      </a:r>
                      <a:endParaRPr 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/>
                        <a:t>Genesis 1-4 </a:t>
                      </a:r>
                      <a:endParaRPr 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/>
                        <a:t>Sabbath</a:t>
                      </a:r>
                      <a:r>
                        <a:rPr lang="en-US" sz="1800" b="1" i="1" baseline="0" dirty="0" smtClean="0"/>
                        <a:t> &amp;</a:t>
                      </a:r>
                      <a:r>
                        <a:rPr lang="en-US" sz="1800" b="1" i="1" dirty="0" smtClean="0"/>
                        <a:t> Jubilee (Lev 23,25) </a:t>
                      </a:r>
                      <a:endParaRPr 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/>
                        <a:t>Gospels &amp; Acts </a:t>
                      </a:r>
                      <a:endParaRPr 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/>
                        <a:t>Epistles </a:t>
                      </a:r>
                      <a:endParaRPr lang="en-US" sz="1800" b="1" i="1" dirty="0"/>
                    </a:p>
                  </a:txBody>
                  <a:tcPr/>
                </a:tc>
              </a:tr>
              <a:tr h="42322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 smtClean="0"/>
                        <a:t>1. Love (and</a:t>
                      </a:r>
                      <a:r>
                        <a:rPr lang="en-US" sz="1800" baseline="0" dirty="0" smtClean="0"/>
                        <a:t> Human Worth)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12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2. Creativity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88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3. Productivity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373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4. Cooperation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564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5. Work &amp;</a:t>
                      </a:r>
                      <a:r>
                        <a:rPr lang="en-US" sz="1800" baseline="0" dirty="0" smtClean="0"/>
                        <a:t> Rest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</a:tr>
              <a:tr h="564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6. Simplicity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564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7. Redistribution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564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8. Management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5641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9. </a:t>
                      </a:r>
                      <a:r>
                        <a:rPr lang="en-US" sz="1800" baseline="0" dirty="0" smtClean="0"/>
                        <a:t>Ownership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564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10.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Celebration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080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Redistribution</a:t>
            </a:r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/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r>
              <a:rPr lang="en-US" sz="3200" dirty="0" smtClean="0">
                <a:latin typeface="Bauhaus 93" panose="04030905020B02020C02" pitchFamily="82" charset="0"/>
              </a:rPr>
              <a:t>Year of Jubilee!! </a:t>
            </a:r>
            <a:r>
              <a:rPr lang="en-US" altLang="en-US" sz="2800" b="1" dirty="0" smtClean="0">
                <a:ea typeface="ＭＳ Ｐゴシック" panose="020B0600070205080204" pitchFamily="34" charset="-128"/>
              </a:rPr>
              <a:t>Lev 25:8-17</a:t>
            </a:r>
            <a:endParaRPr lang="en-US" sz="40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463311" y="2057519"/>
            <a:ext cx="7077381" cy="408206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3200" b="1" i="1" dirty="0" smtClean="0">
                <a:ea typeface="ＭＳ Ｐゴシック" panose="020B0600070205080204" pitchFamily="34" charset="-128"/>
              </a:rPr>
              <a:t>Every 50th year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,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It was a time of equalizing.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I.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LIBERTY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It is synonymous with the year of liberty. 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Slaves are to be set free.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II.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DEBTS ARE TO BE CANCELED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 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Economic freedom is inherent in the gospel message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uhaus 93" panose="04030905020B02020C02" pitchFamily="82" charset="0"/>
              </a:rPr>
              <a:t>6</a:t>
            </a:r>
            <a:r>
              <a:rPr lang="en-US" sz="2800" baseline="30000" dirty="0" smtClean="0">
                <a:latin typeface="Bauhaus 93" panose="04030905020B02020C02" pitchFamily="82" charset="0"/>
              </a:rPr>
              <a:t>th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8351" y="511498"/>
            <a:ext cx="2027037" cy="2358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68562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Redistribution</a:t>
            </a:r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/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r>
              <a:rPr lang="en-US" sz="3200" dirty="0" smtClean="0">
                <a:latin typeface="Bauhaus 93" panose="04030905020B02020C02" pitchFamily="82" charset="0"/>
              </a:rPr>
              <a:t>Year of Jubilee!! </a:t>
            </a:r>
            <a:r>
              <a:rPr lang="en-US" altLang="en-US" sz="2800" b="1" dirty="0" smtClean="0">
                <a:ea typeface="ＭＳ Ｐゴシック" panose="020B0600070205080204" pitchFamily="34" charset="-128"/>
              </a:rPr>
              <a:t>Lev 25:8-17</a:t>
            </a:r>
            <a:endParaRPr lang="en-US" sz="40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204119" y="1985811"/>
            <a:ext cx="7759901" cy="408206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III.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CELEBRATION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 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Celebration is inherent in 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r>
              <a:rPr lang="en-US" altLang="en-US" dirty="0" smtClean="0">
                <a:ea typeface="ＭＳ Ｐゴシック" panose="020B0600070205080204" pitchFamily="34" charset="-128"/>
              </a:rPr>
              <a:t>the gospel message.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IV.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REDISTRIBUTION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The means of production, the land was to be returned to the original owners. Redistribution of the means of production is inherent in the gospel message.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dirty="0" smtClean="0">
                <a:ea typeface="ＭＳ Ｐゴシック" panose="020B0600070205080204" pitchFamily="34" charset="-128"/>
              </a:rPr>
              <a:t>V. </a:t>
            </a:r>
            <a:r>
              <a:rPr lang="en-GB" altLang="en-US" b="1" dirty="0" smtClean="0">
                <a:ea typeface="ＭＳ Ｐゴシック" panose="020B0600070205080204" pitchFamily="34" charset="-128"/>
              </a:rPr>
              <a:t>OWNERSHIP</a:t>
            </a:r>
          </a:p>
          <a:p>
            <a:pPr>
              <a:lnSpc>
                <a:spcPct val="80000"/>
              </a:lnSpc>
            </a:pPr>
            <a:r>
              <a:rPr lang="en-GB" altLang="en-US" dirty="0" smtClean="0">
                <a:ea typeface="ＭＳ Ｐゴシック" panose="020B0600070205080204" pitchFamily="34" charset="-128"/>
              </a:rPr>
              <a:t>Even the Levites were to have their own home  </a:t>
            </a:r>
            <a:endParaRPr lang="en-GB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uhaus 93" panose="04030905020B02020C02" pitchFamily="82" charset="0"/>
              </a:rPr>
              <a:t>6</a:t>
            </a:r>
            <a:r>
              <a:rPr lang="en-US" sz="2800" baseline="30000" dirty="0" smtClean="0">
                <a:latin typeface="Bauhaus 93" panose="04030905020B02020C02" pitchFamily="82" charset="0"/>
              </a:rPr>
              <a:t>th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8351" y="511498"/>
            <a:ext cx="2027037" cy="2358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0901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89452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Redistribution</a:t>
            </a:r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/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r>
              <a:rPr lang="en-US" sz="3200" dirty="0" smtClean="0">
                <a:latin typeface="Bauhaus 93" panose="04030905020B02020C02" pitchFamily="82" charset="0"/>
              </a:rPr>
              <a:t>Jubilee Economics in the ACTS Community</a:t>
            </a:r>
            <a:br>
              <a:rPr lang="en-US" sz="3200" dirty="0" smtClean="0">
                <a:latin typeface="Bauhaus 93" panose="04030905020B02020C02" pitchFamily="82" charset="0"/>
              </a:rPr>
            </a:br>
            <a:r>
              <a:rPr lang="en-US" sz="3100" b="1" dirty="0" smtClean="0"/>
              <a:t>ACTS 2:42-44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864426" y="2425142"/>
            <a:ext cx="7688179" cy="40820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This theme of the Jubilee becomes central to the New Testament</a:t>
            </a:r>
          </a:p>
          <a:p>
            <a:pPr lvl="1"/>
            <a:r>
              <a:rPr lang="en-US" altLang="en-US" sz="2800" dirty="0" smtClean="0">
                <a:ea typeface="ＭＳ Ｐゴシック" panose="020B0600070205080204" pitchFamily="34" charset="-128"/>
              </a:rPr>
              <a:t>In the central passage around which Luke builds his gospel and the Acts,  Luke 4:18, Jesus declares his mission of Jubilee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800" dirty="0" smtClean="0">
                <a:ea typeface="ＭＳ Ｐゴシック" panose="020B0600070205080204" pitchFamily="34" charset="-128"/>
              </a:rPr>
              <a:t>He inaugurates the Jubilee eternally.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uhaus 93" panose="04030905020B02020C02" pitchFamily="82" charset="0"/>
              </a:rPr>
              <a:t>6</a:t>
            </a:r>
            <a:r>
              <a:rPr lang="en-US" sz="2800" baseline="30000" dirty="0" smtClean="0">
                <a:latin typeface="Bauhaus 93" panose="04030905020B02020C02" pitchFamily="82" charset="0"/>
              </a:rPr>
              <a:t>th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4" y="365125"/>
            <a:ext cx="2027037" cy="2358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7149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89452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Redistribution</a:t>
            </a:r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/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r>
              <a:rPr lang="en-US" sz="3200" dirty="0" smtClean="0">
                <a:latin typeface="Bauhaus 93" panose="04030905020B02020C02" pitchFamily="82" charset="0"/>
              </a:rPr>
              <a:t>Jubilee Economics in the ACTS Community</a:t>
            </a:r>
            <a:br>
              <a:rPr lang="en-US" sz="3200" dirty="0" smtClean="0">
                <a:latin typeface="Bauhaus 93" panose="04030905020B02020C02" pitchFamily="82" charset="0"/>
              </a:rPr>
            </a:br>
            <a:r>
              <a:rPr lang="en-US" sz="3100" b="1" dirty="0" smtClean="0"/>
              <a:t>ACTS 2:42-44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uhaus 93" panose="04030905020B02020C02" pitchFamily="82" charset="0"/>
              </a:rPr>
              <a:t>6</a:t>
            </a:r>
            <a:r>
              <a:rPr lang="en-US" sz="2800" baseline="30000" dirty="0" smtClean="0">
                <a:latin typeface="Bauhaus 93" panose="04030905020B02020C02" pitchFamily="82" charset="0"/>
              </a:rPr>
              <a:t>th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4" y="365125"/>
            <a:ext cx="2027037" cy="2358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3052094" y="2005865"/>
            <a:ext cx="4528051" cy="4852135"/>
            <a:chOff x="1586" y="705"/>
            <a:chExt cx="2544" cy="2854"/>
          </a:xfrm>
          <a:solidFill>
            <a:schemeClr val="bg1"/>
          </a:solidFill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1586" y="705"/>
              <a:ext cx="2544" cy="28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_s40966"/>
            <p:cNvSpPr>
              <a:spLocks noChangeArrowheads="1"/>
            </p:cNvSpPr>
            <p:nvPr/>
          </p:nvSpPr>
          <p:spPr bwMode="auto">
            <a:xfrm flipV="1">
              <a:off x="2540" y="1030"/>
              <a:ext cx="636" cy="551"/>
            </a:xfrm>
            <a:custGeom>
              <a:avLst/>
              <a:gdLst>
                <a:gd name="T0" fmla="*/ 14 w 21600"/>
                <a:gd name="T1" fmla="*/ 7 h 21600"/>
                <a:gd name="T2" fmla="*/ 9 w 21600"/>
                <a:gd name="T3" fmla="*/ 14 h 21600"/>
                <a:gd name="T4" fmla="*/ 5 w 21600"/>
                <a:gd name="T5" fmla="*/ 7 h 21600"/>
                <a:gd name="T6" fmla="*/ 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200 w 21600"/>
                <a:gd name="T13" fmla="*/ 7213 h 21600"/>
                <a:gd name="T14" fmla="*/ 14400 w 21600"/>
                <a:gd name="T15" fmla="*/ 1438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467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NZ" altLang="en-US" sz="2000" dirty="0">
                  <a:latin typeface="Verdana" panose="020B0604030504040204" pitchFamily="34" charset="0"/>
                </a:rPr>
                <a:t>Rich 5%</a:t>
              </a:r>
              <a:endParaRPr lang="en-GB" altLang="en-US" sz="2000" dirty="0">
                <a:latin typeface="Verdana" panose="020B0604030504040204" pitchFamily="34" charset="0"/>
              </a:endParaRPr>
            </a:p>
          </p:txBody>
        </p:sp>
        <p:sp>
          <p:nvSpPr>
            <p:cNvPr id="11" name="_s40967"/>
            <p:cNvSpPr>
              <a:spLocks noChangeArrowheads="1"/>
            </p:cNvSpPr>
            <p:nvPr/>
          </p:nvSpPr>
          <p:spPr bwMode="auto">
            <a:xfrm flipV="1">
              <a:off x="2222" y="1581"/>
              <a:ext cx="1272" cy="551"/>
            </a:xfrm>
            <a:custGeom>
              <a:avLst/>
              <a:gdLst>
                <a:gd name="T0" fmla="*/ 66 w 21600"/>
                <a:gd name="T1" fmla="*/ 7 h 21600"/>
                <a:gd name="T2" fmla="*/ 37 w 21600"/>
                <a:gd name="T3" fmla="*/ 14 h 21600"/>
                <a:gd name="T4" fmla="*/ 9 w 21600"/>
                <a:gd name="T5" fmla="*/ 7 h 21600"/>
                <a:gd name="T6" fmla="*/ 3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8 h 21600"/>
                <a:gd name="T14" fmla="*/ 17100 w 21600"/>
                <a:gd name="T15" fmla="*/ 17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467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NZ" altLang="en-US" sz="2000" dirty="0">
                  <a:latin typeface="Verdana" panose="020B0604030504040204" pitchFamily="34" charset="0"/>
                </a:rPr>
                <a:t>Middle Class 10%</a:t>
              </a:r>
              <a:endParaRPr lang="en-GB" altLang="en-US" sz="2000" dirty="0">
                <a:latin typeface="Verdana" panose="020B0604030504040204" pitchFamily="34" charset="0"/>
              </a:endParaRPr>
            </a:p>
          </p:txBody>
        </p:sp>
        <p:sp>
          <p:nvSpPr>
            <p:cNvPr id="12" name="_s40968"/>
            <p:cNvSpPr>
              <a:spLocks noChangeArrowheads="1"/>
            </p:cNvSpPr>
            <p:nvPr/>
          </p:nvSpPr>
          <p:spPr bwMode="auto">
            <a:xfrm flipV="1">
              <a:off x="1904" y="2132"/>
              <a:ext cx="1908" cy="550"/>
            </a:xfrm>
            <a:custGeom>
              <a:avLst/>
              <a:gdLst>
                <a:gd name="T0" fmla="*/ 154 w 21600"/>
                <a:gd name="T1" fmla="*/ 7 h 21600"/>
                <a:gd name="T2" fmla="*/ 84 w 21600"/>
                <a:gd name="T3" fmla="*/ 14 h 21600"/>
                <a:gd name="T4" fmla="*/ 14 w 21600"/>
                <a:gd name="T5" fmla="*/ 7 h 21600"/>
                <a:gd name="T6" fmla="*/ 8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00 w 21600"/>
                <a:gd name="T13" fmla="*/ 3613 h 21600"/>
                <a:gd name="T14" fmla="*/ 18000 w 21600"/>
                <a:gd name="T15" fmla="*/ 1798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467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NZ" altLang="en-US" sz="2000" dirty="0">
                  <a:latin typeface="Verdana" panose="020B0604030504040204" pitchFamily="34" charset="0"/>
                </a:rPr>
                <a:t>Labouring Poor 45%</a:t>
              </a:r>
              <a:endParaRPr lang="en-GB" altLang="en-US" sz="2000" dirty="0">
                <a:latin typeface="Verdana" panose="020B0604030504040204" pitchFamily="34" charset="0"/>
              </a:endParaRPr>
            </a:p>
          </p:txBody>
        </p:sp>
        <p:sp>
          <p:nvSpPr>
            <p:cNvPr id="13" name="_s40969"/>
            <p:cNvSpPr>
              <a:spLocks noChangeArrowheads="1"/>
            </p:cNvSpPr>
            <p:nvPr/>
          </p:nvSpPr>
          <p:spPr bwMode="auto">
            <a:xfrm flipV="1">
              <a:off x="1586" y="2682"/>
              <a:ext cx="2544" cy="551"/>
            </a:xfrm>
            <a:custGeom>
              <a:avLst/>
              <a:gdLst>
                <a:gd name="T0" fmla="*/ 281 w 21600"/>
                <a:gd name="T1" fmla="*/ 7 h 21600"/>
                <a:gd name="T2" fmla="*/ 150 w 21600"/>
                <a:gd name="T3" fmla="*/ 14 h 21600"/>
                <a:gd name="T4" fmla="*/ 19 w 21600"/>
                <a:gd name="T5" fmla="*/ 7 h 21600"/>
                <a:gd name="T6" fmla="*/ 15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150 w 21600"/>
                <a:gd name="T13" fmla="*/ 3136 h 21600"/>
                <a:gd name="T14" fmla="*/ 18450 w 21600"/>
                <a:gd name="T15" fmla="*/ 184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700" y="21600"/>
                  </a:lnTo>
                  <a:lnTo>
                    <a:pt x="189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467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NZ" altLang="en-US" sz="2300" dirty="0">
                  <a:latin typeface="Verdana" panose="020B0604030504040204" pitchFamily="34" charset="0"/>
                </a:rPr>
                <a:t>Destitute Poor 40%</a:t>
              </a:r>
              <a:endParaRPr lang="en-GB" altLang="en-US" sz="2300" dirty="0">
                <a:latin typeface="Verdana" panose="020B0604030504040204" pitchFamily="34" charset="0"/>
              </a:endParaRPr>
            </a:p>
          </p:txBody>
        </p:sp>
      </p:grp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867709" y="3857626"/>
            <a:ext cx="2085166" cy="923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NZ" altLang="en-US" sz="1800" b="1" i="1" dirty="0">
                <a:latin typeface="Verdana" panose="020B0604030504040204" pitchFamily="34" charset="0"/>
              </a:rPr>
              <a:t>A RANGE OF JUSTICE &amp; EQUALITY</a:t>
            </a:r>
            <a:endParaRPr lang="en-GB" altLang="en-US" sz="1800" b="1" i="1" dirty="0">
              <a:latin typeface="Verdana" panose="020B0604030504040204" pitchFamily="34" charset="0"/>
            </a:endParaRP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6505597" y="2830509"/>
            <a:ext cx="2178028" cy="995365"/>
          </a:xfrm>
          <a:prstGeom prst="curvedLeftArrow">
            <a:avLst>
              <a:gd name="adj1" fmla="val 20000"/>
              <a:gd name="adj2" fmla="val 40000"/>
              <a:gd name="adj3" fmla="val 6283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 rot="20534409" flipV="1">
            <a:off x="7363346" y="4477543"/>
            <a:ext cx="827087" cy="1081088"/>
          </a:xfrm>
          <a:prstGeom prst="curvedLeftArrow">
            <a:avLst>
              <a:gd name="adj1" fmla="val 22475"/>
              <a:gd name="adj2" fmla="val 52284"/>
              <a:gd name="adj3" fmla="val 10194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62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7" grpId="0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Simplicity</a:t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r>
              <a:rPr lang="en-US" sz="2200" dirty="0" smtClean="0">
                <a:latin typeface="Bauhaus 93" panose="04030905020B02020C02" pitchFamily="82" charset="0"/>
              </a:rPr>
              <a:t>detachment</a:t>
            </a:r>
            <a:endParaRPr lang="en-US" sz="24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13" name="Text Placeholder 4"/>
          <p:cNvSpPr>
            <a:spLocks noGrp="1"/>
          </p:cNvSpPr>
          <p:nvPr>
            <p:ph type="body" idx="1"/>
          </p:nvPr>
        </p:nvSpPr>
        <p:spPr>
          <a:xfrm>
            <a:off x="6905625" y="3714749"/>
            <a:ext cx="4981910" cy="285432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4000" b="1" i="1" dirty="0" smtClean="0"/>
              <a:t>Earn </a:t>
            </a:r>
            <a:r>
              <a:rPr lang="en-US" sz="4000" b="1" i="1" dirty="0"/>
              <a:t>Much, </a:t>
            </a:r>
            <a:endParaRPr lang="en-US" sz="4000" b="1" i="1" dirty="0" smtClean="0"/>
          </a:p>
          <a:p>
            <a:pPr algn="ctr"/>
            <a:r>
              <a:rPr lang="en-US" sz="4000" b="1" i="1" dirty="0" smtClean="0"/>
              <a:t>Consume </a:t>
            </a:r>
            <a:r>
              <a:rPr lang="en-US" sz="4000" b="1" i="1" dirty="0"/>
              <a:t>Little, </a:t>
            </a:r>
            <a:endParaRPr lang="en-US" sz="4000" b="1" i="1" dirty="0" smtClean="0"/>
          </a:p>
          <a:p>
            <a:pPr algn="ctr"/>
            <a:r>
              <a:rPr lang="en-US" sz="4000" b="1" i="1" dirty="0" smtClean="0"/>
              <a:t>Hoard </a:t>
            </a:r>
            <a:r>
              <a:rPr lang="en-US" sz="4000" b="1" i="1" dirty="0"/>
              <a:t>Nothing, </a:t>
            </a:r>
            <a:endParaRPr lang="en-US" sz="4000" b="1" i="1" dirty="0" smtClean="0"/>
          </a:p>
          <a:p>
            <a:pPr algn="ctr"/>
            <a:r>
              <a:rPr lang="en-US" sz="4000" b="1" i="1" dirty="0" smtClean="0"/>
              <a:t>Give </a:t>
            </a:r>
            <a:r>
              <a:rPr lang="en-US" sz="4000" b="1" i="1" dirty="0"/>
              <a:t>Generously, </a:t>
            </a:r>
            <a:endParaRPr lang="en-US" sz="4000" b="1" i="1" dirty="0" smtClean="0"/>
          </a:p>
          <a:p>
            <a:pPr algn="ctr"/>
            <a:r>
              <a:rPr lang="en-US" sz="4000" b="1" i="1" dirty="0" smtClean="0"/>
              <a:t>Celebrate Life</a:t>
            </a:r>
          </a:p>
          <a:p>
            <a:pPr algn="ctr"/>
            <a:r>
              <a:rPr lang="en-US" sz="1900" b="0" dirty="0" smtClean="0"/>
              <a:t>Viv </a:t>
            </a:r>
            <a:r>
              <a:rPr lang="en-US" sz="1900" b="0" dirty="0"/>
              <a:t>G</a:t>
            </a:r>
            <a:r>
              <a:rPr lang="en-US" sz="1900" b="0" dirty="0" smtClean="0"/>
              <a:t>rigg, 1984</a:t>
            </a:r>
            <a:endParaRPr lang="en-US" sz="19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uhaus 93" panose="04030905020B02020C02" pitchFamily="82" charset="0"/>
              </a:rPr>
              <a:t>7</a:t>
            </a:r>
            <a:r>
              <a:rPr lang="en-US" sz="2800" baseline="30000" dirty="0" smtClean="0">
                <a:latin typeface="Bauhaus 93" panose="04030905020B02020C02" pitchFamily="82" charset="0"/>
              </a:rPr>
              <a:t>th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247" y="585921"/>
            <a:ext cx="2210139" cy="26072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/>
          <p:cNvSpPr txBox="1"/>
          <p:nvPr/>
        </p:nvSpPr>
        <p:spPr>
          <a:xfrm>
            <a:off x="412751" y="1587500"/>
            <a:ext cx="73342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Sell your possessions and give to the poor, and come follow me.</a:t>
            </a:r>
          </a:p>
          <a:p>
            <a:endParaRPr lang="en-US" sz="2400" dirty="0"/>
          </a:p>
          <a:p>
            <a:r>
              <a:rPr lang="en-US" sz="2400" dirty="0" smtClean="0"/>
              <a:t>Unless a man… forsakes all that he has, he cannot be my disciple (Luke 14:33)</a:t>
            </a:r>
          </a:p>
          <a:p>
            <a:endParaRPr lang="en-US" sz="2400" dirty="0"/>
          </a:p>
          <a:p>
            <a:r>
              <a:rPr lang="en-US" sz="2400" dirty="0" smtClean="0"/>
              <a:t>But seek first his Kingdom and his righteousness and all these things will be yours as well (Matt 6:33).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7529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Management</a:t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r>
              <a:rPr lang="en-US" sz="2400" dirty="0" smtClean="0">
                <a:latin typeface="Bauhaus 93" panose="04030905020B02020C02" pitchFamily="82" charset="0"/>
              </a:rPr>
              <a:t>savings and debt</a:t>
            </a:r>
            <a:endParaRPr lang="en-US" sz="24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idx="1"/>
          </p:nvPr>
        </p:nvSpPr>
        <p:spPr>
          <a:xfrm>
            <a:off x="1398543" y="6019271"/>
            <a:ext cx="9394920" cy="576262"/>
          </a:xfrm>
        </p:spPr>
        <p:txBody>
          <a:bodyPr/>
          <a:lstStyle/>
          <a:p>
            <a:r>
              <a:rPr lang="en-US" sz="2000" b="1" i="1" dirty="0"/>
              <a:t>“Earn Much, Consume Little, Hoard Nothing, Give Generously, Celebrate Life” Viv </a:t>
            </a:r>
            <a:r>
              <a:rPr lang="en-US" sz="2000" b="1" i="1" dirty="0" smtClean="0"/>
              <a:t>Grigg</a:t>
            </a:r>
            <a:endParaRPr lang="en-US" sz="2000" b="1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904404" y="2209277"/>
            <a:ext cx="4878649" cy="3313217"/>
          </a:xfrm>
        </p:spPr>
        <p:txBody>
          <a:bodyPr>
            <a:normAutofit lnSpcReduction="10000"/>
          </a:bodyPr>
          <a:lstStyle/>
          <a:p>
            <a:pPr fontAlgn="t"/>
            <a:r>
              <a:rPr lang="en-US" sz="2400" dirty="0"/>
              <a:t>Manage the </a:t>
            </a:r>
            <a:r>
              <a:rPr lang="en-US" sz="2400" dirty="0" smtClean="0"/>
              <a:t>Earth</a:t>
            </a:r>
            <a:endParaRPr lang="en-US" sz="2400" dirty="0"/>
          </a:p>
          <a:p>
            <a:pPr fontAlgn="t"/>
            <a:r>
              <a:rPr lang="en-US" sz="2400" dirty="0" smtClean="0"/>
              <a:t>Jubilee </a:t>
            </a:r>
            <a:r>
              <a:rPr lang="en-US" sz="2400" dirty="0"/>
              <a:t>cancels debts </a:t>
            </a:r>
          </a:p>
          <a:p>
            <a:pPr fontAlgn="t"/>
            <a:r>
              <a:rPr lang="en-US" sz="2400" dirty="0"/>
              <a:t>Land needs rest </a:t>
            </a:r>
          </a:p>
          <a:p>
            <a:pPr fontAlgn="t"/>
            <a:r>
              <a:rPr lang="en-US" sz="2400" dirty="0"/>
              <a:t>Parables of Stewardship, Debts cancelled</a:t>
            </a:r>
          </a:p>
          <a:p>
            <a:pPr fontAlgn="t"/>
            <a:r>
              <a:rPr lang="en-US" sz="2400" dirty="0"/>
              <a:t>Role of a Deacon </a:t>
            </a:r>
            <a:endParaRPr lang="en-US" sz="2400" dirty="0" smtClean="0"/>
          </a:p>
          <a:p>
            <a:pPr fontAlgn="t"/>
            <a:r>
              <a:rPr lang="en-US" sz="2400" dirty="0" smtClean="0"/>
              <a:t>Give 10%, Save 10%</a:t>
            </a:r>
          </a:p>
          <a:p>
            <a:pPr fontAlgn="t"/>
            <a:r>
              <a:rPr lang="en-US" sz="2400" dirty="0" smtClean="0"/>
              <a:t>Owe </a:t>
            </a:r>
            <a:r>
              <a:rPr lang="en-US" sz="2400" dirty="0"/>
              <a:t>no </a:t>
            </a:r>
            <a:r>
              <a:rPr lang="en-US" sz="2400" dirty="0" smtClean="0"/>
              <a:t>person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uhaus 93" panose="04030905020B02020C02" pitchFamily="82" charset="0"/>
              </a:rPr>
              <a:t>8</a:t>
            </a:r>
            <a:r>
              <a:rPr lang="en-US" sz="2800" baseline="30000" dirty="0" smtClean="0">
                <a:latin typeface="Bauhaus 93" panose="04030905020B02020C02" pitchFamily="82" charset="0"/>
              </a:rPr>
              <a:t>th</a:t>
            </a:r>
            <a:r>
              <a:rPr lang="en-US" sz="2800" dirty="0">
                <a:latin typeface="Bauhaus 93" panose="04030905020B02020C02" pitchFamily="82" charset="0"/>
              </a:rPr>
              <a:t> </a:t>
            </a:r>
            <a:r>
              <a:rPr lang="en-US" sz="2800" dirty="0" smtClean="0">
                <a:latin typeface="Bauhaus 93" panose="04030905020B02020C02" pitchFamily="82" charset="0"/>
              </a:rPr>
              <a:t>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4" t="4490" r="1" b="13750"/>
          <a:stretch/>
        </p:blipFill>
        <p:spPr>
          <a:xfrm>
            <a:off x="9932441" y="2809766"/>
            <a:ext cx="1694893" cy="21494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1046679"/>
            <a:ext cx="2286000" cy="1409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834" y="608529"/>
            <a:ext cx="2476500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42463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Ownership</a:t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r>
              <a:rPr lang="en-US" dirty="0" smtClean="0">
                <a:latin typeface="Bauhaus 93" panose="04030905020B02020C02" pitchFamily="82" charset="0"/>
                <a:cs typeface="Aharoni" panose="02010803020104030203" pitchFamily="2" charset="-79"/>
              </a:rPr>
              <a:t>Even the Levites were to have their own home. </a:t>
            </a:r>
            <a:r>
              <a:rPr lang="en-US" dirty="0" smtClean="0"/>
              <a:t> </a:t>
            </a:r>
            <a:endParaRPr lang="en-US" sz="32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61257" y="2870201"/>
            <a:ext cx="5421468" cy="355435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“…each of you returns </a:t>
            </a:r>
            <a:r>
              <a:rPr lang="en-US" sz="2400" b="1" i="1" dirty="0" smtClean="0"/>
              <a:t>to the lands that belonged to your ancestors</a:t>
            </a:r>
            <a:r>
              <a:rPr lang="en-US" sz="2400" dirty="0" smtClean="0"/>
              <a:t> and rejoins your clan.” (Lev. 25: 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Provide for your family </a:t>
            </a:r>
            <a:r>
              <a:rPr lang="en-US" sz="2000" dirty="0" smtClean="0"/>
              <a:t>(food and shelter) </a:t>
            </a:r>
            <a:r>
              <a:rPr lang="en-US" dirty="0" smtClean="0"/>
              <a:t>“</a:t>
            </a:r>
            <a:r>
              <a:rPr lang="en-US" baseline="30000" dirty="0"/>
              <a:t> </a:t>
            </a:r>
            <a:r>
              <a:rPr lang="en-US" dirty="0"/>
              <a:t>Anyone </a:t>
            </a:r>
            <a:r>
              <a:rPr lang="en-US" dirty="0" smtClean="0"/>
              <a:t>who </a:t>
            </a:r>
            <a:r>
              <a:rPr lang="en-US" dirty="0"/>
              <a:t>does not provide for their relatives, and especially for their own household, has denied the faith and is worse than an unbeliever</a:t>
            </a:r>
            <a:r>
              <a:rPr lang="en-US" dirty="0" smtClean="0"/>
              <a:t>.” </a:t>
            </a:r>
            <a:r>
              <a:rPr lang="en-US" b="1" dirty="0" smtClean="0"/>
              <a:t>(1Tim.5:8)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097588" y="2974307"/>
            <a:ext cx="5183188" cy="3684588"/>
          </a:xfrm>
        </p:spPr>
        <p:txBody>
          <a:bodyPr/>
          <a:lstStyle/>
          <a:p>
            <a:pPr fontAlgn="t"/>
            <a:r>
              <a:rPr lang="en-US" sz="2400" dirty="0"/>
              <a:t>Each family to own their own Home (including Levites) </a:t>
            </a:r>
          </a:p>
          <a:p>
            <a:pPr fontAlgn="t"/>
            <a:r>
              <a:rPr lang="en-US" sz="2400" dirty="0"/>
              <a:t>Each family to be given back land </a:t>
            </a:r>
            <a:endParaRPr lang="en-US" sz="2400" dirty="0" smtClean="0"/>
          </a:p>
          <a:p>
            <a:pPr fontAlgn="t"/>
            <a:r>
              <a:rPr lang="en-US" sz="2400" dirty="0" smtClean="0"/>
              <a:t>All </a:t>
            </a:r>
            <a:r>
              <a:rPr lang="en-US" sz="2400" dirty="0"/>
              <a:t>to own </a:t>
            </a:r>
            <a:r>
              <a:rPr lang="en-US" sz="2400" dirty="0" smtClean="0"/>
              <a:t>a home</a:t>
            </a:r>
            <a:endParaRPr lang="en-US" sz="2400" dirty="0"/>
          </a:p>
          <a:p>
            <a:pPr fontAlgn="t"/>
            <a:r>
              <a:rPr lang="en-US" sz="2400" dirty="0"/>
              <a:t>Forsake all, yet own home </a:t>
            </a:r>
          </a:p>
          <a:p>
            <a:pPr fontAlgn="t"/>
            <a:r>
              <a:rPr lang="en-US" sz="2400" dirty="0"/>
              <a:t>Provide for Family (1 Tim 5:8)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auhaus 93" panose="04030905020B02020C02" pitchFamily="82" charset="0"/>
              </a:rPr>
              <a:t>9</a:t>
            </a:r>
            <a:r>
              <a:rPr lang="en-US" sz="2800" baseline="30000" dirty="0" smtClean="0">
                <a:latin typeface="Bauhaus 93" panose="04030905020B02020C02" pitchFamily="82" charset="0"/>
              </a:rPr>
              <a:t>th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512"/>
          <a:stretch/>
        </p:blipFill>
        <p:spPr>
          <a:xfrm>
            <a:off x="1315045" y="903538"/>
            <a:ext cx="1656946" cy="1752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413" y="521033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10823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Celebration</a:t>
            </a:r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/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r>
              <a:rPr lang="en-US" sz="2400" dirty="0" smtClean="0">
                <a:latin typeface="Bauhaus 93" panose="04030905020B02020C02" pitchFamily="82" charset="0"/>
              </a:rPr>
              <a:t>worship and give thanks.</a:t>
            </a:r>
            <a:endParaRPr lang="en-US" sz="32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054977" y="3173412"/>
            <a:ext cx="6756515" cy="296241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Sharing leads to rejoicing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Rejoicing leads to celebration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uhaus 93" panose="04030905020B02020C02" pitchFamily="82" charset="0"/>
              </a:rPr>
              <a:t>10</a:t>
            </a:r>
            <a:r>
              <a:rPr lang="en-US" sz="2800" baseline="30000" dirty="0" smtClean="0">
                <a:latin typeface="Bauhaus 93" panose="04030905020B02020C02" pitchFamily="82" charset="0"/>
              </a:rPr>
              <a:t>th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1398543" y="6019271"/>
            <a:ext cx="9394920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2800" b="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20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1" smtClean="0"/>
              <a:t>“Earn Much, Consume Little, Hoard Nothing, Give Generously, Celebrate Life” Viv Grigg</a:t>
            </a:r>
            <a:endParaRPr lang="en-US" sz="2000" b="1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492" y="456670"/>
            <a:ext cx="2883538" cy="19540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84" y="917547"/>
            <a:ext cx="2847975" cy="1609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588" y="2563646"/>
            <a:ext cx="1689750" cy="19836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73212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562677"/>
              </p:ext>
            </p:extLst>
          </p:nvPr>
        </p:nvGraphicFramePr>
        <p:xfrm>
          <a:off x="268856" y="413465"/>
          <a:ext cx="11652850" cy="5988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0570"/>
                <a:gridCol w="2330570"/>
                <a:gridCol w="2330570"/>
                <a:gridCol w="2330570"/>
                <a:gridCol w="2330570"/>
              </a:tblGrid>
              <a:tr h="4894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/>
                        <a:t>Ten Principles of Economic Discipleship: Love is expressed in the following ways </a:t>
                      </a:r>
                      <a:endParaRPr lang="en-US" sz="24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261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Principle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Genesis 1-4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Sabbath &amp; Jubilee </a:t>
                      </a:r>
                    </a:p>
                    <a:p>
                      <a:pPr algn="ctr"/>
                      <a:r>
                        <a:rPr lang="en-US" sz="1600" b="1" dirty="0" smtClean="0"/>
                        <a:t>(Lev 23,25)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Gospels &amp; Acts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Epistles </a:t>
                      </a:r>
                      <a:endParaRPr lang="en-US" b="1" dirty="0"/>
                    </a:p>
                  </a:txBody>
                  <a:tcPr/>
                </a:tc>
              </a:tr>
              <a:tr h="68524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dirty="0" smtClean="0"/>
                        <a:t>1. Love and</a:t>
                      </a:r>
                      <a:r>
                        <a:rPr lang="en-US" baseline="0" dirty="0" smtClean="0"/>
                        <a:t> Human Worth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Created in God’s Image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Care for the lame, blind, needy, widows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Core for widows, orphans</a:t>
                      </a:r>
                      <a:endParaRPr lang="en-US" dirty="0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2. Creativity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God the Creator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Spirit sets free</a:t>
                      </a:r>
                      <a:endParaRPr lang="en-US" dirty="0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3. Productivity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Good Outcomes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6yr and 49yrs</a:t>
                      </a:r>
                      <a:r>
                        <a:rPr lang="en-US" baseline="0" dirty="0" smtClean="0"/>
                        <a:t> of productivity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Parables of multiplying seed as a Kingdom Principle.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4. Cooperation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Let “us” make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Common purse, Not a needy one among them.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Provide for others</a:t>
                      </a:r>
                      <a:endParaRPr lang="en-US" dirty="0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5. Work &amp;</a:t>
                      </a:r>
                      <a:r>
                        <a:rPr lang="en-US" baseline="0" dirty="0" smtClean="0"/>
                        <a:t> Rest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He Makes</a:t>
                      </a:r>
                    </a:p>
                    <a:p>
                      <a:pPr algn="l"/>
                      <a:r>
                        <a:rPr lang="en-US" dirty="0" smtClean="0"/>
                        <a:t>He Structures</a:t>
                      </a:r>
                    </a:p>
                    <a:p>
                      <a:pPr algn="l"/>
                      <a:r>
                        <a:rPr lang="en-US" dirty="0" smtClean="0"/>
                        <a:t>God Rests, Sabbath Rest, Jubilee 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He provides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upernaturally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Labor in the gospel, yet he will provide food and clothing. Jubilee come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Work with hands (1 </a:t>
                      </a:r>
                      <a:r>
                        <a:rPr lang="en-US" dirty="0" err="1" smtClean="0"/>
                        <a:t>Thes</a:t>
                      </a:r>
                      <a:r>
                        <a:rPr lang="en-US" dirty="0" smtClean="0"/>
                        <a:t> 4:11), provide for family and for needy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927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194" y="348927"/>
            <a:ext cx="9673706" cy="1456267"/>
          </a:xfrm>
        </p:spPr>
        <p:txBody>
          <a:bodyPr>
            <a:normAutofit/>
          </a:bodyPr>
          <a:lstStyle/>
          <a:p>
            <a:r>
              <a:rPr lang="en-US" b="1" dirty="0"/>
              <a:t>A Theology </a:t>
            </a:r>
            <a:r>
              <a:rPr lang="en-US" b="1" dirty="0" smtClean="0"/>
              <a:t>of Economic Discipleship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260121"/>
            <a:ext cx="6160166" cy="3057837"/>
          </a:xfrm>
        </p:spPr>
        <p:txBody>
          <a:bodyPr>
            <a:noAutofit/>
          </a:bodyPr>
          <a:lstStyle/>
          <a:p>
            <a:r>
              <a:rPr lang="en-US" dirty="0" smtClean="0"/>
              <a:t>Jesus came “to preach good news of the Kingdom of God to the poor, to set the captives free, to declare the acceptable year of the Lord” Luke 4:18-19.</a:t>
            </a:r>
          </a:p>
          <a:p>
            <a:endParaRPr lang="en-US" dirty="0"/>
          </a:p>
          <a:p>
            <a:r>
              <a:rPr lang="en-US" b="1" i="1" dirty="0" smtClean="0"/>
              <a:t>When the people heard him, what did they understand?</a:t>
            </a:r>
            <a:endParaRPr lang="en-US" b="1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91" y="529085"/>
            <a:ext cx="1424177" cy="10959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5" descr="SLum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1" y="1625034"/>
            <a:ext cx="3289022" cy="24664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slum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6321" y="4209690"/>
            <a:ext cx="2887579" cy="2110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6816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26703"/>
              </p:ext>
            </p:extLst>
          </p:nvPr>
        </p:nvGraphicFramePr>
        <p:xfrm>
          <a:off x="268856" y="413465"/>
          <a:ext cx="11652850" cy="5714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0570"/>
                <a:gridCol w="2330570"/>
                <a:gridCol w="2330570"/>
                <a:gridCol w="2330570"/>
                <a:gridCol w="2330570"/>
              </a:tblGrid>
              <a:tr h="4894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/>
                        <a:t>Ten Principles of Economic Discipleship Love is expressed in the following ways </a:t>
                      </a:r>
                      <a:endParaRPr lang="en-US" sz="24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261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Principle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Genesis 1-4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Sabbath &amp; Jubilee</a:t>
                      </a:r>
                    </a:p>
                    <a:p>
                      <a:pPr algn="ctr"/>
                      <a:r>
                        <a:rPr lang="en-US" sz="1600" b="1" dirty="0" smtClean="0"/>
                        <a:t>(Lev 23,25)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Gospels &amp; Acts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Epistles </a:t>
                      </a:r>
                      <a:endParaRPr lang="en-US" b="1" dirty="0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r>
                        <a:rPr lang="en-US" dirty="0" smtClean="0"/>
                        <a:t>6. Simplicity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r>
                        <a:rPr lang="en-US" dirty="0" smtClean="0"/>
                        <a:t>7. Redistribution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Abraham tithes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Jubilee –return of land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needy one Weekly Giving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 redistribution (2 Cor. 8,9) </a:t>
                      </a:r>
                      <a:endParaRPr lang="en-US" dirty="0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r>
                        <a:rPr lang="en-US" dirty="0" smtClean="0"/>
                        <a:t>8. Management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Manage the Earth, Jubilee cancels debts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Land needs rest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Parables of Stewardship, Debts cancelled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Role of a Deacon Owe no person, Simplicity </a:t>
                      </a:r>
                      <a:endParaRPr lang="en-US" dirty="0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r>
                        <a:rPr lang="en-US" dirty="0" smtClean="0"/>
                        <a:t>9. Celebration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Each family to own their own Home (including Levites)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Each family to be given back land All to own.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Forsake all, yet own home.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Provide for Family (1 Tim 5:8)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r>
                        <a:rPr lang="en-US" dirty="0" smtClean="0"/>
                        <a:t>10.</a:t>
                      </a:r>
                      <a:r>
                        <a:rPr lang="en-US" baseline="0" dirty="0" smtClean="0"/>
                        <a:t> Celebration</a:t>
                      </a:r>
                    </a:p>
                    <a:p>
                      <a:endParaRPr lang="en-US" baseline="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was 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Blow</a:t>
                      </a:r>
                      <a:r>
                        <a:rPr lang="en-US" baseline="0" dirty="0" smtClean="0"/>
                        <a:t> Trumpet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Worship Daily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891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Love and Human Dignity</a:t>
            </a:r>
          </a:p>
          <a:p>
            <a:r>
              <a:rPr lang="en-US" dirty="0" smtClean="0"/>
              <a:t>Passages: </a:t>
            </a:r>
          </a:p>
          <a:p>
            <a:pPr lvl="1"/>
            <a:r>
              <a:rPr lang="en-US" dirty="0" smtClean="0"/>
              <a:t>Psalm 139:13-16</a:t>
            </a:r>
          </a:p>
          <a:p>
            <a:pPr lvl="1"/>
            <a:r>
              <a:rPr lang="en-US" dirty="0" smtClean="0"/>
              <a:t>John 1:12</a:t>
            </a:r>
          </a:p>
          <a:p>
            <a:pPr lvl="1"/>
            <a:r>
              <a:rPr lang="en-US" dirty="0" smtClean="0"/>
              <a:t>Romans 8:15</a:t>
            </a:r>
          </a:p>
          <a:p>
            <a:r>
              <a:rPr lang="en-US" dirty="0" smtClean="0"/>
              <a:t>Questions: </a:t>
            </a:r>
          </a:p>
          <a:p>
            <a:pPr lvl="1"/>
            <a:r>
              <a:rPr lang="en-US" dirty="0" smtClean="0"/>
              <a:t>How much are you worth? </a:t>
            </a:r>
          </a:p>
          <a:p>
            <a:pPr lvl="1"/>
            <a:r>
              <a:rPr lang="en-US" dirty="0" smtClean="0"/>
              <a:t>Why? </a:t>
            </a:r>
          </a:p>
          <a:p>
            <a:pPr lvl="1"/>
            <a:r>
              <a:rPr lang="en-US" dirty="0" smtClean="0"/>
              <a:t>How do you show others who valuable they are?  How do you help children know they are valuable.</a:t>
            </a:r>
          </a:p>
        </p:txBody>
      </p:sp>
    </p:spTree>
    <p:extLst>
      <p:ext uri="{BB962C8B-B14F-4D97-AF65-F5344CB8AC3E}">
        <p14:creationId xmlns:p14="http://schemas.microsoft.com/office/powerpoint/2010/main" val="3317858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Creativity</a:t>
            </a:r>
          </a:p>
          <a:p>
            <a:pPr lvl="1"/>
            <a:r>
              <a:rPr lang="en-US" dirty="0" smtClean="0"/>
              <a:t>What is creativity?</a:t>
            </a:r>
          </a:p>
          <a:p>
            <a:pPr lvl="1"/>
            <a:r>
              <a:rPr lang="en-US" dirty="0" smtClean="0"/>
              <a:t>How have you helped others to be creative?</a:t>
            </a:r>
            <a:endParaRPr lang="en-US" dirty="0"/>
          </a:p>
          <a:p>
            <a:r>
              <a:rPr lang="en-US" dirty="0" smtClean="0"/>
              <a:t>Productivity</a:t>
            </a:r>
          </a:p>
          <a:p>
            <a:pPr lvl="1"/>
            <a:r>
              <a:rPr lang="en-US" dirty="0" smtClean="0"/>
              <a:t>Passages: </a:t>
            </a:r>
            <a:r>
              <a:rPr lang="en-US" dirty="0" err="1" smtClean="0"/>
              <a:t>Eph</a:t>
            </a:r>
            <a:r>
              <a:rPr lang="en-US" dirty="0" smtClean="0"/>
              <a:t> 2:10; John 16:15</a:t>
            </a:r>
          </a:p>
          <a:p>
            <a:pPr lvl="1"/>
            <a:r>
              <a:rPr lang="en-US" dirty="0" smtClean="0"/>
              <a:t>What do you produce?  Is it good? Is it very good? Does it multiply?</a:t>
            </a:r>
          </a:p>
          <a:p>
            <a:pPr lvl="1"/>
            <a:r>
              <a:rPr lang="en-US" dirty="0" smtClean="0"/>
              <a:t>How have you helped others to be productive?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400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LOVE &amp; </a:t>
            </a:r>
            <a:r>
              <a:rPr lang="en-US" sz="4800" smtClean="0">
                <a:latin typeface="Bauhaus 93" panose="04030905020B02020C02" pitchFamily="82" charset="0"/>
                <a:cs typeface="Aharoni" panose="02010803020104030203" pitchFamily="2" charset="-79"/>
              </a:rPr>
              <a:t>Human Worth </a:t>
            </a:r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/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endParaRPr lang="en-US" sz="24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1" r="25088"/>
          <a:stretch/>
        </p:blipFill>
        <p:spPr>
          <a:xfrm>
            <a:off x="9249764" y="365125"/>
            <a:ext cx="2518683" cy="2600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uhaus 93" panose="04030905020B02020C02" pitchFamily="82" charset="0"/>
              </a:rPr>
              <a:t>1</a:t>
            </a:r>
            <a:r>
              <a:rPr lang="en-US" sz="2800" baseline="30000" dirty="0" smtClean="0">
                <a:latin typeface="Bauhaus 93" panose="04030905020B02020C02" pitchFamily="82" charset="0"/>
              </a:rPr>
              <a:t>st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2965237"/>
            <a:ext cx="2438400" cy="1876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ctangle 1"/>
          <p:cNvSpPr/>
          <p:nvPr/>
        </p:nvSpPr>
        <p:spPr>
          <a:xfrm>
            <a:off x="3049588" y="162768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“So God created people in his own image; God patterned them after himself…” </a:t>
            </a:r>
            <a:r>
              <a:rPr lang="en-US" b="1" dirty="0"/>
              <a:t>Gen 1:27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75325" y="2953250"/>
            <a:ext cx="669104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act of Love was creation</a:t>
            </a:r>
            <a:r>
              <a:rPr lang="en-US" sz="2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Human Dignity: “</a:t>
            </a:r>
            <a:r>
              <a:rPr lang="en-US" sz="2800" dirty="0"/>
              <a:t>So God created people in his own image; God patterned them after himself…” </a:t>
            </a:r>
            <a:r>
              <a:rPr lang="en-US" sz="2800" b="1" dirty="0"/>
              <a:t>Gen 1:</a:t>
            </a:r>
            <a:r>
              <a:rPr lang="en-US" sz="2800" b="1" dirty="0" smtClean="0"/>
              <a:t>27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Economic Discipleship is </a:t>
            </a:r>
            <a:r>
              <a:rPr lang="en-US" altLang="en-US" sz="2800" dirty="0"/>
              <a:t>T</a:t>
            </a:r>
            <a:r>
              <a:rPr lang="en-US" altLang="en-US" sz="2800" dirty="0" smtClean="0"/>
              <a:t>he </a:t>
            </a:r>
            <a:r>
              <a:rPr lang="en-US" altLang="en-US" sz="2800" dirty="0"/>
              <a:t>redemption of the dignity of individuals in their material relationships within </a:t>
            </a:r>
            <a:r>
              <a:rPr lang="en-US" altLang="en-US" sz="2800" dirty="0" smtClean="0"/>
              <a:t>communities</a:t>
            </a:r>
            <a:r>
              <a:rPr lang="en-US" sz="2800" dirty="0" smtClean="0"/>
              <a:t>.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740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Creativity</a:t>
            </a:r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/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r>
              <a:rPr lang="en-US" sz="2400" dirty="0" smtClean="0">
                <a:latin typeface="Bauhaus 93" panose="04030905020B02020C02" pitchFamily="82" charset="0"/>
              </a:rPr>
              <a:t>God the creator.</a:t>
            </a:r>
            <a:endParaRPr lang="en-US" sz="32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idx="1"/>
          </p:nvPr>
        </p:nvSpPr>
        <p:spPr>
          <a:xfrm>
            <a:off x="3222625" y="1337733"/>
            <a:ext cx="5400945" cy="976602"/>
          </a:xfrm>
        </p:spPr>
        <p:txBody>
          <a:bodyPr>
            <a:normAutofit/>
          </a:bodyPr>
          <a:lstStyle/>
          <a:p>
            <a:r>
              <a:rPr lang="en-US" dirty="0" smtClean="0"/>
              <a:t>“In the beginning God created…” </a:t>
            </a:r>
            <a:r>
              <a:rPr lang="en-US" b="1" dirty="0" smtClean="0"/>
              <a:t>Gen 1:1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uhaus 93" panose="04030905020B02020C02" pitchFamily="82" charset="0"/>
              </a:rPr>
              <a:t>2</a:t>
            </a:r>
            <a:r>
              <a:rPr lang="en-US" sz="2800" baseline="30000" dirty="0" smtClean="0">
                <a:latin typeface="Bauhaus 93" panose="04030905020B02020C02" pitchFamily="82" charset="0"/>
              </a:rPr>
              <a:t>nd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8"/>
          <a:stretch/>
        </p:blipFill>
        <p:spPr>
          <a:xfrm>
            <a:off x="8777557" y="701507"/>
            <a:ext cx="2548436" cy="29237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1114743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TextBox 12"/>
          <p:cNvSpPr txBox="1"/>
          <p:nvPr/>
        </p:nvSpPr>
        <p:spPr>
          <a:xfrm>
            <a:off x="762001" y="3580373"/>
            <a:ext cx="10212986" cy="224676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800" b="1" dirty="0">
                <a:ea typeface="ＭＳ Ｐゴシック" panose="020B0600070205080204" pitchFamily="34" charset="-128"/>
              </a:rPr>
              <a:t>God is the creative worker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altLang="en-US" sz="2800" dirty="0">
                <a:ea typeface="ＭＳ Ｐゴシック" panose="020B0600070205080204" pitchFamily="34" charset="-128"/>
              </a:rPr>
              <a:t>His work was good, expressing beauty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altLang="en-US" sz="2800" dirty="0">
                <a:ea typeface="ＭＳ Ｐゴシック" panose="020B0600070205080204" pitchFamily="34" charset="-128"/>
              </a:rPr>
              <a:t>Made something out of nothing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altLang="en-US" sz="2800" dirty="0">
                <a:ea typeface="ＭＳ Ｐゴシック" panose="020B0600070205080204" pitchFamily="34" charset="-128"/>
              </a:rPr>
              <a:t>Evolved each step into something new – incremental business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altLang="en-US" sz="2800" dirty="0">
                <a:ea typeface="ＭＳ Ｐゴシック" panose="020B0600070205080204" pitchFamily="34" charset="-128"/>
              </a:rPr>
              <a:t>His work was </a:t>
            </a:r>
            <a:r>
              <a:rPr lang="en-NZ" altLang="en-US" sz="2800" dirty="0" smtClean="0">
                <a:ea typeface="ＭＳ Ｐゴシック" panose="020B0600070205080204" pitchFamily="34" charset="-128"/>
              </a:rPr>
              <a:t>artistic</a:t>
            </a:r>
            <a:endParaRPr lang="en-NZ" altLang="en-US" sz="2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9245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Productivity</a:t>
            </a:r>
            <a:endParaRPr lang="en-US" sz="24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uhaus 93" panose="04030905020B02020C02" pitchFamily="82" charset="0"/>
              </a:rPr>
              <a:t>3</a:t>
            </a:r>
            <a:r>
              <a:rPr lang="en-US" sz="2800" baseline="30000" dirty="0" smtClean="0">
                <a:latin typeface="Bauhaus 93" panose="04030905020B02020C02" pitchFamily="82" charset="0"/>
              </a:rPr>
              <a:t>rd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151" y="1447646"/>
            <a:ext cx="3924300" cy="11620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01" b="11625"/>
          <a:stretch/>
        </p:blipFill>
        <p:spPr>
          <a:xfrm>
            <a:off x="412800" y="1971521"/>
            <a:ext cx="2903252" cy="14959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Rectangle 7"/>
          <p:cNvSpPr/>
          <p:nvPr/>
        </p:nvSpPr>
        <p:spPr>
          <a:xfrm>
            <a:off x="3238500" y="3016683"/>
            <a:ext cx="84455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altLang="en-US" sz="2400" b="1" dirty="0">
                <a:ea typeface="ＭＳ Ｐゴシック" panose="020B0600070205080204" pitchFamily="34" charset="-128"/>
              </a:rPr>
              <a:t>His work was good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altLang="en-US" sz="2400" dirty="0">
                <a:ea typeface="ＭＳ Ｐゴシック" panose="020B0600070205080204" pitchFamily="34" charset="-128"/>
              </a:rPr>
              <a:t>Work is honourable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altLang="en-US" sz="2400" dirty="0">
                <a:ea typeface="ＭＳ Ｐゴシック" panose="020B0600070205080204" pitchFamily="34" charset="-128"/>
              </a:rPr>
              <a:t>God’s work can be seen in four categories: </a:t>
            </a:r>
            <a:endParaRPr lang="en-NZ" altLang="en-US" sz="2400" dirty="0" smtClean="0">
              <a:ea typeface="ＭＳ Ｐゴシック" panose="020B0600070205080204" pitchFamily="34" charset="-128"/>
            </a:endParaRPr>
          </a:p>
          <a:p>
            <a:pPr marL="1257300" lvl="2" indent="-342900">
              <a:buFont typeface="Arial"/>
              <a:buChar char="•"/>
            </a:pPr>
            <a:r>
              <a:rPr lang="en-NZ" altLang="en-US" sz="2400" dirty="0">
                <a:ea typeface="ＭＳ Ｐゴシック" panose="020B0600070205080204" pitchFamily="34" charset="-128"/>
              </a:rPr>
              <a:t>C</a:t>
            </a:r>
            <a:r>
              <a:rPr lang="en-NZ" altLang="en-US" sz="2400" dirty="0" smtClean="0">
                <a:ea typeface="ＭＳ Ｐゴシック" panose="020B0600070205080204" pitchFamily="34" charset="-128"/>
              </a:rPr>
              <a:t>reation – making new things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NZ" altLang="en-US" sz="2400" dirty="0" smtClean="0">
                <a:ea typeface="ＭＳ Ｐゴシック" panose="020B0600070205080204" pitchFamily="34" charset="-128"/>
              </a:rPr>
              <a:t>Providence – providing for families and communities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NZ" altLang="en-US" sz="2400" dirty="0" smtClean="0">
                <a:ea typeface="ＭＳ Ｐゴシック" panose="020B0600070205080204" pitchFamily="34" charset="-128"/>
              </a:rPr>
              <a:t>Judgement – Structuring life, organizations, cities….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NZ" altLang="en-US" sz="2400" dirty="0" smtClean="0">
                <a:ea typeface="ＭＳ Ｐゴシック" panose="020B0600070205080204" pitchFamily="34" charset="-128"/>
              </a:rPr>
              <a:t>Redemption – righiting that which is broken…</a:t>
            </a:r>
            <a:endParaRPr lang="en-GB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2799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Cooperation</a:t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r>
              <a:rPr lang="en-US" sz="24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“Let us” Make… (Gen.1:26)</a:t>
            </a:r>
            <a:endParaRPr lang="en-US" sz="32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783611" y="2522131"/>
            <a:ext cx="4804763" cy="2920998"/>
          </a:xfrm>
        </p:spPr>
        <p:txBody>
          <a:bodyPr>
            <a:noAutofit/>
          </a:bodyPr>
          <a:lstStyle/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God is an “</a:t>
            </a:r>
            <a:r>
              <a:rPr lang="en-US" altLang="en-US" sz="2400" dirty="0" err="1" smtClean="0">
                <a:ea typeface="ＭＳ Ｐゴシック" panose="020B0600070205080204" pitchFamily="34" charset="-128"/>
              </a:rPr>
              <a:t>usness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”</a:t>
            </a: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Let “us” make</a:t>
            </a: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The history of Economic Theology highlights this theme.</a:t>
            </a:r>
          </a:p>
          <a:p>
            <a:pPr lvl="1"/>
            <a:r>
              <a:rPr lang="en-US" altLang="en-US" sz="2000" dirty="0" smtClean="0">
                <a:ea typeface="ＭＳ Ｐゴシック" panose="020B0600070205080204" pitchFamily="34" charset="-128"/>
              </a:rPr>
              <a:t>Different to Marxism</a:t>
            </a:r>
          </a:p>
          <a:p>
            <a:pPr lvl="1"/>
            <a:r>
              <a:rPr lang="en-US" altLang="en-US" sz="2000" dirty="0" smtClean="0">
                <a:ea typeface="ＭＳ Ｐゴシック" panose="020B0600070205080204" pitchFamily="34" charset="-128"/>
              </a:rPr>
              <a:t>Different to Capitalism</a:t>
            </a:r>
          </a:p>
          <a:p>
            <a:pPr lvl="1"/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000" dirty="0" err="1">
                <a:ea typeface="ＭＳ Ｐゴシック" panose="020B0600070205080204" pitchFamily="34" charset="-128"/>
              </a:rPr>
              <a:t>e</a:t>
            </a:r>
            <a:r>
              <a:rPr lang="en-US" altLang="en-US" sz="2000" dirty="0" err="1" smtClean="0">
                <a:ea typeface="ＭＳ Ｐゴシック" panose="020B0600070205080204" pitchFamily="34" charset="-128"/>
              </a:rPr>
              <a:t>.g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 Liberty Trust in New Zealand</a:t>
            </a:r>
          </a:p>
          <a:p>
            <a:pPr lvl="1"/>
            <a:r>
              <a:rPr lang="en-US" altLang="en-US" sz="2000" dirty="0" err="1">
                <a:ea typeface="ＭＳ Ｐゴシック" panose="020B0600070205080204" pitchFamily="34" charset="-128"/>
              </a:rPr>
              <a:t>e</a:t>
            </a:r>
            <a:r>
              <a:rPr lang="en-US" altLang="en-US" sz="2000" dirty="0" err="1" smtClean="0">
                <a:ea typeface="ＭＳ Ｐゴシック" panose="020B0600070205080204" pitchFamily="34" charset="-128"/>
              </a:rPr>
              <a:t>.g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 self-help groups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e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.g. </a:t>
            </a:r>
            <a:r>
              <a:rPr lang="en-US" altLang="en-US" sz="2000" dirty="0" err="1" smtClean="0">
                <a:ea typeface="ＭＳ Ｐゴシック" panose="020B0600070205080204" pitchFamily="34" charset="-128"/>
              </a:rPr>
              <a:t>micorfinance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 loan groups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auhaus 93" panose="04030905020B02020C02" pitchFamily="82" charset="0"/>
              </a:rPr>
              <a:t>4</a:t>
            </a:r>
            <a:r>
              <a:rPr lang="en-US" sz="2800" baseline="30000" dirty="0" smtClean="0">
                <a:latin typeface="Bauhaus 93" panose="04030905020B02020C02" pitchFamily="82" charset="0"/>
              </a:rPr>
              <a:t>th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473" y="1634478"/>
            <a:ext cx="2643663" cy="17753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47" y="2210814"/>
            <a:ext cx="3019425" cy="15144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57630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  <a:t>Work &amp; Rest:</a:t>
            </a:r>
            <a:br>
              <a:rPr lang="en-US" sz="4800" dirty="0" smtClean="0">
                <a:latin typeface="Bauhaus 93" panose="04030905020B02020C02" pitchFamily="82" charset="0"/>
                <a:cs typeface="Aharoni" panose="02010803020104030203" pitchFamily="2" charset="-79"/>
              </a:rPr>
            </a:br>
            <a:r>
              <a:rPr lang="en-US" sz="2400" dirty="0" smtClean="0">
                <a:latin typeface="Bauhaus 93" panose="04030905020B02020C02" pitchFamily="82" charset="0"/>
              </a:rPr>
              <a:t>“On the 7</a:t>
            </a:r>
            <a:r>
              <a:rPr lang="en-US" sz="2400" baseline="30000" dirty="0" smtClean="0">
                <a:latin typeface="Bauhaus 93" panose="04030905020B02020C02" pitchFamily="82" charset="0"/>
              </a:rPr>
              <a:t>th</a:t>
            </a:r>
            <a:r>
              <a:rPr lang="en-US" sz="2400" dirty="0" smtClean="0">
                <a:latin typeface="Bauhaus 93" panose="04030905020B02020C02" pitchFamily="82" charset="0"/>
              </a:rPr>
              <a:t> day he rested”…(Gen.2:1)</a:t>
            </a:r>
            <a:endParaRPr lang="en-US" sz="2400" dirty="0"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55625" y="1714500"/>
            <a:ext cx="8131175" cy="469900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NZ" altLang="en-US" sz="2400" b="1" dirty="0" smtClean="0">
                <a:ea typeface="ＭＳ Ｐゴシック" panose="020B0600070205080204" pitchFamily="34" charset="-128"/>
              </a:rPr>
              <a:t>Human work</a:t>
            </a:r>
          </a:p>
          <a:p>
            <a:pPr lvl="1"/>
            <a:r>
              <a:rPr lang="en-NZ" altLang="en-US" dirty="0" smtClean="0">
                <a:ea typeface="ＭＳ Ｐゴシック" panose="020B0600070205080204" pitchFamily="34" charset="-128"/>
              </a:rPr>
              <a:t>To manage the earth</a:t>
            </a:r>
          </a:p>
          <a:p>
            <a:pPr lvl="1"/>
            <a:r>
              <a:rPr lang="en-NZ" altLang="en-US" dirty="0" smtClean="0">
                <a:ea typeface="ＭＳ Ｐゴシック" panose="020B0600070205080204" pitchFamily="34" charset="-128"/>
              </a:rPr>
              <a:t>To subdue it</a:t>
            </a:r>
          </a:p>
          <a:p>
            <a:pPr lvl="1"/>
            <a:r>
              <a:rPr lang="en-NZ" altLang="en-US" dirty="0" smtClean="0">
                <a:ea typeface="ＭＳ Ｐゴシック" panose="020B0600070205080204" pitchFamily="34" charset="-128"/>
              </a:rPr>
              <a:t>To fill it</a:t>
            </a:r>
          </a:p>
          <a:p>
            <a:pPr marL="0" indent="0">
              <a:buNone/>
            </a:pPr>
            <a:r>
              <a:rPr lang="en-NZ" altLang="en-US" sz="2400" b="1" dirty="0" smtClean="0">
                <a:ea typeface="ＭＳ Ｐゴシック" panose="020B0600070205080204" pitchFamily="34" charset="-128"/>
              </a:rPr>
              <a:t>Work was cursed in the fall</a:t>
            </a:r>
          </a:p>
          <a:p>
            <a:pPr lvl="1"/>
            <a:r>
              <a:rPr lang="en-NZ" altLang="en-US" dirty="0" smtClean="0">
                <a:ea typeface="ＭＳ Ｐゴシック" panose="020B0600070205080204" pitchFamily="34" charset="-128"/>
              </a:rPr>
              <a:t>It became hard work</a:t>
            </a:r>
          </a:p>
          <a:p>
            <a:pPr lvl="2"/>
            <a:r>
              <a:rPr lang="en-NZ" altLang="en-US" sz="2400" dirty="0" smtClean="0">
                <a:ea typeface="ＭＳ Ｐゴシック" panose="020B0600070205080204" pitchFamily="34" charset="-128"/>
              </a:rPr>
              <a:t>From gardener to farmer, from fulfilment to frustration</a:t>
            </a:r>
          </a:p>
          <a:p>
            <a:pPr lvl="1"/>
            <a:r>
              <a:rPr lang="en-NZ" altLang="en-US" dirty="0" smtClean="0">
                <a:ea typeface="ＭＳ Ｐゴシック" panose="020B0600070205080204" pitchFamily="34" charset="-128"/>
              </a:rPr>
              <a:t>But the command to manage did not change</a:t>
            </a:r>
            <a:endParaRPr lang="en-GB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400" b="1" dirty="0" smtClean="0">
                <a:ea typeface="ＭＳ Ｐゴシック" panose="020B0600070205080204" pitchFamily="34" charset="-128"/>
              </a:rPr>
              <a:t>Abuse of work takes two forms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: 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Idleness 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Overwork</a:t>
            </a: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Work without rest is one of the major sins</a:t>
            </a:r>
            <a:r>
              <a:rPr lang="en-GB" altLang="en-US" sz="2400" dirty="0" smtClean="0">
                <a:ea typeface="ＭＳ Ｐゴシック" panose="020B0600070205080204" pitchFamily="34" charset="-128"/>
              </a:rPr>
              <a:t> </a:t>
            </a:r>
          </a:p>
          <a:p>
            <a:pPr lvl="1"/>
            <a:endParaRPr lang="en-NZ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756" y="166255"/>
            <a:ext cx="330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auhaus 93" panose="04030905020B02020C02" pitchFamily="82" charset="0"/>
              </a:rPr>
              <a:t>5</a:t>
            </a:r>
            <a:r>
              <a:rPr lang="en-US" sz="2800" baseline="30000" dirty="0" smtClean="0">
                <a:latin typeface="Bauhaus 93" panose="04030905020B02020C02" pitchFamily="82" charset="0"/>
              </a:rPr>
              <a:t>th</a:t>
            </a:r>
            <a:r>
              <a:rPr lang="en-US" sz="2800" dirty="0" smtClean="0">
                <a:latin typeface="Bauhaus 93" panose="04030905020B02020C02" pitchFamily="82" charset="0"/>
              </a:rPr>
              <a:t> Principle</a:t>
            </a:r>
            <a:endParaRPr lang="en-US" sz="2800" dirty="0">
              <a:latin typeface="Bauhaus 93" panose="04030905020B02020C02" pitchFamily="82" charset="0"/>
            </a:endParaRPr>
          </a:p>
        </p:txBody>
      </p:sp>
      <p:pic>
        <p:nvPicPr>
          <p:cNvPr id="10" name="Picture 13" descr="nairobislu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270" y="1027906"/>
            <a:ext cx="2978150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5839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194" y="348927"/>
            <a:ext cx="9673706" cy="1456267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/>
              <a:t>A Theology of Economic Discipleship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sz="4000" i="1" dirty="0" smtClean="0"/>
              <a:t>Levels of  Application</a:t>
            </a:r>
            <a:endParaRPr lang="en-US" i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91516998"/>
              </p:ext>
            </p:extLst>
          </p:nvPr>
        </p:nvGraphicFramePr>
        <p:xfrm>
          <a:off x="5937250" y="1905000"/>
          <a:ext cx="6254750" cy="4656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91" y="529085"/>
            <a:ext cx="1424177" cy="10959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90717090"/>
              </p:ext>
            </p:extLst>
          </p:nvPr>
        </p:nvGraphicFramePr>
        <p:xfrm>
          <a:off x="-254000" y="1158875"/>
          <a:ext cx="6175375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967214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003148"/>
              </p:ext>
            </p:extLst>
          </p:nvPr>
        </p:nvGraphicFramePr>
        <p:xfrm>
          <a:off x="268856" y="413465"/>
          <a:ext cx="11652850" cy="5988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0570"/>
                <a:gridCol w="2330570"/>
                <a:gridCol w="2330570"/>
                <a:gridCol w="2330570"/>
                <a:gridCol w="2330570"/>
              </a:tblGrid>
              <a:tr h="4894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/>
                        <a:t>Ten Principles of Economic Discipleship: Love is expressed in the following ways </a:t>
                      </a:r>
                      <a:endParaRPr lang="en-US" sz="24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261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Principle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Genesis 1-4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Sabbath &amp; Jubilee </a:t>
                      </a:r>
                    </a:p>
                    <a:p>
                      <a:pPr algn="ctr"/>
                      <a:r>
                        <a:rPr lang="en-US" sz="1600" b="1" dirty="0" smtClean="0"/>
                        <a:t>(Lev 23,25)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Gospels &amp; Acts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Epistles </a:t>
                      </a:r>
                      <a:endParaRPr lang="en-US" b="1" dirty="0"/>
                    </a:p>
                  </a:txBody>
                  <a:tcPr/>
                </a:tc>
              </a:tr>
              <a:tr h="68524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dirty="0" smtClean="0"/>
                        <a:t>1. Love and</a:t>
                      </a:r>
                      <a:r>
                        <a:rPr lang="en-US" baseline="0" dirty="0" smtClean="0"/>
                        <a:t> Human Worth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Created in God’s Image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Care for the lame, blind, needy, widows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Core for widows, orphans</a:t>
                      </a:r>
                      <a:endParaRPr lang="en-US" dirty="0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2. Creativity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God the Creator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Spirit sets free</a:t>
                      </a:r>
                      <a:endParaRPr lang="en-US" dirty="0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3. Productivity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Good Outcomes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6yr and 49yrs</a:t>
                      </a:r>
                      <a:r>
                        <a:rPr lang="en-US" baseline="0" dirty="0" smtClean="0"/>
                        <a:t> of productivity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Parables of multiplying seed as a Kingdom Principle.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4. Cooperation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Let “us” make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Common purse, Not a needy one among them.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Provide for others</a:t>
                      </a:r>
                      <a:endParaRPr lang="en-US" dirty="0"/>
                    </a:p>
                  </a:txBody>
                  <a:tcPr/>
                </a:tc>
              </a:tr>
              <a:tr h="39700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5. Work &amp;</a:t>
                      </a:r>
                      <a:r>
                        <a:rPr lang="en-US" baseline="0" dirty="0" smtClean="0"/>
                        <a:t> Rest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He Makes</a:t>
                      </a:r>
                    </a:p>
                    <a:p>
                      <a:pPr algn="l"/>
                      <a:r>
                        <a:rPr lang="en-US" dirty="0" smtClean="0"/>
                        <a:t>He Structures</a:t>
                      </a:r>
                    </a:p>
                    <a:p>
                      <a:pPr algn="l"/>
                      <a:r>
                        <a:rPr lang="en-US" dirty="0" smtClean="0"/>
                        <a:t>God Rests, Sabbath Rest, Jubilee 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He provides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upernaturally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Labor in the gospel, yet he will provide food and clothing. Jubilee come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Work with hands (1 </a:t>
                      </a:r>
                      <a:r>
                        <a:rPr lang="en-US" dirty="0" err="1" smtClean="0"/>
                        <a:t>Thes</a:t>
                      </a:r>
                      <a:r>
                        <a:rPr lang="en-US" dirty="0" smtClean="0"/>
                        <a:t> 4:11), provide for family and for needy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383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5115</TotalTime>
  <Words>1365</Words>
  <Application>Microsoft Macintosh PowerPoint</Application>
  <PresentationFormat>Custom</PresentationFormat>
  <Paragraphs>258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 Theology of Economic Discipleship: 10 Principles</vt:lpstr>
      <vt:lpstr>A Theology of Economic Discipleship</vt:lpstr>
      <vt:lpstr>LOVE &amp; Human Worth  </vt:lpstr>
      <vt:lpstr>Creativity God the creator.</vt:lpstr>
      <vt:lpstr>Productivity</vt:lpstr>
      <vt:lpstr>Cooperation “Let us” Make… (Gen.1:26)</vt:lpstr>
      <vt:lpstr>Work &amp; Rest: “On the 7th day he rested”…(Gen.2:1)</vt:lpstr>
      <vt:lpstr>A Theology of Economic Discipleship:  Levels of  Application</vt:lpstr>
      <vt:lpstr>PowerPoint Presentation</vt:lpstr>
      <vt:lpstr>PowerPoint Presentation</vt:lpstr>
      <vt:lpstr>Redistribution Year of Jubilee!! Lev 25:8-17</vt:lpstr>
      <vt:lpstr>Redistribution Year of Jubilee!! Lev 25:8-17</vt:lpstr>
      <vt:lpstr>Redistribution Jubilee Economics in the ACTS Community ACTS 2:42-44 </vt:lpstr>
      <vt:lpstr>Redistribution Jubilee Economics in the ACTS Community ACTS 2:42-44 </vt:lpstr>
      <vt:lpstr>Simplicity detachment</vt:lpstr>
      <vt:lpstr>Management savings and debt</vt:lpstr>
      <vt:lpstr>Ownership Even the Levites were to have their own home.  </vt:lpstr>
      <vt:lpstr>Celebration worship and give thanks.</vt:lpstr>
      <vt:lpstr>PowerPoint Presentation</vt:lpstr>
      <vt:lpstr>PowerPoint Presentation</vt:lpstr>
      <vt:lpstr>Small Group Discussion</vt:lpstr>
      <vt:lpstr>Discussion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Biblical Principles on economics</dc:title>
  <dc:creator>omar cova</dc:creator>
  <cp:lastModifiedBy>Viv Grigg</cp:lastModifiedBy>
  <cp:revision>120</cp:revision>
  <dcterms:created xsi:type="dcterms:W3CDTF">2014-07-24T07:41:59Z</dcterms:created>
  <dcterms:modified xsi:type="dcterms:W3CDTF">2015-05-12T12:34:34Z</dcterms:modified>
</cp:coreProperties>
</file>