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er3.xml" ContentType="application/vnd.openxmlformats-officedocument.wordprocessingml.footer+xml"/>
  <Override PartName="/word/footer6.xml" ContentType="application/vnd.openxmlformats-officedocument.wordprocessingml.footer+xml"/>
  <Override PartName="/word/footer5.xml" ContentType="application/vnd.openxmlformats-officedocument.wordprocessingml.footer+xml"/>
  <Override PartName="/word/footer4.xml" ContentType="application/vnd.openxmlformats-officedocument.wordprocessingml.footer+xml"/>
  <Override PartName="/word/header3.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E5ACAEE" w14:textId="2F7E603F" w:rsidR="00624282" w:rsidRPr="00AA7921" w:rsidRDefault="00F34697" w:rsidP="00624282">
      <w:pPr>
        <w:pStyle w:val="Heading5"/>
        <w:shd w:val="clear" w:color="auto" w:fill="FFFFFF"/>
        <w:spacing w:before="0" w:beforeAutospacing="0" w:after="0" w:afterAutospacing="0"/>
        <w:jc w:val="center"/>
        <w:textAlignment w:val="baseline"/>
        <w:rPr>
          <w:rFonts w:ascii="Helvetica Neue" w:hAnsi="Helvetica Neue"/>
          <w:color w:val="111111"/>
          <w:sz w:val="28"/>
          <w:szCs w:val="28"/>
        </w:rPr>
      </w:pPr>
      <w:r w:rsidRPr="00AA7921">
        <w:rPr>
          <w:rFonts w:ascii="Helvetica Neue" w:hAnsi="Helvetica Neue"/>
          <w:sz w:val="28"/>
          <w:szCs w:val="28"/>
          <w:bdr w:val="none" w:sz="0" w:space="0" w:color="auto" w:frame="1"/>
        </w:rPr>
        <w:t>TUL 645: Resourcing Organizations for Social Impact</w:t>
      </w:r>
    </w:p>
    <w:p w14:paraId="5FE675BA" w14:textId="77777777" w:rsidR="00624282" w:rsidRPr="00AA7921" w:rsidRDefault="00624282" w:rsidP="00624282">
      <w:pPr>
        <w:pStyle w:val="Heading5"/>
        <w:shd w:val="clear" w:color="auto" w:fill="FFFFFF"/>
        <w:spacing w:before="0" w:beforeAutospacing="0" w:after="0" w:afterAutospacing="0"/>
        <w:textAlignment w:val="baseline"/>
        <w:rPr>
          <w:sz w:val="28"/>
          <w:szCs w:val="28"/>
        </w:rPr>
      </w:pPr>
    </w:p>
    <w:p w14:paraId="12F32904" w14:textId="3C27DA17" w:rsidR="008E61DF" w:rsidRPr="00624282" w:rsidRDefault="008E61DF" w:rsidP="00624282">
      <w:pPr>
        <w:pStyle w:val="Heading5"/>
        <w:shd w:val="clear" w:color="auto" w:fill="FFFFFF"/>
        <w:spacing w:before="0" w:beforeAutospacing="0" w:after="0" w:afterAutospacing="0"/>
        <w:textAlignment w:val="baseline"/>
        <w:rPr>
          <w:rFonts w:ascii="Helvetica Neue" w:hAnsi="Helvetica Neue"/>
          <w:color w:val="111111"/>
          <w:sz w:val="23"/>
          <w:szCs w:val="23"/>
        </w:rPr>
      </w:pPr>
      <w:r>
        <w:t>Course Information</w:t>
      </w:r>
    </w:p>
    <w:tbl>
      <w:tblPr>
        <w:tblStyle w:val="SyllabusTable-NoBorders"/>
        <w:tblW w:w="9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Content table"/>
      </w:tblPr>
      <w:tblGrid>
        <w:gridCol w:w="3239"/>
        <w:gridCol w:w="2786"/>
        <w:gridCol w:w="3420"/>
      </w:tblGrid>
      <w:tr w:rsidR="005878BA" w:rsidRPr="008F2DA3" w14:paraId="34E17067" w14:textId="77777777" w:rsidTr="007D0C17">
        <w:trPr>
          <w:cnfStyle w:val="100000000000" w:firstRow="1" w:lastRow="0" w:firstColumn="0" w:lastColumn="0" w:oddVBand="0" w:evenVBand="0" w:oddHBand="0" w:evenHBand="0" w:firstRowFirstColumn="0" w:firstRowLastColumn="0" w:lastRowFirstColumn="0" w:lastRowLastColumn="0"/>
        </w:trPr>
        <w:tc>
          <w:tcPr>
            <w:tcW w:w="3239" w:type="dxa"/>
          </w:tcPr>
          <w:p w14:paraId="499DBD9A" w14:textId="77777777" w:rsidR="005878BA" w:rsidRPr="008F2DA3" w:rsidRDefault="005878BA" w:rsidP="00C76DB1">
            <w:pPr>
              <w:pStyle w:val="Heading3"/>
              <w:outlineLvl w:val="2"/>
              <w:rPr>
                <w:rFonts w:ascii="Cambria" w:hAnsi="Cambria"/>
                <w:sz w:val="20"/>
                <w:szCs w:val="20"/>
              </w:rPr>
            </w:pPr>
            <w:r w:rsidRPr="008F2DA3">
              <w:rPr>
                <w:rFonts w:ascii="Cambria" w:hAnsi="Cambria"/>
                <w:sz w:val="20"/>
                <w:szCs w:val="20"/>
              </w:rPr>
              <w:t>Program</w:t>
            </w:r>
          </w:p>
        </w:tc>
        <w:tc>
          <w:tcPr>
            <w:tcW w:w="2786" w:type="dxa"/>
          </w:tcPr>
          <w:p w14:paraId="437FA6BF" w14:textId="77777777" w:rsidR="005878BA" w:rsidRPr="008F2DA3" w:rsidRDefault="005878BA" w:rsidP="00C76DB1">
            <w:pPr>
              <w:pStyle w:val="Heading3"/>
              <w:outlineLvl w:val="2"/>
              <w:rPr>
                <w:rFonts w:ascii="Cambria" w:hAnsi="Cambria"/>
                <w:sz w:val="20"/>
                <w:szCs w:val="20"/>
              </w:rPr>
            </w:pPr>
            <w:r w:rsidRPr="008F2DA3">
              <w:rPr>
                <w:rFonts w:ascii="Cambria" w:hAnsi="Cambria"/>
                <w:sz w:val="20"/>
                <w:szCs w:val="20"/>
              </w:rPr>
              <w:t>Area of Focus</w:t>
            </w:r>
            <w:r w:rsidRPr="008F2DA3">
              <w:rPr>
                <w:rFonts w:ascii="Cambria" w:hAnsi="Cambria"/>
                <w:sz w:val="20"/>
                <w:szCs w:val="20"/>
              </w:rPr>
              <w:tab/>
            </w:r>
          </w:p>
        </w:tc>
        <w:tc>
          <w:tcPr>
            <w:tcW w:w="3420" w:type="dxa"/>
          </w:tcPr>
          <w:p w14:paraId="132CB326" w14:textId="77777777" w:rsidR="005878BA" w:rsidRPr="008F2DA3" w:rsidRDefault="005878BA" w:rsidP="00C76DB1">
            <w:pPr>
              <w:pStyle w:val="Heading3"/>
              <w:outlineLvl w:val="2"/>
              <w:rPr>
                <w:rFonts w:ascii="Cambria" w:hAnsi="Cambria"/>
                <w:sz w:val="20"/>
                <w:szCs w:val="20"/>
              </w:rPr>
            </w:pPr>
            <w:r w:rsidRPr="008F2DA3">
              <w:rPr>
                <w:rFonts w:ascii="Cambria" w:hAnsi="Cambria"/>
                <w:sz w:val="20"/>
                <w:szCs w:val="20"/>
              </w:rPr>
              <w:t>Number of Credits</w:t>
            </w:r>
          </w:p>
        </w:tc>
      </w:tr>
      <w:tr w:rsidR="005878BA" w:rsidRPr="008F2DA3" w14:paraId="587CF2C6" w14:textId="77777777" w:rsidTr="007D0C17">
        <w:tc>
          <w:tcPr>
            <w:tcW w:w="3239" w:type="dxa"/>
          </w:tcPr>
          <w:p w14:paraId="47A1F0B7" w14:textId="77777777" w:rsidR="005878BA" w:rsidRPr="008F2DA3" w:rsidRDefault="005878BA" w:rsidP="00183C83">
            <w:pPr>
              <w:rPr>
                <w:rFonts w:ascii="Cambria" w:hAnsi="Cambria" w:cstheme="majorBidi"/>
                <w:sz w:val="20"/>
                <w:szCs w:val="20"/>
              </w:rPr>
            </w:pPr>
            <w:r w:rsidRPr="008F2DA3">
              <w:rPr>
                <w:rFonts w:ascii="Cambria" w:hAnsi="Cambria" w:cstheme="majorBidi"/>
                <w:sz w:val="20"/>
                <w:szCs w:val="20"/>
              </w:rPr>
              <w:t>MA in Transformational Urban Leadership</w:t>
            </w:r>
          </w:p>
        </w:tc>
        <w:tc>
          <w:tcPr>
            <w:tcW w:w="2786" w:type="dxa"/>
          </w:tcPr>
          <w:p w14:paraId="2A9C7965" w14:textId="1A787726" w:rsidR="005878BA" w:rsidRPr="008F2DA3" w:rsidRDefault="5C498AE7" w:rsidP="6920DE34">
            <w:pPr>
              <w:rPr>
                <w:rFonts w:ascii="Cambria" w:hAnsi="Cambria" w:cstheme="majorBidi"/>
                <w:sz w:val="20"/>
                <w:szCs w:val="20"/>
              </w:rPr>
            </w:pPr>
            <w:r w:rsidRPr="6920DE34">
              <w:rPr>
                <w:rFonts w:ascii="Cambria" w:hAnsi="Cambria" w:cstheme="majorBidi"/>
                <w:sz w:val="20"/>
                <w:szCs w:val="20"/>
              </w:rPr>
              <w:t>Social Entrepreneurship</w:t>
            </w:r>
          </w:p>
        </w:tc>
        <w:tc>
          <w:tcPr>
            <w:tcW w:w="3420" w:type="dxa"/>
          </w:tcPr>
          <w:p w14:paraId="4FE9D428" w14:textId="77777777" w:rsidR="005878BA" w:rsidRPr="008F2DA3" w:rsidRDefault="005878BA" w:rsidP="00183C83">
            <w:pPr>
              <w:rPr>
                <w:rFonts w:ascii="Cambria" w:hAnsi="Cambria" w:cstheme="majorBidi"/>
                <w:sz w:val="20"/>
                <w:szCs w:val="20"/>
              </w:rPr>
            </w:pPr>
            <w:r w:rsidRPr="008F2DA3">
              <w:rPr>
                <w:rFonts w:ascii="Cambria" w:hAnsi="Cambria" w:cstheme="majorBidi"/>
                <w:sz w:val="20"/>
                <w:szCs w:val="20"/>
              </w:rPr>
              <w:t>Three (3) graduate credit hours</w:t>
            </w:r>
          </w:p>
        </w:tc>
      </w:tr>
      <w:tr w:rsidR="005878BA" w:rsidRPr="008F2DA3" w14:paraId="7C29FC95" w14:textId="77777777" w:rsidTr="007D0C17">
        <w:tc>
          <w:tcPr>
            <w:tcW w:w="3239" w:type="dxa"/>
          </w:tcPr>
          <w:p w14:paraId="4C7A7384" w14:textId="77777777" w:rsidR="005878BA" w:rsidRPr="008F2DA3" w:rsidRDefault="005878BA" w:rsidP="00C76DB1">
            <w:pPr>
              <w:pStyle w:val="Heading3"/>
              <w:outlineLvl w:val="2"/>
              <w:rPr>
                <w:rFonts w:ascii="Cambria" w:hAnsi="Cambria"/>
                <w:sz w:val="20"/>
                <w:szCs w:val="20"/>
              </w:rPr>
            </w:pPr>
            <w:r w:rsidRPr="008F2DA3">
              <w:rPr>
                <w:rFonts w:ascii="Cambria" w:hAnsi="Cambria"/>
                <w:sz w:val="20"/>
                <w:szCs w:val="20"/>
              </w:rPr>
              <w:t>Instructor</w:t>
            </w:r>
          </w:p>
        </w:tc>
        <w:tc>
          <w:tcPr>
            <w:tcW w:w="2786" w:type="dxa"/>
          </w:tcPr>
          <w:p w14:paraId="10AE63C6" w14:textId="77777777" w:rsidR="005878BA" w:rsidRPr="008F2DA3" w:rsidRDefault="005878BA" w:rsidP="00C76DB1">
            <w:pPr>
              <w:pStyle w:val="Heading3"/>
              <w:outlineLvl w:val="2"/>
              <w:rPr>
                <w:rFonts w:ascii="Cambria" w:hAnsi="Cambria"/>
                <w:sz w:val="20"/>
                <w:szCs w:val="20"/>
              </w:rPr>
            </w:pPr>
            <w:r w:rsidRPr="008F2DA3">
              <w:rPr>
                <w:rFonts w:ascii="Cambria" w:hAnsi="Cambria"/>
                <w:sz w:val="20"/>
                <w:szCs w:val="20"/>
              </w:rPr>
              <w:t>Email</w:t>
            </w:r>
          </w:p>
        </w:tc>
        <w:tc>
          <w:tcPr>
            <w:tcW w:w="3420" w:type="dxa"/>
          </w:tcPr>
          <w:p w14:paraId="0D366E16" w14:textId="77777777" w:rsidR="005878BA" w:rsidRPr="008F2DA3" w:rsidRDefault="005878BA" w:rsidP="00C76DB1">
            <w:pPr>
              <w:pStyle w:val="Heading3"/>
              <w:outlineLvl w:val="2"/>
              <w:rPr>
                <w:rFonts w:ascii="Cambria" w:hAnsi="Cambria"/>
                <w:sz w:val="20"/>
                <w:szCs w:val="20"/>
              </w:rPr>
            </w:pPr>
            <w:r w:rsidRPr="008F2DA3">
              <w:rPr>
                <w:rFonts w:ascii="Cambria" w:hAnsi="Cambria"/>
                <w:sz w:val="20"/>
                <w:szCs w:val="20"/>
              </w:rPr>
              <w:t>Updated</w:t>
            </w:r>
          </w:p>
        </w:tc>
      </w:tr>
      <w:tr w:rsidR="005878BA" w:rsidRPr="008F2DA3" w14:paraId="6F52337B" w14:textId="77777777" w:rsidTr="007D0C17">
        <w:tc>
          <w:tcPr>
            <w:tcW w:w="3239" w:type="dxa"/>
          </w:tcPr>
          <w:p w14:paraId="71CBE1FA" w14:textId="49EE2E49" w:rsidR="004A68B8" w:rsidRPr="008F2DA3" w:rsidRDefault="1E1D2FDB" w:rsidP="1AA0DA14">
            <w:pPr>
              <w:rPr>
                <w:rFonts w:ascii="Cambria" w:hAnsi="Cambria" w:cstheme="majorBidi"/>
                <w:sz w:val="20"/>
                <w:szCs w:val="20"/>
              </w:rPr>
            </w:pPr>
            <w:r w:rsidRPr="1AA0DA14">
              <w:rPr>
                <w:rFonts w:ascii="Cambria" w:hAnsi="Cambria" w:cstheme="majorBidi"/>
                <w:sz w:val="20"/>
                <w:szCs w:val="20"/>
              </w:rPr>
              <w:t xml:space="preserve">Professor </w:t>
            </w:r>
            <w:r w:rsidR="009A5A0D">
              <w:rPr>
                <w:rFonts w:ascii="Cambria" w:hAnsi="Cambria" w:cstheme="majorBidi"/>
                <w:sz w:val="20"/>
                <w:szCs w:val="20"/>
              </w:rPr>
              <w:t xml:space="preserve">Andrea </w:t>
            </w:r>
            <w:proofErr w:type="spellStart"/>
            <w:r w:rsidR="009A5A0D">
              <w:rPr>
                <w:rFonts w:ascii="Cambria" w:hAnsi="Cambria" w:cstheme="majorBidi"/>
                <w:sz w:val="20"/>
                <w:szCs w:val="20"/>
              </w:rPr>
              <w:t>McAleenan</w:t>
            </w:r>
            <w:proofErr w:type="spellEnd"/>
          </w:p>
        </w:tc>
        <w:tc>
          <w:tcPr>
            <w:tcW w:w="2786" w:type="dxa"/>
          </w:tcPr>
          <w:p w14:paraId="35A92BC8" w14:textId="066C171E" w:rsidR="005878BA" w:rsidRPr="008F2DA3" w:rsidRDefault="009A5A0D" w:rsidP="1AA0DA14">
            <w:pPr>
              <w:rPr>
                <w:rFonts w:ascii="Cambria" w:hAnsi="Cambria" w:cstheme="majorBidi"/>
                <w:sz w:val="20"/>
                <w:szCs w:val="20"/>
              </w:rPr>
            </w:pPr>
            <w:r>
              <w:rPr>
                <w:rFonts w:ascii="Cambria" w:hAnsi="Cambria" w:cstheme="majorBidi"/>
                <w:sz w:val="20"/>
                <w:szCs w:val="20"/>
              </w:rPr>
              <w:t>andrea.mcaleenan</w:t>
            </w:r>
            <w:r w:rsidR="213A4BBD" w:rsidRPr="1AA0DA14">
              <w:rPr>
                <w:rFonts w:ascii="Cambria" w:hAnsi="Cambria" w:cstheme="majorBidi"/>
                <w:sz w:val="20"/>
                <w:szCs w:val="20"/>
              </w:rPr>
              <w:t>@wciu.edu</w:t>
            </w:r>
          </w:p>
        </w:tc>
        <w:tc>
          <w:tcPr>
            <w:tcW w:w="3420" w:type="dxa"/>
          </w:tcPr>
          <w:p w14:paraId="36016A27" w14:textId="6796541C" w:rsidR="005878BA" w:rsidRPr="008F2DA3" w:rsidRDefault="004E7B4B" w:rsidP="00183C83">
            <w:pPr>
              <w:rPr>
                <w:rFonts w:ascii="Cambria" w:hAnsi="Cambria" w:cstheme="majorBidi"/>
                <w:sz w:val="20"/>
                <w:szCs w:val="20"/>
              </w:rPr>
            </w:pPr>
            <w:r w:rsidRPr="008F2DA3">
              <w:rPr>
                <w:rFonts w:ascii="Cambria" w:hAnsi="Cambria" w:cstheme="majorBidi"/>
                <w:sz w:val="20"/>
                <w:szCs w:val="20"/>
              </w:rPr>
              <w:t xml:space="preserve"> </w:t>
            </w:r>
            <w:r w:rsidR="009A5A0D">
              <w:rPr>
                <w:rFonts w:ascii="Cambria" w:hAnsi="Cambria" w:cstheme="majorBidi"/>
                <w:sz w:val="20"/>
                <w:szCs w:val="20"/>
              </w:rPr>
              <w:t>Sept3</w:t>
            </w:r>
            <w:r w:rsidR="00AA7921">
              <w:rPr>
                <w:rFonts w:ascii="Cambria" w:hAnsi="Cambria" w:cstheme="majorBidi"/>
                <w:sz w:val="20"/>
                <w:szCs w:val="20"/>
              </w:rPr>
              <w:t>, 2022</w:t>
            </w:r>
          </w:p>
        </w:tc>
      </w:tr>
      <w:tr w:rsidR="00FB363B" w:rsidRPr="008F2DA3" w14:paraId="3ECCB352" w14:textId="77777777" w:rsidTr="007D0C17">
        <w:tc>
          <w:tcPr>
            <w:tcW w:w="3239" w:type="dxa"/>
          </w:tcPr>
          <w:p w14:paraId="750664FE" w14:textId="60CC62C4" w:rsidR="00FB363B" w:rsidRPr="008F2DA3" w:rsidRDefault="00FB363B" w:rsidP="00183C83">
            <w:pPr>
              <w:rPr>
                <w:rFonts w:ascii="Cambria" w:hAnsi="Cambria" w:cstheme="majorBidi"/>
                <w:sz w:val="20"/>
                <w:szCs w:val="20"/>
              </w:rPr>
            </w:pPr>
          </w:p>
        </w:tc>
        <w:tc>
          <w:tcPr>
            <w:tcW w:w="2786" w:type="dxa"/>
          </w:tcPr>
          <w:p w14:paraId="115D5784" w14:textId="13250212" w:rsidR="00FB363B" w:rsidRPr="008F2DA3" w:rsidRDefault="00FB363B" w:rsidP="00183C83">
            <w:pPr>
              <w:rPr>
                <w:rFonts w:ascii="Cambria" w:hAnsi="Cambria"/>
                <w:sz w:val="20"/>
                <w:szCs w:val="20"/>
              </w:rPr>
            </w:pPr>
          </w:p>
        </w:tc>
        <w:tc>
          <w:tcPr>
            <w:tcW w:w="3420" w:type="dxa"/>
          </w:tcPr>
          <w:p w14:paraId="6B48050A" w14:textId="4DC1C189" w:rsidR="000B3BB9" w:rsidRDefault="00FB363B" w:rsidP="228792B7">
            <w:pPr>
              <w:rPr>
                <w:rFonts w:ascii="Calibri" w:hAnsi="Calibri" w:cs="Calibri"/>
                <w:color w:val="000000" w:themeColor="text1"/>
                <w:sz w:val="20"/>
                <w:szCs w:val="20"/>
              </w:rPr>
            </w:pPr>
            <w:r w:rsidRPr="228792B7">
              <w:rPr>
                <w:rFonts w:ascii="Cambria" w:hAnsi="Cambria"/>
                <w:sz w:val="20"/>
                <w:szCs w:val="20"/>
              </w:rPr>
              <w:t>Online</w:t>
            </w:r>
            <w:r w:rsidR="004E7B4B" w:rsidRPr="228792B7">
              <w:rPr>
                <w:rFonts w:ascii="Cambria" w:hAnsi="Cambria"/>
                <w:sz w:val="20"/>
                <w:szCs w:val="20"/>
              </w:rPr>
              <w:t xml:space="preserve"> Zoom</w:t>
            </w:r>
            <w:r w:rsidRPr="228792B7">
              <w:rPr>
                <w:rFonts w:ascii="Cambria" w:hAnsi="Cambria"/>
                <w:sz w:val="20"/>
                <w:szCs w:val="20"/>
              </w:rPr>
              <w:t xml:space="preserve">, </w:t>
            </w:r>
            <w:r w:rsidR="0008235F">
              <w:rPr>
                <w:rFonts w:ascii="Calibri" w:eastAsia="Calibri" w:hAnsi="Calibri" w:cs="Calibri"/>
                <w:color w:val="000000" w:themeColor="text1"/>
                <w:sz w:val="20"/>
                <w:szCs w:val="20"/>
              </w:rPr>
              <w:t>Thursdays</w:t>
            </w:r>
            <w:r w:rsidR="32C30CBF" w:rsidRPr="228792B7">
              <w:rPr>
                <w:rFonts w:ascii="Calibri" w:eastAsia="Calibri" w:hAnsi="Calibri" w:cs="Calibri"/>
                <w:color w:val="000000" w:themeColor="text1"/>
                <w:sz w:val="20"/>
                <w:szCs w:val="20"/>
              </w:rPr>
              <w:t xml:space="preserve"> </w:t>
            </w:r>
          </w:p>
          <w:p w14:paraId="52B2145F" w14:textId="68294C6A" w:rsidR="00FB363B" w:rsidRPr="008F2DA3" w:rsidRDefault="000B3BB9" w:rsidP="228792B7">
            <w:pPr>
              <w:rPr>
                <w:rFonts w:ascii="Cambria" w:hAnsi="Cambria" w:cstheme="majorBidi"/>
                <w:sz w:val="20"/>
                <w:szCs w:val="20"/>
              </w:rPr>
            </w:pPr>
            <w:r>
              <w:rPr>
                <w:rFonts w:ascii="Calibri" w:eastAsia="Calibri" w:hAnsi="Calibri" w:cs="Calibri"/>
                <w:color w:val="000000" w:themeColor="text1"/>
                <w:sz w:val="20"/>
                <w:szCs w:val="20"/>
              </w:rPr>
              <w:t>8:00-10:00</w:t>
            </w:r>
            <w:r w:rsidR="32C30CBF" w:rsidRPr="228792B7">
              <w:rPr>
                <w:rFonts w:ascii="Calibri" w:eastAsia="Calibri" w:hAnsi="Calibri" w:cs="Calibri"/>
                <w:color w:val="000000" w:themeColor="text1"/>
                <w:sz w:val="20"/>
                <w:szCs w:val="20"/>
              </w:rPr>
              <w:t xml:space="preserve"> </w:t>
            </w:r>
            <w:proofErr w:type="gramStart"/>
            <w:r w:rsidR="009A5A0D">
              <w:rPr>
                <w:rFonts w:ascii="Calibri" w:eastAsia="Calibri" w:hAnsi="Calibri" w:cs="Calibri"/>
                <w:color w:val="000000" w:themeColor="text1"/>
                <w:sz w:val="20"/>
                <w:szCs w:val="20"/>
              </w:rPr>
              <w:t>pm</w:t>
            </w:r>
            <w:r w:rsidR="32C30CBF" w:rsidRPr="228792B7">
              <w:rPr>
                <w:rFonts w:ascii="Calibri" w:eastAsia="Calibri" w:hAnsi="Calibri" w:cs="Calibri"/>
                <w:color w:val="000000" w:themeColor="text1"/>
                <w:sz w:val="20"/>
                <w:szCs w:val="20"/>
              </w:rPr>
              <w:t xml:space="preserve">  PST</w:t>
            </w:r>
            <w:proofErr w:type="gramEnd"/>
            <w:r w:rsidR="32C30CBF" w:rsidRPr="228792B7">
              <w:rPr>
                <w:rFonts w:ascii="Calibri" w:eastAsia="Calibri" w:hAnsi="Calibri" w:cs="Calibri"/>
                <w:color w:val="000000" w:themeColor="text1"/>
                <w:sz w:val="20"/>
                <w:szCs w:val="20"/>
              </w:rPr>
              <w:t xml:space="preserve"> </w:t>
            </w:r>
            <w:r w:rsidR="00E541FE">
              <w:rPr>
                <w:rFonts w:ascii="Calibri" w:eastAsia="Calibri" w:hAnsi="Calibri" w:cs="Calibri"/>
                <w:color w:val="000000" w:themeColor="text1"/>
                <w:sz w:val="20"/>
                <w:szCs w:val="20"/>
              </w:rPr>
              <w:t xml:space="preserve"> </w:t>
            </w:r>
          </w:p>
          <w:p w14:paraId="44F32484" w14:textId="66A9B2C7" w:rsidR="00FB363B" w:rsidRPr="008F2DA3" w:rsidRDefault="32C30CBF" w:rsidP="228792B7">
            <w:pPr>
              <w:rPr>
                <w:rFonts w:ascii="Cambria" w:hAnsi="Cambria"/>
                <w:sz w:val="20"/>
                <w:szCs w:val="20"/>
              </w:rPr>
            </w:pPr>
            <w:r w:rsidRPr="228792B7">
              <w:rPr>
                <w:rFonts w:ascii="Calibri" w:eastAsia="Calibri" w:hAnsi="Calibri" w:cs="Calibri"/>
                <w:color w:val="000000" w:themeColor="text1"/>
                <w:sz w:val="20"/>
                <w:szCs w:val="20"/>
              </w:rPr>
              <w:t>Sept</w:t>
            </w:r>
            <w:r w:rsidR="6FEF111B" w:rsidRPr="228792B7">
              <w:rPr>
                <w:rFonts w:ascii="Calibri" w:eastAsia="Calibri" w:hAnsi="Calibri" w:cs="Calibri"/>
                <w:color w:val="000000" w:themeColor="text1"/>
                <w:sz w:val="20"/>
                <w:szCs w:val="20"/>
              </w:rPr>
              <w:t xml:space="preserve">ember </w:t>
            </w:r>
            <w:r w:rsidR="00A06005">
              <w:rPr>
                <w:rFonts w:ascii="Calibri" w:eastAsia="Calibri" w:hAnsi="Calibri" w:cs="Calibri"/>
                <w:color w:val="000000" w:themeColor="text1"/>
                <w:sz w:val="20"/>
                <w:szCs w:val="20"/>
              </w:rPr>
              <w:t>8</w:t>
            </w:r>
            <w:r w:rsidR="002A070E">
              <w:rPr>
                <w:rFonts w:ascii="Calibri" w:eastAsia="Calibri" w:hAnsi="Calibri" w:cs="Calibri"/>
                <w:color w:val="000000" w:themeColor="text1"/>
                <w:sz w:val="20"/>
                <w:szCs w:val="20"/>
              </w:rPr>
              <w:t xml:space="preserve"> </w:t>
            </w:r>
            <w:r w:rsidR="6FEF111B" w:rsidRPr="228792B7">
              <w:rPr>
                <w:rFonts w:ascii="Calibri" w:eastAsia="Calibri" w:hAnsi="Calibri" w:cs="Calibri"/>
                <w:color w:val="000000" w:themeColor="text1"/>
                <w:sz w:val="20"/>
                <w:szCs w:val="20"/>
              </w:rPr>
              <w:t>-</w:t>
            </w:r>
            <w:r w:rsidR="002A070E">
              <w:rPr>
                <w:rFonts w:ascii="Calibri" w:eastAsia="Calibri" w:hAnsi="Calibri" w:cs="Calibri"/>
                <w:color w:val="000000" w:themeColor="text1"/>
                <w:sz w:val="20"/>
                <w:szCs w:val="20"/>
              </w:rPr>
              <w:t xml:space="preserve"> </w:t>
            </w:r>
            <w:r w:rsidR="6FEF111B" w:rsidRPr="228792B7">
              <w:rPr>
                <w:rFonts w:ascii="Calibri" w:eastAsia="Calibri" w:hAnsi="Calibri" w:cs="Calibri"/>
                <w:color w:val="000000" w:themeColor="text1"/>
                <w:sz w:val="20"/>
                <w:szCs w:val="20"/>
              </w:rPr>
              <w:t xml:space="preserve">December </w:t>
            </w:r>
            <w:r w:rsidR="00A06005">
              <w:rPr>
                <w:rFonts w:ascii="Calibri" w:eastAsia="Calibri" w:hAnsi="Calibri" w:cs="Calibri"/>
                <w:color w:val="000000" w:themeColor="text1"/>
                <w:sz w:val="20"/>
                <w:szCs w:val="20"/>
              </w:rPr>
              <w:t>8</w:t>
            </w:r>
            <w:r w:rsidR="6FEF111B" w:rsidRPr="228792B7">
              <w:rPr>
                <w:rFonts w:ascii="Calibri" w:eastAsia="Calibri" w:hAnsi="Calibri" w:cs="Calibri"/>
                <w:color w:val="000000" w:themeColor="text1"/>
                <w:sz w:val="20"/>
                <w:szCs w:val="20"/>
              </w:rPr>
              <w:t xml:space="preserve">, </w:t>
            </w:r>
            <w:proofErr w:type="gramStart"/>
            <w:r w:rsidR="6FEF111B" w:rsidRPr="228792B7">
              <w:rPr>
                <w:rFonts w:ascii="Calibri" w:eastAsia="Calibri" w:hAnsi="Calibri" w:cs="Calibri"/>
                <w:color w:val="000000" w:themeColor="text1"/>
                <w:sz w:val="20"/>
                <w:szCs w:val="20"/>
              </w:rPr>
              <w:t>202</w:t>
            </w:r>
            <w:r w:rsidR="00B60478">
              <w:rPr>
                <w:rFonts w:ascii="Calibri" w:eastAsia="Calibri" w:hAnsi="Calibri" w:cs="Calibri"/>
                <w:color w:val="000000" w:themeColor="text1"/>
                <w:sz w:val="20"/>
                <w:szCs w:val="20"/>
              </w:rPr>
              <w:t>2</w:t>
            </w:r>
            <w:proofErr w:type="gramEnd"/>
            <w:r w:rsidR="00E541FE">
              <w:rPr>
                <w:rFonts w:ascii="Calibri" w:eastAsia="Calibri" w:hAnsi="Calibri" w:cs="Calibri"/>
                <w:color w:val="000000" w:themeColor="text1"/>
                <w:sz w:val="20"/>
                <w:szCs w:val="20"/>
              </w:rPr>
              <w:t xml:space="preserve"> </w:t>
            </w:r>
          </w:p>
        </w:tc>
      </w:tr>
    </w:tbl>
    <w:p w14:paraId="002AD57C" w14:textId="07019BE2" w:rsidR="00923A7B" w:rsidRDefault="00923A7B" w:rsidP="00923A7B"/>
    <w:p w14:paraId="53DB9D12" w14:textId="1E721A41" w:rsidR="007D0C17" w:rsidRDefault="007D0C17" w:rsidP="007D0C17">
      <w:pPr>
        <w:jc w:val="center"/>
      </w:pPr>
      <w:r>
        <w:rPr>
          <w:noProof/>
        </w:rPr>
        <w:drawing>
          <wp:inline distT="0" distB="0" distL="0" distR="0" wp14:anchorId="7CBBDA87" wp14:editId="7B4AB309">
            <wp:extent cx="3200400" cy="2133600"/>
            <wp:effectExtent l="0" t="0" r="0" b="0"/>
            <wp:docPr id="2" name="Picture 2" descr="A picture containing building, outdoor, ground, stree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building, outdoor, ground, street&#10;&#10;Description automatically generated"/>
                    <pic:cNvPicPr/>
                  </pic:nvPicPr>
                  <pic:blipFill>
                    <a:blip r:embed="rId11"/>
                    <a:stretch>
                      <a:fillRect/>
                    </a:stretch>
                  </pic:blipFill>
                  <pic:spPr>
                    <a:xfrm>
                      <a:off x="0" y="0"/>
                      <a:ext cx="3257006" cy="2171337"/>
                    </a:xfrm>
                    <a:prstGeom prst="rect">
                      <a:avLst/>
                    </a:prstGeom>
                  </pic:spPr>
                </pic:pic>
              </a:graphicData>
            </a:graphic>
          </wp:inline>
        </w:drawing>
      </w:r>
    </w:p>
    <w:p w14:paraId="1A65FDD7" w14:textId="02F0C905" w:rsidR="007D0C17" w:rsidRPr="007D0C17" w:rsidRDefault="007D0C17" w:rsidP="007D0C17">
      <w:pPr>
        <w:jc w:val="center"/>
        <w:rPr>
          <w:sz w:val="18"/>
          <w:szCs w:val="18"/>
        </w:rPr>
      </w:pPr>
      <w:r w:rsidRPr="007D0C17">
        <w:rPr>
          <w:sz w:val="18"/>
          <w:szCs w:val="18"/>
        </w:rPr>
        <w:t>The lower circuit economy with its own rules of capital, credit, supply and demand</w:t>
      </w:r>
    </w:p>
    <w:p w14:paraId="52FD43BE" w14:textId="77777777" w:rsidR="00B87ED2" w:rsidRPr="00B803B7" w:rsidRDefault="00B87ED2" w:rsidP="00B87ED2">
      <w:pPr>
        <w:jc w:val="center"/>
        <w:rPr>
          <w:b/>
        </w:rPr>
      </w:pPr>
    </w:p>
    <w:p w14:paraId="0619306D" w14:textId="10C83DAB" w:rsidR="00B87ED2" w:rsidRDefault="00B87ED2" w:rsidP="5578892E">
      <w:pPr>
        <w:pStyle w:val="Normal1"/>
        <w:ind w:firstLine="720"/>
        <w:jc w:val="center"/>
      </w:pPr>
      <w:r w:rsidRPr="5578892E">
        <w:rPr>
          <w:rFonts w:ascii="Arial Narrow" w:eastAsia="Arial" w:hAnsi="Arial Narrow" w:cs="Arial"/>
          <w:color w:val="FFFFFF" w:themeColor="background1"/>
          <w:sz w:val="20"/>
          <w:szCs w:val="20"/>
          <w:highlight w:val="darkRed"/>
        </w:rPr>
        <w:t>Mission and Purpose Statement of WCIU</w:t>
      </w:r>
    </w:p>
    <w:p w14:paraId="06A890A9" w14:textId="6135D805" w:rsidR="00B87ED2" w:rsidRDefault="00B87ED2" w:rsidP="5578892E">
      <w:pPr>
        <w:jc w:val="center"/>
        <w:rPr>
          <w:rFonts w:ascii="PT Sans" w:hAnsi="PT Sans"/>
          <w:i/>
          <w:iCs/>
          <w:spacing w:val="7"/>
          <w:shd w:val="clear" w:color="auto" w:fill="F5F5F0"/>
        </w:rPr>
      </w:pPr>
      <w:r w:rsidRPr="5578892E">
        <w:rPr>
          <w:rFonts w:ascii="PT Sans" w:hAnsi="PT Sans"/>
          <w:b/>
          <w:bCs/>
          <w:i/>
          <w:iCs/>
          <w:spacing w:val="7"/>
          <w:shd w:val="clear" w:color="auto" w:fill="F5F5F0"/>
        </w:rPr>
        <w:t xml:space="preserve">WCIU </w:t>
      </w:r>
      <w:r w:rsidRPr="5578892E">
        <w:rPr>
          <w:rFonts w:ascii="PT Sans" w:hAnsi="PT Sans"/>
          <w:i/>
          <w:iCs/>
          <w:spacing w:val="7"/>
          <w:shd w:val="clear" w:color="auto" w:fill="F5F5F0"/>
        </w:rPr>
        <w:t>provides innovative distance education programs to enhance the effectiveness of scholar practitioners as they serve with others to develop transformational solutions to the roots of human problems around the world.</w:t>
      </w:r>
    </w:p>
    <w:p w14:paraId="69AD1E51" w14:textId="77777777" w:rsidR="004E7B4B" w:rsidRPr="00B87ED2" w:rsidRDefault="004E7B4B" w:rsidP="5578892E">
      <w:pPr>
        <w:jc w:val="center"/>
        <w:rPr>
          <w:i/>
          <w:iCs/>
        </w:rPr>
      </w:pPr>
    </w:p>
    <w:p w14:paraId="6149663D" w14:textId="77777777" w:rsidR="00B87ED2" w:rsidRPr="00B87ED2" w:rsidRDefault="00B87ED2" w:rsidP="00B87ED2">
      <w:pPr>
        <w:shd w:val="clear" w:color="auto" w:fill="800000"/>
        <w:tabs>
          <w:tab w:val="left" w:pos="1620"/>
        </w:tabs>
        <w:jc w:val="center"/>
        <w:rPr>
          <w:color w:val="FFFFFF" w:themeColor="background1"/>
        </w:rPr>
      </w:pPr>
      <w:r w:rsidRPr="00B87ED2">
        <w:rPr>
          <w:color w:val="FFFFFF" w:themeColor="background1"/>
        </w:rPr>
        <w:t>Master of Arts in International Development: Transformational Urban Leadership focus</w:t>
      </w:r>
    </w:p>
    <w:p w14:paraId="357378EA" w14:textId="5FD26436" w:rsidR="00B87ED2" w:rsidRDefault="00B87ED2" w:rsidP="00B87ED2">
      <w:pPr>
        <w:jc w:val="center"/>
        <w:rPr>
          <w:rFonts w:eastAsia="SimSun"/>
          <w:i/>
        </w:rPr>
      </w:pPr>
      <w:r w:rsidRPr="00B803B7">
        <w:rPr>
          <w:rFonts w:eastAsia="SimSun"/>
          <w:b/>
          <w:i/>
        </w:rPr>
        <w:t>The aim</w:t>
      </w:r>
      <w:r w:rsidRPr="00B803B7">
        <w:rPr>
          <w:rFonts w:eastAsia="SimSun"/>
          <w:i/>
        </w:rPr>
        <w:t xml:space="preserve"> of the MA in Transformational Urban Leadership is to increase the capacity of emergent leaders among urban poor movements with wisdom, knowledge, character and skill.</w:t>
      </w:r>
    </w:p>
    <w:p w14:paraId="0D7A2828" w14:textId="428BBA74" w:rsidR="00A24B38" w:rsidRPr="002C18CD" w:rsidRDefault="00A24B38" w:rsidP="00CB5C63">
      <w:pPr>
        <w:pStyle w:val="Heading1"/>
      </w:pPr>
      <w:r w:rsidRPr="00B9079C">
        <w:t xml:space="preserve">Section 1 – </w:t>
      </w:r>
      <w:r w:rsidR="00C86375">
        <w:t xml:space="preserve">Course </w:t>
      </w:r>
      <w:r w:rsidRPr="00B9079C">
        <w:t>Overview</w:t>
      </w:r>
    </w:p>
    <w:p w14:paraId="2F10D364" w14:textId="5FB80A83" w:rsidR="007931FA" w:rsidRPr="00345EB7" w:rsidRDefault="007931FA" w:rsidP="00CB5C63">
      <w:pPr>
        <w:pStyle w:val="Heading2"/>
      </w:pPr>
      <w:bookmarkStart w:id="0" w:name="_Toc194744960"/>
      <w:r>
        <w:t>Course Description</w:t>
      </w:r>
      <w:bookmarkEnd w:id="0"/>
    </w:p>
    <w:p w14:paraId="66F765B8" w14:textId="6A896884" w:rsidR="7CBCE25D" w:rsidRDefault="7CBCE25D" w:rsidP="6920DE34">
      <w:pPr>
        <w:rPr>
          <w:rFonts w:ascii="Calibri" w:eastAsia="Calibri" w:hAnsi="Calibri" w:cs="Calibri"/>
          <w:color w:val="000000" w:themeColor="text1"/>
        </w:rPr>
      </w:pPr>
      <w:r w:rsidRPr="34DC01B2">
        <w:rPr>
          <w:rFonts w:ascii="Calibri" w:eastAsia="Calibri" w:hAnsi="Calibri" w:cs="Calibri"/>
          <w:color w:val="000000" w:themeColor="text1"/>
        </w:rPr>
        <w:t>This course</w:t>
      </w:r>
      <w:r w:rsidR="478D7C31" w:rsidRPr="34DC01B2">
        <w:rPr>
          <w:rFonts w:ascii="Calibri" w:eastAsia="Calibri" w:hAnsi="Calibri" w:cs="Calibri"/>
          <w:color w:val="000000" w:themeColor="text1"/>
        </w:rPr>
        <w:t xml:space="preserve"> introduces a</w:t>
      </w:r>
      <w:r w:rsidR="44E47041" w:rsidRPr="34DC01B2">
        <w:rPr>
          <w:rFonts w:ascii="Calibri" w:eastAsia="Calibri" w:hAnsi="Calibri" w:cs="Calibri"/>
          <w:color w:val="000000" w:themeColor="text1"/>
        </w:rPr>
        <w:t xml:space="preserve"> redemptive entrepreneurial framework essential to developing sustainable resources in global urban settings.  </w:t>
      </w:r>
      <w:r w:rsidR="00B60478">
        <w:rPr>
          <w:rFonts w:ascii="Calibri" w:eastAsia="Calibri" w:hAnsi="Calibri" w:cs="Calibri"/>
          <w:color w:val="000000" w:themeColor="text1"/>
        </w:rPr>
        <w:t>Grassroots p</w:t>
      </w:r>
      <w:r w:rsidR="44E47041" w:rsidRPr="34DC01B2">
        <w:rPr>
          <w:rFonts w:ascii="Calibri" w:eastAsia="Calibri" w:hAnsi="Calibri" w:cs="Calibri"/>
          <w:color w:val="000000" w:themeColor="text1"/>
        </w:rPr>
        <w:t xml:space="preserve">ractitioners and </w:t>
      </w:r>
      <w:r w:rsidR="00B60478">
        <w:rPr>
          <w:rFonts w:ascii="Calibri" w:eastAsia="Calibri" w:hAnsi="Calibri" w:cs="Calibri"/>
          <w:color w:val="000000" w:themeColor="text1"/>
        </w:rPr>
        <w:t>upper</w:t>
      </w:r>
      <w:r w:rsidR="009F6F6C">
        <w:rPr>
          <w:rFonts w:ascii="Calibri" w:eastAsia="Calibri" w:hAnsi="Calibri" w:cs="Calibri"/>
          <w:color w:val="000000" w:themeColor="text1"/>
        </w:rPr>
        <w:t>-</w:t>
      </w:r>
      <w:r w:rsidR="00B60478">
        <w:rPr>
          <w:rFonts w:ascii="Calibri" w:eastAsia="Calibri" w:hAnsi="Calibri" w:cs="Calibri"/>
          <w:color w:val="000000" w:themeColor="text1"/>
        </w:rPr>
        <w:t xml:space="preserve">level economy </w:t>
      </w:r>
      <w:r w:rsidR="44E47041" w:rsidRPr="34DC01B2">
        <w:rPr>
          <w:rFonts w:ascii="Calibri" w:eastAsia="Calibri" w:hAnsi="Calibri" w:cs="Calibri"/>
          <w:color w:val="000000" w:themeColor="text1"/>
        </w:rPr>
        <w:t xml:space="preserve">funders will </w:t>
      </w:r>
      <w:r w:rsidR="009F6F6C">
        <w:rPr>
          <w:rFonts w:ascii="Calibri" w:eastAsia="Calibri" w:hAnsi="Calibri" w:cs="Calibri"/>
          <w:color w:val="000000" w:themeColor="text1"/>
        </w:rPr>
        <w:t>dialogue about</w:t>
      </w:r>
      <w:r w:rsidR="44E47041" w:rsidRPr="34DC01B2">
        <w:rPr>
          <w:rFonts w:ascii="Calibri" w:eastAsia="Calibri" w:hAnsi="Calibri" w:cs="Calibri"/>
          <w:color w:val="000000" w:themeColor="text1"/>
        </w:rPr>
        <w:t xml:space="preserve"> transformative</w:t>
      </w:r>
      <w:r w:rsidR="06DD7ED8" w:rsidRPr="34DC01B2">
        <w:rPr>
          <w:rFonts w:ascii="Calibri" w:eastAsia="Calibri" w:hAnsi="Calibri" w:cs="Calibri"/>
          <w:color w:val="000000" w:themeColor="text1"/>
        </w:rPr>
        <w:t xml:space="preserve"> </w:t>
      </w:r>
      <w:r w:rsidR="44E47041" w:rsidRPr="34DC01B2">
        <w:rPr>
          <w:rFonts w:ascii="Calibri" w:eastAsia="Calibri" w:hAnsi="Calibri" w:cs="Calibri"/>
          <w:color w:val="000000" w:themeColor="text1"/>
        </w:rPr>
        <w:t>models and inspire students to create their own fund development strategies.</w:t>
      </w:r>
    </w:p>
    <w:p w14:paraId="4FE272F5" w14:textId="5BA7E9FC" w:rsidR="00CB002A" w:rsidRPr="00610B69" w:rsidRDefault="007931FA" w:rsidP="00610B69">
      <w:pPr>
        <w:pStyle w:val="Heading2"/>
      </w:pPr>
      <w:bookmarkStart w:id="1" w:name="_Toc194744962"/>
      <w:r>
        <w:lastRenderedPageBreak/>
        <w:t>Course Rationale</w:t>
      </w:r>
      <w:bookmarkEnd w:id="1"/>
      <w:r>
        <w:t> </w:t>
      </w:r>
    </w:p>
    <w:p w14:paraId="65456E2A" w14:textId="482BC056" w:rsidR="000B36AE" w:rsidRDefault="750FBCD5" w:rsidP="7D973EAA">
      <w:pPr>
        <w:rPr>
          <w:rFonts w:ascii="Calibri" w:eastAsia="Calibri" w:hAnsi="Calibri" w:cs="Calibri"/>
          <w:color w:val="000000" w:themeColor="text1"/>
        </w:rPr>
      </w:pPr>
      <w:r w:rsidRPr="7D973EAA">
        <w:rPr>
          <w:rFonts w:ascii="Calibri" w:eastAsia="Calibri" w:hAnsi="Calibri" w:cs="Calibri"/>
          <w:b/>
          <w:bCs/>
          <w:i/>
          <w:iCs/>
          <w:color w:val="000000" w:themeColor="text1"/>
        </w:rPr>
        <w:t>Expanded description:</w:t>
      </w:r>
      <w:r w:rsidRPr="7D973EAA">
        <w:rPr>
          <w:rFonts w:ascii="Calibri" w:eastAsia="Calibri" w:hAnsi="Calibri" w:cs="Calibri"/>
          <w:b/>
          <w:bCs/>
          <w:color w:val="000000" w:themeColor="text1"/>
        </w:rPr>
        <w:t xml:space="preserve"> </w:t>
      </w:r>
      <w:r w:rsidR="0C64BB25" w:rsidRPr="7D973EAA">
        <w:rPr>
          <w:rFonts w:ascii="Calibri" w:eastAsia="Calibri" w:hAnsi="Calibri" w:cs="Calibri"/>
          <w:color w:val="000000" w:themeColor="text1"/>
        </w:rPr>
        <w:t xml:space="preserve">This course is designed to assist students working in global urban settings to develop strategies for sustainable resource development that will undergird their organizations, businesses or churches and enable their communities to thrive. Through readings, exposure to transformative models that work and dynamic exchanges with practitioners and funders, students will be able to develop their own case statements and strategies for effective fund development.  </w:t>
      </w:r>
      <w:r w:rsidR="009F6F6C">
        <w:rPr>
          <w:rFonts w:ascii="Calibri" w:eastAsia="Calibri" w:hAnsi="Calibri" w:cs="Calibri"/>
          <w:color w:val="000000" w:themeColor="text1"/>
        </w:rPr>
        <w:t>This course is based on</w:t>
      </w:r>
      <w:r w:rsidR="0C64BB25" w:rsidRPr="7D973EAA">
        <w:rPr>
          <w:rFonts w:ascii="Calibri" w:eastAsia="Calibri" w:hAnsi="Calibri" w:cs="Calibri"/>
          <w:color w:val="000000" w:themeColor="text1"/>
        </w:rPr>
        <w:t xml:space="preserve"> </w:t>
      </w:r>
      <w:r w:rsidR="009F6F6C">
        <w:rPr>
          <w:rFonts w:ascii="Calibri" w:eastAsia="Calibri" w:hAnsi="Calibri" w:cs="Calibri"/>
          <w:color w:val="000000" w:themeColor="text1"/>
        </w:rPr>
        <w:t xml:space="preserve">the </w:t>
      </w:r>
      <w:r w:rsidR="009F6F6C" w:rsidRPr="7D973EAA">
        <w:rPr>
          <w:rFonts w:ascii="Calibri" w:eastAsia="Calibri" w:hAnsi="Calibri" w:cs="Calibri"/>
          <w:color w:val="000000" w:themeColor="text1"/>
        </w:rPr>
        <w:t xml:space="preserve">Biblical framework </w:t>
      </w:r>
      <w:r w:rsidR="009F6F6C">
        <w:rPr>
          <w:rFonts w:ascii="Calibri" w:eastAsia="Calibri" w:hAnsi="Calibri" w:cs="Calibri"/>
          <w:color w:val="000000" w:themeColor="text1"/>
        </w:rPr>
        <w:t>of community economics in TUL 560, and the</w:t>
      </w:r>
      <w:r w:rsidR="0C64BB25" w:rsidRPr="7D973EAA">
        <w:rPr>
          <w:rFonts w:ascii="Calibri" w:eastAsia="Calibri" w:hAnsi="Calibri" w:cs="Calibri"/>
          <w:color w:val="000000" w:themeColor="text1"/>
        </w:rPr>
        <w:t xml:space="preserve"> introduction to redemptive entrepreneurship</w:t>
      </w:r>
      <w:r w:rsidR="009F6F6C">
        <w:rPr>
          <w:rFonts w:ascii="Calibri" w:eastAsia="Calibri" w:hAnsi="Calibri" w:cs="Calibri"/>
          <w:color w:val="000000" w:themeColor="text1"/>
        </w:rPr>
        <w:t xml:space="preserve"> in TUL640.  It </w:t>
      </w:r>
      <w:r w:rsidR="0C64BB25" w:rsidRPr="7D973EAA">
        <w:rPr>
          <w:rFonts w:ascii="Calibri" w:eastAsia="Calibri" w:hAnsi="Calibri" w:cs="Calibri"/>
          <w:color w:val="000000" w:themeColor="text1"/>
        </w:rPr>
        <w:t>will be introduced as foundational to the process of friend and fundraising.</w:t>
      </w:r>
    </w:p>
    <w:p w14:paraId="49B16CDD" w14:textId="77777777" w:rsidR="00251893" w:rsidRDefault="00251893" w:rsidP="7D973EAA">
      <w:pPr>
        <w:rPr>
          <w:rFonts w:ascii="Calibri" w:eastAsia="Calibri" w:hAnsi="Calibri" w:cs="Calibri"/>
          <w:color w:val="000000" w:themeColor="text1"/>
        </w:rPr>
      </w:pPr>
    </w:p>
    <w:p w14:paraId="0DD6FA37" w14:textId="000FD318" w:rsidR="000B36AE" w:rsidRDefault="007931FA" w:rsidP="7D973EAA">
      <w:r w:rsidRPr="228792B7">
        <w:rPr>
          <w:b/>
          <w:bCs/>
          <w:i/>
          <w:iCs/>
        </w:rPr>
        <w:t xml:space="preserve">Relationship to </w:t>
      </w:r>
      <w:r w:rsidR="2963A6E7" w:rsidRPr="228792B7">
        <w:rPr>
          <w:b/>
          <w:bCs/>
          <w:i/>
          <w:iCs/>
        </w:rPr>
        <w:t>the Overall</w:t>
      </w:r>
      <w:r w:rsidRPr="228792B7">
        <w:rPr>
          <w:b/>
          <w:bCs/>
          <w:i/>
          <w:iCs/>
        </w:rPr>
        <w:t xml:space="preserve"> Program:</w:t>
      </w:r>
      <w:r w:rsidR="006D0150">
        <w:t xml:space="preserve"> </w:t>
      </w:r>
      <w:r>
        <w:t xml:space="preserve"> </w:t>
      </w:r>
      <w:r w:rsidR="2B0C41E8">
        <w:t>This course is one a</w:t>
      </w:r>
      <w:r w:rsidR="03959755">
        <w:t>sp</w:t>
      </w:r>
      <w:r w:rsidR="2B0C41E8">
        <w:t xml:space="preserve">ect of the MATUL’s development of social entrepreneurs.  Graduates </w:t>
      </w:r>
      <w:r w:rsidR="00482FEC">
        <w:t>have commented</w:t>
      </w:r>
      <w:r w:rsidR="2B0C41E8">
        <w:t xml:space="preserve"> th</w:t>
      </w:r>
      <w:r w:rsidR="3EA68714">
        <w:t>a</w:t>
      </w:r>
      <w:r w:rsidR="2B0C41E8">
        <w:t xml:space="preserve">t after setting up six internships, </w:t>
      </w:r>
      <w:r w:rsidR="66BA9A9A">
        <w:t>pioneering small g</w:t>
      </w:r>
      <w:r w:rsidR="35CD0B7E">
        <w:t>ro</w:t>
      </w:r>
      <w:r w:rsidR="66BA9A9A">
        <w:t xml:space="preserve">up multiplication and church growth, </w:t>
      </w:r>
      <w:r w:rsidR="2B0C41E8">
        <w:t xml:space="preserve">mastering a language, </w:t>
      </w:r>
      <w:r w:rsidR="0C9F6ECF">
        <w:t xml:space="preserve">developing a research project in </w:t>
      </w:r>
      <w:r w:rsidR="118F994F">
        <w:t>a new</w:t>
      </w:r>
      <w:r w:rsidR="0C9F6ECF">
        <w:t xml:space="preserve"> </w:t>
      </w:r>
      <w:proofErr w:type="gramStart"/>
      <w:r w:rsidR="0C9F6ECF">
        <w:t>language</w:t>
      </w:r>
      <w:proofErr w:type="gramEnd"/>
      <w:r w:rsidR="0C9F6ECF">
        <w:t xml:space="preserve"> </w:t>
      </w:r>
      <w:r w:rsidR="36898975">
        <w:t xml:space="preserve">and </w:t>
      </w:r>
      <w:r w:rsidR="0C9F6ECF">
        <w:t>influen</w:t>
      </w:r>
      <w:r w:rsidR="4C68EEDB">
        <w:t>c</w:t>
      </w:r>
      <w:r w:rsidR="2DDAD16D">
        <w:t>ing</w:t>
      </w:r>
      <w:r w:rsidR="0C9F6ECF">
        <w:t xml:space="preserve"> the direction of a community organization</w:t>
      </w:r>
      <w:r w:rsidR="6876AB56">
        <w:t>,</w:t>
      </w:r>
      <w:r w:rsidR="6CB8DF5C">
        <w:t xml:space="preserve"> they </w:t>
      </w:r>
      <w:r w:rsidR="6B1EA7D9">
        <w:t xml:space="preserve">are ready to </w:t>
      </w:r>
      <w:r w:rsidR="009F6F6C">
        <w:t>“</w:t>
      </w:r>
      <w:r w:rsidR="6B1EA7D9">
        <w:t>go</w:t>
      </w:r>
      <w:r w:rsidR="6CB8DF5C">
        <w:t xml:space="preserve"> anywhere and do anything</w:t>
      </w:r>
      <w:r w:rsidR="009F6F6C">
        <w:t>”</w:t>
      </w:r>
      <w:r w:rsidR="6CB8DF5C">
        <w:t>!</w:t>
      </w:r>
      <w:r w:rsidR="4E4116E3">
        <w:t xml:space="preserve"> </w:t>
      </w:r>
    </w:p>
    <w:p w14:paraId="3CEBDDCA" w14:textId="77777777" w:rsidR="00251893" w:rsidRDefault="00251893" w:rsidP="7D973EAA">
      <w:pPr>
        <w:rPr>
          <w:rFonts w:ascii="Calibri" w:eastAsia="Calibri" w:hAnsi="Calibri" w:cs="Calibri"/>
          <w:color w:val="000000" w:themeColor="text1"/>
        </w:rPr>
      </w:pPr>
    </w:p>
    <w:p w14:paraId="60248497" w14:textId="0749A664" w:rsidR="000B36AE" w:rsidRDefault="4E4116E3" w:rsidP="00A71074">
      <w:r>
        <w:t>T</w:t>
      </w:r>
      <w:r w:rsidR="34FA8CB1">
        <w:t>hree companion</w:t>
      </w:r>
      <w:r>
        <w:t xml:space="preserve"> courses </w:t>
      </w:r>
      <w:r w:rsidR="4B0ED4DF">
        <w:t xml:space="preserve">in the MATUL program </w:t>
      </w:r>
      <w:r>
        <w:t>focus on economic</w:t>
      </w:r>
      <w:r w:rsidR="77EBD4A1">
        <w:t xml:space="preserve">s, </w:t>
      </w:r>
      <w:r>
        <w:t>entrepreneu</w:t>
      </w:r>
      <w:r w:rsidR="302A236F">
        <w:t>rs</w:t>
      </w:r>
      <w:r w:rsidR="2F18286F">
        <w:t xml:space="preserve">hip </w:t>
      </w:r>
      <w:r w:rsidR="302A236F">
        <w:t>and social enterprises.</w:t>
      </w:r>
      <w:r>
        <w:t xml:space="preserve"> TUL560 lays a Biblical founda</w:t>
      </w:r>
      <w:r w:rsidR="2282B4F3">
        <w:t>ti</w:t>
      </w:r>
      <w:r>
        <w:t>on in ten principles of Biblical ec</w:t>
      </w:r>
      <w:r w:rsidR="51BB06BB">
        <w:t>o</w:t>
      </w:r>
      <w:r>
        <w:t xml:space="preserve">nomics leading to cooperative savings </w:t>
      </w:r>
      <w:r w:rsidR="345076F5">
        <w:t xml:space="preserve">and </w:t>
      </w:r>
      <w:r w:rsidR="7FD57696">
        <w:t xml:space="preserve">new ventures in </w:t>
      </w:r>
      <w:r w:rsidR="345076F5">
        <w:t xml:space="preserve">creativity and productivity.  TUL 640 </w:t>
      </w:r>
      <w:r w:rsidR="7EC3C9F9">
        <w:t>builds on that</w:t>
      </w:r>
      <w:r w:rsidR="20751A25">
        <w:t xml:space="preserve"> foundation by exploring the elements of</w:t>
      </w:r>
      <w:r w:rsidR="49371CFE">
        <w:t xml:space="preserve"> small b</w:t>
      </w:r>
      <w:r w:rsidR="721DEBC3">
        <w:t>us</w:t>
      </w:r>
      <w:r w:rsidR="49371CFE">
        <w:t xml:space="preserve">iness </w:t>
      </w:r>
      <w:r w:rsidR="6DAA17AE">
        <w:t>entrepreneurial</w:t>
      </w:r>
      <w:r w:rsidR="79D34DBF">
        <w:t xml:space="preserve"> </w:t>
      </w:r>
      <w:r w:rsidR="49371CFE">
        <w:t>planning in slum contexts.  T</w:t>
      </w:r>
      <w:r w:rsidR="540AE837">
        <w:t>UL 645</w:t>
      </w:r>
      <w:r w:rsidR="49371CFE">
        <w:t xml:space="preserve"> </w:t>
      </w:r>
      <w:r w:rsidR="79A3FB54">
        <w:t>extends</w:t>
      </w:r>
      <w:r w:rsidR="49371CFE">
        <w:t xml:space="preserve"> these </w:t>
      </w:r>
      <w:r w:rsidR="5F96B1D9">
        <w:t>building</w:t>
      </w:r>
      <w:r w:rsidR="49371CFE">
        <w:t xml:space="preserve"> </w:t>
      </w:r>
      <w:r w:rsidR="08E11633">
        <w:t xml:space="preserve">blocks </w:t>
      </w:r>
      <w:r w:rsidR="4B3B9F75">
        <w:t>and provides students with the tool kit needed to open pathways of generosity and susta</w:t>
      </w:r>
      <w:r w:rsidR="67F27934">
        <w:t>inable resource development</w:t>
      </w:r>
      <w:r w:rsidR="7D1F40F9">
        <w:t xml:space="preserve"> through friend and fundraising.</w:t>
      </w:r>
    </w:p>
    <w:p w14:paraId="2FA0FD38" w14:textId="77777777" w:rsidR="000B36AE" w:rsidRDefault="000B36AE" w:rsidP="00A71074">
      <w:pPr>
        <w:rPr>
          <w:b/>
          <w:i/>
        </w:rPr>
      </w:pPr>
    </w:p>
    <w:p w14:paraId="63639540" w14:textId="75C838FC" w:rsidR="000B36AE" w:rsidRDefault="00731724" w:rsidP="2B06430F">
      <w:pPr>
        <w:shd w:val="clear" w:color="auto" w:fill="E0E0E0"/>
        <w:rPr>
          <w:b/>
          <w:bCs/>
        </w:rPr>
      </w:pPr>
      <w:r w:rsidRPr="2B06430F">
        <w:rPr>
          <w:b/>
          <w:bCs/>
        </w:rPr>
        <w:t>Course Delivery</w:t>
      </w:r>
      <w:r w:rsidR="000E331E" w:rsidRPr="2B06430F">
        <w:rPr>
          <w:b/>
          <w:bCs/>
        </w:rPr>
        <w:t xml:space="preserve"> (or Pedagogy)</w:t>
      </w:r>
    </w:p>
    <w:p w14:paraId="4186ECF5" w14:textId="59825674" w:rsidR="00731724" w:rsidRDefault="340D550B" w:rsidP="228792B7">
      <w:r>
        <w:t xml:space="preserve">The MATUL is based on an action-reflection approach to education.  </w:t>
      </w:r>
      <w:r w:rsidR="2C61F2D2">
        <w:t>The program</w:t>
      </w:r>
      <w:r>
        <w:t xml:space="preserve"> is anchored in problem solving </w:t>
      </w:r>
      <w:r w:rsidR="70E93C45">
        <w:t xml:space="preserve">approaches that </w:t>
      </w:r>
      <w:r w:rsidR="2F8E2177">
        <w:t>produce</w:t>
      </w:r>
      <w:r w:rsidR="70E93C45">
        <w:t xml:space="preserve"> practical learning outcomes.</w:t>
      </w:r>
      <w:r w:rsidR="6A79B234">
        <w:t xml:space="preserve">  </w:t>
      </w:r>
      <w:r w:rsidR="2D7FDB08">
        <w:t>Through research projects</w:t>
      </w:r>
      <w:r w:rsidR="65BE29D5">
        <w:t xml:space="preserve"> designed to produce tangible outcomes, students will explore, test and refine strategies that will </w:t>
      </w:r>
      <w:r w:rsidR="6409281E">
        <w:t xml:space="preserve">help them to </w:t>
      </w:r>
      <w:r w:rsidR="5A6829FB">
        <w:t xml:space="preserve">enhance </w:t>
      </w:r>
      <w:r w:rsidR="65BE29D5">
        <w:t>their organizatio</w:t>
      </w:r>
      <w:r w:rsidR="62986F30">
        <w:t>nal mission and goals.</w:t>
      </w:r>
    </w:p>
    <w:p w14:paraId="3926763A" w14:textId="77777777" w:rsidR="00251893" w:rsidRPr="00345EB7" w:rsidRDefault="00251893" w:rsidP="228792B7"/>
    <w:p w14:paraId="599F836F" w14:textId="4740839A" w:rsidR="00731724" w:rsidRDefault="4145F3D6" w:rsidP="228792B7">
      <w:pPr>
        <w:rPr>
          <w:rFonts w:ascii="Calibri" w:eastAsia="Calibri" w:hAnsi="Calibri" w:cs="Arial"/>
        </w:rPr>
      </w:pPr>
      <w:r w:rsidRPr="2B06430F">
        <w:rPr>
          <w:rFonts w:ascii="Calibri" w:eastAsia="Calibri" w:hAnsi="Calibri" w:cs="Arial"/>
        </w:rPr>
        <w:t>The course learning outcomes will be</w:t>
      </w:r>
      <w:r w:rsidR="293CF818" w:rsidRPr="2B06430F">
        <w:rPr>
          <w:rFonts w:ascii="Calibri" w:eastAsia="Calibri" w:hAnsi="Calibri" w:cs="Arial"/>
        </w:rPr>
        <w:t xml:space="preserve"> achieved through introduction to appropriate studies,</w:t>
      </w:r>
      <w:r w:rsidR="5AEC5C1D" w:rsidRPr="2B06430F">
        <w:rPr>
          <w:rFonts w:ascii="Calibri" w:eastAsia="Calibri" w:hAnsi="Calibri" w:cs="Arial"/>
        </w:rPr>
        <w:t xml:space="preserve"> models, </w:t>
      </w:r>
      <w:r w:rsidR="293CF818" w:rsidRPr="2B06430F">
        <w:rPr>
          <w:rFonts w:ascii="Calibri" w:eastAsia="Calibri" w:hAnsi="Calibri" w:cs="Arial"/>
        </w:rPr>
        <w:t>literature, webinars and podcasts</w:t>
      </w:r>
      <w:r w:rsidR="21ACD96A" w:rsidRPr="2B06430F">
        <w:rPr>
          <w:rFonts w:ascii="Calibri" w:eastAsia="Calibri" w:hAnsi="Calibri" w:cs="Arial"/>
        </w:rPr>
        <w:t xml:space="preserve"> pertinent to </w:t>
      </w:r>
      <w:r w:rsidR="4F279399" w:rsidRPr="2B06430F">
        <w:rPr>
          <w:rFonts w:ascii="Calibri" w:eastAsia="Calibri" w:hAnsi="Calibri" w:cs="Arial"/>
        </w:rPr>
        <w:t xml:space="preserve">sustainable </w:t>
      </w:r>
      <w:r w:rsidR="21ACD96A" w:rsidRPr="2B06430F">
        <w:rPr>
          <w:rFonts w:ascii="Calibri" w:eastAsia="Calibri" w:hAnsi="Calibri" w:cs="Arial"/>
        </w:rPr>
        <w:t>resource development.</w:t>
      </w:r>
      <w:r w:rsidR="6C74A09D" w:rsidRPr="2B06430F">
        <w:rPr>
          <w:rFonts w:ascii="Calibri" w:eastAsia="Calibri" w:hAnsi="Calibri" w:cs="Arial"/>
        </w:rPr>
        <w:t xml:space="preserve"> The readings and class discussions will be supplemented by experts in the field who will share </w:t>
      </w:r>
      <w:r w:rsidR="58A4EF2A" w:rsidRPr="2B06430F">
        <w:rPr>
          <w:rFonts w:ascii="Calibri" w:eastAsia="Calibri" w:hAnsi="Calibri" w:cs="Arial"/>
        </w:rPr>
        <w:t xml:space="preserve">best practices, insights and stories about what works and what doesn't and </w:t>
      </w:r>
      <w:r w:rsidR="1D41A216" w:rsidRPr="2B06430F">
        <w:rPr>
          <w:rFonts w:ascii="Calibri" w:eastAsia="Calibri" w:hAnsi="Calibri" w:cs="Arial"/>
        </w:rPr>
        <w:t>provide inspiration for the challenge students face day to day.</w:t>
      </w:r>
    </w:p>
    <w:p w14:paraId="11057A4C" w14:textId="77777777" w:rsidR="00A56F22" w:rsidRPr="00345EB7" w:rsidRDefault="00A56F22" w:rsidP="228792B7">
      <w:pPr>
        <w:rPr>
          <w:rFonts w:ascii="Calibri" w:eastAsia="Calibri" w:hAnsi="Calibri" w:cs="Arial"/>
        </w:rPr>
      </w:pPr>
    </w:p>
    <w:p w14:paraId="48893F5C" w14:textId="2C26D8AE" w:rsidR="228792B7" w:rsidRPr="005574DC" w:rsidRDefault="00731724" w:rsidP="228792B7">
      <w:r w:rsidRPr="228792B7">
        <w:rPr>
          <w:b/>
          <w:bCs/>
          <w:i/>
          <w:iCs/>
        </w:rPr>
        <w:t xml:space="preserve">Online </w:t>
      </w:r>
      <w:r w:rsidR="15866A35" w:rsidRPr="228792B7">
        <w:rPr>
          <w:b/>
          <w:bCs/>
          <w:i/>
          <w:iCs/>
        </w:rPr>
        <w:t xml:space="preserve">Cohort </w:t>
      </w:r>
      <w:r w:rsidRPr="228792B7">
        <w:rPr>
          <w:b/>
          <w:bCs/>
          <w:i/>
          <w:iCs/>
        </w:rPr>
        <w:t>Delivery</w:t>
      </w:r>
    </w:p>
    <w:p w14:paraId="1F9A8EB5" w14:textId="6E0B27B7" w:rsidR="00DC2650" w:rsidRDefault="37FE9221" w:rsidP="00DC2650">
      <w:r>
        <w:t>Students in diverse global settings provide a dynamic context for dialogue and problem solving.  Weekly face to face zoom calls will provide opportunities f</w:t>
      </w:r>
      <w:r w:rsidR="25D33339">
        <w:t xml:space="preserve">or active exchanges with the professor and guest lecturers.  New paradigms and models that work will </w:t>
      </w:r>
      <w:r w:rsidR="49ACEF45">
        <w:t>be explored in this story-telling process.</w:t>
      </w:r>
      <w:r w:rsidR="7D2C653E">
        <w:t xml:space="preserve">  This class draws on multiple inputs from global experts experienced in the field of social entrepreneurship.</w:t>
      </w:r>
    </w:p>
    <w:p w14:paraId="57C337E1" w14:textId="5DAD0815" w:rsidR="2B06430F" w:rsidRDefault="2B06430F" w:rsidP="2B06430F">
      <w:pPr>
        <w:rPr>
          <w:rFonts w:ascii="Calibri" w:eastAsia="Calibri" w:hAnsi="Calibri" w:cs="Arial"/>
        </w:rPr>
      </w:pPr>
    </w:p>
    <w:p w14:paraId="521BE4EB" w14:textId="1329FCAA" w:rsidR="00953A5F" w:rsidRDefault="00953A5F" w:rsidP="2B06430F">
      <w:pPr>
        <w:rPr>
          <w:rFonts w:ascii="Calibri" w:eastAsia="Calibri" w:hAnsi="Calibri" w:cs="Arial"/>
        </w:rPr>
      </w:pPr>
    </w:p>
    <w:p w14:paraId="4CCED1CF" w14:textId="77777777" w:rsidR="00953A5F" w:rsidRDefault="00953A5F" w:rsidP="2B06430F">
      <w:pPr>
        <w:rPr>
          <w:rFonts w:ascii="Calibri" w:eastAsia="Calibri" w:hAnsi="Calibri" w:cs="Arial"/>
        </w:rPr>
      </w:pPr>
    </w:p>
    <w:p w14:paraId="1B88EE74" w14:textId="4EC44D59" w:rsidR="000D4E37" w:rsidRPr="000D4E37" w:rsidRDefault="000D4E37" w:rsidP="000D4E37">
      <w:pPr>
        <w:pStyle w:val="Heading2"/>
        <w:rPr>
          <w:rFonts w:ascii="Calibri" w:eastAsia="Calibri" w:hAnsi="Calibri" w:cs="Arial"/>
        </w:rPr>
      </w:pPr>
      <w:r>
        <w:t xml:space="preserve">Course </w:t>
      </w:r>
      <w:r w:rsidR="007C0126">
        <w:t xml:space="preserve">Content </w:t>
      </w:r>
      <w:r w:rsidR="4DFCA958">
        <w:t>and Weekly Assignments</w:t>
      </w:r>
    </w:p>
    <w:p w14:paraId="33B233DA" w14:textId="77777777" w:rsidR="00A8153B" w:rsidRPr="00A8153B" w:rsidRDefault="00A8153B" w:rsidP="00A8153B">
      <w:pPr>
        <w:pStyle w:val="ListParagraph"/>
        <w:rPr>
          <w:b/>
          <w:i/>
        </w:rPr>
      </w:pPr>
    </w:p>
    <w:p w14:paraId="76AA9AB6" w14:textId="5BD83DC6" w:rsidR="00C77D1D" w:rsidRDefault="00A8153B" w:rsidP="2B06430F">
      <w:pPr>
        <w:rPr>
          <w:color w:val="000000" w:themeColor="text1"/>
        </w:rPr>
      </w:pPr>
      <w:r w:rsidRPr="2B06430F">
        <w:rPr>
          <w:color w:val="000000" w:themeColor="text1"/>
        </w:rPr>
        <w:t xml:space="preserve">The course is structured for </w:t>
      </w:r>
      <w:r w:rsidR="00953A5F" w:rsidRPr="2B06430F">
        <w:rPr>
          <w:color w:val="000000" w:themeColor="text1"/>
        </w:rPr>
        <w:t>1</w:t>
      </w:r>
      <w:r w:rsidR="00953A5F">
        <w:rPr>
          <w:color w:val="000000" w:themeColor="text1"/>
        </w:rPr>
        <w:t>4</w:t>
      </w:r>
      <w:r w:rsidR="00953A5F" w:rsidRPr="2B06430F">
        <w:rPr>
          <w:color w:val="000000" w:themeColor="text1"/>
        </w:rPr>
        <w:t xml:space="preserve"> </w:t>
      </w:r>
      <w:r w:rsidRPr="2B06430F">
        <w:rPr>
          <w:color w:val="000000" w:themeColor="text1"/>
        </w:rPr>
        <w:t>weeks, a total of 135 hours of work.  Week 15 is a time for rest, retreat and reflection on what has been learned.</w:t>
      </w:r>
      <w:r w:rsidR="0D28E099" w:rsidRPr="2B06430F">
        <w:rPr>
          <w:color w:val="000000" w:themeColor="text1"/>
        </w:rPr>
        <w:t xml:space="preserve">  Opportunities for debriefing the semester will be </w:t>
      </w:r>
      <w:r w:rsidR="00C77D1D">
        <w:rPr>
          <w:color w:val="000000" w:themeColor="text1"/>
        </w:rPr>
        <w:t xml:space="preserve">offered. </w:t>
      </w:r>
    </w:p>
    <w:p w14:paraId="75E6A961" w14:textId="77777777" w:rsidR="00C77D1D" w:rsidRDefault="00C77D1D" w:rsidP="2B06430F">
      <w:pPr>
        <w:rPr>
          <w:color w:val="000000" w:themeColor="text1"/>
        </w:rPr>
      </w:pPr>
    </w:p>
    <w:p w14:paraId="6BC62ADB" w14:textId="1CE4C148" w:rsidR="00567DA2" w:rsidRDefault="00C77D1D" w:rsidP="00567DA2">
      <w:pPr>
        <w:rPr>
          <w:color w:val="000000" w:themeColor="text1"/>
        </w:rPr>
      </w:pPr>
      <w:r>
        <w:rPr>
          <w:color w:val="000000" w:themeColor="text1"/>
        </w:rPr>
        <w:t>LINKS</w:t>
      </w:r>
      <w:r w:rsidR="00567DA2">
        <w:rPr>
          <w:color w:val="000000" w:themeColor="text1"/>
        </w:rPr>
        <w:t xml:space="preserve"> on </w:t>
      </w:r>
      <w:hyperlink r:id="rId12" w:history="1">
        <w:r w:rsidR="00567DA2" w:rsidRPr="00C84B6C">
          <w:rPr>
            <w:rStyle w:val="Hyperlink"/>
          </w:rPr>
          <w:t>https://www.wciu.edu/wciu-blog</w:t>
        </w:r>
      </w:hyperlink>
    </w:p>
    <w:p w14:paraId="0A95BD42" w14:textId="77777777" w:rsidR="00567DA2" w:rsidRDefault="00567DA2" w:rsidP="00567DA2">
      <w:pPr>
        <w:rPr>
          <w:color w:val="000000" w:themeColor="text1"/>
        </w:rPr>
      </w:pPr>
    </w:p>
    <w:p w14:paraId="3C7473EC" w14:textId="7BC3620B" w:rsidR="00B83F15" w:rsidRPr="00567DA2" w:rsidRDefault="00000000" w:rsidP="00AA7921">
      <w:pPr>
        <w:pStyle w:val="ListParagraph"/>
        <w:numPr>
          <w:ilvl w:val="0"/>
          <w:numId w:val="3"/>
        </w:numPr>
        <w:rPr>
          <w:rFonts w:ascii="Times New Roman" w:eastAsia="Times New Roman" w:hAnsi="Times New Roman" w:cs="Times New Roman"/>
        </w:rPr>
      </w:pPr>
      <w:hyperlink r:id="rId13" w:history="1">
        <w:r w:rsidR="00B83F15">
          <w:rPr>
            <w:rStyle w:val="Hyperlink"/>
          </w:rPr>
          <w:t xml:space="preserve"> Chuck Proudfit</w:t>
        </w:r>
      </w:hyperlink>
    </w:p>
    <w:p w14:paraId="5A8FE971" w14:textId="119530EB" w:rsidR="00B83F15" w:rsidRDefault="00000000" w:rsidP="00AA7921">
      <w:pPr>
        <w:pStyle w:val="ListParagraph"/>
        <w:numPr>
          <w:ilvl w:val="0"/>
          <w:numId w:val="1"/>
        </w:numPr>
        <w:spacing w:before="100" w:beforeAutospacing="1" w:after="100" w:afterAutospacing="1"/>
      </w:pPr>
      <w:hyperlink r:id="rId14" w:history="1">
        <w:r w:rsidR="00B83F15">
          <w:rPr>
            <w:rStyle w:val="Hyperlink"/>
          </w:rPr>
          <w:t xml:space="preserve"> Kina Robertshaw</w:t>
        </w:r>
      </w:hyperlink>
    </w:p>
    <w:p w14:paraId="5DFB838B" w14:textId="238250A9" w:rsidR="00B83F15" w:rsidRDefault="00000000" w:rsidP="00AA7921">
      <w:pPr>
        <w:pStyle w:val="ListParagraph"/>
        <w:numPr>
          <w:ilvl w:val="0"/>
          <w:numId w:val="1"/>
        </w:numPr>
        <w:spacing w:before="100" w:beforeAutospacing="1" w:after="100" w:afterAutospacing="1"/>
      </w:pPr>
      <w:hyperlink r:id="rId15" w:history="1">
        <w:r w:rsidR="00B83F15">
          <w:rPr>
            <w:rStyle w:val="Hyperlink"/>
          </w:rPr>
          <w:t xml:space="preserve"> Ralph Plumb</w:t>
        </w:r>
      </w:hyperlink>
    </w:p>
    <w:p w14:paraId="14F25021" w14:textId="595D1A17" w:rsidR="00B83F15" w:rsidRDefault="00000000" w:rsidP="00AA7921">
      <w:pPr>
        <w:pStyle w:val="ListParagraph"/>
        <w:numPr>
          <w:ilvl w:val="0"/>
          <w:numId w:val="1"/>
        </w:numPr>
        <w:spacing w:before="100" w:beforeAutospacing="1" w:after="100" w:afterAutospacing="1"/>
      </w:pPr>
      <w:hyperlink r:id="rId16" w:history="1">
        <w:r w:rsidR="00B83F15">
          <w:rPr>
            <w:rStyle w:val="Hyperlink"/>
          </w:rPr>
          <w:t xml:space="preserve"> Brian </w:t>
        </w:r>
        <w:proofErr w:type="spellStart"/>
        <w:r w:rsidR="00B83F15">
          <w:rPr>
            <w:rStyle w:val="Hyperlink"/>
          </w:rPr>
          <w:t>Fikkert</w:t>
        </w:r>
        <w:proofErr w:type="spellEnd"/>
        <w:r w:rsidR="00B83F15">
          <w:rPr>
            <w:rStyle w:val="Hyperlink"/>
          </w:rPr>
          <w:t xml:space="preserve"> </w:t>
        </w:r>
      </w:hyperlink>
    </w:p>
    <w:p w14:paraId="2EF8B34B" w14:textId="10AE04FD" w:rsidR="00B83F15" w:rsidRDefault="00000000" w:rsidP="00AA7921">
      <w:pPr>
        <w:pStyle w:val="ListParagraph"/>
        <w:numPr>
          <w:ilvl w:val="0"/>
          <w:numId w:val="1"/>
        </w:numPr>
        <w:spacing w:before="100" w:beforeAutospacing="1" w:after="100" w:afterAutospacing="1"/>
      </w:pPr>
      <w:hyperlink r:id="rId17" w:history="1">
        <w:r w:rsidR="00B83F15">
          <w:rPr>
            <w:rStyle w:val="Hyperlink"/>
          </w:rPr>
          <w:t xml:space="preserve">Michael </w:t>
        </w:r>
        <w:proofErr w:type="spellStart"/>
        <w:r w:rsidR="00B83F15">
          <w:rPr>
            <w:rStyle w:val="Hyperlink"/>
          </w:rPr>
          <w:t>Dauphinee</w:t>
        </w:r>
        <w:proofErr w:type="spellEnd"/>
        <w:r w:rsidR="00B83F15">
          <w:rPr>
            <w:rStyle w:val="Hyperlink"/>
          </w:rPr>
          <w:t xml:space="preserve"> &amp; Andrew Richards</w:t>
        </w:r>
      </w:hyperlink>
    </w:p>
    <w:p w14:paraId="16030BA8" w14:textId="27AB983A" w:rsidR="00B83F15" w:rsidRDefault="00000000" w:rsidP="00AA7921">
      <w:pPr>
        <w:pStyle w:val="ListParagraph"/>
        <w:numPr>
          <w:ilvl w:val="0"/>
          <w:numId w:val="1"/>
        </w:numPr>
        <w:spacing w:before="100" w:beforeAutospacing="1" w:after="100" w:afterAutospacing="1"/>
      </w:pPr>
      <w:hyperlink r:id="rId18" w:history="1">
        <w:r w:rsidR="00B83F15">
          <w:rPr>
            <w:rStyle w:val="Hyperlink"/>
          </w:rPr>
          <w:t xml:space="preserve">Ravi </w:t>
        </w:r>
        <w:proofErr w:type="spellStart"/>
        <w:r w:rsidR="00B83F15">
          <w:rPr>
            <w:rStyle w:val="Hyperlink"/>
          </w:rPr>
          <w:t>Jayakaran</w:t>
        </w:r>
        <w:proofErr w:type="spellEnd"/>
      </w:hyperlink>
    </w:p>
    <w:p w14:paraId="0DE2E37B" w14:textId="0FA7C63C" w:rsidR="00B83F15" w:rsidRDefault="00000000" w:rsidP="00AA7921">
      <w:pPr>
        <w:pStyle w:val="ListParagraph"/>
        <w:numPr>
          <w:ilvl w:val="0"/>
          <w:numId w:val="1"/>
        </w:numPr>
        <w:spacing w:before="100" w:beforeAutospacing="1" w:after="100" w:afterAutospacing="1"/>
      </w:pPr>
      <w:hyperlink r:id="rId19" w:history="1">
        <w:r w:rsidR="00B83F15">
          <w:rPr>
            <w:rStyle w:val="Hyperlink"/>
          </w:rPr>
          <w:t xml:space="preserve">Ravi </w:t>
        </w:r>
        <w:proofErr w:type="spellStart"/>
        <w:r w:rsidR="00B83F15">
          <w:rPr>
            <w:rStyle w:val="Hyperlink"/>
          </w:rPr>
          <w:t>Jayakaran</w:t>
        </w:r>
        <w:proofErr w:type="spellEnd"/>
      </w:hyperlink>
      <w:r w:rsidR="009A5A0D">
        <w:rPr>
          <w:rStyle w:val="Hyperlink"/>
        </w:rPr>
        <w:t xml:space="preserve"> 2</w:t>
      </w:r>
    </w:p>
    <w:p w14:paraId="71D7E6C3" w14:textId="326CB1EE" w:rsidR="00B83F15" w:rsidRPr="00C77D1D" w:rsidRDefault="00000000" w:rsidP="00AA7921">
      <w:pPr>
        <w:pStyle w:val="ListParagraph"/>
        <w:numPr>
          <w:ilvl w:val="0"/>
          <w:numId w:val="1"/>
        </w:numPr>
        <w:spacing w:before="100" w:beforeAutospacing="1" w:after="100" w:afterAutospacing="1"/>
      </w:pPr>
      <w:hyperlink r:id="rId20" w:history="1">
        <w:r w:rsidR="00B83F15">
          <w:rPr>
            <w:rStyle w:val="Hyperlink"/>
          </w:rPr>
          <w:t xml:space="preserve"> Steven Garber</w:t>
        </w:r>
      </w:hyperlink>
    </w:p>
    <w:p w14:paraId="08A1A9E8" w14:textId="77777777" w:rsidR="000B36AE" w:rsidRPr="00345EB7" w:rsidRDefault="000B36AE" w:rsidP="00A71074"/>
    <w:tbl>
      <w:tblPr>
        <w:tblW w:w="9710" w:type="dxa"/>
        <w:jc w:val="center"/>
        <w:tblBorders>
          <w:top w:val="single" w:sz="8" w:space="0" w:color="auto"/>
          <w:left w:val="single" w:sz="8" w:space="0" w:color="auto"/>
          <w:bottom w:val="single" w:sz="8" w:space="0" w:color="auto"/>
          <w:right w:val="single" w:sz="8" w:space="0" w:color="auto"/>
          <w:insideH w:val="single" w:sz="6" w:space="0" w:color="auto"/>
          <w:insideV w:val="single" w:sz="6" w:space="0" w:color="auto"/>
        </w:tblBorders>
        <w:tblCellMar>
          <w:left w:w="0" w:type="dxa"/>
          <w:right w:w="0" w:type="dxa"/>
        </w:tblCellMar>
        <w:tblLook w:val="0000" w:firstRow="0" w:lastRow="0" w:firstColumn="0" w:lastColumn="0" w:noHBand="0" w:noVBand="0"/>
      </w:tblPr>
      <w:tblGrid>
        <w:gridCol w:w="859"/>
        <w:gridCol w:w="141"/>
        <w:gridCol w:w="1146"/>
        <w:gridCol w:w="1748"/>
        <w:gridCol w:w="3597"/>
        <w:gridCol w:w="2219"/>
      </w:tblGrid>
      <w:tr w:rsidR="007C0126" w:rsidRPr="006C3DF1" w14:paraId="3AF91AC3" w14:textId="150BCEE4" w:rsidTr="00D04433">
        <w:trPr>
          <w:trHeight w:val="431"/>
          <w:tblHeader/>
          <w:jc w:val="center"/>
        </w:trPr>
        <w:tc>
          <w:tcPr>
            <w:tcW w:w="859" w:type="dxa"/>
            <w:shd w:val="clear" w:color="auto" w:fill="800000"/>
            <w:tcMar>
              <w:top w:w="0" w:type="dxa"/>
              <w:left w:w="108" w:type="dxa"/>
              <w:bottom w:w="0" w:type="dxa"/>
              <w:right w:w="108" w:type="dxa"/>
            </w:tcMar>
          </w:tcPr>
          <w:p w14:paraId="25B1105C" w14:textId="77777777" w:rsidR="006C3DF1" w:rsidRPr="006C3DF1" w:rsidRDefault="006C3DF1" w:rsidP="006A495E">
            <w:pPr>
              <w:pStyle w:val="TableParagraph"/>
              <w:jc w:val="center"/>
              <w:rPr>
                <w:rFonts w:ascii="Cambria" w:hAnsi="Cambria"/>
                <w:sz w:val="20"/>
                <w:szCs w:val="20"/>
              </w:rPr>
            </w:pPr>
            <w:r w:rsidRPr="006C3DF1">
              <w:rPr>
                <w:rFonts w:ascii="Cambria" w:hAnsi="Cambria"/>
                <w:sz w:val="20"/>
                <w:szCs w:val="20"/>
              </w:rPr>
              <w:t>Module</w:t>
            </w:r>
          </w:p>
        </w:tc>
        <w:tc>
          <w:tcPr>
            <w:tcW w:w="1287" w:type="dxa"/>
            <w:gridSpan w:val="2"/>
            <w:shd w:val="clear" w:color="auto" w:fill="800000"/>
            <w:tcMar>
              <w:top w:w="0" w:type="dxa"/>
              <w:left w:w="108" w:type="dxa"/>
              <w:bottom w:w="0" w:type="dxa"/>
              <w:right w:w="108" w:type="dxa"/>
            </w:tcMar>
          </w:tcPr>
          <w:p w14:paraId="14CD7104" w14:textId="77777777" w:rsidR="006C3DF1" w:rsidRPr="006C3DF1" w:rsidRDefault="006C3DF1" w:rsidP="006A495E">
            <w:pPr>
              <w:pStyle w:val="TableParagraph"/>
              <w:jc w:val="center"/>
              <w:rPr>
                <w:rFonts w:ascii="Cambria" w:hAnsi="Cambria"/>
                <w:sz w:val="20"/>
                <w:szCs w:val="20"/>
              </w:rPr>
            </w:pPr>
            <w:r w:rsidRPr="006C3DF1">
              <w:rPr>
                <w:rFonts w:ascii="Cambria" w:hAnsi="Cambria"/>
                <w:sz w:val="20"/>
                <w:szCs w:val="20"/>
              </w:rPr>
              <w:t>Date Started</w:t>
            </w:r>
          </w:p>
        </w:tc>
        <w:tc>
          <w:tcPr>
            <w:tcW w:w="1748" w:type="dxa"/>
            <w:shd w:val="clear" w:color="auto" w:fill="800000"/>
            <w:tcMar>
              <w:top w:w="0" w:type="dxa"/>
              <w:left w:w="108" w:type="dxa"/>
              <w:bottom w:w="0" w:type="dxa"/>
              <w:right w:w="108" w:type="dxa"/>
            </w:tcMar>
          </w:tcPr>
          <w:p w14:paraId="287566E5" w14:textId="3CABAAEF" w:rsidR="006C3DF1" w:rsidRPr="006C3DF1" w:rsidRDefault="00B5130E" w:rsidP="006A495E">
            <w:pPr>
              <w:pStyle w:val="TableParagraph"/>
              <w:jc w:val="center"/>
              <w:rPr>
                <w:rFonts w:ascii="Cambria" w:hAnsi="Cambria"/>
                <w:sz w:val="20"/>
                <w:szCs w:val="20"/>
              </w:rPr>
            </w:pPr>
            <w:r>
              <w:rPr>
                <w:rFonts w:ascii="Cambria" w:hAnsi="Cambria"/>
                <w:sz w:val="20"/>
                <w:szCs w:val="20"/>
              </w:rPr>
              <w:t>Topic</w:t>
            </w:r>
          </w:p>
        </w:tc>
        <w:tc>
          <w:tcPr>
            <w:tcW w:w="3597" w:type="dxa"/>
            <w:shd w:val="clear" w:color="auto" w:fill="800000"/>
          </w:tcPr>
          <w:p w14:paraId="285D37A1" w14:textId="53C53FBE" w:rsidR="006C3DF1" w:rsidRPr="006C3DF1" w:rsidRDefault="00361F59" w:rsidP="006A495E">
            <w:pPr>
              <w:pStyle w:val="TableParagraph"/>
              <w:jc w:val="center"/>
              <w:rPr>
                <w:rFonts w:ascii="Cambria" w:hAnsi="Cambria"/>
                <w:sz w:val="20"/>
                <w:szCs w:val="20"/>
              </w:rPr>
            </w:pPr>
            <w:r>
              <w:rPr>
                <w:rFonts w:ascii="Cambria" w:hAnsi="Cambria"/>
                <w:sz w:val="20"/>
                <w:szCs w:val="20"/>
              </w:rPr>
              <w:t>Presentations/</w:t>
            </w:r>
            <w:r w:rsidR="001C50D1">
              <w:rPr>
                <w:rFonts w:ascii="Cambria" w:hAnsi="Cambria"/>
                <w:sz w:val="20"/>
                <w:szCs w:val="20"/>
              </w:rPr>
              <w:t xml:space="preserve"> </w:t>
            </w:r>
            <w:r w:rsidR="006C3DF1" w:rsidRPr="006C3DF1">
              <w:rPr>
                <w:rFonts w:ascii="Cambria" w:hAnsi="Cambria"/>
                <w:sz w:val="20"/>
                <w:szCs w:val="20"/>
              </w:rPr>
              <w:t>Guest Speaker</w:t>
            </w:r>
          </w:p>
        </w:tc>
        <w:tc>
          <w:tcPr>
            <w:tcW w:w="2219" w:type="dxa"/>
            <w:shd w:val="clear" w:color="auto" w:fill="800000"/>
          </w:tcPr>
          <w:p w14:paraId="010CB907" w14:textId="0788DB99" w:rsidR="006C3DF1" w:rsidRPr="006C3DF1" w:rsidRDefault="006C3DF1" w:rsidP="006A495E">
            <w:pPr>
              <w:pStyle w:val="TableParagraph"/>
              <w:jc w:val="center"/>
              <w:rPr>
                <w:rFonts w:ascii="Cambria" w:hAnsi="Cambria"/>
                <w:sz w:val="20"/>
                <w:szCs w:val="20"/>
              </w:rPr>
            </w:pPr>
            <w:r w:rsidRPr="006C3DF1">
              <w:rPr>
                <w:rFonts w:ascii="Cambria" w:hAnsi="Cambria"/>
                <w:sz w:val="20"/>
                <w:szCs w:val="20"/>
              </w:rPr>
              <w:t>Readings</w:t>
            </w:r>
          </w:p>
        </w:tc>
      </w:tr>
      <w:tr w:rsidR="00D04433" w:rsidRPr="006C3DF1" w14:paraId="6B2D0280" w14:textId="77777777" w:rsidTr="005A57DE">
        <w:trPr>
          <w:trHeight w:val="215"/>
          <w:jc w:val="center"/>
        </w:trPr>
        <w:tc>
          <w:tcPr>
            <w:tcW w:w="9710" w:type="dxa"/>
            <w:gridSpan w:val="6"/>
            <w:shd w:val="clear" w:color="auto" w:fill="auto"/>
            <w:tcMar>
              <w:top w:w="0" w:type="dxa"/>
              <w:left w:w="108" w:type="dxa"/>
              <w:bottom w:w="0" w:type="dxa"/>
              <w:right w:w="108" w:type="dxa"/>
            </w:tcMar>
          </w:tcPr>
          <w:p w14:paraId="5BABDC3D" w14:textId="388783BC" w:rsidR="00D04433" w:rsidRPr="00AA7921" w:rsidRDefault="00D04433" w:rsidP="0023517C">
            <w:pPr>
              <w:spacing w:before="2" w:after="2"/>
              <w:rPr>
                <w:rFonts w:ascii="Cambria" w:hAnsi="Cambria" w:cs="Times New Roman"/>
                <w:color w:val="000000"/>
                <w:sz w:val="20"/>
                <w:szCs w:val="20"/>
              </w:rPr>
            </w:pPr>
            <w:r>
              <w:rPr>
                <w:rFonts w:ascii="Cambria" w:hAnsi="Cambria" w:cs="Times New Roman"/>
                <w:color w:val="000000"/>
                <w:sz w:val="20"/>
                <w:szCs w:val="20"/>
              </w:rPr>
              <w:t xml:space="preserve">FRAMING THE BIBLICAL RATIONALE AND CONVERSATION ON </w:t>
            </w:r>
            <w:r w:rsidR="00E4796E">
              <w:rPr>
                <w:rFonts w:ascii="Cambria" w:hAnsi="Cambria" w:cs="Times New Roman"/>
                <w:color w:val="000000"/>
                <w:sz w:val="20"/>
                <w:szCs w:val="20"/>
              </w:rPr>
              <w:t>PROCESSES</w:t>
            </w:r>
          </w:p>
        </w:tc>
      </w:tr>
      <w:tr w:rsidR="007C0126" w:rsidRPr="006C3DF1" w14:paraId="7AEA409E" w14:textId="5C5B795C" w:rsidTr="00D04433">
        <w:trPr>
          <w:trHeight w:val="215"/>
          <w:jc w:val="center"/>
        </w:trPr>
        <w:tc>
          <w:tcPr>
            <w:tcW w:w="1000" w:type="dxa"/>
            <w:gridSpan w:val="2"/>
            <w:shd w:val="clear" w:color="auto" w:fill="auto"/>
            <w:tcMar>
              <w:top w:w="0" w:type="dxa"/>
              <w:left w:w="108" w:type="dxa"/>
              <w:bottom w:w="0" w:type="dxa"/>
              <w:right w:w="108" w:type="dxa"/>
            </w:tcMar>
          </w:tcPr>
          <w:p w14:paraId="01846DD4"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1</w:t>
            </w:r>
          </w:p>
        </w:tc>
        <w:tc>
          <w:tcPr>
            <w:tcW w:w="1146" w:type="dxa"/>
            <w:shd w:val="clear" w:color="auto" w:fill="auto"/>
            <w:tcMar>
              <w:top w:w="0" w:type="dxa"/>
              <w:left w:w="108" w:type="dxa"/>
              <w:bottom w:w="0" w:type="dxa"/>
              <w:right w:w="108" w:type="dxa"/>
            </w:tcMar>
          </w:tcPr>
          <w:p w14:paraId="50762054" w14:textId="02FD2E4B" w:rsidR="006C3DF1" w:rsidRPr="006C3DF1" w:rsidRDefault="00A11A03" w:rsidP="0023517C">
            <w:pPr>
              <w:spacing w:before="2" w:after="2"/>
              <w:rPr>
                <w:rFonts w:ascii="Cambria" w:hAnsi="Cambria"/>
                <w:color w:val="000000" w:themeColor="text1"/>
                <w:sz w:val="20"/>
                <w:szCs w:val="20"/>
              </w:rPr>
            </w:pPr>
            <w:r>
              <w:rPr>
                <w:rFonts w:ascii="Cambria" w:hAnsi="Cambria"/>
                <w:color w:val="000000" w:themeColor="text1"/>
                <w:sz w:val="20"/>
                <w:szCs w:val="20"/>
              </w:rPr>
              <w:t xml:space="preserve">Sept </w:t>
            </w:r>
            <w:r w:rsidR="00A06005">
              <w:rPr>
                <w:rFonts w:ascii="Cambria" w:hAnsi="Cambria"/>
                <w:color w:val="000000" w:themeColor="text1"/>
                <w:sz w:val="20"/>
                <w:szCs w:val="20"/>
              </w:rPr>
              <w:t>8</w:t>
            </w:r>
          </w:p>
        </w:tc>
        <w:tc>
          <w:tcPr>
            <w:tcW w:w="1748" w:type="dxa"/>
            <w:shd w:val="clear" w:color="auto" w:fill="auto"/>
            <w:tcMar>
              <w:top w:w="0" w:type="dxa"/>
              <w:left w:w="108" w:type="dxa"/>
              <w:bottom w:w="0" w:type="dxa"/>
              <w:right w:w="108" w:type="dxa"/>
            </w:tcMar>
          </w:tcPr>
          <w:p w14:paraId="75E0D0C2" w14:textId="24335135" w:rsidR="006C3DF1" w:rsidRPr="006C3DF1" w:rsidRDefault="006C3DF1" w:rsidP="0023517C">
            <w:pPr>
              <w:spacing w:before="2" w:after="2"/>
              <w:rPr>
                <w:rFonts w:ascii="Cambria" w:hAnsi="Cambria"/>
                <w:sz w:val="20"/>
                <w:szCs w:val="20"/>
              </w:rPr>
            </w:pPr>
            <w:r w:rsidRPr="006C3DF1">
              <w:rPr>
                <w:rFonts w:ascii="Cambria" w:hAnsi="Cambria"/>
                <w:sz w:val="20"/>
                <w:szCs w:val="20"/>
              </w:rPr>
              <w:t>Introductions</w:t>
            </w:r>
            <w:r w:rsidR="007C0126">
              <w:rPr>
                <w:rFonts w:ascii="Cambria" w:hAnsi="Cambria"/>
                <w:sz w:val="20"/>
                <w:szCs w:val="20"/>
              </w:rPr>
              <w:t xml:space="preserve"> &amp; Foundations</w:t>
            </w:r>
          </w:p>
          <w:p w14:paraId="5EC306D7" w14:textId="126A1C5B" w:rsidR="006C3DF1" w:rsidRPr="006C3DF1" w:rsidRDefault="006C3DF1" w:rsidP="0023517C">
            <w:pPr>
              <w:spacing w:before="2" w:after="2"/>
              <w:rPr>
                <w:rFonts w:ascii="Cambria" w:hAnsi="Cambria"/>
                <w:sz w:val="20"/>
                <w:szCs w:val="20"/>
              </w:rPr>
            </w:pPr>
          </w:p>
        </w:tc>
        <w:tc>
          <w:tcPr>
            <w:tcW w:w="3597" w:type="dxa"/>
          </w:tcPr>
          <w:p w14:paraId="21938C4A" w14:textId="10784203" w:rsidR="006C3DF1" w:rsidRPr="006C3DF1" w:rsidRDefault="007C0126" w:rsidP="0023517C">
            <w:pPr>
              <w:spacing w:before="2" w:after="2"/>
              <w:rPr>
                <w:rFonts w:ascii="Cambria" w:hAnsi="Cambria" w:cs="Times New Roman"/>
                <w:color w:val="000000"/>
                <w:sz w:val="20"/>
                <w:szCs w:val="20"/>
              </w:rPr>
            </w:pPr>
            <w:r>
              <w:rPr>
                <w:rFonts w:ascii="Cambria" w:hAnsi="Cambria" w:cs="Times New Roman"/>
                <w:color w:val="000000"/>
                <w:sz w:val="20"/>
                <w:szCs w:val="20"/>
              </w:rPr>
              <w:t>Review of TUL560 Ten Principles of Biblical Economics and TUL640 7 Steps out of Poverty</w:t>
            </w:r>
          </w:p>
        </w:tc>
        <w:tc>
          <w:tcPr>
            <w:tcW w:w="2219" w:type="dxa"/>
          </w:tcPr>
          <w:p w14:paraId="3C4BB0D7" w14:textId="27EFF877" w:rsidR="006C3DF1" w:rsidRPr="006C3DF1" w:rsidRDefault="007C0126" w:rsidP="0023517C">
            <w:pPr>
              <w:spacing w:before="2" w:after="2"/>
              <w:rPr>
                <w:rFonts w:ascii="Cambria" w:hAnsi="Cambria"/>
                <w:sz w:val="20"/>
                <w:szCs w:val="20"/>
              </w:rPr>
            </w:pPr>
            <w:r w:rsidRPr="00AA7921">
              <w:rPr>
                <w:rFonts w:ascii="Cambria" w:hAnsi="Cambria" w:cs="Times New Roman"/>
                <w:color w:val="000000"/>
                <w:sz w:val="20"/>
                <w:szCs w:val="20"/>
              </w:rPr>
              <w:t>Grigg,</w:t>
            </w:r>
            <w:r>
              <w:rPr>
                <w:rFonts w:ascii="Cambria" w:hAnsi="Cambria" w:cs="Times New Roman"/>
                <w:i/>
                <w:iCs/>
                <w:color w:val="000000"/>
                <w:sz w:val="20"/>
                <w:szCs w:val="20"/>
              </w:rPr>
              <w:t xml:space="preserve"> </w:t>
            </w:r>
            <w:proofErr w:type="spellStart"/>
            <w:r>
              <w:rPr>
                <w:rFonts w:ascii="Cambria" w:hAnsi="Cambria" w:cs="Times New Roman"/>
                <w:i/>
                <w:iCs/>
                <w:color w:val="000000"/>
                <w:sz w:val="20"/>
                <w:szCs w:val="20"/>
              </w:rPr>
              <w:t>Kiwinomics</w:t>
            </w:r>
            <w:proofErr w:type="spellEnd"/>
          </w:p>
        </w:tc>
      </w:tr>
      <w:tr w:rsidR="007C0126" w:rsidRPr="006C3DF1" w14:paraId="0A7ADD7C" w14:textId="6F9B4F6A" w:rsidTr="00D04433">
        <w:trPr>
          <w:trHeight w:val="215"/>
          <w:jc w:val="center"/>
        </w:trPr>
        <w:tc>
          <w:tcPr>
            <w:tcW w:w="1000" w:type="dxa"/>
            <w:gridSpan w:val="2"/>
            <w:shd w:val="clear" w:color="auto" w:fill="auto"/>
            <w:tcMar>
              <w:top w:w="0" w:type="dxa"/>
              <w:left w:w="108" w:type="dxa"/>
              <w:bottom w:w="0" w:type="dxa"/>
              <w:right w:w="108" w:type="dxa"/>
            </w:tcMar>
          </w:tcPr>
          <w:p w14:paraId="07BDD76D"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2</w:t>
            </w:r>
          </w:p>
        </w:tc>
        <w:tc>
          <w:tcPr>
            <w:tcW w:w="1146" w:type="dxa"/>
            <w:shd w:val="clear" w:color="auto" w:fill="auto"/>
            <w:tcMar>
              <w:top w:w="0" w:type="dxa"/>
              <w:left w:w="108" w:type="dxa"/>
              <w:bottom w:w="0" w:type="dxa"/>
              <w:right w:w="108" w:type="dxa"/>
            </w:tcMar>
          </w:tcPr>
          <w:p w14:paraId="18FE24FA" w14:textId="13FDD29F" w:rsidR="006C3DF1" w:rsidRPr="006C3DF1" w:rsidRDefault="00A11A03" w:rsidP="0023517C">
            <w:pPr>
              <w:spacing w:before="2" w:after="2"/>
              <w:rPr>
                <w:rFonts w:ascii="Cambria" w:hAnsi="Cambria"/>
                <w:color w:val="000000" w:themeColor="text1"/>
                <w:sz w:val="20"/>
                <w:szCs w:val="20"/>
              </w:rPr>
            </w:pPr>
            <w:r>
              <w:rPr>
                <w:rFonts w:ascii="Cambria" w:hAnsi="Cambria"/>
                <w:color w:val="000000" w:themeColor="text1"/>
                <w:sz w:val="20"/>
                <w:szCs w:val="20"/>
              </w:rPr>
              <w:t>Sept 1</w:t>
            </w:r>
            <w:r w:rsidR="00A06005">
              <w:rPr>
                <w:rFonts w:ascii="Cambria" w:hAnsi="Cambria"/>
                <w:color w:val="000000" w:themeColor="text1"/>
                <w:sz w:val="20"/>
                <w:szCs w:val="20"/>
              </w:rPr>
              <w:t>5</w:t>
            </w:r>
          </w:p>
        </w:tc>
        <w:tc>
          <w:tcPr>
            <w:tcW w:w="1748" w:type="dxa"/>
            <w:shd w:val="clear" w:color="auto" w:fill="auto"/>
            <w:tcMar>
              <w:top w:w="0" w:type="dxa"/>
              <w:left w:w="108" w:type="dxa"/>
              <w:bottom w:w="0" w:type="dxa"/>
              <w:right w:w="108" w:type="dxa"/>
            </w:tcMar>
          </w:tcPr>
          <w:p w14:paraId="67DCEB19" w14:textId="25071B9D" w:rsidR="006C3DF1" w:rsidRDefault="00A11A03" w:rsidP="0023517C">
            <w:pPr>
              <w:spacing w:before="2" w:after="2"/>
              <w:rPr>
                <w:rFonts w:ascii="Times" w:hAnsi="Times" w:cs="Times New Roman"/>
                <w:color w:val="000000"/>
                <w:sz w:val="20"/>
                <w:szCs w:val="20"/>
              </w:rPr>
            </w:pPr>
            <w:r w:rsidRPr="00B94038">
              <w:rPr>
                <w:rFonts w:ascii="Times" w:hAnsi="Times" w:cs="Times New Roman"/>
                <w:color w:val="000000"/>
                <w:sz w:val="20"/>
                <w:szCs w:val="20"/>
              </w:rPr>
              <w:t xml:space="preserve">Biblical Basis for </w:t>
            </w:r>
            <w:r w:rsidR="008B7DBB">
              <w:rPr>
                <w:rFonts w:ascii="Times" w:hAnsi="Times" w:cs="Times New Roman"/>
                <w:color w:val="000000"/>
                <w:sz w:val="20"/>
                <w:szCs w:val="20"/>
              </w:rPr>
              <w:t>Income Generation</w:t>
            </w:r>
          </w:p>
          <w:p w14:paraId="68DD3D05" w14:textId="764D4823" w:rsidR="00A11A03" w:rsidRPr="00A11A03" w:rsidRDefault="00A11A03" w:rsidP="000B3BB9">
            <w:pPr>
              <w:spacing w:before="2" w:after="2"/>
              <w:rPr>
                <w:rFonts w:ascii="Times" w:hAnsi="Times" w:cs="Times New Roman"/>
                <w:color w:val="000000"/>
                <w:sz w:val="20"/>
                <w:szCs w:val="20"/>
              </w:rPr>
            </w:pPr>
          </w:p>
        </w:tc>
        <w:tc>
          <w:tcPr>
            <w:tcW w:w="3597" w:type="dxa"/>
          </w:tcPr>
          <w:p w14:paraId="1AB126CF" w14:textId="50403187" w:rsidR="006C3DF1" w:rsidRPr="00A11A03" w:rsidRDefault="001C50D1" w:rsidP="00A11A03">
            <w:pPr>
              <w:spacing w:before="100" w:beforeAutospacing="1" w:after="100" w:afterAutospacing="1"/>
              <w:rPr>
                <w:rFonts w:ascii="Times" w:hAnsi="Times" w:cs="Times New Roman"/>
                <w:color w:val="000000"/>
                <w:sz w:val="20"/>
                <w:szCs w:val="20"/>
              </w:rPr>
            </w:pPr>
            <w:r>
              <w:rPr>
                <w:rFonts w:ascii="Times" w:hAnsi="Times" w:cs="Times New Roman"/>
                <w:color w:val="000000"/>
                <w:sz w:val="20"/>
                <w:szCs w:val="20"/>
              </w:rPr>
              <w:t>The dual streams of Manna and Hard work; Living by faith w</w:t>
            </w:r>
            <w:r w:rsidR="00FC7C2E">
              <w:rPr>
                <w:rFonts w:ascii="Times" w:hAnsi="Times" w:cs="Times New Roman"/>
                <w:color w:val="000000"/>
                <w:sz w:val="20"/>
                <w:szCs w:val="20"/>
              </w:rPr>
              <w:t>h</w:t>
            </w:r>
            <w:r>
              <w:rPr>
                <w:rFonts w:ascii="Times" w:hAnsi="Times" w:cs="Times New Roman"/>
                <w:color w:val="000000"/>
                <w:sz w:val="20"/>
                <w:szCs w:val="20"/>
              </w:rPr>
              <w:t>ile working in ministry and working for a living</w:t>
            </w:r>
            <w:r w:rsidR="00FC7C2E">
              <w:rPr>
                <w:rFonts w:ascii="Times" w:hAnsi="Times" w:cs="Times New Roman"/>
                <w:color w:val="000000"/>
                <w:sz w:val="20"/>
                <w:szCs w:val="20"/>
              </w:rPr>
              <w:t>.</w:t>
            </w:r>
          </w:p>
        </w:tc>
        <w:tc>
          <w:tcPr>
            <w:tcW w:w="2219" w:type="dxa"/>
          </w:tcPr>
          <w:p w14:paraId="28D3FE76" w14:textId="5D981FF6" w:rsidR="00A11A03" w:rsidRPr="00B94038" w:rsidRDefault="00A11A03" w:rsidP="00A11A03">
            <w:pPr>
              <w:spacing w:before="100" w:beforeAutospacing="1" w:after="100" w:afterAutospacing="1"/>
              <w:rPr>
                <w:rFonts w:ascii="Times" w:hAnsi="Times" w:cs="Times New Roman"/>
                <w:color w:val="000000"/>
                <w:sz w:val="20"/>
                <w:szCs w:val="20"/>
              </w:rPr>
            </w:pPr>
            <w:r w:rsidRPr="00B94038">
              <w:rPr>
                <w:rFonts w:ascii="Times" w:hAnsi="Times" w:cs="Times New Roman"/>
                <w:i/>
                <w:iCs/>
                <w:color w:val="000000"/>
                <w:sz w:val="20"/>
                <w:szCs w:val="20"/>
              </w:rPr>
              <w:t>People Raising</w:t>
            </w:r>
            <w:r w:rsidRPr="00B94038">
              <w:rPr>
                <w:rFonts w:ascii="Times" w:hAnsi="Times" w:cs="Times New Roman"/>
                <w:color w:val="000000"/>
                <w:sz w:val="20"/>
                <w:szCs w:val="20"/>
              </w:rPr>
              <w:t xml:space="preserve"> Chapters: 1-6</w:t>
            </w:r>
            <w:r w:rsidR="00EA3A8B">
              <w:rPr>
                <w:rFonts w:ascii="Times" w:hAnsi="Times" w:cs="Times New Roman"/>
                <w:color w:val="000000"/>
                <w:sz w:val="20"/>
                <w:szCs w:val="20"/>
              </w:rPr>
              <w:t>. (Buy or access through library)</w:t>
            </w:r>
          </w:p>
          <w:p w14:paraId="3442836E" w14:textId="7A654912" w:rsidR="006C3DF1" w:rsidRPr="006C3DF1" w:rsidRDefault="006C3DF1" w:rsidP="000B3BB9">
            <w:pPr>
              <w:spacing w:before="100" w:beforeAutospacing="1" w:after="100" w:afterAutospacing="1"/>
              <w:rPr>
                <w:rFonts w:ascii="Cambria" w:hAnsi="Cambria"/>
                <w:sz w:val="20"/>
                <w:szCs w:val="20"/>
              </w:rPr>
            </w:pPr>
          </w:p>
        </w:tc>
      </w:tr>
      <w:tr w:rsidR="00E4796E" w:rsidRPr="006C3DF1" w14:paraId="09A4F3C3" w14:textId="77777777" w:rsidTr="00A77E67">
        <w:trPr>
          <w:trHeight w:val="215"/>
          <w:jc w:val="center"/>
        </w:trPr>
        <w:tc>
          <w:tcPr>
            <w:tcW w:w="9710" w:type="dxa"/>
            <w:gridSpan w:val="6"/>
            <w:shd w:val="clear" w:color="auto" w:fill="auto"/>
            <w:tcMar>
              <w:top w:w="0" w:type="dxa"/>
              <w:left w:w="108" w:type="dxa"/>
              <w:bottom w:w="0" w:type="dxa"/>
              <w:right w:w="108" w:type="dxa"/>
            </w:tcMar>
          </w:tcPr>
          <w:p w14:paraId="71775280" w14:textId="55AD4003" w:rsidR="00E4796E" w:rsidRPr="00E4796E" w:rsidRDefault="00E4796E" w:rsidP="6B7D93B0">
            <w:pPr>
              <w:spacing w:before="2" w:after="2"/>
              <w:rPr>
                <w:rFonts w:ascii="Times" w:hAnsi="Times" w:cs="Times New Roman"/>
                <w:iCs/>
                <w:color w:val="000000" w:themeColor="text1"/>
                <w:sz w:val="20"/>
                <w:szCs w:val="20"/>
              </w:rPr>
            </w:pPr>
            <w:r w:rsidRPr="00E4796E">
              <w:rPr>
                <w:rFonts w:ascii="Times" w:hAnsi="Times" w:cs="Times New Roman"/>
                <w:iCs/>
                <w:color w:val="000000" w:themeColor="text1"/>
                <w:sz w:val="20"/>
                <w:szCs w:val="20"/>
              </w:rPr>
              <w:t>MODELS OF GLOBAL RICH-POOR RESOURCE TRANSFER</w:t>
            </w:r>
          </w:p>
        </w:tc>
      </w:tr>
      <w:tr w:rsidR="007C0126" w:rsidRPr="006C3DF1" w14:paraId="40CC001B" w14:textId="16FC50B9" w:rsidTr="00D04433">
        <w:trPr>
          <w:trHeight w:val="215"/>
          <w:jc w:val="center"/>
        </w:trPr>
        <w:tc>
          <w:tcPr>
            <w:tcW w:w="1000" w:type="dxa"/>
            <w:gridSpan w:val="2"/>
            <w:shd w:val="clear" w:color="auto" w:fill="auto"/>
            <w:tcMar>
              <w:top w:w="0" w:type="dxa"/>
              <w:left w:w="108" w:type="dxa"/>
              <w:bottom w:w="0" w:type="dxa"/>
              <w:right w:w="108" w:type="dxa"/>
            </w:tcMar>
          </w:tcPr>
          <w:p w14:paraId="268F8A68"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3</w:t>
            </w:r>
          </w:p>
        </w:tc>
        <w:tc>
          <w:tcPr>
            <w:tcW w:w="1146" w:type="dxa"/>
            <w:shd w:val="clear" w:color="auto" w:fill="auto"/>
            <w:tcMar>
              <w:top w:w="0" w:type="dxa"/>
              <w:left w:w="108" w:type="dxa"/>
              <w:bottom w:w="0" w:type="dxa"/>
              <w:right w:w="108" w:type="dxa"/>
            </w:tcMar>
          </w:tcPr>
          <w:p w14:paraId="6BBD7FA3" w14:textId="27852529" w:rsidR="006C3DF1" w:rsidRPr="006C3DF1" w:rsidRDefault="008A2426" w:rsidP="0023517C">
            <w:pPr>
              <w:spacing w:before="2" w:after="2"/>
              <w:rPr>
                <w:rFonts w:ascii="Cambria" w:hAnsi="Cambria"/>
                <w:color w:val="000000" w:themeColor="text1"/>
                <w:sz w:val="20"/>
                <w:szCs w:val="20"/>
              </w:rPr>
            </w:pPr>
            <w:r w:rsidRPr="6B7D93B0">
              <w:rPr>
                <w:rFonts w:ascii="Times" w:hAnsi="Times" w:cs="Times New Roman"/>
                <w:color w:val="000000" w:themeColor="text1"/>
                <w:sz w:val="20"/>
                <w:szCs w:val="20"/>
              </w:rPr>
              <w:t>Sept 2</w:t>
            </w:r>
            <w:r w:rsidR="00A06005">
              <w:rPr>
                <w:rFonts w:ascii="Times" w:hAnsi="Times" w:cs="Times New Roman"/>
                <w:color w:val="000000" w:themeColor="text1"/>
                <w:sz w:val="20"/>
                <w:szCs w:val="20"/>
              </w:rPr>
              <w:t>2</w:t>
            </w:r>
          </w:p>
        </w:tc>
        <w:tc>
          <w:tcPr>
            <w:tcW w:w="1748" w:type="dxa"/>
            <w:shd w:val="clear" w:color="auto" w:fill="auto"/>
            <w:tcMar>
              <w:top w:w="0" w:type="dxa"/>
              <w:left w:w="108" w:type="dxa"/>
              <w:bottom w:w="0" w:type="dxa"/>
              <w:right w:w="108" w:type="dxa"/>
            </w:tcMar>
          </w:tcPr>
          <w:p w14:paraId="66E00C59" w14:textId="77777777" w:rsidR="008A2426" w:rsidRPr="00B94038" w:rsidRDefault="008A2426" w:rsidP="008A2426">
            <w:pPr>
              <w:spacing w:before="100" w:beforeAutospacing="1" w:after="100" w:afterAutospacing="1"/>
              <w:rPr>
                <w:rFonts w:ascii="Times" w:hAnsi="Times" w:cs="Times New Roman"/>
                <w:color w:val="000000"/>
                <w:sz w:val="20"/>
                <w:szCs w:val="20"/>
              </w:rPr>
            </w:pPr>
            <w:r w:rsidRPr="00B94038">
              <w:rPr>
                <w:rFonts w:ascii="Times" w:hAnsi="Times" w:cs="Times New Roman"/>
                <w:color w:val="000000"/>
                <w:sz w:val="20"/>
                <w:szCs w:val="20"/>
              </w:rPr>
              <w:t>The Christian Entrepreneur</w:t>
            </w:r>
          </w:p>
          <w:p w14:paraId="5FD67178" w14:textId="2427F9A6" w:rsidR="006C3DF1" w:rsidRPr="006A495E" w:rsidRDefault="008A2426" w:rsidP="006A495E">
            <w:pPr>
              <w:spacing w:before="100" w:beforeAutospacing="1" w:after="100" w:afterAutospacing="1"/>
              <w:rPr>
                <w:rFonts w:ascii="Times" w:hAnsi="Times" w:cs="Times New Roman"/>
                <w:color w:val="000000"/>
                <w:sz w:val="20"/>
                <w:szCs w:val="20"/>
              </w:rPr>
            </w:pPr>
            <w:r w:rsidRPr="00B94038">
              <w:rPr>
                <w:rFonts w:ascii="Times" w:hAnsi="Times" w:cs="Times New Roman"/>
                <w:color w:val="000000"/>
                <w:sz w:val="20"/>
                <w:szCs w:val="20"/>
              </w:rPr>
              <w:t>The Social Enterprise Landscape</w:t>
            </w:r>
          </w:p>
        </w:tc>
        <w:tc>
          <w:tcPr>
            <w:tcW w:w="3597" w:type="dxa"/>
          </w:tcPr>
          <w:p w14:paraId="087E71A1" w14:textId="460BCC68" w:rsidR="006C3DF1" w:rsidRPr="006A495E" w:rsidRDefault="253383D6" w:rsidP="228792B7">
            <w:pPr>
              <w:spacing w:before="100" w:beforeAutospacing="1" w:after="100" w:afterAutospacing="1"/>
              <w:rPr>
                <w:rFonts w:ascii="Times" w:hAnsi="Times" w:cs="Times New Roman"/>
                <w:color w:val="000000"/>
                <w:sz w:val="20"/>
                <w:szCs w:val="20"/>
              </w:rPr>
            </w:pPr>
            <w:r w:rsidRPr="228792B7">
              <w:rPr>
                <w:rFonts w:ascii="Times" w:hAnsi="Times" w:cs="Times New Roman"/>
                <w:color w:val="000000" w:themeColor="text1"/>
                <w:sz w:val="20"/>
                <w:szCs w:val="20"/>
              </w:rPr>
              <w:t>Reverend Kina Robertshaw,</w:t>
            </w:r>
            <w:r w:rsidR="5F7AD954" w:rsidRPr="228792B7">
              <w:rPr>
                <w:rFonts w:ascii="Times" w:hAnsi="Times" w:cs="Times New Roman"/>
                <w:color w:val="000000" w:themeColor="text1"/>
                <w:sz w:val="20"/>
                <w:szCs w:val="20"/>
              </w:rPr>
              <w:t xml:space="preserve"> Curate in the United </w:t>
            </w:r>
            <w:proofErr w:type="gramStart"/>
            <w:r w:rsidR="5F7AD954" w:rsidRPr="228792B7">
              <w:rPr>
                <w:rFonts w:ascii="Times" w:hAnsi="Times" w:cs="Times New Roman"/>
                <w:color w:val="000000" w:themeColor="text1"/>
                <w:sz w:val="20"/>
                <w:szCs w:val="20"/>
              </w:rPr>
              <w:t>Kingdom</w:t>
            </w:r>
            <w:proofErr w:type="gramEnd"/>
            <w:r w:rsidR="5F7AD954" w:rsidRPr="228792B7">
              <w:rPr>
                <w:rFonts w:ascii="Times" w:hAnsi="Times" w:cs="Times New Roman"/>
                <w:color w:val="000000" w:themeColor="text1"/>
                <w:sz w:val="20"/>
                <w:szCs w:val="20"/>
              </w:rPr>
              <w:t xml:space="preserve"> and</w:t>
            </w:r>
            <w:r w:rsidRPr="228792B7">
              <w:rPr>
                <w:rFonts w:ascii="Times" w:hAnsi="Times" w:cs="Times New Roman"/>
                <w:color w:val="000000" w:themeColor="text1"/>
                <w:sz w:val="20"/>
                <w:szCs w:val="20"/>
              </w:rPr>
              <w:t xml:space="preserve"> former retail entrepreneur in Zambia, </w:t>
            </w:r>
            <w:r w:rsidR="4EEFA424" w:rsidRPr="228792B7">
              <w:rPr>
                <w:rFonts w:ascii="Times" w:hAnsi="Times" w:cs="Times New Roman"/>
                <w:color w:val="000000" w:themeColor="text1"/>
                <w:sz w:val="20"/>
                <w:szCs w:val="20"/>
              </w:rPr>
              <w:t>will share stories of</w:t>
            </w:r>
            <w:r w:rsidRPr="228792B7">
              <w:rPr>
                <w:rFonts w:ascii="Times" w:hAnsi="Times" w:cs="Times New Roman"/>
                <w:color w:val="000000" w:themeColor="text1"/>
                <w:sz w:val="20"/>
                <w:szCs w:val="20"/>
              </w:rPr>
              <w:t xml:space="preserve"> 50 Christian entrepreneurs </w:t>
            </w:r>
            <w:r w:rsidR="4B4673BB" w:rsidRPr="228792B7">
              <w:rPr>
                <w:rFonts w:ascii="Times" w:hAnsi="Times" w:cs="Times New Roman"/>
                <w:color w:val="000000" w:themeColor="text1"/>
                <w:sz w:val="20"/>
                <w:szCs w:val="20"/>
              </w:rPr>
              <w:t>who integrate</w:t>
            </w:r>
            <w:r w:rsidRPr="228792B7">
              <w:rPr>
                <w:rFonts w:ascii="Times" w:hAnsi="Times" w:cs="Times New Roman"/>
                <w:color w:val="000000" w:themeColor="text1"/>
                <w:sz w:val="20"/>
                <w:szCs w:val="20"/>
              </w:rPr>
              <w:t xml:space="preserve"> </w:t>
            </w:r>
            <w:r w:rsidR="39556BDC" w:rsidRPr="228792B7">
              <w:rPr>
                <w:rFonts w:ascii="Times" w:hAnsi="Times" w:cs="Times New Roman"/>
                <w:color w:val="000000" w:themeColor="text1"/>
                <w:sz w:val="20"/>
                <w:szCs w:val="20"/>
              </w:rPr>
              <w:t>b</w:t>
            </w:r>
            <w:r w:rsidRPr="228792B7">
              <w:rPr>
                <w:rFonts w:ascii="Times" w:hAnsi="Times" w:cs="Times New Roman"/>
                <w:color w:val="000000" w:themeColor="text1"/>
                <w:sz w:val="20"/>
                <w:szCs w:val="20"/>
              </w:rPr>
              <w:t>usiness and</w:t>
            </w:r>
            <w:r w:rsidR="75029409" w:rsidRPr="228792B7">
              <w:rPr>
                <w:rFonts w:ascii="Times" w:hAnsi="Times" w:cs="Times New Roman"/>
                <w:color w:val="000000" w:themeColor="text1"/>
                <w:sz w:val="20"/>
                <w:szCs w:val="20"/>
              </w:rPr>
              <w:t xml:space="preserve"> f</w:t>
            </w:r>
            <w:r w:rsidRPr="228792B7">
              <w:rPr>
                <w:rFonts w:ascii="Times" w:hAnsi="Times" w:cs="Times New Roman"/>
                <w:color w:val="000000" w:themeColor="text1"/>
                <w:sz w:val="20"/>
                <w:szCs w:val="20"/>
              </w:rPr>
              <w:t>aith</w:t>
            </w:r>
            <w:r w:rsidR="56118431" w:rsidRPr="228792B7">
              <w:rPr>
                <w:rFonts w:ascii="Times" w:hAnsi="Times" w:cs="Times New Roman"/>
                <w:color w:val="000000" w:themeColor="text1"/>
                <w:sz w:val="20"/>
                <w:szCs w:val="20"/>
              </w:rPr>
              <w:t>.</w:t>
            </w:r>
          </w:p>
        </w:tc>
        <w:tc>
          <w:tcPr>
            <w:tcW w:w="2219" w:type="dxa"/>
          </w:tcPr>
          <w:p w14:paraId="6ED04DB1" w14:textId="204840FD" w:rsidR="006C3DF1" w:rsidRPr="006C3DF1" w:rsidRDefault="008A2426" w:rsidP="6B7D93B0">
            <w:pPr>
              <w:spacing w:before="2" w:after="2"/>
              <w:rPr>
                <w:rFonts w:ascii="Cambria" w:hAnsi="Cambria"/>
                <w:sz w:val="20"/>
                <w:szCs w:val="20"/>
              </w:rPr>
            </w:pPr>
            <w:r w:rsidRPr="6B7D93B0">
              <w:rPr>
                <w:rFonts w:ascii="Times" w:hAnsi="Times" w:cs="Times New Roman"/>
                <w:i/>
                <w:color w:val="000000" w:themeColor="text1"/>
                <w:sz w:val="20"/>
                <w:szCs w:val="20"/>
              </w:rPr>
              <w:t>A Voice to be Heard: Christian Entrepreneurs Living Out Their Faith</w:t>
            </w:r>
            <w:r w:rsidRPr="6B7D93B0">
              <w:rPr>
                <w:rFonts w:ascii="Times" w:hAnsi="Times" w:cs="Times New Roman"/>
                <w:color w:val="000000" w:themeColor="text1"/>
                <w:sz w:val="20"/>
                <w:szCs w:val="20"/>
              </w:rPr>
              <w:t xml:space="preserve"> Chapters: </w:t>
            </w:r>
            <w:r w:rsidR="000B3BB9">
              <w:rPr>
                <w:rFonts w:ascii="Times" w:hAnsi="Times" w:cs="Times New Roman"/>
                <w:color w:val="000000" w:themeColor="text1"/>
                <w:sz w:val="20"/>
                <w:szCs w:val="20"/>
              </w:rPr>
              <w:t>2,3,5,6,11,15</w:t>
            </w:r>
          </w:p>
          <w:p w14:paraId="34DD537F" w14:textId="67FF8919" w:rsidR="006C3DF1" w:rsidRPr="006C3DF1" w:rsidRDefault="006C3DF1" w:rsidP="6B7D93B0">
            <w:pPr>
              <w:spacing w:before="2" w:after="2"/>
              <w:rPr>
                <w:rFonts w:ascii="Calibri" w:eastAsia="Calibri" w:hAnsi="Calibri" w:cs="Arial"/>
                <w:color w:val="000000" w:themeColor="text1"/>
              </w:rPr>
            </w:pPr>
          </w:p>
          <w:p w14:paraId="68B18C31" w14:textId="5813A9DD" w:rsidR="006C3DF1" w:rsidRPr="006C3DF1" w:rsidRDefault="1665403D" w:rsidP="0023517C">
            <w:pPr>
              <w:spacing w:before="2" w:after="2"/>
              <w:rPr>
                <w:rFonts w:ascii="Calibri" w:eastAsia="Calibri" w:hAnsi="Calibri" w:cs="Arial"/>
                <w:color w:val="000000" w:themeColor="text1"/>
              </w:rPr>
            </w:pPr>
            <w:r w:rsidRPr="6B7D93B0">
              <w:rPr>
                <w:rFonts w:ascii="Times" w:hAnsi="Times" w:cs="Times New Roman"/>
                <w:i/>
                <w:iCs/>
                <w:color w:val="000000" w:themeColor="text1"/>
                <w:sz w:val="20"/>
                <w:szCs w:val="20"/>
              </w:rPr>
              <w:t>People Raising</w:t>
            </w:r>
            <w:r w:rsidRPr="6B7D93B0">
              <w:rPr>
                <w:rFonts w:ascii="Times" w:hAnsi="Times" w:cs="Times New Roman"/>
                <w:color w:val="000000" w:themeColor="text1"/>
                <w:sz w:val="20"/>
                <w:szCs w:val="20"/>
              </w:rPr>
              <w:t xml:space="preserve"> </w:t>
            </w:r>
            <w:r w:rsidR="000B3BB9">
              <w:rPr>
                <w:rFonts w:ascii="Times" w:hAnsi="Times" w:cs="Times New Roman"/>
                <w:color w:val="000000" w:themeColor="text1"/>
                <w:sz w:val="20"/>
                <w:szCs w:val="20"/>
              </w:rPr>
              <w:t>Chapters 20-23</w:t>
            </w:r>
          </w:p>
        </w:tc>
      </w:tr>
      <w:tr w:rsidR="007C0126" w:rsidRPr="006C3DF1" w14:paraId="3D12DA63" w14:textId="2DFF3CFE" w:rsidTr="00D04433">
        <w:trPr>
          <w:trHeight w:val="215"/>
          <w:jc w:val="center"/>
        </w:trPr>
        <w:tc>
          <w:tcPr>
            <w:tcW w:w="1000" w:type="dxa"/>
            <w:gridSpan w:val="2"/>
            <w:shd w:val="clear" w:color="auto" w:fill="auto"/>
            <w:tcMar>
              <w:top w:w="0" w:type="dxa"/>
              <w:left w:w="108" w:type="dxa"/>
              <w:bottom w:w="0" w:type="dxa"/>
              <w:right w:w="108" w:type="dxa"/>
            </w:tcMar>
          </w:tcPr>
          <w:p w14:paraId="6D2CDAC8"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4</w:t>
            </w:r>
          </w:p>
        </w:tc>
        <w:tc>
          <w:tcPr>
            <w:tcW w:w="1146" w:type="dxa"/>
            <w:shd w:val="clear" w:color="auto" w:fill="auto"/>
            <w:tcMar>
              <w:top w:w="0" w:type="dxa"/>
              <w:left w:w="108" w:type="dxa"/>
              <w:bottom w:w="0" w:type="dxa"/>
              <w:right w:w="108" w:type="dxa"/>
            </w:tcMar>
          </w:tcPr>
          <w:p w14:paraId="6CD215BA" w14:textId="669487DB" w:rsidR="006C3DF1" w:rsidRPr="006C3DF1" w:rsidRDefault="00B21405" w:rsidP="0023517C">
            <w:pPr>
              <w:spacing w:before="2" w:after="2"/>
              <w:rPr>
                <w:rFonts w:ascii="Cambria" w:hAnsi="Cambria"/>
                <w:color w:val="000000" w:themeColor="text1"/>
                <w:sz w:val="20"/>
                <w:szCs w:val="20"/>
              </w:rPr>
            </w:pPr>
            <w:r>
              <w:rPr>
                <w:rFonts w:ascii="Cambria" w:hAnsi="Cambria"/>
                <w:color w:val="000000" w:themeColor="text1"/>
                <w:sz w:val="20"/>
                <w:szCs w:val="20"/>
              </w:rPr>
              <w:t>Sept</w:t>
            </w:r>
            <w:r w:rsidR="00316009">
              <w:rPr>
                <w:rFonts w:ascii="Cambria" w:hAnsi="Cambria"/>
                <w:color w:val="000000" w:themeColor="text1"/>
                <w:sz w:val="20"/>
                <w:szCs w:val="20"/>
              </w:rPr>
              <w:t xml:space="preserve">ember </w:t>
            </w:r>
            <w:r w:rsidR="00A06005">
              <w:rPr>
                <w:rFonts w:ascii="Cambria" w:hAnsi="Cambria"/>
                <w:color w:val="000000" w:themeColor="text1"/>
                <w:sz w:val="20"/>
                <w:szCs w:val="20"/>
              </w:rPr>
              <w:t>29</w:t>
            </w:r>
          </w:p>
        </w:tc>
        <w:tc>
          <w:tcPr>
            <w:tcW w:w="1748" w:type="dxa"/>
            <w:shd w:val="clear" w:color="auto" w:fill="auto"/>
            <w:tcMar>
              <w:top w:w="0" w:type="dxa"/>
              <w:left w:w="108" w:type="dxa"/>
              <w:bottom w:w="0" w:type="dxa"/>
              <w:right w:w="108" w:type="dxa"/>
            </w:tcMar>
          </w:tcPr>
          <w:p w14:paraId="52987023" w14:textId="1FA6DAD7" w:rsidR="006C3DF1" w:rsidRPr="006C3DF1" w:rsidRDefault="007C0126" w:rsidP="0023517C">
            <w:pPr>
              <w:spacing w:before="2" w:after="2"/>
              <w:rPr>
                <w:rFonts w:ascii="Cambria" w:hAnsi="Cambria"/>
                <w:sz w:val="20"/>
                <w:szCs w:val="20"/>
              </w:rPr>
            </w:pPr>
            <w:r w:rsidRPr="00B94038">
              <w:rPr>
                <w:rFonts w:ascii="Cambria" w:hAnsi="Cambria" w:cs="Times New Roman"/>
                <w:color w:val="000000"/>
                <w:sz w:val="20"/>
                <w:szCs w:val="20"/>
              </w:rPr>
              <w:t>Authentic Servant Leadership</w:t>
            </w:r>
          </w:p>
        </w:tc>
        <w:tc>
          <w:tcPr>
            <w:tcW w:w="3597" w:type="dxa"/>
          </w:tcPr>
          <w:p w14:paraId="6AA1F187" w14:textId="5574A15A" w:rsidR="006C3DF1" w:rsidRPr="00B21405" w:rsidRDefault="007C0126" w:rsidP="00B21405">
            <w:pPr>
              <w:spacing w:before="100" w:beforeAutospacing="1" w:after="100" w:afterAutospacing="1"/>
              <w:rPr>
                <w:rFonts w:ascii="Times" w:hAnsi="Times" w:cs="Times New Roman"/>
                <w:color w:val="000000"/>
                <w:sz w:val="20"/>
                <w:szCs w:val="20"/>
              </w:rPr>
            </w:pPr>
            <w:r w:rsidRPr="00B94038">
              <w:rPr>
                <w:rFonts w:ascii="Cambria" w:hAnsi="Cambria" w:cs="Times New Roman"/>
                <w:color w:val="000000"/>
                <w:sz w:val="20"/>
                <w:szCs w:val="20"/>
              </w:rPr>
              <w:t>Ken Blanchard</w:t>
            </w:r>
            <w:r>
              <w:rPr>
                <w:rFonts w:ascii="Cambria" w:hAnsi="Cambria" w:cs="Times New Roman"/>
                <w:color w:val="000000"/>
                <w:sz w:val="20"/>
                <w:szCs w:val="20"/>
              </w:rPr>
              <w:t>,</w:t>
            </w:r>
            <w:r w:rsidRPr="00B94038">
              <w:rPr>
                <w:rFonts w:ascii="Cambria" w:hAnsi="Cambria" w:cs="Times New Roman"/>
                <w:color w:val="000000"/>
                <w:sz w:val="20"/>
                <w:szCs w:val="20"/>
              </w:rPr>
              <w:t xml:space="preserve"> a global business consultant, motivational speaker, leadership author of over 60 books</w:t>
            </w:r>
            <w:r w:rsidRPr="00B94038" w:rsidDel="00C77D1D">
              <w:rPr>
                <w:rFonts w:ascii="Times" w:hAnsi="Times" w:cs="Times New Roman"/>
                <w:color w:val="000000"/>
                <w:sz w:val="20"/>
                <w:szCs w:val="20"/>
              </w:rPr>
              <w:t xml:space="preserve"> </w:t>
            </w:r>
          </w:p>
        </w:tc>
        <w:tc>
          <w:tcPr>
            <w:tcW w:w="2219" w:type="dxa"/>
          </w:tcPr>
          <w:p w14:paraId="4106C2E5" w14:textId="4AD0E6B8" w:rsidR="00C77D1D" w:rsidRDefault="007C0126" w:rsidP="00C77D1D">
            <w:pPr>
              <w:spacing w:before="100" w:beforeAutospacing="1" w:after="100" w:afterAutospacing="1"/>
              <w:rPr>
                <w:rFonts w:ascii="Times" w:hAnsi="Times" w:cs="Times New Roman"/>
                <w:color w:val="000000" w:themeColor="text1"/>
                <w:sz w:val="20"/>
                <w:szCs w:val="20"/>
              </w:rPr>
            </w:pPr>
            <w:r w:rsidRPr="00B94038">
              <w:rPr>
                <w:rFonts w:ascii="Cambria" w:hAnsi="Cambria" w:cs="Times New Roman"/>
                <w:i/>
                <w:iCs/>
                <w:color w:val="000000"/>
                <w:sz w:val="20"/>
                <w:szCs w:val="20"/>
              </w:rPr>
              <w:t>Servant Leadership in Action</w:t>
            </w:r>
            <w:r w:rsidRPr="00B94038">
              <w:rPr>
                <w:rFonts w:ascii="Cambria" w:hAnsi="Cambria" w:cs="Times New Roman"/>
                <w:color w:val="000000"/>
                <w:sz w:val="20"/>
                <w:szCs w:val="20"/>
              </w:rPr>
              <w:t xml:space="preserve"> Chapters: 1</w:t>
            </w:r>
            <w:r>
              <w:rPr>
                <w:rFonts w:ascii="Cambria" w:hAnsi="Cambria" w:cs="Times New Roman"/>
                <w:color w:val="000000"/>
                <w:sz w:val="20"/>
                <w:szCs w:val="20"/>
              </w:rPr>
              <w:t>-8;</w:t>
            </w:r>
            <w:r w:rsidRPr="00B94038">
              <w:rPr>
                <w:rFonts w:ascii="Cambria" w:hAnsi="Cambria" w:cs="Times New Roman"/>
                <w:color w:val="000000"/>
                <w:sz w:val="20"/>
                <w:szCs w:val="20"/>
              </w:rPr>
              <w:t>2</w:t>
            </w:r>
            <w:r>
              <w:rPr>
                <w:rFonts w:ascii="Cambria" w:hAnsi="Cambria" w:cs="Times New Roman"/>
                <w:color w:val="000000"/>
                <w:sz w:val="20"/>
                <w:szCs w:val="20"/>
              </w:rPr>
              <w:t>6</w:t>
            </w:r>
          </w:p>
          <w:p w14:paraId="2BA46547" w14:textId="51E898CD" w:rsidR="000B3BB9" w:rsidRPr="004F097B" w:rsidRDefault="000B3BB9" w:rsidP="00C77D1D">
            <w:pPr>
              <w:spacing w:before="100" w:beforeAutospacing="1" w:after="100" w:afterAutospacing="1"/>
              <w:rPr>
                <w:rFonts w:ascii="Times" w:hAnsi="Times" w:cs="Times New Roman"/>
                <w:color w:val="000000" w:themeColor="text1"/>
                <w:sz w:val="20"/>
                <w:szCs w:val="20"/>
              </w:rPr>
            </w:pPr>
            <w:r>
              <w:rPr>
                <w:rFonts w:ascii="Times" w:hAnsi="Times" w:cs="Times New Roman"/>
                <w:color w:val="000000" w:themeColor="text1"/>
                <w:sz w:val="20"/>
                <w:szCs w:val="20"/>
              </w:rPr>
              <w:t>People Raising Chapters 20-23</w:t>
            </w:r>
          </w:p>
          <w:p w14:paraId="33D3A7F4" w14:textId="521E0DD9" w:rsidR="000B3BB9" w:rsidRPr="000B3BB9" w:rsidRDefault="000B3BB9" w:rsidP="00C77D1D">
            <w:pPr>
              <w:spacing w:before="100" w:beforeAutospacing="1" w:after="100" w:afterAutospacing="1"/>
              <w:rPr>
                <w:rFonts w:ascii="Times" w:hAnsi="Times" w:cs="Times New Roman"/>
                <w:i/>
                <w:iCs/>
                <w:color w:val="000000" w:themeColor="text1"/>
                <w:sz w:val="20"/>
                <w:szCs w:val="20"/>
              </w:rPr>
            </w:pPr>
            <w:r>
              <w:rPr>
                <w:rFonts w:ascii="Times" w:hAnsi="Times" w:cs="Times New Roman"/>
                <w:i/>
                <w:iCs/>
                <w:color w:val="000000" w:themeColor="text1"/>
                <w:sz w:val="20"/>
                <w:szCs w:val="20"/>
              </w:rPr>
              <w:t xml:space="preserve">Non-Profit </w:t>
            </w:r>
            <w:r w:rsidR="60602548" w:rsidRPr="6B7D93B0">
              <w:rPr>
                <w:rFonts w:ascii="Times" w:hAnsi="Times" w:cs="Times New Roman"/>
                <w:i/>
                <w:iCs/>
                <w:color w:val="000000" w:themeColor="text1"/>
                <w:sz w:val="20"/>
                <w:szCs w:val="20"/>
              </w:rPr>
              <w:t xml:space="preserve">Fundraising </w:t>
            </w:r>
            <w:r w:rsidR="60602548" w:rsidRPr="00FC7C2E">
              <w:rPr>
                <w:rFonts w:ascii="Times" w:hAnsi="Times" w:cs="Times New Roman"/>
                <w:i/>
                <w:iCs/>
                <w:color w:val="000000" w:themeColor="text1"/>
                <w:sz w:val="20"/>
                <w:szCs w:val="20"/>
              </w:rPr>
              <w:t>101</w:t>
            </w:r>
            <w:r w:rsidRPr="00FC7C2E">
              <w:rPr>
                <w:rFonts w:ascii="Times" w:hAnsi="Times" w:cs="Times New Roman"/>
                <w:i/>
                <w:iCs/>
                <w:color w:val="000000" w:themeColor="text1"/>
                <w:sz w:val="20"/>
                <w:szCs w:val="20"/>
              </w:rPr>
              <w:t xml:space="preserve"> </w:t>
            </w:r>
            <w:r w:rsidR="00316009" w:rsidRPr="00FC7C2E">
              <w:rPr>
                <w:rFonts w:ascii="Calibri" w:hAnsi="Calibri" w:cs="Arial"/>
                <w:i/>
                <w:iCs/>
                <w:color w:val="000000"/>
                <w:sz w:val="20"/>
                <w:szCs w:val="20"/>
              </w:rPr>
              <w:t>Chapters 1,5,8</w:t>
            </w:r>
          </w:p>
        </w:tc>
      </w:tr>
      <w:tr w:rsidR="007C0126" w:rsidRPr="006C3DF1" w14:paraId="5DA36672" w14:textId="46263BD8" w:rsidTr="00D04433">
        <w:trPr>
          <w:trHeight w:val="215"/>
          <w:jc w:val="center"/>
        </w:trPr>
        <w:tc>
          <w:tcPr>
            <w:tcW w:w="1000" w:type="dxa"/>
            <w:gridSpan w:val="2"/>
            <w:shd w:val="clear" w:color="auto" w:fill="auto"/>
            <w:tcMar>
              <w:top w:w="0" w:type="dxa"/>
              <w:left w:w="108" w:type="dxa"/>
              <w:bottom w:w="0" w:type="dxa"/>
              <w:right w:w="108" w:type="dxa"/>
            </w:tcMar>
          </w:tcPr>
          <w:p w14:paraId="1750E27B"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lastRenderedPageBreak/>
              <w:t>5</w:t>
            </w:r>
          </w:p>
        </w:tc>
        <w:tc>
          <w:tcPr>
            <w:tcW w:w="1146" w:type="dxa"/>
            <w:shd w:val="clear" w:color="auto" w:fill="auto"/>
            <w:tcMar>
              <w:top w:w="0" w:type="dxa"/>
              <w:left w:w="108" w:type="dxa"/>
              <w:bottom w:w="0" w:type="dxa"/>
              <w:right w:w="108" w:type="dxa"/>
            </w:tcMar>
          </w:tcPr>
          <w:p w14:paraId="150D4C59" w14:textId="6B401F34" w:rsidR="006C3DF1" w:rsidRPr="006C3DF1" w:rsidRDefault="1C504134"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 xml:space="preserve">October </w:t>
            </w:r>
            <w:r w:rsidR="00A06005">
              <w:rPr>
                <w:rFonts w:ascii="Cambria" w:hAnsi="Cambria"/>
                <w:color w:val="000000" w:themeColor="text1"/>
                <w:sz w:val="20"/>
                <w:szCs w:val="20"/>
              </w:rPr>
              <w:t>6</w:t>
            </w:r>
          </w:p>
        </w:tc>
        <w:tc>
          <w:tcPr>
            <w:tcW w:w="1748" w:type="dxa"/>
            <w:shd w:val="clear" w:color="auto" w:fill="auto"/>
            <w:tcMar>
              <w:top w:w="0" w:type="dxa"/>
              <w:left w:w="108" w:type="dxa"/>
              <w:bottom w:w="0" w:type="dxa"/>
              <w:right w:w="108" w:type="dxa"/>
            </w:tcMar>
          </w:tcPr>
          <w:p w14:paraId="372834FA" w14:textId="06369C91" w:rsidR="006C3DF1" w:rsidRPr="006C3DF1" w:rsidRDefault="1C504134" w:rsidP="6B7D93B0">
            <w:pPr>
              <w:spacing w:before="2" w:after="2"/>
              <w:rPr>
                <w:rFonts w:ascii="Cambria" w:hAnsi="Cambria"/>
                <w:sz w:val="20"/>
                <w:szCs w:val="20"/>
              </w:rPr>
            </w:pPr>
            <w:r w:rsidRPr="6B7D93B0">
              <w:rPr>
                <w:rFonts w:ascii="Cambria" w:hAnsi="Cambria"/>
                <w:sz w:val="20"/>
                <w:szCs w:val="20"/>
              </w:rPr>
              <w:t>Redemptive</w:t>
            </w:r>
          </w:p>
          <w:p w14:paraId="3A36A6A2" w14:textId="7A589751" w:rsidR="006C3DF1" w:rsidRPr="006C3DF1" w:rsidRDefault="1C504134" w:rsidP="0023517C">
            <w:pPr>
              <w:spacing w:before="2" w:after="2"/>
              <w:rPr>
                <w:rFonts w:ascii="Calibri" w:eastAsia="Calibri" w:hAnsi="Calibri" w:cs="Arial"/>
              </w:rPr>
            </w:pPr>
            <w:r w:rsidRPr="6B7D93B0">
              <w:rPr>
                <w:rFonts w:ascii="Cambria" w:eastAsia="Calibri" w:hAnsi="Cambria" w:cs="Arial"/>
                <w:sz w:val="20"/>
                <w:szCs w:val="20"/>
              </w:rPr>
              <w:t>Entrepreneurship</w:t>
            </w:r>
          </w:p>
        </w:tc>
        <w:tc>
          <w:tcPr>
            <w:tcW w:w="3597" w:type="dxa"/>
          </w:tcPr>
          <w:p w14:paraId="53A6E35B" w14:textId="0BD63332" w:rsidR="006C3DF1" w:rsidRPr="006C3DF1" w:rsidRDefault="00B03FF8" w:rsidP="0023517C">
            <w:pPr>
              <w:spacing w:before="2" w:after="2"/>
              <w:rPr>
                <w:rFonts w:ascii="Calibri" w:eastAsia="Calibri" w:hAnsi="Calibri" w:cs="Arial"/>
              </w:rPr>
            </w:pPr>
            <w:r>
              <w:rPr>
                <w:rFonts w:ascii="Cambria" w:hAnsi="Cambria"/>
                <w:sz w:val="20"/>
                <w:szCs w:val="20"/>
              </w:rPr>
              <w:t xml:space="preserve">Ruth Callanta, CCT, Manila has leveraged </w:t>
            </w:r>
            <w:proofErr w:type="spellStart"/>
            <w:r>
              <w:rPr>
                <w:rFonts w:ascii="Cambria" w:hAnsi="Cambria"/>
                <w:sz w:val="20"/>
                <w:szCs w:val="20"/>
              </w:rPr>
              <w:t>miultimillions</w:t>
            </w:r>
            <w:proofErr w:type="spellEnd"/>
            <w:r>
              <w:rPr>
                <w:rFonts w:ascii="Cambria" w:hAnsi="Cambria"/>
                <w:sz w:val="20"/>
                <w:szCs w:val="20"/>
              </w:rPr>
              <w:t xml:space="preserve"> annually to serve the urban poor in Manila.</w:t>
            </w:r>
          </w:p>
        </w:tc>
        <w:tc>
          <w:tcPr>
            <w:tcW w:w="2219" w:type="dxa"/>
          </w:tcPr>
          <w:p w14:paraId="770431F5" w14:textId="562032F0" w:rsidR="006C3DF1" w:rsidRPr="006C3DF1" w:rsidRDefault="3B247E24" w:rsidP="6B7D93B0">
            <w:pPr>
              <w:spacing w:before="2" w:after="2"/>
              <w:rPr>
                <w:rFonts w:ascii="Cambria" w:hAnsi="Cambria"/>
                <w:i/>
                <w:iCs/>
                <w:sz w:val="20"/>
                <w:szCs w:val="20"/>
              </w:rPr>
            </w:pPr>
            <w:r w:rsidRPr="6B7D93B0">
              <w:rPr>
                <w:rFonts w:ascii="Cambria" w:hAnsi="Cambria"/>
                <w:i/>
                <w:iCs/>
                <w:sz w:val="20"/>
                <w:szCs w:val="20"/>
              </w:rPr>
              <w:t>Prosperity Paradox: How</w:t>
            </w:r>
          </w:p>
          <w:p w14:paraId="177E8AD5" w14:textId="574495B6" w:rsidR="006C3DF1" w:rsidRPr="006C3DF1" w:rsidRDefault="670497AC" w:rsidP="228792B7">
            <w:pPr>
              <w:spacing w:before="2" w:after="2"/>
              <w:rPr>
                <w:rFonts w:ascii="Cambria" w:eastAsia="Calibri" w:hAnsi="Cambria" w:cs="Arial"/>
                <w:i/>
                <w:iCs/>
                <w:sz w:val="20"/>
                <w:szCs w:val="20"/>
              </w:rPr>
            </w:pPr>
            <w:r w:rsidRPr="228792B7">
              <w:rPr>
                <w:rFonts w:ascii="Cambria" w:eastAsia="Calibri" w:hAnsi="Cambria" w:cs="Arial"/>
                <w:i/>
                <w:iCs/>
                <w:sz w:val="20"/>
                <w:szCs w:val="20"/>
              </w:rPr>
              <w:t>Innovation Can Lift Nations Out of Poverty</w:t>
            </w:r>
          </w:p>
          <w:p w14:paraId="1BBE0B50" w14:textId="4A4AA573" w:rsidR="006C3DF1" w:rsidRPr="00FC7C2E" w:rsidRDefault="000B3BB9" w:rsidP="228792B7">
            <w:pPr>
              <w:spacing w:before="2" w:after="2"/>
              <w:rPr>
                <w:rFonts w:ascii="Calibri" w:eastAsia="Calibri" w:hAnsi="Calibri" w:cs="Arial"/>
                <w:i/>
                <w:iCs/>
                <w:sz w:val="20"/>
                <w:szCs w:val="20"/>
              </w:rPr>
            </w:pPr>
            <w:r w:rsidRPr="00FC7C2E">
              <w:rPr>
                <w:rFonts w:ascii="Calibri" w:eastAsia="Calibri" w:hAnsi="Calibri" w:cs="Arial"/>
                <w:i/>
                <w:iCs/>
                <w:sz w:val="20"/>
                <w:szCs w:val="20"/>
              </w:rPr>
              <w:t>Chapter 11, Appendix</w:t>
            </w:r>
          </w:p>
          <w:p w14:paraId="44C01C9C" w14:textId="77777777" w:rsidR="000B3BB9" w:rsidRDefault="000B3BB9" w:rsidP="228792B7">
            <w:pPr>
              <w:spacing w:before="2" w:after="2"/>
              <w:rPr>
                <w:rFonts w:ascii="Cambria" w:eastAsia="Calibri" w:hAnsi="Cambria" w:cs="Arial"/>
                <w:i/>
                <w:iCs/>
                <w:sz w:val="20"/>
                <w:szCs w:val="20"/>
              </w:rPr>
            </w:pPr>
          </w:p>
          <w:p w14:paraId="43D2A6A2" w14:textId="252CDA51" w:rsidR="006C3DF1" w:rsidRPr="006C3DF1" w:rsidRDefault="1925D9DC" w:rsidP="228792B7">
            <w:pPr>
              <w:spacing w:before="2" w:after="2"/>
              <w:rPr>
                <w:rFonts w:ascii="Calibri" w:eastAsia="Calibri" w:hAnsi="Calibri" w:cs="Arial"/>
                <w:i/>
                <w:iCs/>
              </w:rPr>
            </w:pPr>
            <w:r w:rsidRPr="228792B7">
              <w:rPr>
                <w:rFonts w:ascii="Cambria" w:eastAsia="Calibri" w:hAnsi="Cambria" w:cs="Arial"/>
                <w:i/>
                <w:iCs/>
                <w:sz w:val="20"/>
                <w:szCs w:val="20"/>
              </w:rPr>
              <w:t xml:space="preserve">Redemptive Entrepreneurship </w:t>
            </w:r>
            <w:r w:rsidR="000B3BB9">
              <w:rPr>
                <w:rFonts w:ascii="Cambria" w:eastAsia="Calibri" w:hAnsi="Cambria" w:cs="Arial"/>
                <w:i/>
                <w:iCs/>
                <w:sz w:val="20"/>
                <w:szCs w:val="20"/>
              </w:rPr>
              <w:t>Article</w:t>
            </w:r>
          </w:p>
        </w:tc>
      </w:tr>
      <w:tr w:rsidR="007C0126" w:rsidRPr="006C3DF1" w14:paraId="41CE599D" w14:textId="386E6652" w:rsidTr="00D04433">
        <w:trPr>
          <w:trHeight w:val="215"/>
          <w:jc w:val="center"/>
        </w:trPr>
        <w:tc>
          <w:tcPr>
            <w:tcW w:w="1000" w:type="dxa"/>
            <w:gridSpan w:val="2"/>
            <w:shd w:val="clear" w:color="auto" w:fill="auto"/>
            <w:tcMar>
              <w:top w:w="0" w:type="dxa"/>
              <w:left w:w="108" w:type="dxa"/>
              <w:bottom w:w="0" w:type="dxa"/>
              <w:right w:w="108" w:type="dxa"/>
            </w:tcMar>
          </w:tcPr>
          <w:p w14:paraId="609E1C32"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6</w:t>
            </w:r>
          </w:p>
        </w:tc>
        <w:tc>
          <w:tcPr>
            <w:tcW w:w="1146" w:type="dxa"/>
            <w:shd w:val="clear" w:color="auto" w:fill="auto"/>
            <w:tcMar>
              <w:top w:w="0" w:type="dxa"/>
              <w:left w:w="108" w:type="dxa"/>
              <w:bottom w:w="0" w:type="dxa"/>
              <w:right w:w="108" w:type="dxa"/>
            </w:tcMar>
          </w:tcPr>
          <w:p w14:paraId="3CC79C1E" w14:textId="3D9D941A" w:rsidR="006C3DF1" w:rsidRPr="006C3DF1" w:rsidRDefault="06125DFC" w:rsidP="6B7D93B0">
            <w:pPr>
              <w:spacing w:before="2" w:after="2"/>
              <w:rPr>
                <w:rFonts w:ascii="Cambria" w:hAnsi="Cambria"/>
                <w:color w:val="000000" w:themeColor="text1"/>
                <w:sz w:val="20"/>
                <w:szCs w:val="20"/>
              </w:rPr>
            </w:pPr>
            <w:r w:rsidRPr="6B7D93B0">
              <w:rPr>
                <w:rFonts w:ascii="Cambria" w:hAnsi="Cambria"/>
                <w:color w:val="000000" w:themeColor="text1"/>
                <w:sz w:val="20"/>
                <w:szCs w:val="20"/>
              </w:rPr>
              <w:t>October</w:t>
            </w:r>
          </w:p>
          <w:p w14:paraId="2CACA2E0" w14:textId="3232A08A" w:rsidR="006C3DF1" w:rsidRPr="006C3DF1" w:rsidRDefault="06125DFC" w:rsidP="0023517C">
            <w:pPr>
              <w:spacing w:before="2" w:after="2"/>
              <w:rPr>
                <w:rFonts w:ascii="Calibri" w:eastAsia="Calibri" w:hAnsi="Calibri" w:cs="Arial"/>
                <w:color w:val="000000" w:themeColor="text1"/>
              </w:rPr>
            </w:pPr>
            <w:r w:rsidRPr="6B7D93B0">
              <w:rPr>
                <w:rFonts w:ascii="Cambria" w:eastAsia="Calibri" w:hAnsi="Cambria" w:cs="Arial"/>
                <w:color w:val="000000" w:themeColor="text1"/>
                <w:sz w:val="20"/>
                <w:szCs w:val="20"/>
              </w:rPr>
              <w:t>1</w:t>
            </w:r>
            <w:r w:rsidR="00A06005">
              <w:rPr>
                <w:rFonts w:ascii="Cambria" w:eastAsia="Calibri" w:hAnsi="Cambria" w:cs="Arial"/>
                <w:color w:val="000000" w:themeColor="text1"/>
                <w:sz w:val="20"/>
                <w:szCs w:val="20"/>
              </w:rPr>
              <w:t>3</w:t>
            </w:r>
          </w:p>
        </w:tc>
        <w:tc>
          <w:tcPr>
            <w:tcW w:w="1748" w:type="dxa"/>
            <w:shd w:val="clear" w:color="auto" w:fill="auto"/>
            <w:tcMar>
              <w:top w:w="0" w:type="dxa"/>
              <w:left w:w="108" w:type="dxa"/>
              <w:bottom w:w="0" w:type="dxa"/>
              <w:right w:w="108" w:type="dxa"/>
            </w:tcMar>
          </w:tcPr>
          <w:p w14:paraId="6BFC3439" w14:textId="77777777" w:rsidR="006304B5" w:rsidRDefault="006304B5" w:rsidP="0023517C">
            <w:pPr>
              <w:spacing w:before="2" w:after="2"/>
              <w:rPr>
                <w:rFonts w:ascii="Cambria" w:hAnsi="Cambria"/>
                <w:sz w:val="20"/>
                <w:szCs w:val="20"/>
              </w:rPr>
            </w:pPr>
          </w:p>
          <w:p w14:paraId="75F136C0" w14:textId="6F1DF991" w:rsidR="006C3DF1" w:rsidRPr="006C3DF1" w:rsidRDefault="13C78B92" w:rsidP="0023517C">
            <w:pPr>
              <w:spacing w:before="2" w:after="2"/>
              <w:rPr>
                <w:rFonts w:ascii="Cambria" w:hAnsi="Cambria"/>
                <w:sz w:val="20"/>
                <w:szCs w:val="20"/>
              </w:rPr>
            </w:pPr>
            <w:r w:rsidRPr="6B7D93B0">
              <w:rPr>
                <w:rFonts w:ascii="Cambria" w:hAnsi="Cambria"/>
                <w:sz w:val="20"/>
                <w:szCs w:val="20"/>
              </w:rPr>
              <w:t xml:space="preserve"> </w:t>
            </w:r>
            <w:r w:rsidR="06125DFC" w:rsidRPr="6B7D93B0">
              <w:rPr>
                <w:rFonts w:ascii="Cambria" w:hAnsi="Cambria"/>
                <w:sz w:val="20"/>
                <w:szCs w:val="20"/>
              </w:rPr>
              <w:t>Micro</w:t>
            </w:r>
            <w:r w:rsidR="2455BCB2" w:rsidRPr="6B7D93B0">
              <w:rPr>
                <w:rFonts w:ascii="Cambria" w:hAnsi="Cambria"/>
                <w:sz w:val="20"/>
                <w:szCs w:val="20"/>
              </w:rPr>
              <w:t>-</w:t>
            </w:r>
            <w:r w:rsidR="06125DFC" w:rsidRPr="6B7D93B0">
              <w:rPr>
                <w:rFonts w:ascii="Cambria" w:hAnsi="Cambria"/>
                <w:sz w:val="20"/>
                <w:szCs w:val="20"/>
              </w:rPr>
              <w:t>en</w:t>
            </w:r>
            <w:r w:rsidR="386E4887" w:rsidRPr="6B7D93B0">
              <w:rPr>
                <w:rFonts w:ascii="Cambria" w:hAnsi="Cambria"/>
                <w:sz w:val="20"/>
                <w:szCs w:val="20"/>
              </w:rPr>
              <w:t>terprise &amp; financial literacy</w:t>
            </w:r>
          </w:p>
        </w:tc>
        <w:tc>
          <w:tcPr>
            <w:tcW w:w="3597" w:type="dxa"/>
          </w:tcPr>
          <w:p w14:paraId="3B897CCD" w14:textId="54EFA3F4" w:rsidR="0034580A" w:rsidRDefault="035C285F" w:rsidP="0023517C">
            <w:pPr>
              <w:spacing w:before="2" w:after="2"/>
              <w:rPr>
                <w:rFonts w:ascii="Cambria" w:hAnsi="Cambria"/>
                <w:sz w:val="20"/>
                <w:szCs w:val="20"/>
              </w:rPr>
            </w:pPr>
            <w:r w:rsidRPr="6B7D93B0">
              <w:rPr>
                <w:rFonts w:ascii="Cambria" w:hAnsi="Cambria"/>
                <w:sz w:val="20"/>
                <w:szCs w:val="20"/>
              </w:rPr>
              <w:t xml:space="preserve">Brian </w:t>
            </w:r>
            <w:proofErr w:type="spellStart"/>
            <w:r w:rsidRPr="6B7D93B0">
              <w:rPr>
                <w:rFonts w:ascii="Cambria" w:hAnsi="Cambria"/>
                <w:sz w:val="20"/>
                <w:szCs w:val="20"/>
              </w:rPr>
              <w:t>Fikkert</w:t>
            </w:r>
            <w:proofErr w:type="spellEnd"/>
            <w:r w:rsidRPr="6B7D93B0">
              <w:rPr>
                <w:rFonts w:ascii="Cambria" w:hAnsi="Cambria"/>
                <w:sz w:val="20"/>
                <w:szCs w:val="20"/>
              </w:rPr>
              <w:t>, Professor of Ec</w:t>
            </w:r>
            <w:r w:rsidR="506DD297" w:rsidRPr="6B7D93B0">
              <w:rPr>
                <w:rFonts w:ascii="Cambria" w:hAnsi="Cambria"/>
                <w:sz w:val="20"/>
                <w:szCs w:val="20"/>
              </w:rPr>
              <w:t>onomics, President of Chalmers Center</w:t>
            </w:r>
            <w:r w:rsidR="0034580A">
              <w:rPr>
                <w:rFonts w:ascii="Cambria" w:hAnsi="Cambria"/>
                <w:sz w:val="20"/>
                <w:szCs w:val="20"/>
              </w:rPr>
              <w:t>,</w:t>
            </w:r>
            <w:r w:rsidR="506DD297" w:rsidRPr="6B7D93B0">
              <w:rPr>
                <w:rFonts w:ascii="Cambria" w:hAnsi="Cambria"/>
                <w:sz w:val="20"/>
                <w:szCs w:val="20"/>
              </w:rPr>
              <w:t xml:space="preserve"> Covenant College</w:t>
            </w:r>
            <w:r w:rsidR="0034580A">
              <w:rPr>
                <w:rFonts w:ascii="Cambria" w:hAnsi="Cambria"/>
                <w:sz w:val="20"/>
                <w:szCs w:val="20"/>
              </w:rPr>
              <w:t xml:space="preserve"> </w:t>
            </w:r>
          </w:p>
          <w:p w14:paraId="087197F8" w14:textId="77777777" w:rsidR="00D44010" w:rsidRDefault="00D44010" w:rsidP="0023517C">
            <w:pPr>
              <w:spacing w:before="2" w:after="2"/>
              <w:rPr>
                <w:rFonts w:ascii="Cambria" w:hAnsi="Cambria"/>
                <w:sz w:val="20"/>
                <w:szCs w:val="20"/>
              </w:rPr>
            </w:pPr>
          </w:p>
          <w:p w14:paraId="1C8CC6A2" w14:textId="685FBAAD" w:rsidR="006C3DF1" w:rsidRPr="006C3DF1" w:rsidRDefault="506DD297" w:rsidP="0023517C">
            <w:pPr>
              <w:spacing w:before="2" w:after="2"/>
              <w:rPr>
                <w:rFonts w:ascii="Cambria" w:hAnsi="Cambria"/>
                <w:sz w:val="20"/>
                <w:szCs w:val="20"/>
              </w:rPr>
            </w:pPr>
            <w:r w:rsidRPr="6B7D93B0">
              <w:rPr>
                <w:rFonts w:ascii="Cambria" w:hAnsi="Cambria"/>
                <w:sz w:val="20"/>
                <w:szCs w:val="20"/>
              </w:rPr>
              <w:t>Speci</w:t>
            </w:r>
            <w:r w:rsidR="5D3AFF5F" w:rsidRPr="6B7D93B0">
              <w:rPr>
                <w:rFonts w:ascii="Cambria" w:hAnsi="Cambria"/>
                <w:sz w:val="20"/>
                <w:szCs w:val="20"/>
              </w:rPr>
              <w:t>a</w:t>
            </w:r>
            <w:r w:rsidRPr="6B7D93B0">
              <w:rPr>
                <w:rFonts w:ascii="Cambria" w:hAnsi="Cambria"/>
                <w:sz w:val="20"/>
                <w:szCs w:val="20"/>
              </w:rPr>
              <w:t xml:space="preserve">list in </w:t>
            </w:r>
            <w:r w:rsidR="3B7F4160" w:rsidRPr="6B7D93B0">
              <w:rPr>
                <w:rFonts w:ascii="Cambria" w:hAnsi="Cambria"/>
                <w:sz w:val="20"/>
                <w:szCs w:val="20"/>
              </w:rPr>
              <w:t>economic development among the poor</w:t>
            </w:r>
            <w:r w:rsidR="40FFD9AA" w:rsidRPr="6B7D93B0">
              <w:rPr>
                <w:rFonts w:ascii="Cambria" w:hAnsi="Cambria"/>
                <w:sz w:val="20"/>
                <w:szCs w:val="20"/>
              </w:rPr>
              <w:t>.</w:t>
            </w:r>
          </w:p>
        </w:tc>
        <w:tc>
          <w:tcPr>
            <w:tcW w:w="2219" w:type="dxa"/>
          </w:tcPr>
          <w:p w14:paraId="54FB1A69" w14:textId="1198C4CF" w:rsidR="001F371E" w:rsidRDefault="40FFD9AA" w:rsidP="0023517C">
            <w:pPr>
              <w:spacing w:before="2" w:after="2"/>
              <w:rPr>
                <w:rFonts w:ascii="Cambria" w:eastAsia="Calibri" w:hAnsi="Cambria" w:cs="Arial"/>
                <w:i/>
                <w:iCs/>
                <w:sz w:val="20"/>
                <w:szCs w:val="20"/>
              </w:rPr>
            </w:pPr>
            <w:r w:rsidRPr="6B7D93B0">
              <w:rPr>
                <w:rFonts w:ascii="Cambria" w:hAnsi="Cambria"/>
                <w:i/>
                <w:iCs/>
                <w:sz w:val="20"/>
                <w:szCs w:val="20"/>
              </w:rPr>
              <w:t>From Dependence to Dignity:</w:t>
            </w:r>
            <w:r w:rsidR="24EE7778" w:rsidRPr="6B7D93B0">
              <w:rPr>
                <w:rFonts w:ascii="Cambria" w:hAnsi="Cambria"/>
                <w:i/>
                <w:iCs/>
                <w:sz w:val="20"/>
                <w:szCs w:val="20"/>
              </w:rPr>
              <w:t xml:space="preserve"> </w:t>
            </w:r>
            <w:r w:rsidRPr="6B7D93B0">
              <w:rPr>
                <w:rFonts w:ascii="Cambria" w:hAnsi="Cambria"/>
                <w:i/>
                <w:iCs/>
                <w:sz w:val="20"/>
                <w:szCs w:val="20"/>
              </w:rPr>
              <w:t>How to Alleviate</w:t>
            </w:r>
            <w:r w:rsidR="1FC3FCA2" w:rsidRPr="6B7D93B0">
              <w:rPr>
                <w:rFonts w:ascii="Cambria" w:hAnsi="Cambria"/>
                <w:i/>
                <w:iCs/>
                <w:sz w:val="20"/>
                <w:szCs w:val="20"/>
              </w:rPr>
              <w:t xml:space="preserve"> </w:t>
            </w:r>
            <w:r w:rsidR="7122905C" w:rsidRPr="6B7D93B0">
              <w:rPr>
                <w:rFonts w:ascii="Cambria" w:eastAsia="Calibri" w:hAnsi="Cambria" w:cs="Arial"/>
                <w:i/>
                <w:iCs/>
                <w:sz w:val="20"/>
                <w:szCs w:val="20"/>
              </w:rPr>
              <w:t>Pover</w:t>
            </w:r>
            <w:r w:rsidR="52E6B771" w:rsidRPr="6B7D93B0">
              <w:rPr>
                <w:rFonts w:ascii="Cambria" w:eastAsia="Calibri" w:hAnsi="Cambria" w:cs="Arial"/>
                <w:i/>
                <w:iCs/>
                <w:sz w:val="20"/>
                <w:szCs w:val="20"/>
              </w:rPr>
              <w:t>t</w:t>
            </w:r>
            <w:r w:rsidR="001F371E">
              <w:rPr>
                <w:rFonts w:ascii="Cambria" w:eastAsia="Calibri" w:hAnsi="Cambria" w:cs="Arial"/>
                <w:i/>
                <w:iCs/>
                <w:sz w:val="20"/>
                <w:szCs w:val="20"/>
              </w:rPr>
              <w:t>y</w:t>
            </w:r>
            <w:r w:rsidR="000B3BB9">
              <w:rPr>
                <w:rFonts w:ascii="Cambria" w:eastAsia="Calibri" w:hAnsi="Cambria" w:cs="Arial"/>
                <w:i/>
                <w:iCs/>
                <w:sz w:val="20"/>
                <w:szCs w:val="20"/>
              </w:rPr>
              <w:t xml:space="preserve"> through Church Centered</w:t>
            </w:r>
            <w:r w:rsidR="001F371E">
              <w:rPr>
                <w:rFonts w:ascii="Cambria" w:eastAsia="Calibri" w:hAnsi="Cambria" w:cs="Arial"/>
                <w:i/>
                <w:iCs/>
                <w:sz w:val="20"/>
                <w:szCs w:val="20"/>
              </w:rPr>
              <w:t xml:space="preserve"> Microfinance</w:t>
            </w:r>
            <w:r w:rsidR="0034580A">
              <w:rPr>
                <w:rFonts w:ascii="Cambria" w:eastAsia="Calibri" w:hAnsi="Cambria" w:cs="Arial"/>
                <w:i/>
                <w:iCs/>
                <w:sz w:val="20"/>
                <w:szCs w:val="20"/>
              </w:rPr>
              <w:t xml:space="preserve"> Chapters 1-4</w:t>
            </w:r>
          </w:p>
          <w:p w14:paraId="2AA2922B" w14:textId="77777777" w:rsidR="001F371E" w:rsidRDefault="001F371E" w:rsidP="0023517C">
            <w:pPr>
              <w:spacing w:before="2" w:after="2"/>
              <w:rPr>
                <w:rFonts w:ascii="Cambria" w:eastAsia="Calibri" w:hAnsi="Cambria" w:cs="Arial"/>
                <w:i/>
                <w:iCs/>
                <w:sz w:val="20"/>
                <w:szCs w:val="20"/>
              </w:rPr>
            </w:pPr>
          </w:p>
          <w:p w14:paraId="7E5833DF" w14:textId="68C75EBE" w:rsidR="006C3DF1" w:rsidRPr="006C3DF1" w:rsidRDefault="001F371E" w:rsidP="0023517C">
            <w:pPr>
              <w:spacing w:before="2" w:after="2"/>
              <w:rPr>
                <w:rFonts w:ascii="Cambria" w:eastAsia="Calibri" w:hAnsi="Cambria" w:cs="Arial"/>
                <w:i/>
                <w:sz w:val="20"/>
                <w:szCs w:val="20"/>
              </w:rPr>
            </w:pPr>
            <w:r>
              <w:rPr>
                <w:rFonts w:ascii="Cambria" w:eastAsia="Calibri" w:hAnsi="Cambria" w:cs="Arial"/>
                <w:i/>
                <w:iCs/>
                <w:sz w:val="20"/>
                <w:szCs w:val="20"/>
              </w:rPr>
              <w:t>Practicing the</w:t>
            </w:r>
            <w:r w:rsidR="52E6B771" w:rsidRPr="6B7D93B0">
              <w:rPr>
                <w:rFonts w:ascii="Cambria" w:eastAsia="Calibri" w:hAnsi="Cambria" w:cs="Arial"/>
                <w:i/>
                <w:iCs/>
                <w:sz w:val="20"/>
                <w:szCs w:val="20"/>
              </w:rPr>
              <w:t xml:space="preserve"> King</w:t>
            </w:r>
            <w:r>
              <w:rPr>
                <w:rFonts w:ascii="Cambria" w:eastAsia="Calibri" w:hAnsi="Cambria" w:cs="Arial"/>
                <w:i/>
                <w:iCs/>
                <w:sz w:val="20"/>
                <w:szCs w:val="20"/>
              </w:rPr>
              <w:t xml:space="preserve">’s </w:t>
            </w:r>
            <w:r w:rsidR="52E6B771" w:rsidRPr="6B7D93B0">
              <w:rPr>
                <w:rFonts w:ascii="Cambria" w:eastAsia="Calibri" w:hAnsi="Cambria" w:cs="Arial"/>
                <w:i/>
                <w:iCs/>
                <w:sz w:val="20"/>
                <w:szCs w:val="20"/>
              </w:rPr>
              <w:t>Economy</w:t>
            </w:r>
            <w:r w:rsidR="0034580A">
              <w:rPr>
                <w:rFonts w:ascii="Cambria" w:eastAsia="Calibri" w:hAnsi="Cambria" w:cs="Arial"/>
                <w:i/>
                <w:iCs/>
                <w:sz w:val="20"/>
                <w:szCs w:val="20"/>
              </w:rPr>
              <w:t xml:space="preserve"> Overview &amp; Summary</w:t>
            </w:r>
          </w:p>
        </w:tc>
      </w:tr>
      <w:tr w:rsidR="007C0126" w:rsidRPr="006C3DF1" w14:paraId="2D234C2F" w14:textId="0B5061D5" w:rsidTr="00D04433">
        <w:trPr>
          <w:trHeight w:val="215"/>
          <w:jc w:val="center"/>
        </w:trPr>
        <w:tc>
          <w:tcPr>
            <w:tcW w:w="1000" w:type="dxa"/>
            <w:gridSpan w:val="2"/>
            <w:shd w:val="clear" w:color="auto" w:fill="auto"/>
            <w:tcMar>
              <w:top w:w="0" w:type="dxa"/>
              <w:left w:w="108" w:type="dxa"/>
              <w:bottom w:w="0" w:type="dxa"/>
              <w:right w:w="108" w:type="dxa"/>
            </w:tcMar>
          </w:tcPr>
          <w:p w14:paraId="2450AB3D" w14:textId="29A98BF7" w:rsidR="006C3DF1" w:rsidRPr="006C3DF1" w:rsidRDefault="006C3DF1" w:rsidP="0023517C">
            <w:pPr>
              <w:spacing w:before="2" w:after="2"/>
              <w:rPr>
                <w:rFonts w:ascii="Cambria" w:hAnsi="Cambria"/>
                <w:sz w:val="20"/>
                <w:szCs w:val="20"/>
              </w:rPr>
            </w:pPr>
            <w:r w:rsidRPr="006C3DF1">
              <w:rPr>
                <w:rFonts w:ascii="Cambria" w:hAnsi="Cambria"/>
                <w:sz w:val="20"/>
                <w:szCs w:val="20"/>
              </w:rPr>
              <w:t xml:space="preserve"> 7</w:t>
            </w:r>
          </w:p>
        </w:tc>
        <w:tc>
          <w:tcPr>
            <w:tcW w:w="1146" w:type="dxa"/>
            <w:shd w:val="clear" w:color="auto" w:fill="auto"/>
            <w:tcMar>
              <w:top w:w="0" w:type="dxa"/>
              <w:left w:w="108" w:type="dxa"/>
              <w:bottom w:w="0" w:type="dxa"/>
              <w:right w:w="108" w:type="dxa"/>
            </w:tcMar>
          </w:tcPr>
          <w:p w14:paraId="45C5F669" w14:textId="199A713D" w:rsidR="006C3DF1" w:rsidRPr="006C3DF1" w:rsidRDefault="38673FCB"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 xml:space="preserve">October </w:t>
            </w:r>
            <w:r w:rsidR="00A06005">
              <w:rPr>
                <w:rFonts w:ascii="Cambria" w:hAnsi="Cambria"/>
                <w:color w:val="000000" w:themeColor="text1"/>
                <w:sz w:val="20"/>
                <w:szCs w:val="20"/>
              </w:rPr>
              <w:t>20</w:t>
            </w:r>
          </w:p>
        </w:tc>
        <w:tc>
          <w:tcPr>
            <w:tcW w:w="1748" w:type="dxa"/>
            <w:shd w:val="clear" w:color="auto" w:fill="auto"/>
            <w:tcMar>
              <w:top w:w="0" w:type="dxa"/>
              <w:left w:w="108" w:type="dxa"/>
              <w:bottom w:w="0" w:type="dxa"/>
              <w:right w:w="108" w:type="dxa"/>
            </w:tcMar>
          </w:tcPr>
          <w:p w14:paraId="5FAE12F1" w14:textId="456C54FC" w:rsidR="006C3DF1" w:rsidRPr="006C3DF1" w:rsidRDefault="300ED521" w:rsidP="640AFF17">
            <w:pPr>
              <w:spacing w:before="2" w:after="2"/>
              <w:rPr>
                <w:rFonts w:ascii="Cambria" w:hAnsi="Cambria"/>
                <w:sz w:val="20"/>
                <w:szCs w:val="20"/>
              </w:rPr>
            </w:pPr>
            <w:r w:rsidRPr="640AFF17">
              <w:rPr>
                <w:rFonts w:ascii="Cambria" w:hAnsi="Cambria"/>
                <w:sz w:val="20"/>
                <w:szCs w:val="20"/>
              </w:rPr>
              <w:t>Models</w:t>
            </w:r>
            <w:r w:rsidR="00CF5621">
              <w:rPr>
                <w:rFonts w:ascii="Cambria" w:hAnsi="Cambria"/>
                <w:sz w:val="20"/>
                <w:szCs w:val="20"/>
              </w:rPr>
              <w:t>:</w:t>
            </w:r>
          </w:p>
          <w:p w14:paraId="568AFD46" w14:textId="6C819F52" w:rsidR="006C3DF1" w:rsidRPr="006C3DF1" w:rsidRDefault="300ED521" w:rsidP="0023517C">
            <w:pPr>
              <w:spacing w:before="2" w:after="2"/>
              <w:rPr>
                <w:rFonts w:ascii="Cambria" w:eastAsia="Calibri" w:hAnsi="Cambria" w:cs="Arial"/>
                <w:sz w:val="20"/>
                <w:szCs w:val="20"/>
              </w:rPr>
            </w:pPr>
            <w:r w:rsidRPr="640AFF17">
              <w:rPr>
                <w:rFonts w:ascii="Cambria" w:eastAsia="Calibri" w:hAnsi="Cambria" w:cs="Arial"/>
                <w:sz w:val="20"/>
                <w:szCs w:val="20"/>
              </w:rPr>
              <w:t>Farming, football, human development</w:t>
            </w:r>
            <w:r w:rsidR="6F2282FC" w:rsidRPr="640AFF17">
              <w:rPr>
                <w:rFonts w:ascii="Cambria" w:eastAsia="Calibri" w:hAnsi="Cambria" w:cs="Arial"/>
                <w:sz w:val="20"/>
                <w:szCs w:val="20"/>
              </w:rPr>
              <w:t>, government strategies</w:t>
            </w:r>
          </w:p>
        </w:tc>
        <w:tc>
          <w:tcPr>
            <w:tcW w:w="3597" w:type="dxa"/>
          </w:tcPr>
          <w:p w14:paraId="502F9787" w14:textId="081A9D56" w:rsidR="006C3DF1" w:rsidRDefault="006C3DF1" w:rsidP="640AFF17">
            <w:pPr>
              <w:spacing w:before="2" w:after="2"/>
              <w:rPr>
                <w:rFonts w:ascii="Cambria" w:hAnsi="Cambria"/>
                <w:sz w:val="20"/>
                <w:szCs w:val="20"/>
              </w:rPr>
            </w:pPr>
          </w:p>
          <w:p w14:paraId="550E41EE" w14:textId="77777777" w:rsidR="0034580A" w:rsidRDefault="0034580A" w:rsidP="640AFF17">
            <w:pPr>
              <w:spacing w:before="2" w:after="2"/>
              <w:rPr>
                <w:rFonts w:ascii="Cambria" w:hAnsi="Cambria"/>
                <w:sz w:val="20"/>
                <w:szCs w:val="20"/>
              </w:rPr>
            </w:pPr>
            <w:r>
              <w:rPr>
                <w:rFonts w:ascii="Cambria" w:hAnsi="Cambria"/>
                <w:sz w:val="20"/>
                <w:szCs w:val="20"/>
              </w:rPr>
              <w:t xml:space="preserve"> </w:t>
            </w:r>
          </w:p>
          <w:p w14:paraId="0F61317C" w14:textId="62693D23" w:rsidR="0034580A" w:rsidRPr="006C3DF1" w:rsidRDefault="0034580A" w:rsidP="640AFF17">
            <w:pPr>
              <w:spacing w:before="2" w:after="2"/>
              <w:rPr>
                <w:rFonts w:ascii="Cambria" w:hAnsi="Cambria"/>
                <w:sz w:val="20"/>
                <w:szCs w:val="20"/>
              </w:rPr>
            </w:pPr>
            <w:r>
              <w:rPr>
                <w:rFonts w:ascii="Cambria" w:hAnsi="Cambria"/>
                <w:sz w:val="20"/>
                <w:szCs w:val="20"/>
              </w:rPr>
              <w:t xml:space="preserve">Andrew Richards, </w:t>
            </w:r>
            <w:r w:rsidR="00D44010">
              <w:rPr>
                <w:rFonts w:ascii="Cambria" w:hAnsi="Cambria"/>
                <w:sz w:val="20"/>
                <w:szCs w:val="20"/>
              </w:rPr>
              <w:t>and food for the Hungry</w:t>
            </w:r>
          </w:p>
        </w:tc>
        <w:tc>
          <w:tcPr>
            <w:tcW w:w="2219" w:type="dxa"/>
          </w:tcPr>
          <w:p w14:paraId="34AE9ABE" w14:textId="3DF6092C" w:rsidR="006C3DF1" w:rsidRPr="006C3DF1" w:rsidRDefault="655D9372" w:rsidP="228792B7">
            <w:pPr>
              <w:spacing w:before="2" w:after="2"/>
              <w:rPr>
                <w:rFonts w:ascii="Cambria" w:hAnsi="Cambria"/>
                <w:i/>
                <w:iCs/>
                <w:sz w:val="20"/>
                <w:szCs w:val="20"/>
              </w:rPr>
            </w:pPr>
            <w:r w:rsidRPr="228792B7">
              <w:rPr>
                <w:rFonts w:ascii="Cambria" w:hAnsi="Cambria"/>
                <w:i/>
                <w:iCs/>
                <w:sz w:val="20"/>
                <w:szCs w:val="20"/>
              </w:rPr>
              <w:t>Back to the Frontier: Investing that puts Impact First</w:t>
            </w:r>
          </w:p>
          <w:p w14:paraId="6C44094B" w14:textId="5490B843" w:rsidR="228792B7" w:rsidRDefault="228792B7" w:rsidP="228792B7">
            <w:pPr>
              <w:spacing w:before="2" w:after="2"/>
              <w:rPr>
                <w:rFonts w:ascii="Calibri" w:eastAsia="Calibri" w:hAnsi="Calibri" w:cs="Arial"/>
                <w:i/>
                <w:iCs/>
              </w:rPr>
            </w:pPr>
          </w:p>
          <w:p w14:paraId="763C5403" w14:textId="51862F3E" w:rsidR="5274D388" w:rsidRDefault="5274D388" w:rsidP="228792B7">
            <w:pPr>
              <w:spacing w:before="2" w:after="2"/>
              <w:rPr>
                <w:rFonts w:ascii="Calibri" w:eastAsia="Calibri" w:hAnsi="Calibri" w:cs="Arial"/>
                <w:i/>
                <w:iCs/>
              </w:rPr>
            </w:pPr>
            <w:r w:rsidRPr="228792B7">
              <w:rPr>
                <w:rFonts w:ascii="Cambria" w:eastAsia="Calibri" w:hAnsi="Cambria" w:cs="Arial"/>
                <w:i/>
                <w:iCs/>
                <w:sz w:val="20"/>
                <w:szCs w:val="20"/>
              </w:rPr>
              <w:t>Extraordinary: Stories of Transformation</w:t>
            </w:r>
          </w:p>
          <w:p w14:paraId="25C5D736" w14:textId="542C3D67" w:rsidR="006C3DF1" w:rsidRPr="006C3DF1" w:rsidRDefault="006C3DF1" w:rsidP="0023517C">
            <w:pPr>
              <w:spacing w:before="2" w:after="2"/>
              <w:rPr>
                <w:rFonts w:ascii="Calibri" w:eastAsia="Calibri" w:hAnsi="Calibri" w:cs="Arial"/>
                <w:i/>
              </w:rPr>
            </w:pPr>
          </w:p>
        </w:tc>
      </w:tr>
      <w:tr w:rsidR="007C0126" w:rsidRPr="006C3DF1" w14:paraId="69FD4DB3" w14:textId="53D3324E" w:rsidTr="00D04433">
        <w:trPr>
          <w:trHeight w:val="215"/>
          <w:jc w:val="center"/>
        </w:trPr>
        <w:tc>
          <w:tcPr>
            <w:tcW w:w="1000" w:type="dxa"/>
            <w:gridSpan w:val="2"/>
            <w:shd w:val="clear" w:color="auto" w:fill="auto"/>
            <w:tcMar>
              <w:top w:w="0" w:type="dxa"/>
              <w:left w:w="108" w:type="dxa"/>
              <w:bottom w:w="0" w:type="dxa"/>
              <w:right w:w="108" w:type="dxa"/>
            </w:tcMar>
          </w:tcPr>
          <w:p w14:paraId="3E2E742D"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8</w:t>
            </w:r>
          </w:p>
        </w:tc>
        <w:tc>
          <w:tcPr>
            <w:tcW w:w="1146" w:type="dxa"/>
            <w:shd w:val="clear" w:color="auto" w:fill="auto"/>
            <w:tcMar>
              <w:top w:w="0" w:type="dxa"/>
              <w:left w:w="108" w:type="dxa"/>
              <w:bottom w:w="0" w:type="dxa"/>
              <w:right w:w="108" w:type="dxa"/>
            </w:tcMar>
          </w:tcPr>
          <w:p w14:paraId="172BB8AB" w14:textId="21B90FD7" w:rsidR="006C3DF1" w:rsidRPr="006C3DF1" w:rsidRDefault="018AB474"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October 2</w:t>
            </w:r>
            <w:r w:rsidR="00A06005">
              <w:rPr>
                <w:rFonts w:ascii="Cambria" w:hAnsi="Cambria"/>
                <w:color w:val="000000" w:themeColor="text1"/>
                <w:sz w:val="20"/>
                <w:szCs w:val="20"/>
              </w:rPr>
              <w:t>7</w:t>
            </w:r>
          </w:p>
        </w:tc>
        <w:tc>
          <w:tcPr>
            <w:tcW w:w="1748" w:type="dxa"/>
            <w:shd w:val="clear" w:color="auto" w:fill="auto"/>
            <w:tcMar>
              <w:top w:w="0" w:type="dxa"/>
              <w:left w:w="108" w:type="dxa"/>
              <w:bottom w:w="0" w:type="dxa"/>
              <w:right w:w="108" w:type="dxa"/>
            </w:tcMar>
          </w:tcPr>
          <w:p w14:paraId="03583531" w14:textId="68051F23" w:rsidR="006C3DF1" w:rsidRPr="006C3DF1" w:rsidRDefault="3D51FAF1" w:rsidP="0023517C">
            <w:pPr>
              <w:spacing w:before="2" w:after="2"/>
              <w:rPr>
                <w:rFonts w:ascii="Cambria" w:hAnsi="Cambria"/>
                <w:sz w:val="20"/>
                <w:szCs w:val="20"/>
              </w:rPr>
            </w:pPr>
            <w:r w:rsidRPr="640AFF17">
              <w:rPr>
                <w:rFonts w:ascii="Cambria" w:hAnsi="Cambria"/>
                <w:sz w:val="20"/>
                <w:szCs w:val="20"/>
              </w:rPr>
              <w:t>Whole person health models</w:t>
            </w:r>
            <w:r w:rsidR="4B4FF74E" w:rsidRPr="640AFF17">
              <w:rPr>
                <w:rFonts w:ascii="Cambria" w:hAnsi="Cambria"/>
                <w:sz w:val="20"/>
                <w:szCs w:val="20"/>
              </w:rPr>
              <w:t xml:space="preserve"> </w:t>
            </w:r>
          </w:p>
        </w:tc>
        <w:tc>
          <w:tcPr>
            <w:tcW w:w="3597" w:type="dxa"/>
          </w:tcPr>
          <w:p w14:paraId="6BD72375" w14:textId="421FE365" w:rsidR="006C3DF1" w:rsidRPr="006C3DF1" w:rsidRDefault="57A9A001" w:rsidP="0023517C">
            <w:pPr>
              <w:spacing w:before="2" w:after="2"/>
              <w:rPr>
                <w:rFonts w:ascii="Cambria" w:hAnsi="Cambria"/>
                <w:sz w:val="20"/>
                <w:szCs w:val="20"/>
              </w:rPr>
            </w:pPr>
            <w:r w:rsidRPr="640AFF17">
              <w:rPr>
                <w:rFonts w:ascii="Cambria" w:hAnsi="Cambria"/>
                <w:sz w:val="20"/>
                <w:szCs w:val="20"/>
              </w:rPr>
              <w:t xml:space="preserve">Ravi </w:t>
            </w:r>
            <w:proofErr w:type="spellStart"/>
            <w:r w:rsidRPr="640AFF17">
              <w:rPr>
                <w:rFonts w:ascii="Cambria" w:hAnsi="Cambria"/>
                <w:sz w:val="20"/>
                <w:szCs w:val="20"/>
              </w:rPr>
              <w:t>Jay</w:t>
            </w:r>
            <w:r w:rsidR="008A0A99">
              <w:rPr>
                <w:rFonts w:ascii="Cambria" w:hAnsi="Cambria"/>
                <w:sz w:val="20"/>
                <w:szCs w:val="20"/>
              </w:rPr>
              <w:t>a</w:t>
            </w:r>
            <w:r w:rsidRPr="640AFF17">
              <w:rPr>
                <w:rFonts w:ascii="Cambria" w:hAnsi="Cambria"/>
                <w:sz w:val="20"/>
                <w:szCs w:val="20"/>
              </w:rPr>
              <w:t>karan</w:t>
            </w:r>
            <w:proofErr w:type="spellEnd"/>
            <w:r w:rsidR="00CF5621">
              <w:rPr>
                <w:rFonts w:ascii="Cambria" w:hAnsi="Cambria"/>
                <w:sz w:val="20"/>
                <w:szCs w:val="20"/>
              </w:rPr>
              <w:t>,</w:t>
            </w:r>
            <w:r w:rsidR="44EFE7D1" w:rsidRPr="640AFF17">
              <w:rPr>
                <w:rFonts w:ascii="Cambria" w:hAnsi="Cambria"/>
                <w:sz w:val="20"/>
                <w:szCs w:val="20"/>
              </w:rPr>
              <w:t xml:space="preserve"> President/CEO of Medical Ambass</w:t>
            </w:r>
            <w:r w:rsidR="44E0774D" w:rsidRPr="640AFF17">
              <w:rPr>
                <w:rFonts w:ascii="Cambria" w:hAnsi="Cambria"/>
                <w:sz w:val="20"/>
                <w:szCs w:val="20"/>
              </w:rPr>
              <w:t>adors International, focusing on poverty reduction and wholistic health development among the poor</w:t>
            </w:r>
            <w:r w:rsidR="00CF502C">
              <w:rPr>
                <w:rFonts w:ascii="Cambria" w:hAnsi="Cambria"/>
                <w:sz w:val="20"/>
                <w:szCs w:val="20"/>
              </w:rPr>
              <w:t xml:space="preserve"> (rural and urban contexts)</w:t>
            </w:r>
          </w:p>
        </w:tc>
        <w:tc>
          <w:tcPr>
            <w:tcW w:w="2219" w:type="dxa"/>
          </w:tcPr>
          <w:p w14:paraId="7CF0BE96" w14:textId="77777777" w:rsidR="006C3DF1" w:rsidRDefault="00CF502C" w:rsidP="228792B7">
            <w:pPr>
              <w:spacing w:before="2" w:after="2"/>
              <w:rPr>
                <w:rFonts w:ascii="Cambria" w:hAnsi="Cambria"/>
                <w:i/>
                <w:iCs/>
                <w:sz w:val="20"/>
                <w:szCs w:val="20"/>
              </w:rPr>
            </w:pPr>
            <w:r>
              <w:rPr>
                <w:rFonts w:ascii="Cambria" w:hAnsi="Cambria"/>
                <w:i/>
                <w:iCs/>
                <w:sz w:val="20"/>
                <w:szCs w:val="20"/>
              </w:rPr>
              <w:t>Working With the Urban Poor</w:t>
            </w:r>
          </w:p>
          <w:p w14:paraId="0B164FAE" w14:textId="77777777" w:rsidR="00CF502C" w:rsidRDefault="00CF502C" w:rsidP="228792B7">
            <w:pPr>
              <w:spacing w:before="2" w:after="2"/>
              <w:rPr>
                <w:rFonts w:ascii="Cambria" w:hAnsi="Cambria"/>
                <w:i/>
                <w:iCs/>
                <w:sz w:val="20"/>
                <w:szCs w:val="20"/>
              </w:rPr>
            </w:pPr>
          </w:p>
          <w:p w14:paraId="3485489F" w14:textId="77777777" w:rsidR="00CF502C" w:rsidRDefault="00CF502C" w:rsidP="228792B7">
            <w:pPr>
              <w:spacing w:before="2" w:after="2"/>
              <w:rPr>
                <w:rFonts w:ascii="Cambria" w:hAnsi="Cambria"/>
                <w:i/>
                <w:iCs/>
                <w:sz w:val="20"/>
                <w:szCs w:val="20"/>
              </w:rPr>
            </w:pPr>
            <w:r>
              <w:rPr>
                <w:rFonts w:ascii="Cambria" w:hAnsi="Cambria"/>
                <w:i/>
                <w:iCs/>
                <w:sz w:val="20"/>
                <w:szCs w:val="20"/>
              </w:rPr>
              <w:t>Participatory Poverty Alleviation &amp; Development</w:t>
            </w:r>
          </w:p>
          <w:p w14:paraId="40602FBE" w14:textId="77777777" w:rsidR="00CF502C" w:rsidRDefault="00CF502C" w:rsidP="228792B7">
            <w:pPr>
              <w:spacing w:before="2" w:after="2"/>
              <w:rPr>
                <w:rFonts w:ascii="Cambria" w:hAnsi="Cambria"/>
                <w:i/>
                <w:iCs/>
                <w:sz w:val="20"/>
                <w:szCs w:val="20"/>
              </w:rPr>
            </w:pPr>
          </w:p>
          <w:p w14:paraId="683DC09C" w14:textId="2C7427E7" w:rsidR="00CF502C" w:rsidRPr="006C3DF1" w:rsidRDefault="00D7239E" w:rsidP="228792B7">
            <w:pPr>
              <w:spacing w:before="2" w:after="2"/>
              <w:rPr>
                <w:rFonts w:ascii="Cambria" w:hAnsi="Cambria"/>
                <w:i/>
                <w:iCs/>
                <w:sz w:val="20"/>
                <w:szCs w:val="20"/>
              </w:rPr>
            </w:pPr>
            <w:r>
              <w:rPr>
                <w:rFonts w:ascii="Cambria" w:hAnsi="Cambria"/>
                <w:i/>
                <w:iCs/>
                <w:sz w:val="20"/>
                <w:szCs w:val="20"/>
              </w:rPr>
              <w:t>10 Seed Technique</w:t>
            </w:r>
          </w:p>
        </w:tc>
      </w:tr>
      <w:tr w:rsidR="00E4796E" w:rsidRPr="006C3DF1" w14:paraId="74766F66" w14:textId="77777777" w:rsidTr="00DA46AF">
        <w:trPr>
          <w:trHeight w:val="215"/>
          <w:jc w:val="center"/>
        </w:trPr>
        <w:tc>
          <w:tcPr>
            <w:tcW w:w="9710" w:type="dxa"/>
            <w:gridSpan w:val="6"/>
            <w:shd w:val="clear" w:color="auto" w:fill="auto"/>
            <w:tcMar>
              <w:top w:w="0" w:type="dxa"/>
              <w:left w:w="108" w:type="dxa"/>
              <w:bottom w:w="0" w:type="dxa"/>
              <w:right w:w="108" w:type="dxa"/>
            </w:tcMar>
          </w:tcPr>
          <w:p w14:paraId="0055BE69" w14:textId="1C15A8E5" w:rsidR="00E4796E" w:rsidRPr="7D973EAA" w:rsidRDefault="00E4796E" w:rsidP="7D973EAA">
            <w:pPr>
              <w:spacing w:before="2" w:after="2"/>
              <w:rPr>
                <w:rFonts w:ascii="Cambria" w:eastAsia="Calibri" w:hAnsi="Cambria" w:cs="Arial"/>
                <w:sz w:val="20"/>
                <w:szCs w:val="20"/>
              </w:rPr>
            </w:pPr>
            <w:r>
              <w:rPr>
                <w:rFonts w:ascii="Cambria" w:eastAsia="Calibri" w:hAnsi="Cambria" w:cs="Arial"/>
                <w:sz w:val="20"/>
                <w:szCs w:val="20"/>
              </w:rPr>
              <w:t>PROCESSES OF POOR TO RICH CONVERSATIONS ON RESOURCING</w:t>
            </w:r>
          </w:p>
        </w:tc>
      </w:tr>
      <w:tr w:rsidR="007C0126" w:rsidRPr="006C3DF1" w14:paraId="642021AC" w14:textId="54B7EA23" w:rsidTr="00D04433">
        <w:trPr>
          <w:trHeight w:val="215"/>
          <w:jc w:val="center"/>
        </w:trPr>
        <w:tc>
          <w:tcPr>
            <w:tcW w:w="1000" w:type="dxa"/>
            <w:gridSpan w:val="2"/>
            <w:shd w:val="clear" w:color="auto" w:fill="auto"/>
            <w:tcMar>
              <w:top w:w="0" w:type="dxa"/>
              <w:left w:w="108" w:type="dxa"/>
              <w:bottom w:w="0" w:type="dxa"/>
              <w:right w:w="108" w:type="dxa"/>
            </w:tcMar>
          </w:tcPr>
          <w:p w14:paraId="359AAF02" w14:textId="1D40AAA9" w:rsidR="006C3DF1" w:rsidRPr="006C3DF1" w:rsidRDefault="006C3DF1" w:rsidP="6B7D93B0">
            <w:pPr>
              <w:spacing w:before="2" w:after="2"/>
              <w:rPr>
                <w:rFonts w:ascii="Cambria" w:hAnsi="Cambria"/>
                <w:sz w:val="20"/>
                <w:szCs w:val="20"/>
              </w:rPr>
            </w:pPr>
            <w:r w:rsidRPr="006C3DF1">
              <w:rPr>
                <w:rFonts w:ascii="Cambria" w:hAnsi="Cambria"/>
                <w:sz w:val="20"/>
                <w:szCs w:val="20"/>
              </w:rPr>
              <w:t>9</w:t>
            </w:r>
          </w:p>
        </w:tc>
        <w:tc>
          <w:tcPr>
            <w:tcW w:w="1146" w:type="dxa"/>
            <w:shd w:val="clear" w:color="auto" w:fill="auto"/>
            <w:tcMar>
              <w:top w:w="0" w:type="dxa"/>
              <w:left w:w="108" w:type="dxa"/>
              <w:bottom w:w="0" w:type="dxa"/>
              <w:right w:w="108" w:type="dxa"/>
            </w:tcMar>
          </w:tcPr>
          <w:p w14:paraId="0A38B78C" w14:textId="62409445" w:rsidR="006C3DF1" w:rsidRPr="006C3DF1" w:rsidRDefault="10F1A4A5"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Nov</w:t>
            </w:r>
            <w:r w:rsidR="00A06005">
              <w:rPr>
                <w:rFonts w:ascii="Cambria" w:hAnsi="Cambria"/>
                <w:color w:val="000000" w:themeColor="text1"/>
                <w:sz w:val="20"/>
                <w:szCs w:val="20"/>
              </w:rPr>
              <w:t xml:space="preserve"> 3</w:t>
            </w:r>
          </w:p>
        </w:tc>
        <w:tc>
          <w:tcPr>
            <w:tcW w:w="1748" w:type="dxa"/>
            <w:shd w:val="clear" w:color="auto" w:fill="auto"/>
            <w:tcMar>
              <w:top w:w="0" w:type="dxa"/>
              <w:left w:w="108" w:type="dxa"/>
              <w:bottom w:w="0" w:type="dxa"/>
              <w:right w:w="108" w:type="dxa"/>
            </w:tcMar>
          </w:tcPr>
          <w:p w14:paraId="3CE624D7" w14:textId="75411DEE" w:rsidR="006C3DF1" w:rsidRPr="006C3DF1" w:rsidRDefault="47CD83C3" w:rsidP="640AFF17">
            <w:pPr>
              <w:spacing w:before="2" w:after="2"/>
              <w:rPr>
                <w:rFonts w:ascii="Calibri" w:eastAsia="Calibri" w:hAnsi="Calibri" w:cs="Arial"/>
              </w:rPr>
            </w:pPr>
            <w:r w:rsidRPr="640AFF17">
              <w:rPr>
                <w:rFonts w:ascii="Cambria" w:hAnsi="Cambria"/>
                <w:sz w:val="20"/>
                <w:szCs w:val="20"/>
              </w:rPr>
              <w:t>Letter of Inquiry and Grant Writing</w:t>
            </w:r>
          </w:p>
        </w:tc>
        <w:tc>
          <w:tcPr>
            <w:tcW w:w="3597" w:type="dxa"/>
          </w:tcPr>
          <w:p w14:paraId="1C4EB356" w14:textId="5C636B83" w:rsidR="00040D45" w:rsidRDefault="00040D45" w:rsidP="0023517C">
            <w:pPr>
              <w:spacing w:before="2" w:after="2"/>
              <w:rPr>
                <w:rFonts w:ascii="Cambria" w:eastAsia="Calibri" w:hAnsi="Cambria" w:cs="Arial"/>
                <w:sz w:val="20"/>
                <w:szCs w:val="20"/>
              </w:rPr>
            </w:pPr>
            <w:r>
              <w:rPr>
                <w:rFonts w:ascii="Cambria" w:eastAsia="Calibri" w:hAnsi="Cambria" w:cs="Arial"/>
                <w:sz w:val="20"/>
                <w:szCs w:val="20"/>
              </w:rPr>
              <w:t xml:space="preserve">Ravi </w:t>
            </w:r>
            <w:proofErr w:type="spellStart"/>
            <w:r>
              <w:rPr>
                <w:rFonts w:ascii="Cambria" w:eastAsia="Calibri" w:hAnsi="Cambria" w:cs="Arial"/>
                <w:sz w:val="20"/>
                <w:szCs w:val="20"/>
              </w:rPr>
              <w:t>Jay</w:t>
            </w:r>
            <w:r w:rsidR="008A0A99">
              <w:rPr>
                <w:rFonts w:ascii="Cambria" w:eastAsia="Calibri" w:hAnsi="Cambria" w:cs="Arial"/>
                <w:sz w:val="20"/>
                <w:szCs w:val="20"/>
              </w:rPr>
              <w:t>a</w:t>
            </w:r>
            <w:r>
              <w:rPr>
                <w:rFonts w:ascii="Cambria" w:eastAsia="Calibri" w:hAnsi="Cambria" w:cs="Arial"/>
                <w:sz w:val="20"/>
                <w:szCs w:val="20"/>
              </w:rPr>
              <w:t>karan</w:t>
            </w:r>
            <w:proofErr w:type="spellEnd"/>
            <w:r>
              <w:rPr>
                <w:rFonts w:ascii="Cambria" w:eastAsia="Calibri" w:hAnsi="Cambria" w:cs="Arial"/>
                <w:sz w:val="20"/>
                <w:szCs w:val="20"/>
              </w:rPr>
              <w:t xml:space="preserve"> Part II</w:t>
            </w:r>
          </w:p>
          <w:p w14:paraId="48A7AA27" w14:textId="2E6D65BB" w:rsidR="006C3DF1" w:rsidRPr="006C3DF1" w:rsidRDefault="00040D45" w:rsidP="0023517C">
            <w:pPr>
              <w:spacing w:before="2" w:after="2"/>
              <w:rPr>
                <w:rFonts w:ascii="Cambria" w:eastAsia="Calibri" w:hAnsi="Cambria" w:cs="Arial"/>
                <w:sz w:val="20"/>
                <w:szCs w:val="20"/>
              </w:rPr>
            </w:pPr>
            <w:r>
              <w:rPr>
                <w:rFonts w:ascii="Cambria" w:eastAsia="Calibri" w:hAnsi="Cambria" w:cs="Arial"/>
                <w:sz w:val="20"/>
                <w:szCs w:val="20"/>
              </w:rPr>
              <w:t xml:space="preserve">Wholistic worldview </w:t>
            </w:r>
            <w:r w:rsidR="00CF502C">
              <w:rPr>
                <w:rFonts w:ascii="Cambria" w:eastAsia="Calibri" w:hAnsi="Cambria" w:cs="Arial"/>
                <w:sz w:val="20"/>
                <w:szCs w:val="20"/>
              </w:rPr>
              <w:t>(identify current challenges, draft problem statement, analyze revenue stream, complete strategic analysis)</w:t>
            </w:r>
            <w:r w:rsidR="79260114" w:rsidRPr="640AFF17">
              <w:rPr>
                <w:rFonts w:ascii="Cambria" w:eastAsia="Calibri" w:hAnsi="Cambria" w:cs="Arial"/>
                <w:sz w:val="20"/>
                <w:szCs w:val="20"/>
              </w:rPr>
              <w:t xml:space="preserve"> </w:t>
            </w:r>
            <w:r w:rsidR="00CF502C">
              <w:rPr>
                <w:rFonts w:ascii="Cambria" w:eastAsia="Calibri" w:hAnsi="Cambria" w:cs="Arial"/>
                <w:sz w:val="20"/>
                <w:szCs w:val="20"/>
              </w:rPr>
              <w:t xml:space="preserve">Develop </w:t>
            </w:r>
            <w:r w:rsidR="0034580A">
              <w:rPr>
                <w:rFonts w:ascii="Cambria" w:eastAsia="Calibri" w:hAnsi="Cambria" w:cs="Arial"/>
                <w:sz w:val="20"/>
                <w:szCs w:val="20"/>
              </w:rPr>
              <w:t>‘</w:t>
            </w:r>
            <w:r w:rsidR="00CF502C">
              <w:rPr>
                <w:rFonts w:ascii="Cambria" w:eastAsia="Calibri" w:hAnsi="Cambria" w:cs="Arial"/>
                <w:sz w:val="20"/>
                <w:szCs w:val="20"/>
              </w:rPr>
              <w:t>how to</w:t>
            </w:r>
            <w:r w:rsidR="0034580A">
              <w:rPr>
                <w:rFonts w:ascii="Cambria" w:eastAsia="Calibri" w:hAnsi="Cambria" w:cs="Arial"/>
                <w:sz w:val="20"/>
                <w:szCs w:val="20"/>
              </w:rPr>
              <w:t>’</w:t>
            </w:r>
            <w:r w:rsidR="00CF502C">
              <w:rPr>
                <w:rFonts w:ascii="Cambria" w:eastAsia="Calibri" w:hAnsi="Cambria" w:cs="Arial"/>
                <w:sz w:val="20"/>
                <w:szCs w:val="20"/>
              </w:rPr>
              <w:t xml:space="preserve"> skills</w:t>
            </w:r>
            <w:r w:rsidR="0034580A">
              <w:rPr>
                <w:rFonts w:ascii="Cambria" w:eastAsia="Calibri" w:hAnsi="Cambria" w:cs="Arial"/>
                <w:sz w:val="20"/>
                <w:szCs w:val="20"/>
              </w:rPr>
              <w:t xml:space="preserve">, </w:t>
            </w:r>
            <w:r w:rsidR="00CF502C">
              <w:rPr>
                <w:rFonts w:ascii="Cambria" w:eastAsia="Calibri" w:hAnsi="Cambria" w:cs="Arial"/>
                <w:sz w:val="20"/>
                <w:szCs w:val="20"/>
              </w:rPr>
              <w:t>including an action plan and funding appeal.</w:t>
            </w:r>
          </w:p>
        </w:tc>
        <w:tc>
          <w:tcPr>
            <w:tcW w:w="2219" w:type="dxa"/>
          </w:tcPr>
          <w:p w14:paraId="79E7C926" w14:textId="2197C676" w:rsidR="006C3DF1" w:rsidRDefault="230D0538" w:rsidP="7D973EAA">
            <w:pPr>
              <w:spacing w:before="2" w:after="2"/>
              <w:rPr>
                <w:rFonts w:ascii="Cambria" w:eastAsia="Calibri" w:hAnsi="Cambria" w:cs="Arial"/>
                <w:i/>
                <w:iCs/>
                <w:sz w:val="20"/>
                <w:szCs w:val="20"/>
              </w:rPr>
            </w:pPr>
            <w:r w:rsidRPr="7D973EAA">
              <w:rPr>
                <w:rFonts w:ascii="Cambria" w:eastAsia="Calibri" w:hAnsi="Cambria" w:cs="Arial"/>
                <w:sz w:val="20"/>
                <w:szCs w:val="20"/>
              </w:rPr>
              <w:t>F</w:t>
            </w:r>
            <w:r w:rsidR="0FEFAA08" w:rsidRPr="7D973EAA">
              <w:rPr>
                <w:rFonts w:ascii="Cambria" w:eastAsia="Calibri" w:hAnsi="Cambria" w:cs="Arial"/>
                <w:sz w:val="20"/>
                <w:szCs w:val="20"/>
              </w:rPr>
              <w:t>oundation Center</w:t>
            </w:r>
            <w:r w:rsidR="0185723F" w:rsidRPr="7D973EAA">
              <w:rPr>
                <w:rFonts w:ascii="Cambria" w:eastAsia="Calibri" w:hAnsi="Cambria" w:cs="Arial"/>
                <w:sz w:val="20"/>
                <w:szCs w:val="20"/>
              </w:rPr>
              <w:t>,</w:t>
            </w:r>
            <w:r w:rsidR="0FEFAA08" w:rsidRPr="7D973EAA">
              <w:rPr>
                <w:rFonts w:ascii="Cambria" w:eastAsia="Calibri" w:hAnsi="Cambria" w:cs="Arial"/>
                <w:sz w:val="20"/>
                <w:szCs w:val="20"/>
              </w:rPr>
              <w:t xml:space="preserve"> </w:t>
            </w:r>
            <w:r w:rsidR="0FEFAA08" w:rsidRPr="7D973EAA">
              <w:rPr>
                <w:rFonts w:ascii="Cambria" w:eastAsia="Calibri" w:hAnsi="Cambria" w:cs="Arial"/>
                <w:i/>
                <w:iCs/>
                <w:sz w:val="20"/>
                <w:szCs w:val="20"/>
              </w:rPr>
              <w:t xml:space="preserve">Tips on </w:t>
            </w:r>
            <w:r w:rsidR="731D06AC" w:rsidRPr="7D973EAA">
              <w:rPr>
                <w:rFonts w:ascii="Cambria" w:eastAsia="Calibri" w:hAnsi="Cambria" w:cs="Arial"/>
                <w:i/>
                <w:iCs/>
                <w:sz w:val="20"/>
                <w:szCs w:val="20"/>
              </w:rPr>
              <w:t xml:space="preserve">Grant </w:t>
            </w:r>
            <w:r w:rsidR="22645750" w:rsidRPr="7D973EAA">
              <w:rPr>
                <w:rFonts w:ascii="Cambria" w:eastAsia="Calibri" w:hAnsi="Cambria" w:cs="Arial"/>
                <w:i/>
                <w:iCs/>
                <w:sz w:val="20"/>
                <w:szCs w:val="20"/>
              </w:rPr>
              <w:t>W</w:t>
            </w:r>
            <w:r w:rsidR="731D06AC" w:rsidRPr="7D973EAA">
              <w:rPr>
                <w:rFonts w:ascii="Cambria" w:eastAsia="Calibri" w:hAnsi="Cambria" w:cs="Arial"/>
                <w:i/>
                <w:iCs/>
                <w:sz w:val="20"/>
                <w:szCs w:val="20"/>
              </w:rPr>
              <w:t>riting</w:t>
            </w:r>
            <w:r w:rsidR="2BACCF75" w:rsidRPr="7D973EAA">
              <w:rPr>
                <w:rFonts w:ascii="Cambria" w:eastAsia="Calibri" w:hAnsi="Cambria" w:cs="Arial"/>
                <w:i/>
                <w:iCs/>
                <w:sz w:val="20"/>
                <w:szCs w:val="20"/>
              </w:rPr>
              <w:t>.</w:t>
            </w:r>
            <w:r w:rsidR="00D7239E">
              <w:rPr>
                <w:rFonts w:ascii="Cambria" w:eastAsia="Calibri" w:hAnsi="Cambria" w:cs="Arial"/>
                <w:i/>
                <w:iCs/>
                <w:sz w:val="20"/>
                <w:szCs w:val="20"/>
              </w:rPr>
              <w:t xml:space="preserve"> Article</w:t>
            </w:r>
          </w:p>
          <w:p w14:paraId="56A55729" w14:textId="77777777" w:rsidR="00D7239E" w:rsidRPr="006C3DF1" w:rsidRDefault="00D7239E" w:rsidP="7D973EAA">
            <w:pPr>
              <w:spacing w:before="2" w:after="2"/>
              <w:rPr>
                <w:rFonts w:ascii="Cambria" w:eastAsia="Calibri" w:hAnsi="Cambria" w:cs="Arial"/>
                <w:i/>
                <w:iCs/>
                <w:sz w:val="20"/>
                <w:szCs w:val="20"/>
              </w:rPr>
            </w:pPr>
          </w:p>
          <w:p w14:paraId="2E9E29B1" w14:textId="6D2067EA" w:rsidR="006C3DF1" w:rsidRPr="004F097B" w:rsidRDefault="00D7239E" w:rsidP="0023517C">
            <w:pPr>
              <w:spacing w:before="2" w:after="2"/>
              <w:rPr>
                <w:rFonts w:ascii="Cambria" w:eastAsia="Calibri" w:hAnsi="Cambria" w:cs="Arial"/>
                <w:sz w:val="20"/>
                <w:szCs w:val="20"/>
              </w:rPr>
            </w:pPr>
            <w:proofErr w:type="spellStart"/>
            <w:r>
              <w:rPr>
                <w:rFonts w:ascii="Cambria" w:eastAsia="Calibri" w:hAnsi="Cambria" w:cs="Arial"/>
                <w:i/>
                <w:iCs/>
                <w:sz w:val="20"/>
                <w:szCs w:val="20"/>
              </w:rPr>
              <w:t>Jay</w:t>
            </w:r>
            <w:r w:rsidR="008A0A99">
              <w:rPr>
                <w:rFonts w:ascii="Cambria" w:eastAsia="Calibri" w:hAnsi="Cambria" w:cs="Arial"/>
                <w:i/>
                <w:iCs/>
                <w:sz w:val="20"/>
                <w:szCs w:val="20"/>
              </w:rPr>
              <w:t>a</w:t>
            </w:r>
            <w:r>
              <w:rPr>
                <w:rFonts w:ascii="Cambria" w:eastAsia="Calibri" w:hAnsi="Cambria" w:cs="Arial"/>
                <w:i/>
                <w:iCs/>
                <w:sz w:val="20"/>
                <w:szCs w:val="20"/>
              </w:rPr>
              <w:t>karan</w:t>
            </w:r>
            <w:proofErr w:type="spellEnd"/>
            <w:r>
              <w:rPr>
                <w:rFonts w:ascii="Cambria" w:eastAsia="Calibri" w:hAnsi="Cambria" w:cs="Arial"/>
                <w:i/>
                <w:iCs/>
                <w:sz w:val="20"/>
                <w:szCs w:val="20"/>
              </w:rPr>
              <w:t xml:space="preserve"> readings continued</w:t>
            </w:r>
          </w:p>
        </w:tc>
      </w:tr>
      <w:tr w:rsidR="007C0126" w:rsidRPr="006C3DF1" w14:paraId="3B47B33C" w14:textId="6943F955" w:rsidTr="00D04433">
        <w:trPr>
          <w:trHeight w:val="215"/>
          <w:jc w:val="center"/>
        </w:trPr>
        <w:tc>
          <w:tcPr>
            <w:tcW w:w="1000" w:type="dxa"/>
            <w:gridSpan w:val="2"/>
            <w:shd w:val="clear" w:color="auto" w:fill="auto"/>
            <w:tcMar>
              <w:top w:w="0" w:type="dxa"/>
              <w:left w:w="108" w:type="dxa"/>
              <w:bottom w:w="0" w:type="dxa"/>
              <w:right w:w="108" w:type="dxa"/>
            </w:tcMar>
          </w:tcPr>
          <w:p w14:paraId="3FB8ADF5"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10</w:t>
            </w:r>
          </w:p>
        </w:tc>
        <w:tc>
          <w:tcPr>
            <w:tcW w:w="1146" w:type="dxa"/>
            <w:shd w:val="clear" w:color="auto" w:fill="auto"/>
            <w:tcMar>
              <w:top w:w="0" w:type="dxa"/>
              <w:left w:w="108" w:type="dxa"/>
              <w:bottom w:w="0" w:type="dxa"/>
              <w:right w:w="108" w:type="dxa"/>
            </w:tcMar>
          </w:tcPr>
          <w:p w14:paraId="2AF66E1E" w14:textId="628509F5" w:rsidR="006C3DF1" w:rsidRPr="00ED065A" w:rsidRDefault="144DA11F" w:rsidP="0023517C">
            <w:pPr>
              <w:spacing w:before="2" w:after="2"/>
              <w:rPr>
                <w:rFonts w:ascii="Cambria" w:hAnsi="Cambria"/>
                <w:color w:val="000000" w:themeColor="text1"/>
                <w:sz w:val="20"/>
                <w:szCs w:val="20"/>
              </w:rPr>
            </w:pPr>
            <w:r w:rsidRPr="00ED065A">
              <w:rPr>
                <w:rFonts w:ascii="Cambria" w:hAnsi="Cambria"/>
                <w:color w:val="000000" w:themeColor="text1"/>
                <w:sz w:val="20"/>
                <w:szCs w:val="20"/>
              </w:rPr>
              <w:t>Nov</w:t>
            </w:r>
            <w:r w:rsidR="00A06005">
              <w:rPr>
                <w:rFonts w:ascii="Cambria" w:hAnsi="Cambria"/>
                <w:color w:val="000000" w:themeColor="text1"/>
                <w:sz w:val="20"/>
                <w:szCs w:val="20"/>
              </w:rPr>
              <w:t xml:space="preserve"> 10</w:t>
            </w:r>
          </w:p>
        </w:tc>
        <w:tc>
          <w:tcPr>
            <w:tcW w:w="1748" w:type="dxa"/>
            <w:shd w:val="clear" w:color="auto" w:fill="auto"/>
            <w:tcMar>
              <w:top w:w="0" w:type="dxa"/>
              <w:left w:w="108" w:type="dxa"/>
              <w:bottom w:w="0" w:type="dxa"/>
              <w:right w:w="108" w:type="dxa"/>
            </w:tcMar>
          </w:tcPr>
          <w:p w14:paraId="4AEB2DC5" w14:textId="7027C614" w:rsidR="006C3DF1" w:rsidRPr="006C3DF1" w:rsidRDefault="00411BF3" w:rsidP="0023517C">
            <w:pPr>
              <w:spacing w:before="2" w:after="2"/>
              <w:rPr>
                <w:rFonts w:ascii="Cambria" w:hAnsi="Cambria"/>
                <w:sz w:val="20"/>
                <w:szCs w:val="20"/>
              </w:rPr>
            </w:pPr>
            <w:r>
              <w:rPr>
                <w:rFonts w:ascii="Cambria" w:hAnsi="Cambria"/>
                <w:sz w:val="20"/>
                <w:szCs w:val="20"/>
              </w:rPr>
              <w:t xml:space="preserve">Case </w:t>
            </w:r>
            <w:r w:rsidR="006304B5">
              <w:rPr>
                <w:rFonts w:ascii="Cambria" w:hAnsi="Cambria"/>
                <w:sz w:val="20"/>
                <w:szCs w:val="20"/>
              </w:rPr>
              <w:t>Study D</w:t>
            </w:r>
            <w:r>
              <w:rPr>
                <w:rFonts w:ascii="Cambria" w:hAnsi="Cambria"/>
                <w:sz w:val="20"/>
                <w:szCs w:val="20"/>
              </w:rPr>
              <w:t xml:space="preserve">evelopment and </w:t>
            </w:r>
            <w:r w:rsidR="006304B5">
              <w:rPr>
                <w:rFonts w:ascii="Cambria" w:hAnsi="Cambria"/>
                <w:sz w:val="20"/>
                <w:szCs w:val="20"/>
              </w:rPr>
              <w:t>R</w:t>
            </w:r>
            <w:r>
              <w:rPr>
                <w:rFonts w:ascii="Cambria" w:hAnsi="Cambria"/>
                <w:sz w:val="20"/>
                <w:szCs w:val="20"/>
              </w:rPr>
              <w:t xml:space="preserve">efinement </w:t>
            </w:r>
            <w:r w:rsidR="006304B5">
              <w:rPr>
                <w:rFonts w:ascii="Cambria" w:hAnsi="Cambria"/>
                <w:sz w:val="20"/>
                <w:szCs w:val="20"/>
              </w:rPr>
              <w:t>S</w:t>
            </w:r>
            <w:r>
              <w:rPr>
                <w:rFonts w:ascii="Cambria" w:hAnsi="Cambria"/>
                <w:sz w:val="20"/>
                <w:szCs w:val="20"/>
              </w:rPr>
              <w:t>trategies</w:t>
            </w:r>
          </w:p>
        </w:tc>
        <w:tc>
          <w:tcPr>
            <w:tcW w:w="3597" w:type="dxa"/>
          </w:tcPr>
          <w:p w14:paraId="73AA1362" w14:textId="0BCC243B" w:rsidR="006C3DF1" w:rsidRDefault="00411BF3" w:rsidP="0023517C">
            <w:pPr>
              <w:spacing w:before="2" w:after="2"/>
              <w:rPr>
                <w:rFonts w:ascii="Cambria" w:hAnsi="Cambria"/>
                <w:sz w:val="20"/>
                <w:szCs w:val="20"/>
              </w:rPr>
            </w:pPr>
            <w:r>
              <w:rPr>
                <w:rFonts w:ascii="Cambria" w:hAnsi="Cambria"/>
                <w:sz w:val="20"/>
                <w:szCs w:val="20"/>
              </w:rPr>
              <w:t>With professor and colleagues</w:t>
            </w:r>
          </w:p>
          <w:p w14:paraId="4339768D" w14:textId="27886885" w:rsidR="00411BF3" w:rsidRPr="006C3DF1" w:rsidRDefault="00411BF3" w:rsidP="0023517C">
            <w:pPr>
              <w:spacing w:before="2" w:after="2"/>
              <w:rPr>
                <w:rFonts w:ascii="Cambria" w:hAnsi="Cambria"/>
                <w:sz w:val="20"/>
                <w:szCs w:val="20"/>
              </w:rPr>
            </w:pPr>
            <w:r>
              <w:rPr>
                <w:rFonts w:ascii="Cambria" w:hAnsi="Cambria"/>
                <w:sz w:val="20"/>
                <w:szCs w:val="20"/>
              </w:rPr>
              <w:t>Discus</w:t>
            </w:r>
            <w:r w:rsidR="006304B5">
              <w:rPr>
                <w:rFonts w:ascii="Cambria" w:hAnsi="Cambria"/>
                <w:sz w:val="20"/>
                <w:szCs w:val="20"/>
              </w:rPr>
              <w:t>s</w:t>
            </w:r>
            <w:r>
              <w:rPr>
                <w:rFonts w:ascii="Cambria" w:hAnsi="Cambria"/>
                <w:sz w:val="20"/>
                <w:szCs w:val="20"/>
              </w:rPr>
              <w:t xml:space="preserve"> resource development infrastructure</w:t>
            </w:r>
            <w:r w:rsidR="00821874">
              <w:rPr>
                <w:rFonts w:ascii="Cambria" w:hAnsi="Cambria"/>
                <w:sz w:val="20"/>
                <w:szCs w:val="20"/>
              </w:rPr>
              <w:t xml:space="preserve"> priorities</w:t>
            </w:r>
          </w:p>
        </w:tc>
        <w:tc>
          <w:tcPr>
            <w:tcW w:w="2219" w:type="dxa"/>
          </w:tcPr>
          <w:p w14:paraId="1DB997C8" w14:textId="538D9C69" w:rsidR="006C3DF1" w:rsidRPr="00FC7C2E" w:rsidRDefault="5918D593" w:rsidP="640AFF17">
            <w:pPr>
              <w:spacing w:before="2" w:after="2"/>
              <w:rPr>
                <w:rFonts w:ascii="Calibri" w:eastAsia="Calibri" w:hAnsi="Calibri" w:cs="Arial"/>
                <w:sz w:val="20"/>
                <w:szCs w:val="20"/>
              </w:rPr>
            </w:pPr>
            <w:r w:rsidRPr="00FC7C2E">
              <w:rPr>
                <w:rFonts w:ascii="Cambria" w:eastAsia="Calibri" w:hAnsi="Cambria" w:cs="Arial"/>
                <w:i/>
                <w:iCs/>
                <w:sz w:val="20"/>
                <w:szCs w:val="20"/>
              </w:rPr>
              <w:t xml:space="preserve">People Raising </w:t>
            </w:r>
            <w:r w:rsidRPr="00FC7C2E">
              <w:rPr>
                <w:rFonts w:ascii="Cambria" w:eastAsia="Calibri" w:hAnsi="Cambria" w:cs="Arial"/>
                <w:sz w:val="20"/>
                <w:szCs w:val="20"/>
              </w:rPr>
              <w:t>Chapter 2</w:t>
            </w:r>
            <w:r w:rsidR="00D7239E" w:rsidRPr="00FC7C2E">
              <w:rPr>
                <w:rFonts w:ascii="Cambria" w:eastAsia="Calibri" w:hAnsi="Cambria" w:cs="Arial"/>
                <w:sz w:val="20"/>
                <w:szCs w:val="20"/>
              </w:rPr>
              <w:t>0-23</w:t>
            </w:r>
          </w:p>
          <w:p w14:paraId="3632B5D6" w14:textId="77777777" w:rsidR="006C3DF1" w:rsidRPr="00FC7C2E" w:rsidRDefault="006C3DF1" w:rsidP="0023517C">
            <w:pPr>
              <w:spacing w:before="2" w:after="2"/>
              <w:rPr>
                <w:rFonts w:ascii="Cambria" w:eastAsia="Calibri" w:hAnsi="Cambria" w:cs="Arial"/>
                <w:sz w:val="20"/>
                <w:szCs w:val="20"/>
              </w:rPr>
            </w:pPr>
          </w:p>
          <w:p w14:paraId="3AA76B15" w14:textId="77777777" w:rsidR="00D7239E" w:rsidRPr="00FC7C2E" w:rsidRDefault="00D7239E" w:rsidP="0023517C">
            <w:pPr>
              <w:spacing w:before="2" w:after="2"/>
              <w:rPr>
                <w:rFonts w:ascii="Calibri" w:eastAsia="Calibri" w:hAnsi="Calibri" w:cs="Arial"/>
                <w:i/>
                <w:iCs/>
                <w:sz w:val="20"/>
                <w:szCs w:val="20"/>
              </w:rPr>
            </w:pPr>
            <w:r w:rsidRPr="00FC7C2E">
              <w:rPr>
                <w:rFonts w:ascii="Calibri" w:eastAsia="Calibri" w:hAnsi="Calibri" w:cs="Arial"/>
                <w:i/>
                <w:iCs/>
                <w:sz w:val="20"/>
                <w:szCs w:val="20"/>
              </w:rPr>
              <w:t>Non-Profit Fundraising 101</w:t>
            </w:r>
          </w:p>
          <w:p w14:paraId="6FC10F29" w14:textId="795EA470" w:rsidR="00D7239E" w:rsidRPr="00FC7C2E" w:rsidRDefault="00D7239E" w:rsidP="0023517C">
            <w:pPr>
              <w:spacing w:before="2" w:after="2"/>
              <w:rPr>
                <w:rFonts w:ascii="Calibri" w:eastAsia="Calibri" w:hAnsi="Calibri" w:cs="Arial"/>
                <w:sz w:val="20"/>
                <w:szCs w:val="20"/>
              </w:rPr>
            </w:pPr>
            <w:r w:rsidRPr="00FC7C2E">
              <w:rPr>
                <w:rFonts w:ascii="Calibri" w:eastAsia="Calibri" w:hAnsi="Calibri" w:cs="Arial"/>
                <w:i/>
                <w:iCs/>
                <w:sz w:val="20"/>
                <w:szCs w:val="20"/>
              </w:rPr>
              <w:t>Chapters 9, 18 ,21</w:t>
            </w:r>
          </w:p>
        </w:tc>
      </w:tr>
      <w:tr w:rsidR="007C0126" w:rsidRPr="006C3DF1" w14:paraId="18B9A725" w14:textId="36789F86" w:rsidTr="00D04433">
        <w:trPr>
          <w:trHeight w:val="215"/>
          <w:jc w:val="center"/>
        </w:trPr>
        <w:tc>
          <w:tcPr>
            <w:tcW w:w="1000" w:type="dxa"/>
            <w:gridSpan w:val="2"/>
            <w:shd w:val="clear" w:color="auto" w:fill="auto"/>
            <w:tcMar>
              <w:top w:w="0" w:type="dxa"/>
              <w:left w:w="108" w:type="dxa"/>
              <w:bottom w:w="0" w:type="dxa"/>
              <w:right w:w="108" w:type="dxa"/>
            </w:tcMar>
          </w:tcPr>
          <w:p w14:paraId="48B3E860"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t>11</w:t>
            </w:r>
          </w:p>
        </w:tc>
        <w:tc>
          <w:tcPr>
            <w:tcW w:w="1146" w:type="dxa"/>
            <w:shd w:val="clear" w:color="auto" w:fill="auto"/>
            <w:tcMar>
              <w:top w:w="0" w:type="dxa"/>
              <w:left w:w="108" w:type="dxa"/>
              <w:bottom w:w="0" w:type="dxa"/>
              <w:right w:w="108" w:type="dxa"/>
            </w:tcMar>
          </w:tcPr>
          <w:p w14:paraId="38E69413" w14:textId="26C30AA9" w:rsidR="006C3DF1" w:rsidRPr="006C3DF1" w:rsidRDefault="2F1369D4"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 xml:space="preserve">Nov </w:t>
            </w:r>
            <w:r w:rsidR="00A06005">
              <w:rPr>
                <w:rFonts w:ascii="Cambria" w:hAnsi="Cambria"/>
                <w:color w:val="000000" w:themeColor="text1"/>
                <w:sz w:val="20"/>
                <w:szCs w:val="20"/>
              </w:rPr>
              <w:t>17</w:t>
            </w:r>
          </w:p>
        </w:tc>
        <w:tc>
          <w:tcPr>
            <w:tcW w:w="1748" w:type="dxa"/>
            <w:shd w:val="clear" w:color="auto" w:fill="auto"/>
            <w:tcMar>
              <w:top w:w="0" w:type="dxa"/>
              <w:left w:w="108" w:type="dxa"/>
              <w:bottom w:w="0" w:type="dxa"/>
              <w:right w:w="108" w:type="dxa"/>
            </w:tcMar>
          </w:tcPr>
          <w:p w14:paraId="00CB77A5" w14:textId="4B2FF237" w:rsidR="00411BF3" w:rsidRPr="006C3DF1" w:rsidRDefault="001C50D1" w:rsidP="0023517C">
            <w:pPr>
              <w:spacing w:before="2" w:after="2"/>
              <w:rPr>
                <w:rFonts w:ascii="Cambria" w:hAnsi="Cambria"/>
                <w:sz w:val="20"/>
                <w:szCs w:val="20"/>
              </w:rPr>
            </w:pPr>
            <w:r>
              <w:rPr>
                <w:rFonts w:ascii="Times" w:hAnsi="Times" w:cs="Times New Roman"/>
                <w:color w:val="000000"/>
                <w:sz w:val="20"/>
                <w:szCs w:val="20"/>
              </w:rPr>
              <w:t xml:space="preserve">Mobilizing the City </w:t>
            </w:r>
            <w:r w:rsidRPr="00B94038">
              <w:rPr>
                <w:rFonts w:ascii="Times" w:hAnsi="Times" w:cs="Times New Roman"/>
                <w:color w:val="000000"/>
                <w:sz w:val="20"/>
                <w:szCs w:val="20"/>
              </w:rPr>
              <w:t>Resource Development Infrastructur</w:t>
            </w:r>
            <w:r>
              <w:rPr>
                <w:rFonts w:ascii="Times" w:hAnsi="Times" w:cs="Times New Roman"/>
                <w:color w:val="000000"/>
                <w:sz w:val="20"/>
                <w:szCs w:val="20"/>
              </w:rPr>
              <w:t>e</w:t>
            </w:r>
          </w:p>
        </w:tc>
        <w:tc>
          <w:tcPr>
            <w:tcW w:w="3597" w:type="dxa"/>
          </w:tcPr>
          <w:p w14:paraId="1280F416" w14:textId="37D70F38" w:rsidR="00821874" w:rsidRPr="006C3DF1" w:rsidRDefault="001C50D1" w:rsidP="0023517C">
            <w:pPr>
              <w:spacing w:before="2" w:after="2"/>
              <w:rPr>
                <w:rFonts w:ascii="Cambria" w:hAnsi="Cambria"/>
                <w:sz w:val="20"/>
                <w:szCs w:val="20"/>
              </w:rPr>
            </w:pPr>
            <w:r>
              <w:rPr>
                <w:rFonts w:ascii="Times" w:hAnsi="Times" w:cs="Times New Roman"/>
                <w:color w:val="000000"/>
                <w:sz w:val="20"/>
                <w:szCs w:val="20"/>
              </w:rPr>
              <w:t>Chuck Proudfit, President, At Work on Purpose, a “</w:t>
            </w:r>
            <w:proofErr w:type="spellStart"/>
            <w:r>
              <w:rPr>
                <w:rFonts w:ascii="Times" w:hAnsi="Times" w:cs="Times New Roman"/>
                <w:color w:val="000000"/>
                <w:sz w:val="20"/>
                <w:szCs w:val="20"/>
              </w:rPr>
              <w:t>Biznistry</w:t>
            </w:r>
            <w:proofErr w:type="spellEnd"/>
            <w:r>
              <w:rPr>
                <w:rFonts w:ascii="Times" w:hAnsi="Times" w:cs="Times New Roman"/>
                <w:color w:val="000000"/>
                <w:sz w:val="20"/>
                <w:szCs w:val="20"/>
              </w:rPr>
              <w:t xml:space="preserve"> </w:t>
            </w:r>
            <w:proofErr w:type="spellStart"/>
            <w:proofErr w:type="gramStart"/>
            <w:r>
              <w:rPr>
                <w:rFonts w:ascii="Times" w:hAnsi="Times" w:cs="Times New Roman"/>
                <w:color w:val="000000"/>
                <w:sz w:val="20"/>
                <w:szCs w:val="20"/>
              </w:rPr>
              <w:t>Builder”who</w:t>
            </w:r>
            <w:proofErr w:type="spellEnd"/>
            <w:proofErr w:type="gramEnd"/>
            <w:r>
              <w:rPr>
                <w:rFonts w:ascii="Times" w:hAnsi="Times" w:cs="Times New Roman"/>
                <w:color w:val="000000"/>
                <w:sz w:val="20"/>
                <w:szCs w:val="20"/>
              </w:rPr>
              <w:t xml:space="preserve"> has mobilized the city of Cincinnati  (11,000 plus) into networks that foster professional growth and spiritual development opportunities for people seeking to integrate faith and work locally and globally. </w:t>
            </w:r>
          </w:p>
        </w:tc>
        <w:tc>
          <w:tcPr>
            <w:tcW w:w="2219" w:type="dxa"/>
          </w:tcPr>
          <w:p w14:paraId="4C8C9AE4" w14:textId="4EC6DCC2" w:rsidR="006C3DF1" w:rsidRPr="006C3DF1" w:rsidRDefault="00411BF3" w:rsidP="0023517C">
            <w:pPr>
              <w:spacing w:before="2" w:after="2"/>
              <w:rPr>
                <w:rFonts w:ascii="Cambria" w:hAnsi="Cambria"/>
                <w:sz w:val="20"/>
                <w:szCs w:val="20"/>
              </w:rPr>
            </w:pPr>
            <w:r>
              <w:rPr>
                <w:rFonts w:ascii="Cambria" w:hAnsi="Cambria"/>
                <w:sz w:val="20"/>
                <w:szCs w:val="20"/>
              </w:rPr>
              <w:t>Review of key content from readings</w:t>
            </w:r>
          </w:p>
        </w:tc>
      </w:tr>
      <w:tr w:rsidR="007C0126" w:rsidRPr="006C3DF1" w14:paraId="7C140C08" w14:textId="6834FDF6" w:rsidTr="00D04433">
        <w:trPr>
          <w:trHeight w:val="215"/>
          <w:jc w:val="center"/>
        </w:trPr>
        <w:tc>
          <w:tcPr>
            <w:tcW w:w="1000" w:type="dxa"/>
            <w:gridSpan w:val="2"/>
            <w:shd w:val="clear" w:color="auto" w:fill="auto"/>
            <w:tcMar>
              <w:top w:w="0" w:type="dxa"/>
              <w:left w:w="108" w:type="dxa"/>
              <w:bottom w:w="0" w:type="dxa"/>
              <w:right w:w="108" w:type="dxa"/>
            </w:tcMar>
          </w:tcPr>
          <w:p w14:paraId="254E04BF" w14:textId="77777777" w:rsidR="006C3DF1" w:rsidRPr="006C3DF1" w:rsidRDefault="006C3DF1" w:rsidP="0023517C">
            <w:pPr>
              <w:spacing w:before="2" w:after="2"/>
              <w:rPr>
                <w:rFonts w:ascii="Cambria" w:hAnsi="Cambria"/>
                <w:sz w:val="20"/>
                <w:szCs w:val="20"/>
              </w:rPr>
            </w:pPr>
            <w:r w:rsidRPr="006C3DF1">
              <w:rPr>
                <w:rFonts w:ascii="Cambria" w:hAnsi="Cambria"/>
                <w:sz w:val="20"/>
                <w:szCs w:val="20"/>
              </w:rPr>
              <w:lastRenderedPageBreak/>
              <w:t>12</w:t>
            </w:r>
          </w:p>
        </w:tc>
        <w:tc>
          <w:tcPr>
            <w:tcW w:w="1146" w:type="dxa"/>
            <w:shd w:val="clear" w:color="auto" w:fill="auto"/>
            <w:tcMar>
              <w:top w:w="0" w:type="dxa"/>
              <w:left w:w="108" w:type="dxa"/>
              <w:bottom w:w="0" w:type="dxa"/>
              <w:right w:w="108" w:type="dxa"/>
            </w:tcMar>
          </w:tcPr>
          <w:p w14:paraId="3D18CB3F" w14:textId="1B357DD2" w:rsidR="006C3DF1" w:rsidRPr="006C3DF1" w:rsidRDefault="0CE7E4AC"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 xml:space="preserve">Nov </w:t>
            </w:r>
            <w:r w:rsidR="00A06005">
              <w:rPr>
                <w:rFonts w:ascii="Cambria" w:hAnsi="Cambria"/>
                <w:color w:val="000000" w:themeColor="text1"/>
                <w:sz w:val="20"/>
                <w:szCs w:val="20"/>
              </w:rPr>
              <w:t>24</w:t>
            </w:r>
          </w:p>
        </w:tc>
        <w:tc>
          <w:tcPr>
            <w:tcW w:w="1748" w:type="dxa"/>
            <w:shd w:val="clear" w:color="auto" w:fill="auto"/>
            <w:tcMar>
              <w:top w:w="0" w:type="dxa"/>
              <w:left w:w="108" w:type="dxa"/>
              <w:bottom w:w="0" w:type="dxa"/>
              <w:right w:w="108" w:type="dxa"/>
            </w:tcMar>
          </w:tcPr>
          <w:p w14:paraId="04FECEA9" w14:textId="6CC1F739" w:rsidR="00E4796E" w:rsidRDefault="00E4796E" w:rsidP="0023517C">
            <w:pPr>
              <w:spacing w:before="2" w:after="2"/>
              <w:rPr>
                <w:rFonts w:ascii="Cambria" w:hAnsi="Cambria"/>
                <w:sz w:val="20"/>
                <w:szCs w:val="20"/>
              </w:rPr>
            </w:pPr>
            <w:r w:rsidRPr="6B7D93B0">
              <w:rPr>
                <w:rFonts w:ascii="Cambria" w:hAnsi="Cambria"/>
                <w:color w:val="000000" w:themeColor="text1"/>
                <w:sz w:val="20"/>
                <w:szCs w:val="20"/>
              </w:rPr>
              <w:t>F</w:t>
            </w:r>
            <w:r w:rsidR="00673A0E">
              <w:rPr>
                <w:rFonts w:ascii="Cambria" w:hAnsi="Cambria"/>
                <w:color w:val="000000" w:themeColor="text1"/>
                <w:sz w:val="20"/>
                <w:szCs w:val="20"/>
              </w:rPr>
              <w:t>irst</w:t>
            </w:r>
            <w:r w:rsidRPr="6B7D93B0">
              <w:rPr>
                <w:rFonts w:ascii="Cambria" w:hAnsi="Cambria"/>
                <w:color w:val="000000" w:themeColor="text1"/>
                <w:sz w:val="20"/>
                <w:szCs w:val="20"/>
              </w:rPr>
              <w:t xml:space="preserve"> Proposal submission</w:t>
            </w:r>
            <w:r>
              <w:rPr>
                <w:rFonts w:ascii="Cambria" w:hAnsi="Cambria"/>
                <w:sz w:val="20"/>
                <w:szCs w:val="20"/>
              </w:rPr>
              <w:t xml:space="preserve"> </w:t>
            </w:r>
          </w:p>
          <w:p w14:paraId="595EAA8C" w14:textId="0A8E0267" w:rsidR="006C3DF1" w:rsidRDefault="00762640" w:rsidP="0023517C">
            <w:pPr>
              <w:spacing w:before="2" w:after="2"/>
              <w:rPr>
                <w:rFonts w:ascii="Cambria" w:hAnsi="Cambria"/>
                <w:sz w:val="20"/>
                <w:szCs w:val="20"/>
              </w:rPr>
            </w:pPr>
            <w:r>
              <w:rPr>
                <w:rFonts w:ascii="Cambria" w:hAnsi="Cambria"/>
                <w:sz w:val="20"/>
                <w:szCs w:val="20"/>
              </w:rPr>
              <w:t xml:space="preserve">Case </w:t>
            </w:r>
            <w:r w:rsidR="00411BF3">
              <w:rPr>
                <w:rFonts w:ascii="Cambria" w:hAnsi="Cambria"/>
                <w:sz w:val="20"/>
                <w:szCs w:val="20"/>
              </w:rPr>
              <w:t xml:space="preserve">presentation </w:t>
            </w:r>
          </w:p>
          <w:p w14:paraId="7B3A0663" w14:textId="7681BBDD" w:rsidR="00411BF3" w:rsidRPr="006C3DF1" w:rsidRDefault="00411BF3" w:rsidP="0023517C">
            <w:pPr>
              <w:spacing w:before="2" w:after="2"/>
              <w:rPr>
                <w:rFonts w:ascii="Cambria" w:hAnsi="Cambria"/>
                <w:sz w:val="20"/>
                <w:szCs w:val="20"/>
              </w:rPr>
            </w:pPr>
            <w:r>
              <w:rPr>
                <w:rFonts w:ascii="Cambria" w:hAnsi="Cambria"/>
                <w:sz w:val="20"/>
                <w:szCs w:val="20"/>
              </w:rPr>
              <w:t>practice</w:t>
            </w:r>
          </w:p>
        </w:tc>
        <w:tc>
          <w:tcPr>
            <w:tcW w:w="3597" w:type="dxa"/>
          </w:tcPr>
          <w:p w14:paraId="3B1B6F6A" w14:textId="272F5D5F" w:rsidR="006C3DF1" w:rsidRPr="006C3DF1" w:rsidRDefault="006C3DF1" w:rsidP="0023517C">
            <w:pPr>
              <w:spacing w:before="2" w:after="2"/>
              <w:rPr>
                <w:rFonts w:ascii="Cambria" w:hAnsi="Cambria"/>
                <w:sz w:val="20"/>
                <w:szCs w:val="20"/>
              </w:rPr>
            </w:pPr>
          </w:p>
        </w:tc>
        <w:tc>
          <w:tcPr>
            <w:tcW w:w="2219" w:type="dxa"/>
          </w:tcPr>
          <w:p w14:paraId="1E3DF78D" w14:textId="2F0475F2" w:rsidR="006C3DF1" w:rsidRPr="006C3DF1" w:rsidRDefault="63F1D3A9" w:rsidP="640AFF17">
            <w:pPr>
              <w:spacing w:before="2" w:after="2"/>
              <w:rPr>
                <w:rFonts w:ascii="Cambria" w:hAnsi="Cambria"/>
                <w:sz w:val="20"/>
                <w:szCs w:val="20"/>
              </w:rPr>
            </w:pPr>
            <w:r w:rsidRPr="640AFF17">
              <w:rPr>
                <w:rFonts w:ascii="Cambria" w:hAnsi="Cambria"/>
                <w:sz w:val="20"/>
                <w:szCs w:val="20"/>
              </w:rPr>
              <w:t>Faith Driv</w:t>
            </w:r>
            <w:r w:rsidR="55941B8C" w:rsidRPr="640AFF17">
              <w:rPr>
                <w:rFonts w:ascii="Cambria" w:hAnsi="Cambria"/>
                <w:sz w:val="20"/>
                <w:szCs w:val="20"/>
              </w:rPr>
              <w:t>en</w:t>
            </w:r>
            <w:r w:rsidRPr="640AFF17">
              <w:rPr>
                <w:rFonts w:ascii="Cambria" w:hAnsi="Cambria"/>
                <w:sz w:val="20"/>
                <w:szCs w:val="20"/>
              </w:rPr>
              <w:t xml:space="preserve"> Investor</w:t>
            </w:r>
          </w:p>
          <w:p w14:paraId="53FFADD8" w14:textId="55DDF837" w:rsidR="006C3DF1" w:rsidRPr="006C3DF1" w:rsidRDefault="2204E9FC" w:rsidP="0023517C">
            <w:pPr>
              <w:spacing w:before="2" w:after="2"/>
              <w:rPr>
                <w:rFonts w:ascii="Calibri" w:eastAsia="Calibri" w:hAnsi="Calibri" w:cs="Arial"/>
              </w:rPr>
            </w:pPr>
            <w:r w:rsidRPr="640AFF17">
              <w:rPr>
                <w:rFonts w:ascii="Cambria" w:eastAsia="Calibri" w:hAnsi="Cambria" w:cs="Arial"/>
                <w:sz w:val="20"/>
                <w:szCs w:val="20"/>
              </w:rPr>
              <w:t>Podcasts</w:t>
            </w:r>
          </w:p>
        </w:tc>
      </w:tr>
      <w:tr w:rsidR="007C0126" w:rsidRPr="006C3DF1" w14:paraId="7EA37070" w14:textId="0F44C98B" w:rsidTr="00D04433">
        <w:trPr>
          <w:trHeight w:val="246"/>
          <w:jc w:val="center"/>
        </w:trPr>
        <w:tc>
          <w:tcPr>
            <w:tcW w:w="1000" w:type="dxa"/>
            <w:gridSpan w:val="2"/>
            <w:shd w:val="clear" w:color="auto" w:fill="auto"/>
            <w:tcMar>
              <w:top w:w="0" w:type="dxa"/>
              <w:left w:w="108" w:type="dxa"/>
              <w:bottom w:w="0" w:type="dxa"/>
              <w:right w:w="108" w:type="dxa"/>
            </w:tcMar>
          </w:tcPr>
          <w:p w14:paraId="11FDDF36" w14:textId="58E727AB" w:rsidR="006C3DF1" w:rsidRPr="006C3DF1" w:rsidRDefault="006C3DF1" w:rsidP="0023517C">
            <w:pPr>
              <w:spacing w:before="2" w:after="2"/>
              <w:rPr>
                <w:rFonts w:ascii="Cambria" w:hAnsi="Cambria"/>
                <w:sz w:val="20"/>
                <w:szCs w:val="20"/>
              </w:rPr>
            </w:pPr>
            <w:r w:rsidRPr="006C3DF1">
              <w:rPr>
                <w:rFonts w:ascii="Cambria" w:hAnsi="Cambria"/>
                <w:sz w:val="20"/>
                <w:szCs w:val="20"/>
              </w:rPr>
              <w:t>13</w:t>
            </w:r>
          </w:p>
        </w:tc>
        <w:tc>
          <w:tcPr>
            <w:tcW w:w="1146" w:type="dxa"/>
            <w:shd w:val="clear" w:color="auto" w:fill="auto"/>
            <w:tcMar>
              <w:top w:w="0" w:type="dxa"/>
              <w:left w:w="108" w:type="dxa"/>
              <w:bottom w:w="0" w:type="dxa"/>
              <w:right w:w="108" w:type="dxa"/>
            </w:tcMar>
          </w:tcPr>
          <w:p w14:paraId="5368D9EE" w14:textId="378DE138" w:rsidR="006C3DF1" w:rsidRPr="006C3DF1" w:rsidRDefault="00A06005" w:rsidP="0023517C">
            <w:pPr>
              <w:spacing w:before="2" w:after="2"/>
              <w:rPr>
                <w:rFonts w:ascii="Cambria" w:hAnsi="Cambria"/>
                <w:color w:val="000000" w:themeColor="text1"/>
                <w:sz w:val="20"/>
                <w:szCs w:val="20"/>
              </w:rPr>
            </w:pPr>
            <w:r>
              <w:rPr>
                <w:rFonts w:ascii="Cambria" w:hAnsi="Cambria"/>
                <w:color w:val="000000" w:themeColor="text1"/>
                <w:sz w:val="20"/>
                <w:szCs w:val="20"/>
              </w:rPr>
              <w:t>Dec 1</w:t>
            </w:r>
          </w:p>
        </w:tc>
        <w:tc>
          <w:tcPr>
            <w:tcW w:w="1748" w:type="dxa"/>
            <w:shd w:val="clear" w:color="auto" w:fill="auto"/>
            <w:tcMar>
              <w:top w:w="0" w:type="dxa"/>
              <w:left w:w="108" w:type="dxa"/>
              <w:bottom w:w="0" w:type="dxa"/>
              <w:right w:w="108" w:type="dxa"/>
            </w:tcMar>
          </w:tcPr>
          <w:p w14:paraId="787D6BF4" w14:textId="05FD28B2" w:rsidR="006C3DF1" w:rsidRPr="004F097B" w:rsidRDefault="289D937F" w:rsidP="0023517C">
            <w:pPr>
              <w:spacing w:before="2" w:after="2"/>
              <w:rPr>
                <w:rFonts w:ascii="Cambria" w:hAnsi="Cambria"/>
                <w:sz w:val="20"/>
                <w:szCs w:val="20"/>
              </w:rPr>
            </w:pPr>
            <w:r w:rsidRPr="4088E2B4">
              <w:rPr>
                <w:rFonts w:ascii="Cambria" w:hAnsi="Cambria"/>
                <w:sz w:val="20"/>
                <w:szCs w:val="20"/>
              </w:rPr>
              <w:t xml:space="preserve">Economics of Mutuality </w:t>
            </w:r>
          </w:p>
        </w:tc>
        <w:tc>
          <w:tcPr>
            <w:tcW w:w="3597" w:type="dxa"/>
          </w:tcPr>
          <w:p w14:paraId="1378732E" w14:textId="5EF64491" w:rsidR="006C3DF1" w:rsidRPr="006C3DF1" w:rsidRDefault="57D8F26C" w:rsidP="00CF5621">
            <w:pPr>
              <w:spacing w:before="2" w:after="2"/>
              <w:rPr>
                <w:rFonts w:ascii="Calibri" w:eastAsia="Calibri" w:hAnsi="Calibri" w:cs="Arial"/>
              </w:rPr>
            </w:pPr>
            <w:r w:rsidRPr="640AFF17">
              <w:rPr>
                <w:rFonts w:ascii="Cambria" w:hAnsi="Cambria"/>
                <w:sz w:val="20"/>
                <w:szCs w:val="20"/>
              </w:rPr>
              <w:t>Steven Garber</w:t>
            </w:r>
            <w:r w:rsidR="7FD46DFC" w:rsidRPr="640AFF17">
              <w:rPr>
                <w:rFonts w:ascii="Cambria" w:hAnsi="Cambria"/>
                <w:sz w:val="20"/>
                <w:szCs w:val="20"/>
              </w:rPr>
              <w:t xml:space="preserve">, </w:t>
            </w:r>
            <w:r w:rsidR="00CF5621" w:rsidRPr="640AFF17">
              <w:rPr>
                <w:rFonts w:ascii="Cambria" w:eastAsia="Calibri" w:hAnsi="Cambria" w:cs="Arial"/>
                <w:sz w:val="20"/>
                <w:szCs w:val="20"/>
              </w:rPr>
              <w:t>Senior Fellow at the MJ Murdock Trust</w:t>
            </w:r>
            <w:r w:rsidR="00CF5621">
              <w:rPr>
                <w:rFonts w:ascii="Cambria" w:hAnsi="Cambria"/>
                <w:sz w:val="20"/>
                <w:szCs w:val="20"/>
              </w:rPr>
              <w:t xml:space="preserve">, </w:t>
            </w:r>
            <w:r w:rsidR="7FD46DFC" w:rsidRPr="640AFF17">
              <w:rPr>
                <w:rFonts w:ascii="Cambria" w:hAnsi="Cambria"/>
                <w:sz w:val="20"/>
                <w:szCs w:val="20"/>
              </w:rPr>
              <w:t>thought leader, author,</w:t>
            </w:r>
            <w:r w:rsidR="59769A1B" w:rsidRPr="640AFF17">
              <w:rPr>
                <w:rFonts w:ascii="Cambria" w:hAnsi="Cambria"/>
                <w:sz w:val="20"/>
                <w:szCs w:val="20"/>
              </w:rPr>
              <w:t xml:space="preserve"> professor of marketplace theology</w:t>
            </w:r>
          </w:p>
        </w:tc>
        <w:tc>
          <w:tcPr>
            <w:tcW w:w="2219" w:type="dxa"/>
          </w:tcPr>
          <w:p w14:paraId="5B85D406" w14:textId="3CE58882" w:rsidR="006C3DF1" w:rsidRPr="006C3DF1" w:rsidRDefault="41A91AF3" w:rsidP="640AFF17">
            <w:pPr>
              <w:spacing w:before="2" w:after="2"/>
              <w:rPr>
                <w:rFonts w:ascii="Cambria" w:hAnsi="Cambria"/>
                <w:i/>
                <w:iCs/>
                <w:sz w:val="20"/>
                <w:szCs w:val="20"/>
              </w:rPr>
            </w:pPr>
            <w:r w:rsidRPr="640AFF17">
              <w:rPr>
                <w:rFonts w:ascii="Cambria" w:hAnsi="Cambria"/>
                <w:i/>
                <w:iCs/>
                <w:sz w:val="20"/>
                <w:szCs w:val="20"/>
              </w:rPr>
              <w:t>Vis</w:t>
            </w:r>
            <w:r w:rsidR="00667F23">
              <w:rPr>
                <w:rFonts w:ascii="Cambria" w:hAnsi="Cambria"/>
                <w:i/>
                <w:iCs/>
                <w:sz w:val="20"/>
                <w:szCs w:val="20"/>
              </w:rPr>
              <w:t>i</w:t>
            </w:r>
            <w:r w:rsidRPr="640AFF17">
              <w:rPr>
                <w:rFonts w:ascii="Cambria" w:hAnsi="Cambria"/>
                <w:i/>
                <w:iCs/>
                <w:sz w:val="20"/>
                <w:szCs w:val="20"/>
              </w:rPr>
              <w:t>ons of Vocation, Common Grace for the Common Good</w:t>
            </w:r>
          </w:p>
          <w:p w14:paraId="5CF48A46" w14:textId="1954F801" w:rsidR="006C3DF1" w:rsidRPr="00CF20BC" w:rsidRDefault="41A91AF3" w:rsidP="0023517C">
            <w:pPr>
              <w:spacing w:before="2" w:after="2"/>
              <w:rPr>
                <w:rFonts w:ascii="Cambria" w:eastAsia="Calibri" w:hAnsi="Cambria" w:cs="Arial"/>
                <w:sz w:val="20"/>
                <w:szCs w:val="20"/>
              </w:rPr>
            </w:pPr>
            <w:r w:rsidRPr="00CF20BC">
              <w:rPr>
                <w:rFonts w:ascii="Cambria" w:eastAsia="Calibri" w:hAnsi="Cambria" w:cs="Arial"/>
                <w:sz w:val="20"/>
                <w:szCs w:val="20"/>
              </w:rPr>
              <w:t>Chapters 1-</w:t>
            </w:r>
            <w:r w:rsidR="5B610184" w:rsidRPr="00CF20BC">
              <w:rPr>
                <w:rFonts w:ascii="Cambria" w:eastAsia="Calibri" w:hAnsi="Cambria" w:cs="Arial"/>
                <w:sz w:val="20"/>
                <w:szCs w:val="20"/>
              </w:rPr>
              <w:t>6</w:t>
            </w:r>
          </w:p>
        </w:tc>
      </w:tr>
      <w:tr w:rsidR="007C0126" w:rsidRPr="006C3DF1" w14:paraId="3BFBDF0A" w14:textId="1B963D2B" w:rsidTr="00D04433">
        <w:trPr>
          <w:trHeight w:val="215"/>
          <w:jc w:val="center"/>
        </w:trPr>
        <w:tc>
          <w:tcPr>
            <w:tcW w:w="1000" w:type="dxa"/>
            <w:gridSpan w:val="2"/>
            <w:shd w:val="clear" w:color="auto" w:fill="auto"/>
            <w:tcMar>
              <w:top w:w="0" w:type="dxa"/>
              <w:left w:w="108" w:type="dxa"/>
              <w:bottom w:w="0" w:type="dxa"/>
              <w:right w:w="108" w:type="dxa"/>
            </w:tcMar>
          </w:tcPr>
          <w:p w14:paraId="70D023DD" w14:textId="7C7210D3" w:rsidR="006C3DF1" w:rsidRPr="006C3DF1" w:rsidRDefault="006C3DF1" w:rsidP="0023517C">
            <w:pPr>
              <w:spacing w:before="2" w:after="2"/>
              <w:rPr>
                <w:rFonts w:ascii="Cambria" w:hAnsi="Cambria"/>
                <w:sz w:val="20"/>
                <w:szCs w:val="20"/>
              </w:rPr>
            </w:pPr>
            <w:r w:rsidRPr="006C3DF1">
              <w:rPr>
                <w:rFonts w:ascii="Cambria" w:hAnsi="Cambria"/>
                <w:sz w:val="20"/>
                <w:szCs w:val="20"/>
              </w:rPr>
              <w:t>14</w:t>
            </w:r>
          </w:p>
        </w:tc>
        <w:tc>
          <w:tcPr>
            <w:tcW w:w="1146" w:type="dxa"/>
            <w:shd w:val="clear" w:color="auto" w:fill="auto"/>
            <w:tcMar>
              <w:top w:w="0" w:type="dxa"/>
              <w:left w:w="108" w:type="dxa"/>
              <w:bottom w:w="0" w:type="dxa"/>
              <w:right w:w="108" w:type="dxa"/>
            </w:tcMar>
          </w:tcPr>
          <w:p w14:paraId="7BFCC513" w14:textId="33540167" w:rsidR="006C3DF1" w:rsidRPr="006C3DF1" w:rsidRDefault="4E42FF7A"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Dec</w:t>
            </w:r>
            <w:r w:rsidR="00A06005">
              <w:rPr>
                <w:rFonts w:ascii="Cambria" w:hAnsi="Cambria"/>
                <w:color w:val="000000" w:themeColor="text1"/>
                <w:sz w:val="20"/>
                <w:szCs w:val="20"/>
              </w:rPr>
              <w:t xml:space="preserve"> 8</w:t>
            </w:r>
          </w:p>
        </w:tc>
        <w:tc>
          <w:tcPr>
            <w:tcW w:w="1748" w:type="dxa"/>
            <w:shd w:val="clear" w:color="auto" w:fill="auto"/>
            <w:tcMar>
              <w:top w:w="0" w:type="dxa"/>
              <w:left w:w="108" w:type="dxa"/>
              <w:bottom w:w="0" w:type="dxa"/>
              <w:right w:w="108" w:type="dxa"/>
            </w:tcMar>
          </w:tcPr>
          <w:p w14:paraId="2B216A68" w14:textId="1FACA847" w:rsidR="006C3DF1" w:rsidRPr="006C3DF1" w:rsidRDefault="00E4796E" w:rsidP="6B7D93B0">
            <w:pPr>
              <w:spacing w:before="2" w:after="2"/>
              <w:rPr>
                <w:rFonts w:ascii="Cambria" w:hAnsi="Cambria"/>
                <w:color w:val="000000" w:themeColor="text1"/>
                <w:sz w:val="20"/>
                <w:szCs w:val="20"/>
              </w:rPr>
            </w:pPr>
            <w:r>
              <w:rPr>
                <w:rFonts w:ascii="Cambria" w:hAnsi="Cambria"/>
                <w:color w:val="000000" w:themeColor="text1"/>
                <w:sz w:val="20"/>
                <w:szCs w:val="20"/>
              </w:rPr>
              <w:t>Final Proposal</w:t>
            </w:r>
            <w:r w:rsidR="5C83D1E6" w:rsidRPr="6B7D93B0">
              <w:rPr>
                <w:rFonts w:ascii="Cambria" w:hAnsi="Cambria"/>
                <w:color w:val="000000" w:themeColor="text1"/>
                <w:sz w:val="20"/>
                <w:szCs w:val="20"/>
              </w:rPr>
              <w:t xml:space="preserve"> </w:t>
            </w:r>
            <w:r>
              <w:rPr>
                <w:rFonts w:ascii="Cambria" w:hAnsi="Cambria"/>
                <w:color w:val="000000" w:themeColor="text1"/>
                <w:sz w:val="20"/>
                <w:szCs w:val="20"/>
              </w:rPr>
              <w:t>P</w:t>
            </w:r>
            <w:r w:rsidR="5C83D1E6" w:rsidRPr="6B7D93B0">
              <w:rPr>
                <w:rFonts w:ascii="Cambria" w:hAnsi="Cambria"/>
                <w:color w:val="000000" w:themeColor="text1"/>
                <w:sz w:val="20"/>
                <w:szCs w:val="20"/>
              </w:rPr>
              <w:t>resentation</w:t>
            </w:r>
          </w:p>
        </w:tc>
        <w:tc>
          <w:tcPr>
            <w:tcW w:w="3597" w:type="dxa"/>
          </w:tcPr>
          <w:p w14:paraId="62AF5BA1" w14:textId="68362CA8" w:rsidR="006C3DF1" w:rsidRPr="006C3DF1" w:rsidRDefault="5D154699"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All students</w:t>
            </w:r>
            <w:r w:rsidR="00E4796E">
              <w:rPr>
                <w:rFonts w:ascii="Cambria" w:hAnsi="Cambria"/>
                <w:color w:val="000000" w:themeColor="text1"/>
                <w:sz w:val="20"/>
                <w:szCs w:val="20"/>
              </w:rPr>
              <w:t xml:space="preserve"> to a guest audience, ideall</w:t>
            </w:r>
            <w:r w:rsidR="00673A0E">
              <w:rPr>
                <w:rFonts w:ascii="Cambria" w:hAnsi="Cambria"/>
                <w:color w:val="000000" w:themeColor="text1"/>
                <w:sz w:val="20"/>
                <w:szCs w:val="20"/>
              </w:rPr>
              <w:t>y</w:t>
            </w:r>
            <w:r w:rsidR="00E4796E">
              <w:rPr>
                <w:rFonts w:ascii="Cambria" w:hAnsi="Cambria"/>
                <w:color w:val="000000" w:themeColor="text1"/>
                <w:sz w:val="20"/>
                <w:szCs w:val="20"/>
              </w:rPr>
              <w:t xml:space="preserve"> of funders</w:t>
            </w:r>
          </w:p>
        </w:tc>
        <w:tc>
          <w:tcPr>
            <w:tcW w:w="2219" w:type="dxa"/>
          </w:tcPr>
          <w:p w14:paraId="6DB54BB2" w14:textId="015C190E" w:rsidR="006C3DF1" w:rsidRPr="006C3DF1" w:rsidRDefault="53645252" w:rsidP="0023517C">
            <w:pPr>
              <w:spacing w:before="2" w:after="2"/>
              <w:rPr>
                <w:rFonts w:ascii="Cambria" w:hAnsi="Cambria"/>
                <w:color w:val="000000" w:themeColor="text1"/>
                <w:sz w:val="20"/>
                <w:szCs w:val="20"/>
              </w:rPr>
            </w:pPr>
            <w:r w:rsidRPr="228792B7">
              <w:rPr>
                <w:rFonts w:ascii="Cambria" w:hAnsi="Cambria"/>
                <w:color w:val="000000" w:themeColor="text1"/>
                <w:sz w:val="20"/>
                <w:szCs w:val="20"/>
              </w:rPr>
              <w:t xml:space="preserve">Integration of </w:t>
            </w:r>
            <w:r w:rsidR="3CE2513A" w:rsidRPr="228792B7">
              <w:rPr>
                <w:rFonts w:ascii="Cambria" w:hAnsi="Cambria"/>
                <w:color w:val="000000" w:themeColor="text1"/>
                <w:sz w:val="20"/>
                <w:szCs w:val="20"/>
              </w:rPr>
              <w:t xml:space="preserve">literature, </w:t>
            </w:r>
            <w:proofErr w:type="gramStart"/>
            <w:r w:rsidR="3CE2513A" w:rsidRPr="228792B7">
              <w:rPr>
                <w:rFonts w:ascii="Cambria" w:hAnsi="Cambria"/>
                <w:color w:val="000000" w:themeColor="text1"/>
                <w:sz w:val="20"/>
                <w:szCs w:val="20"/>
              </w:rPr>
              <w:t>discussion</w:t>
            </w:r>
            <w:proofErr w:type="gramEnd"/>
            <w:r w:rsidRPr="228792B7">
              <w:rPr>
                <w:rFonts w:ascii="Cambria" w:hAnsi="Cambria"/>
                <w:color w:val="000000" w:themeColor="text1"/>
                <w:sz w:val="20"/>
                <w:szCs w:val="20"/>
              </w:rPr>
              <w:t xml:space="preserve"> and intervie</w:t>
            </w:r>
            <w:r w:rsidR="268333BD" w:rsidRPr="228792B7">
              <w:rPr>
                <w:rFonts w:ascii="Cambria" w:hAnsi="Cambria"/>
                <w:color w:val="000000" w:themeColor="text1"/>
                <w:sz w:val="20"/>
                <w:szCs w:val="20"/>
              </w:rPr>
              <w:t>ws</w:t>
            </w:r>
            <w:r w:rsidR="276B41AA" w:rsidRPr="228792B7">
              <w:rPr>
                <w:rFonts w:ascii="Cambria" w:hAnsi="Cambria"/>
                <w:color w:val="000000" w:themeColor="text1"/>
                <w:sz w:val="20"/>
                <w:szCs w:val="20"/>
              </w:rPr>
              <w:t xml:space="preserve"> into funding proposal</w:t>
            </w:r>
            <w:r w:rsidR="4730C124" w:rsidRPr="228792B7">
              <w:rPr>
                <w:rFonts w:ascii="Cambria" w:hAnsi="Cambria"/>
                <w:color w:val="000000" w:themeColor="text1"/>
                <w:sz w:val="20"/>
                <w:szCs w:val="20"/>
              </w:rPr>
              <w:t>. Present</w:t>
            </w:r>
            <w:r w:rsidR="5EC1828A" w:rsidRPr="228792B7">
              <w:rPr>
                <w:rFonts w:ascii="Cambria" w:hAnsi="Cambria"/>
                <w:color w:val="000000" w:themeColor="text1"/>
                <w:sz w:val="20"/>
                <w:szCs w:val="20"/>
              </w:rPr>
              <w:t xml:space="preserve"> </w:t>
            </w:r>
            <w:r w:rsidR="0034580A">
              <w:rPr>
                <w:rFonts w:ascii="Cambria" w:hAnsi="Cambria"/>
                <w:color w:val="000000" w:themeColor="text1"/>
                <w:sz w:val="20"/>
                <w:szCs w:val="20"/>
              </w:rPr>
              <w:t xml:space="preserve">orally and </w:t>
            </w:r>
            <w:r w:rsidR="4730C124" w:rsidRPr="228792B7">
              <w:rPr>
                <w:rFonts w:ascii="Cambria" w:hAnsi="Cambria"/>
                <w:color w:val="000000" w:themeColor="text1"/>
                <w:sz w:val="20"/>
                <w:szCs w:val="20"/>
              </w:rPr>
              <w:t xml:space="preserve">in writing </w:t>
            </w:r>
          </w:p>
        </w:tc>
      </w:tr>
      <w:tr w:rsidR="007C0126" w:rsidRPr="006C3DF1" w14:paraId="4CD46C92" w14:textId="40D20357" w:rsidTr="00D04433">
        <w:trPr>
          <w:trHeight w:val="215"/>
          <w:jc w:val="center"/>
        </w:trPr>
        <w:tc>
          <w:tcPr>
            <w:tcW w:w="1000" w:type="dxa"/>
            <w:gridSpan w:val="2"/>
            <w:shd w:val="clear" w:color="auto" w:fill="auto"/>
            <w:tcMar>
              <w:top w:w="0" w:type="dxa"/>
              <w:left w:w="108" w:type="dxa"/>
              <w:bottom w:w="0" w:type="dxa"/>
              <w:right w:w="108" w:type="dxa"/>
            </w:tcMar>
          </w:tcPr>
          <w:p w14:paraId="135BFB17" w14:textId="76CAE6FE" w:rsidR="006C3DF1" w:rsidRPr="006C3DF1" w:rsidRDefault="006C3DF1" w:rsidP="0023517C">
            <w:pPr>
              <w:spacing w:before="2" w:after="2"/>
              <w:rPr>
                <w:rFonts w:ascii="Cambria" w:hAnsi="Cambria"/>
                <w:sz w:val="20"/>
                <w:szCs w:val="20"/>
              </w:rPr>
            </w:pPr>
            <w:r w:rsidRPr="006C3DF1">
              <w:rPr>
                <w:rFonts w:ascii="Cambria" w:hAnsi="Cambria"/>
                <w:sz w:val="20"/>
                <w:szCs w:val="20"/>
              </w:rPr>
              <w:t>15</w:t>
            </w:r>
          </w:p>
        </w:tc>
        <w:tc>
          <w:tcPr>
            <w:tcW w:w="1146" w:type="dxa"/>
            <w:shd w:val="clear" w:color="auto" w:fill="auto"/>
            <w:tcMar>
              <w:top w:w="0" w:type="dxa"/>
              <w:left w:w="108" w:type="dxa"/>
              <w:bottom w:w="0" w:type="dxa"/>
              <w:right w:w="108" w:type="dxa"/>
            </w:tcMar>
          </w:tcPr>
          <w:p w14:paraId="4ABC5ECC" w14:textId="26A8C4FC" w:rsidR="006C3DF1" w:rsidRPr="006C3DF1" w:rsidRDefault="7A338136" w:rsidP="0023517C">
            <w:pPr>
              <w:spacing w:before="2" w:after="2"/>
              <w:rPr>
                <w:rFonts w:ascii="Cambria" w:hAnsi="Cambria"/>
                <w:color w:val="000000" w:themeColor="text1"/>
                <w:sz w:val="20"/>
                <w:szCs w:val="20"/>
              </w:rPr>
            </w:pPr>
            <w:r w:rsidRPr="6B7D93B0">
              <w:rPr>
                <w:rFonts w:ascii="Cambria" w:hAnsi="Cambria"/>
                <w:color w:val="000000" w:themeColor="text1"/>
                <w:sz w:val="20"/>
                <w:szCs w:val="20"/>
              </w:rPr>
              <w:t>Dec 1</w:t>
            </w:r>
            <w:r w:rsidR="00A06005">
              <w:rPr>
                <w:rFonts w:ascii="Cambria" w:hAnsi="Cambria"/>
                <w:color w:val="000000" w:themeColor="text1"/>
                <w:sz w:val="20"/>
                <w:szCs w:val="20"/>
              </w:rPr>
              <w:t>5</w:t>
            </w:r>
          </w:p>
        </w:tc>
        <w:tc>
          <w:tcPr>
            <w:tcW w:w="1748" w:type="dxa"/>
            <w:shd w:val="clear" w:color="auto" w:fill="auto"/>
            <w:tcMar>
              <w:top w:w="0" w:type="dxa"/>
              <w:left w:w="108" w:type="dxa"/>
              <w:bottom w:w="0" w:type="dxa"/>
              <w:right w:w="108" w:type="dxa"/>
            </w:tcMar>
          </w:tcPr>
          <w:p w14:paraId="378D8FDA" w14:textId="2DE2EBB7" w:rsidR="006C3DF1" w:rsidRPr="006C3DF1" w:rsidRDefault="006C3DF1" w:rsidP="6920DE34">
            <w:pPr>
              <w:spacing w:before="2" w:after="2"/>
              <w:rPr>
                <w:rFonts w:ascii="Cambria" w:hAnsi="Cambria"/>
                <w:sz w:val="20"/>
                <w:szCs w:val="20"/>
              </w:rPr>
            </w:pPr>
            <w:r w:rsidRPr="006C3DF1">
              <w:rPr>
                <w:rFonts w:ascii="Cambria" w:hAnsi="Cambria"/>
                <w:sz w:val="20"/>
                <w:szCs w:val="20"/>
              </w:rPr>
              <w:t xml:space="preserve">Rest &amp; Reflection Week </w:t>
            </w:r>
          </w:p>
        </w:tc>
        <w:tc>
          <w:tcPr>
            <w:tcW w:w="3597" w:type="dxa"/>
          </w:tcPr>
          <w:p w14:paraId="78CF68CD" w14:textId="3878872E" w:rsidR="006C3DF1" w:rsidRPr="006C3DF1" w:rsidRDefault="75F0CB5E" w:rsidP="6920DE34">
            <w:pPr>
              <w:spacing w:before="2" w:after="2"/>
              <w:rPr>
                <w:rFonts w:ascii="Cambria" w:hAnsi="Cambria"/>
                <w:sz w:val="20"/>
                <w:szCs w:val="20"/>
              </w:rPr>
            </w:pPr>
            <w:r w:rsidRPr="34101F36">
              <w:rPr>
                <w:rFonts w:ascii="Cambria" w:hAnsi="Cambria"/>
                <w:sz w:val="20"/>
                <w:szCs w:val="20"/>
              </w:rPr>
              <w:t>Debrief with professor and colleagues</w:t>
            </w:r>
          </w:p>
        </w:tc>
        <w:tc>
          <w:tcPr>
            <w:tcW w:w="2219" w:type="dxa"/>
          </w:tcPr>
          <w:p w14:paraId="53D70815" w14:textId="4EC792AE" w:rsidR="006C3DF1" w:rsidRPr="006C3DF1" w:rsidRDefault="37B0BA3A" w:rsidP="6920DE34">
            <w:pPr>
              <w:spacing w:before="2" w:after="2"/>
              <w:rPr>
                <w:rFonts w:ascii="Cambria" w:hAnsi="Cambria"/>
                <w:sz w:val="20"/>
                <w:szCs w:val="20"/>
              </w:rPr>
            </w:pPr>
            <w:r w:rsidRPr="228792B7">
              <w:rPr>
                <w:rFonts w:ascii="Cambria" w:hAnsi="Cambria"/>
                <w:sz w:val="20"/>
                <w:szCs w:val="20"/>
              </w:rPr>
              <w:t>Celebrate your good work!</w:t>
            </w:r>
          </w:p>
        </w:tc>
      </w:tr>
    </w:tbl>
    <w:p w14:paraId="441C6A2F" w14:textId="0EF2D1E7" w:rsidR="00084208" w:rsidRPr="009A5A0D" w:rsidRDefault="007931FA" w:rsidP="009A5A0D">
      <w:pPr>
        <w:spacing w:before="100" w:beforeAutospacing="1" w:after="100" w:afterAutospacing="1"/>
      </w:pPr>
      <w:r>
        <w:t xml:space="preserve">Course schedule, topics, </w:t>
      </w:r>
      <w:proofErr w:type="gramStart"/>
      <w:r>
        <w:t>evaluation</w:t>
      </w:r>
      <w:proofErr w:type="gramEnd"/>
      <w:r>
        <w:t xml:space="preserve"> and assignments may be changed at the instructor’s discretion</w:t>
      </w:r>
      <w:r w:rsidR="53AF6B34">
        <w:t xml:space="preserve"> based on class progression and identified priorities.</w:t>
      </w:r>
      <w:r w:rsidR="00084208">
        <w:rPr>
          <w:rFonts w:ascii="Calibri" w:eastAsia="Calibri" w:hAnsi="Calibri" w:cs="Arial"/>
        </w:rPr>
        <w:t xml:space="preserve">                                                 </w:t>
      </w:r>
    </w:p>
    <w:p w14:paraId="1356D20B" w14:textId="05479B93" w:rsidR="008729B1" w:rsidRPr="008729B1" w:rsidRDefault="008729B1" w:rsidP="00CB5C63">
      <w:pPr>
        <w:pStyle w:val="Heading3"/>
      </w:pPr>
      <w:bookmarkStart w:id="2" w:name="_Toc194744966"/>
      <w:r w:rsidRPr="008729B1">
        <w:t>Prerequisites</w:t>
      </w:r>
    </w:p>
    <w:p w14:paraId="6FB05508" w14:textId="6B119A0E" w:rsidR="00841EF0" w:rsidRPr="00012025" w:rsidRDefault="008729B1" w:rsidP="00012025">
      <w:pPr>
        <w:rPr>
          <w:rFonts w:ascii="Arial Narrow" w:hAnsi="Arial Narrow"/>
          <w:sz w:val="20"/>
          <w:szCs w:val="20"/>
        </w:rPr>
      </w:pPr>
      <w:r>
        <w:t xml:space="preserve">This </w:t>
      </w:r>
      <w:bookmarkEnd w:id="2"/>
      <w:r w:rsidR="00012025">
        <w:t xml:space="preserve">course </w:t>
      </w:r>
      <w:r w:rsidR="00A11DC8">
        <w:t>stands alone</w:t>
      </w:r>
      <w:r w:rsidR="00CF5621">
        <w:t xml:space="preserve">; </w:t>
      </w:r>
      <w:r w:rsidR="0BACFFC5">
        <w:t xml:space="preserve">however, it </w:t>
      </w:r>
      <w:r w:rsidR="7F03008F">
        <w:t>is part of a sequence and ideally</w:t>
      </w:r>
      <w:r w:rsidR="00012025">
        <w:t xml:space="preserve"> would follow TUL560 </w:t>
      </w:r>
      <w:r w:rsidR="00012025" w:rsidRPr="228792B7">
        <w:rPr>
          <w:i/>
          <w:iCs/>
        </w:rPr>
        <w:t>Comm</w:t>
      </w:r>
      <w:r w:rsidR="00A11DC8" w:rsidRPr="228792B7">
        <w:rPr>
          <w:i/>
          <w:iCs/>
        </w:rPr>
        <w:t>u</w:t>
      </w:r>
      <w:r w:rsidR="00012025" w:rsidRPr="228792B7">
        <w:rPr>
          <w:i/>
          <w:iCs/>
        </w:rPr>
        <w:t>nity Economics</w:t>
      </w:r>
      <w:r w:rsidR="00012025">
        <w:t xml:space="preserve"> and TUL640 </w:t>
      </w:r>
      <w:r w:rsidR="00012025" w:rsidRPr="228792B7">
        <w:rPr>
          <w:i/>
          <w:iCs/>
        </w:rPr>
        <w:t>Entrepreneur</w:t>
      </w:r>
      <w:r w:rsidR="00A11DC8" w:rsidRPr="228792B7">
        <w:rPr>
          <w:i/>
          <w:iCs/>
        </w:rPr>
        <w:t xml:space="preserve">ial Leadership in Urban Poor Communities.  </w:t>
      </w:r>
      <w:r w:rsidR="00A11DC8">
        <w:t>Pre</w:t>
      </w:r>
      <w:r w:rsidR="001466B2">
        <w:t>-</w:t>
      </w:r>
      <w:r w:rsidR="00A11DC8">
        <w:t xml:space="preserve">course reading of </w:t>
      </w:r>
      <w:r w:rsidR="6D38A636">
        <w:t xml:space="preserve">Viv </w:t>
      </w:r>
      <w:r w:rsidR="00A11DC8">
        <w:t>Grigg,</w:t>
      </w:r>
      <w:r w:rsidR="00A11DC8" w:rsidRPr="228792B7">
        <w:rPr>
          <w:i/>
          <w:iCs/>
        </w:rPr>
        <w:t xml:space="preserve"> </w:t>
      </w:r>
      <w:proofErr w:type="spellStart"/>
      <w:r w:rsidR="00A11DC8" w:rsidRPr="228792B7">
        <w:rPr>
          <w:i/>
          <w:iCs/>
        </w:rPr>
        <w:t>Kiwinomics</w:t>
      </w:r>
      <w:proofErr w:type="spellEnd"/>
      <w:r w:rsidR="001466B2" w:rsidRPr="228792B7">
        <w:rPr>
          <w:i/>
          <w:iCs/>
        </w:rPr>
        <w:t xml:space="preserve"> </w:t>
      </w:r>
      <w:r w:rsidR="001466B2">
        <w:t>and mas</w:t>
      </w:r>
      <w:r w:rsidR="00C03BC1">
        <w:t>t</w:t>
      </w:r>
      <w:r w:rsidR="001466B2">
        <w:t xml:space="preserve">ery of </w:t>
      </w:r>
      <w:r w:rsidR="00C03BC1">
        <w:t>its</w:t>
      </w:r>
      <w:r w:rsidR="001466B2">
        <w:t xml:space="preserve"> ten principles of economics</w:t>
      </w:r>
      <w:r w:rsidR="00C03BC1" w:rsidRPr="228792B7">
        <w:rPr>
          <w:i/>
          <w:iCs/>
        </w:rPr>
        <w:t>,</w:t>
      </w:r>
      <w:r w:rsidR="00A11DC8" w:rsidRPr="228792B7">
        <w:rPr>
          <w:i/>
          <w:iCs/>
        </w:rPr>
        <w:t xml:space="preserve"> </w:t>
      </w:r>
      <w:r w:rsidR="00A11DC8">
        <w:t xml:space="preserve">and Alvin </w:t>
      </w:r>
      <w:proofErr w:type="spellStart"/>
      <w:r w:rsidR="00A11DC8">
        <w:t>Mbola</w:t>
      </w:r>
      <w:r w:rsidR="001466B2">
        <w:t>’</w:t>
      </w:r>
      <w:r w:rsidR="00A11DC8">
        <w:t>s</w:t>
      </w:r>
      <w:proofErr w:type="spellEnd"/>
      <w:r w:rsidR="00A11DC8" w:rsidRPr="228792B7">
        <w:rPr>
          <w:i/>
          <w:iCs/>
        </w:rPr>
        <w:t xml:space="preserve"> </w:t>
      </w:r>
      <w:r w:rsidR="001466B2" w:rsidRPr="228792B7">
        <w:rPr>
          <w:i/>
          <w:iCs/>
        </w:rPr>
        <w:t>M</w:t>
      </w:r>
      <w:r w:rsidR="00A11DC8" w:rsidRPr="228792B7">
        <w:rPr>
          <w:i/>
          <w:iCs/>
        </w:rPr>
        <w:t xml:space="preserve">anual on </w:t>
      </w:r>
      <w:r w:rsidR="001466B2" w:rsidRPr="228792B7">
        <w:rPr>
          <w:i/>
          <w:iCs/>
        </w:rPr>
        <w:t>Entrepreneurship in the Slums</w:t>
      </w:r>
      <w:r w:rsidR="00C03BC1" w:rsidRPr="228792B7">
        <w:rPr>
          <w:i/>
          <w:iCs/>
        </w:rPr>
        <w:t xml:space="preserve"> </w:t>
      </w:r>
      <w:r w:rsidR="00C03BC1">
        <w:t>are recommended.</w:t>
      </w:r>
      <w:r w:rsidR="00D232EE">
        <w:t xml:space="preserve"> Exposure to self-help savings groups and </w:t>
      </w:r>
      <w:r w:rsidR="00666C4D">
        <w:t xml:space="preserve">cooperative economics for upper </w:t>
      </w:r>
      <w:r w:rsidR="00B16B42">
        <w:t>circuit</w:t>
      </w:r>
      <w:r w:rsidR="00666C4D">
        <w:t xml:space="preserve"> participants would be wise. </w:t>
      </w:r>
      <w:r w:rsidR="00C03BC1" w:rsidRPr="228792B7">
        <w:rPr>
          <w:i/>
          <w:iCs/>
        </w:rPr>
        <w:t xml:space="preserve"> </w:t>
      </w:r>
      <w:r w:rsidR="004143D9">
        <w:t xml:space="preserve">Fundamental skills in use of </w:t>
      </w:r>
      <w:proofErr w:type="spellStart"/>
      <w:r w:rsidR="004143D9">
        <w:t>Quickbooks</w:t>
      </w:r>
      <w:proofErr w:type="spellEnd"/>
      <w:r w:rsidR="00591788">
        <w:t xml:space="preserve"> (or other online accounting software</w:t>
      </w:r>
      <w:r w:rsidR="00565A17">
        <w:t>)</w:t>
      </w:r>
      <w:r w:rsidR="004143D9">
        <w:t xml:space="preserve"> </w:t>
      </w:r>
      <w:r w:rsidR="00565A17">
        <w:t xml:space="preserve">for </w:t>
      </w:r>
      <w:r w:rsidR="004143D9">
        <w:t>presentation of yearly accounts by th</w:t>
      </w:r>
      <w:r w:rsidR="00591788">
        <w:t>ose</w:t>
      </w:r>
      <w:r w:rsidR="004143D9">
        <w:t xml:space="preserve"> student</w:t>
      </w:r>
      <w:r w:rsidR="00591788">
        <w:t>s working directly among the urban poor</w:t>
      </w:r>
      <w:r w:rsidR="004143D9">
        <w:t xml:space="preserve"> or one of their employees are needed.</w:t>
      </w:r>
      <w:r w:rsidR="004143D9" w:rsidRPr="228792B7">
        <w:rPr>
          <w:i/>
          <w:iCs/>
        </w:rPr>
        <w:t xml:space="preserve"> </w:t>
      </w:r>
    </w:p>
    <w:p w14:paraId="7387093C" w14:textId="64C8CD86" w:rsidR="00C14D96" w:rsidRPr="00D878E4" w:rsidRDefault="00C14D96" w:rsidP="00841EF0">
      <w:pPr>
        <w:pStyle w:val="Heading1"/>
      </w:pPr>
      <w:r w:rsidRPr="00B9079C">
        <w:t xml:space="preserve">Section 2 </w:t>
      </w:r>
      <w:r w:rsidR="00841EF0">
        <w:t>–</w:t>
      </w:r>
      <w:r w:rsidRPr="00B9079C">
        <w:t xml:space="preserve"> Course Requirements</w:t>
      </w:r>
    </w:p>
    <w:p w14:paraId="43F9A6B9" w14:textId="42D6BC06" w:rsidR="00A24B38" w:rsidRPr="00A24B38" w:rsidRDefault="00A24B38" w:rsidP="00CB5C63">
      <w:pPr>
        <w:pStyle w:val="Heading2"/>
      </w:pPr>
      <w:r w:rsidRPr="00A24B38">
        <w:t xml:space="preserve"> Course Materials</w:t>
      </w:r>
    </w:p>
    <w:p w14:paraId="1805EB2A" w14:textId="416E9594" w:rsidR="009B220D" w:rsidRDefault="00C14D96" w:rsidP="00143196">
      <w:r>
        <w:t xml:space="preserve">Course Required and Recommended Readings are listed in each of the lessons in </w:t>
      </w:r>
      <w:r w:rsidRPr="228792B7">
        <w:rPr>
          <w:b/>
          <w:bCs/>
        </w:rPr>
        <w:t>SECTION 3 – SCHEDULE AND EVALUATION</w:t>
      </w:r>
      <w:r>
        <w:t>. Students are responsible for acquiring the required books and materials for the course by the time the course begins.</w:t>
      </w:r>
      <w:r w:rsidR="390DBCB1">
        <w:t xml:space="preserve">  </w:t>
      </w:r>
      <w:r>
        <w:t>M</w:t>
      </w:r>
      <w:r w:rsidR="5A3F7C3A">
        <w:t>ost</w:t>
      </w:r>
      <w:r>
        <w:t xml:space="preserve"> of the course readings are accessible free of charge electronically</w:t>
      </w:r>
      <w:r w:rsidR="00B67EBD">
        <w:t>.</w:t>
      </w:r>
    </w:p>
    <w:p w14:paraId="06F2C12E" w14:textId="0C634283" w:rsidR="00A24B38" w:rsidRPr="00143196" w:rsidRDefault="00A24B38" w:rsidP="00143196"/>
    <w:p w14:paraId="53420791" w14:textId="21757FDE" w:rsidR="007931FA" w:rsidRPr="007931FA" w:rsidRDefault="007931FA" w:rsidP="00CB5C63">
      <w:pPr>
        <w:pStyle w:val="Heading3"/>
      </w:pPr>
      <w:r>
        <w:t>Book</w:t>
      </w:r>
      <w:r w:rsidR="00787DCE">
        <w:t>list</w:t>
      </w:r>
      <w:r w:rsidR="127DCB08">
        <w:t>, Articles, Podcasts and Webinars</w:t>
      </w:r>
    </w:p>
    <w:p w14:paraId="360EE7CC" w14:textId="35F1D34A" w:rsidR="00871589" w:rsidRPr="0007212D" w:rsidRDefault="00871589" w:rsidP="00871589">
      <w:pPr>
        <w:spacing w:before="100" w:beforeAutospacing="1" w:after="100" w:afterAutospacing="1"/>
        <w:rPr>
          <w:rFonts w:ascii="Times" w:hAnsi="Times" w:cs="Times New Roman"/>
          <w:b/>
          <w:bCs/>
          <w:color w:val="000000"/>
        </w:rPr>
      </w:pPr>
      <w:r w:rsidRPr="0007212D">
        <w:rPr>
          <w:rFonts w:ascii="Times" w:hAnsi="Times" w:cs="Times New Roman"/>
          <w:b/>
          <w:bCs/>
          <w:color w:val="000000"/>
        </w:rPr>
        <w:t>Required</w:t>
      </w:r>
    </w:p>
    <w:p w14:paraId="0DE28C9B" w14:textId="4ED08B1B" w:rsidR="007F382C" w:rsidRPr="0007212D" w:rsidRDefault="007F382C" w:rsidP="007F382C">
      <w:pPr>
        <w:pStyle w:val="ListParagraph"/>
        <w:numPr>
          <w:ilvl w:val="0"/>
          <w:numId w:val="2"/>
        </w:numPr>
        <w:spacing w:before="100" w:beforeAutospacing="1" w:after="100" w:afterAutospacing="1"/>
        <w:rPr>
          <w:rFonts w:cstheme="minorHAnsi"/>
          <w:color w:val="000000"/>
          <w:sz w:val="20"/>
          <w:szCs w:val="20"/>
        </w:rPr>
      </w:pPr>
      <w:r w:rsidRPr="0007212D">
        <w:rPr>
          <w:rFonts w:cstheme="minorHAnsi"/>
          <w:color w:val="000000" w:themeColor="text1"/>
          <w:sz w:val="20"/>
          <w:szCs w:val="20"/>
        </w:rPr>
        <w:t xml:space="preserve">Dillon, William P. 2012. </w:t>
      </w:r>
      <w:r w:rsidRPr="0007212D">
        <w:rPr>
          <w:rFonts w:cstheme="minorHAnsi"/>
          <w:i/>
          <w:color w:val="000000" w:themeColor="text1"/>
          <w:sz w:val="20"/>
          <w:szCs w:val="20"/>
        </w:rPr>
        <w:t>People Raising.</w:t>
      </w:r>
      <w:r w:rsidRPr="0007212D">
        <w:rPr>
          <w:rFonts w:cstheme="minorHAnsi"/>
          <w:color w:val="000000" w:themeColor="text1"/>
          <w:sz w:val="20"/>
          <w:szCs w:val="20"/>
        </w:rPr>
        <w:t xml:space="preserve"> Moody Publishers.</w:t>
      </w:r>
      <w:r w:rsidR="007B46CD">
        <w:rPr>
          <w:rFonts w:cstheme="minorHAnsi"/>
          <w:color w:val="000000" w:themeColor="text1"/>
          <w:sz w:val="20"/>
          <w:szCs w:val="20"/>
        </w:rPr>
        <w:t xml:space="preserve"> (First chapters can be read for free in Kindle as a sample. Kindle $10.49). </w:t>
      </w:r>
    </w:p>
    <w:p w14:paraId="73C74408" w14:textId="659836E8" w:rsidR="007F382C" w:rsidRPr="0007212D" w:rsidRDefault="007F382C" w:rsidP="007F382C">
      <w:pPr>
        <w:pStyle w:val="ListParagraph"/>
        <w:numPr>
          <w:ilvl w:val="0"/>
          <w:numId w:val="2"/>
        </w:numPr>
        <w:spacing w:before="100" w:beforeAutospacing="1" w:after="100" w:afterAutospacing="1"/>
        <w:rPr>
          <w:rFonts w:cstheme="minorHAnsi"/>
          <w:color w:val="000000"/>
          <w:sz w:val="20"/>
          <w:szCs w:val="20"/>
        </w:rPr>
      </w:pPr>
      <w:r w:rsidRPr="0007212D">
        <w:rPr>
          <w:rFonts w:eastAsia="Calibri" w:cstheme="minorHAnsi"/>
          <w:sz w:val="20"/>
          <w:szCs w:val="20"/>
        </w:rPr>
        <w:t xml:space="preserve">Foundation Center. </w:t>
      </w:r>
      <w:r w:rsidRPr="0007212D">
        <w:rPr>
          <w:rFonts w:eastAsia="Calibri" w:cstheme="minorHAnsi"/>
          <w:i/>
          <w:iCs/>
          <w:sz w:val="20"/>
          <w:szCs w:val="20"/>
        </w:rPr>
        <w:t xml:space="preserve">Tips on Grant Writing. </w:t>
      </w:r>
      <w:r w:rsidRPr="0007212D">
        <w:rPr>
          <w:rFonts w:eastAsia="Calibri" w:cstheme="minorHAnsi"/>
          <w:sz w:val="20"/>
          <w:szCs w:val="20"/>
        </w:rPr>
        <w:t>(In populi)</w:t>
      </w:r>
    </w:p>
    <w:p w14:paraId="69B2DA5A" w14:textId="77777777" w:rsidR="007F382C" w:rsidRPr="0007212D" w:rsidRDefault="007F382C" w:rsidP="007F382C">
      <w:pPr>
        <w:pStyle w:val="ListParagraph"/>
        <w:numPr>
          <w:ilvl w:val="0"/>
          <w:numId w:val="2"/>
        </w:numPr>
        <w:spacing w:before="100" w:beforeAutospacing="1" w:after="100" w:afterAutospacing="1"/>
        <w:rPr>
          <w:rFonts w:cstheme="minorHAnsi"/>
          <w:color w:val="000000" w:themeColor="text1"/>
          <w:sz w:val="20"/>
          <w:szCs w:val="20"/>
        </w:rPr>
      </w:pPr>
      <w:r w:rsidRPr="0007212D">
        <w:rPr>
          <w:rFonts w:cstheme="minorHAnsi"/>
          <w:iCs/>
          <w:color w:val="000000" w:themeColor="text1"/>
          <w:sz w:val="20"/>
          <w:szCs w:val="20"/>
        </w:rPr>
        <w:lastRenderedPageBreak/>
        <w:t xml:space="preserve">McLeod-Fleming, </w:t>
      </w:r>
      <w:proofErr w:type="spellStart"/>
      <w:r w:rsidRPr="0007212D">
        <w:rPr>
          <w:rFonts w:cstheme="minorHAnsi"/>
          <w:iCs/>
          <w:color w:val="000000" w:themeColor="text1"/>
          <w:sz w:val="20"/>
          <w:szCs w:val="20"/>
        </w:rPr>
        <w:t>Marquerite</w:t>
      </w:r>
      <w:proofErr w:type="spellEnd"/>
      <w:r w:rsidRPr="0007212D">
        <w:rPr>
          <w:rFonts w:cstheme="minorHAnsi"/>
          <w:iCs/>
          <w:color w:val="000000" w:themeColor="text1"/>
          <w:sz w:val="20"/>
          <w:szCs w:val="20"/>
        </w:rPr>
        <w:t xml:space="preserve">. </w:t>
      </w:r>
      <w:r w:rsidRPr="0007212D">
        <w:rPr>
          <w:rFonts w:cstheme="minorHAnsi"/>
          <w:i/>
          <w:color w:val="000000" w:themeColor="text1"/>
          <w:sz w:val="20"/>
          <w:szCs w:val="20"/>
        </w:rPr>
        <w:t>Systematic Inventive Thinking</w:t>
      </w:r>
      <w:r w:rsidRPr="0007212D">
        <w:rPr>
          <w:rFonts w:cstheme="minorHAnsi"/>
          <w:color w:val="000000" w:themeColor="text1"/>
          <w:sz w:val="20"/>
          <w:szCs w:val="20"/>
        </w:rPr>
        <w:t xml:space="preserve"> (in Populi) </w:t>
      </w:r>
    </w:p>
    <w:p w14:paraId="40F9640E" w14:textId="77777777" w:rsidR="007F382C" w:rsidRPr="0007212D" w:rsidRDefault="007F382C" w:rsidP="007F382C">
      <w:pPr>
        <w:pStyle w:val="ListParagraph"/>
        <w:numPr>
          <w:ilvl w:val="0"/>
          <w:numId w:val="2"/>
        </w:numPr>
        <w:spacing w:before="2" w:after="2"/>
        <w:rPr>
          <w:rFonts w:cstheme="minorHAnsi"/>
          <w:sz w:val="20"/>
          <w:szCs w:val="20"/>
        </w:rPr>
      </w:pPr>
      <w:r w:rsidRPr="0007212D">
        <w:rPr>
          <w:rFonts w:cstheme="minorHAnsi"/>
          <w:i/>
          <w:iCs/>
          <w:sz w:val="20"/>
          <w:szCs w:val="20"/>
        </w:rPr>
        <w:t>Faith Driven Investor.</w:t>
      </w:r>
      <w:r w:rsidRPr="0007212D">
        <w:rPr>
          <w:rFonts w:cstheme="minorHAnsi"/>
          <w:sz w:val="20"/>
          <w:szCs w:val="20"/>
        </w:rPr>
        <w:t xml:space="preserve"> Podcasts. https://www.faithdriveninvestor.org/podcast-inventory</w:t>
      </w:r>
    </w:p>
    <w:p w14:paraId="194381C5" w14:textId="6F00CF41" w:rsidR="007F382C" w:rsidRPr="0007212D" w:rsidRDefault="009F3816" w:rsidP="00AA7921">
      <w:pPr>
        <w:pStyle w:val="ListParagraph"/>
        <w:numPr>
          <w:ilvl w:val="0"/>
          <w:numId w:val="2"/>
        </w:numPr>
        <w:spacing w:before="100" w:beforeAutospacing="1" w:after="100" w:afterAutospacing="1"/>
        <w:rPr>
          <w:rFonts w:cstheme="minorHAnsi"/>
          <w:color w:val="000000"/>
          <w:sz w:val="20"/>
          <w:szCs w:val="20"/>
        </w:rPr>
      </w:pPr>
      <w:r w:rsidRPr="0007212D">
        <w:rPr>
          <w:rFonts w:cstheme="minorHAnsi"/>
          <w:color w:val="000000"/>
          <w:sz w:val="20"/>
          <w:szCs w:val="20"/>
        </w:rPr>
        <w:t xml:space="preserve">Heyman, Darian Rodrigues and Laila Brenner. 2016. </w:t>
      </w:r>
      <w:r w:rsidRPr="0007212D">
        <w:rPr>
          <w:rFonts w:cstheme="minorHAnsi"/>
          <w:i/>
          <w:iCs/>
          <w:color w:val="000000"/>
          <w:sz w:val="20"/>
          <w:szCs w:val="20"/>
        </w:rPr>
        <w:t>Nonprofit Fundraising 101.</w:t>
      </w:r>
      <w:r w:rsidRPr="0007212D">
        <w:rPr>
          <w:rFonts w:cstheme="minorHAnsi"/>
          <w:color w:val="000000"/>
          <w:sz w:val="20"/>
          <w:szCs w:val="20"/>
        </w:rPr>
        <w:t xml:space="preserve"> John Wiley &amp; Sons. Can be accessed for free on Scribd for 30 days. </w:t>
      </w:r>
      <w:hyperlink r:id="rId21" w:history="1">
        <w:r w:rsidRPr="0007212D">
          <w:rPr>
            <w:rStyle w:val="Hyperlink"/>
            <w:rFonts w:cstheme="minorHAnsi"/>
            <w:sz w:val="20"/>
            <w:szCs w:val="20"/>
          </w:rPr>
          <w:t>https://www.scribd.com/book/294372094/Nonprofit-Fundraising-101-A-Practical-Guide-to-Easy-to-Implement-Ideas-and-Tips-from-Industry-Experts?utm_medium=cpc&amp;utm_source=google_search&amp;utm_campaign=3Q_Google_DSA_NB_RoW&amp;utm_term=&amp;utm_device=c&amp;gclid=CjwKCAjwgaeYBhBAEiwAvMgp2qcMs6SYgCDYuoEmnpINQ1CApzazfm7hiQYahtgiQl2c0L-LkwqyFBoCcuAQAvD_BwE</w:t>
        </w:r>
      </w:hyperlink>
      <w:r w:rsidRPr="0007212D">
        <w:rPr>
          <w:rFonts w:cstheme="minorHAnsi"/>
          <w:color w:val="000000"/>
          <w:sz w:val="20"/>
          <w:szCs w:val="20"/>
        </w:rPr>
        <w:t xml:space="preserve">    Or </w:t>
      </w:r>
      <w:proofErr w:type="gramStart"/>
      <w:r w:rsidRPr="0007212D">
        <w:rPr>
          <w:rFonts w:cstheme="minorHAnsi"/>
          <w:color w:val="000000"/>
          <w:sz w:val="20"/>
          <w:szCs w:val="20"/>
        </w:rPr>
        <w:t>Elsewhere</w:t>
      </w:r>
      <w:proofErr w:type="gramEnd"/>
      <w:r w:rsidRPr="0007212D">
        <w:rPr>
          <w:rFonts w:cstheme="minorHAnsi"/>
          <w:color w:val="000000"/>
          <w:sz w:val="20"/>
          <w:szCs w:val="20"/>
        </w:rPr>
        <w:t>.</w:t>
      </w:r>
    </w:p>
    <w:p w14:paraId="12187CED" w14:textId="77777777" w:rsidR="001A3801" w:rsidRPr="0007212D" w:rsidRDefault="001A3801" w:rsidP="001A3801">
      <w:pPr>
        <w:pStyle w:val="ListParagraph"/>
        <w:numPr>
          <w:ilvl w:val="0"/>
          <w:numId w:val="2"/>
        </w:numPr>
        <w:spacing w:before="2" w:after="2"/>
        <w:rPr>
          <w:rFonts w:cstheme="minorHAnsi"/>
          <w:sz w:val="20"/>
          <w:szCs w:val="20"/>
        </w:rPr>
      </w:pPr>
      <w:proofErr w:type="spellStart"/>
      <w:r w:rsidRPr="0007212D">
        <w:rPr>
          <w:rFonts w:cstheme="minorHAnsi"/>
          <w:sz w:val="20"/>
          <w:szCs w:val="20"/>
        </w:rPr>
        <w:t>Fikkert</w:t>
      </w:r>
      <w:proofErr w:type="spellEnd"/>
      <w:r w:rsidRPr="0007212D">
        <w:rPr>
          <w:rFonts w:cstheme="minorHAnsi"/>
          <w:sz w:val="20"/>
          <w:szCs w:val="20"/>
        </w:rPr>
        <w:t xml:space="preserve">, Brian &amp; Russell Mask. 2015. </w:t>
      </w:r>
      <w:r w:rsidRPr="0007212D">
        <w:rPr>
          <w:rFonts w:cstheme="minorHAnsi"/>
          <w:i/>
          <w:iCs/>
          <w:sz w:val="20"/>
          <w:szCs w:val="20"/>
        </w:rPr>
        <w:t xml:space="preserve">From Dependence to Dignity: How to Alleviate </w:t>
      </w:r>
      <w:r w:rsidRPr="0007212D">
        <w:rPr>
          <w:rFonts w:eastAsia="Calibri" w:cstheme="minorHAnsi"/>
          <w:i/>
          <w:iCs/>
          <w:sz w:val="20"/>
          <w:szCs w:val="20"/>
        </w:rPr>
        <w:t xml:space="preserve">Poverty through Church Centered Microfinance. </w:t>
      </w:r>
      <w:r w:rsidRPr="0007212D">
        <w:rPr>
          <w:rFonts w:eastAsia="Calibri" w:cstheme="minorHAnsi"/>
          <w:sz w:val="20"/>
          <w:szCs w:val="20"/>
        </w:rPr>
        <w:t>Zondervan.  Kindle $11.60 Used Paperback $2.55</w:t>
      </w:r>
    </w:p>
    <w:p w14:paraId="6128A95B" w14:textId="089DB17D" w:rsidR="00357EF2" w:rsidRPr="0007212D" w:rsidRDefault="00357EF2" w:rsidP="00357EF2">
      <w:pPr>
        <w:pStyle w:val="ListParagraph"/>
        <w:numPr>
          <w:ilvl w:val="0"/>
          <w:numId w:val="2"/>
        </w:numPr>
        <w:spacing w:before="100" w:beforeAutospacing="1" w:after="100" w:afterAutospacing="1"/>
        <w:rPr>
          <w:rFonts w:cstheme="minorHAnsi"/>
          <w:color w:val="000000"/>
          <w:sz w:val="20"/>
          <w:szCs w:val="20"/>
        </w:rPr>
      </w:pPr>
      <w:r w:rsidRPr="0007212D">
        <w:rPr>
          <w:rFonts w:cstheme="minorHAnsi"/>
          <w:color w:val="000000" w:themeColor="text1"/>
          <w:sz w:val="20"/>
          <w:szCs w:val="20"/>
        </w:rPr>
        <w:t xml:space="preserve">Blanchard, </w:t>
      </w:r>
      <w:proofErr w:type="gramStart"/>
      <w:r w:rsidRPr="0007212D">
        <w:rPr>
          <w:rFonts w:cstheme="minorHAnsi"/>
          <w:color w:val="000000" w:themeColor="text1"/>
          <w:sz w:val="20"/>
          <w:szCs w:val="20"/>
        </w:rPr>
        <w:t>Ken</w:t>
      </w:r>
      <w:proofErr w:type="gramEnd"/>
      <w:r w:rsidRPr="0007212D">
        <w:rPr>
          <w:rFonts w:cstheme="minorHAnsi"/>
          <w:color w:val="000000" w:themeColor="text1"/>
          <w:sz w:val="20"/>
          <w:szCs w:val="20"/>
        </w:rPr>
        <w:t xml:space="preserve"> and Renee Broadwell. 2018.</w:t>
      </w:r>
      <w:r w:rsidRPr="0007212D" w:rsidDel="005311AC">
        <w:rPr>
          <w:rFonts w:cstheme="minorHAnsi"/>
          <w:color w:val="000000" w:themeColor="text1"/>
          <w:sz w:val="20"/>
          <w:szCs w:val="20"/>
        </w:rPr>
        <w:t xml:space="preserve"> </w:t>
      </w:r>
      <w:r w:rsidRPr="0007212D">
        <w:rPr>
          <w:rFonts w:cstheme="minorHAnsi"/>
          <w:i/>
          <w:color w:val="000000" w:themeColor="text1"/>
          <w:sz w:val="20"/>
          <w:szCs w:val="20"/>
        </w:rPr>
        <w:t xml:space="preserve">Servant Leadership in Action, </w:t>
      </w:r>
      <w:r w:rsidRPr="0007212D">
        <w:rPr>
          <w:rFonts w:cstheme="minorHAnsi"/>
          <w:color w:val="000000" w:themeColor="text1"/>
          <w:sz w:val="20"/>
          <w:szCs w:val="20"/>
        </w:rPr>
        <w:t xml:space="preserve">Berrett-Koehler Publishes, Inc. Kindle $11.17, Hardcover Used $6.10 </w:t>
      </w:r>
    </w:p>
    <w:p w14:paraId="36F7DB5F" w14:textId="08593A78" w:rsidR="00871589" w:rsidRPr="0007212D" w:rsidRDefault="00567DA2" w:rsidP="0007212D">
      <w:pPr>
        <w:pStyle w:val="ListParagraph"/>
        <w:numPr>
          <w:ilvl w:val="0"/>
          <w:numId w:val="2"/>
        </w:numPr>
        <w:shd w:val="clear" w:color="auto" w:fill="FFFFFF"/>
        <w:rPr>
          <w:rFonts w:cstheme="minorHAnsi"/>
          <w:color w:val="000000" w:themeColor="text1"/>
          <w:sz w:val="20"/>
          <w:szCs w:val="20"/>
        </w:rPr>
      </w:pPr>
      <w:r w:rsidRPr="0007212D">
        <w:rPr>
          <w:rFonts w:cstheme="minorHAnsi"/>
          <w:color w:val="000000" w:themeColor="text1"/>
          <w:sz w:val="20"/>
          <w:szCs w:val="20"/>
        </w:rPr>
        <w:t xml:space="preserve">Grigg, Viv. </w:t>
      </w:r>
      <w:r w:rsidR="00532014" w:rsidRPr="0007212D">
        <w:rPr>
          <w:rFonts w:cstheme="minorHAnsi"/>
          <w:color w:val="000000" w:themeColor="text1"/>
          <w:sz w:val="20"/>
          <w:szCs w:val="20"/>
        </w:rPr>
        <w:t>2016.</w:t>
      </w:r>
      <w:r w:rsidRPr="0007212D">
        <w:rPr>
          <w:rFonts w:cstheme="minorHAnsi"/>
          <w:color w:val="000000" w:themeColor="text1"/>
          <w:sz w:val="20"/>
          <w:szCs w:val="20"/>
        </w:rPr>
        <w:t xml:space="preserve"> </w:t>
      </w:r>
      <w:proofErr w:type="spellStart"/>
      <w:r w:rsidRPr="0007212D">
        <w:rPr>
          <w:rFonts w:cstheme="minorHAnsi"/>
          <w:i/>
          <w:iCs/>
          <w:color w:val="000000" w:themeColor="text1"/>
          <w:sz w:val="20"/>
          <w:szCs w:val="20"/>
        </w:rPr>
        <w:t>Kiwinomics</w:t>
      </w:r>
      <w:proofErr w:type="spellEnd"/>
      <w:r w:rsidRPr="0007212D">
        <w:rPr>
          <w:rFonts w:cstheme="minorHAnsi"/>
          <w:color w:val="000000" w:themeColor="text1"/>
          <w:sz w:val="20"/>
          <w:szCs w:val="20"/>
        </w:rPr>
        <w:t>. Urban Leadership Foundation</w:t>
      </w:r>
      <w:r w:rsidR="00532014" w:rsidRPr="0007212D">
        <w:rPr>
          <w:rFonts w:cstheme="minorHAnsi"/>
          <w:color w:val="000000" w:themeColor="text1"/>
          <w:sz w:val="20"/>
          <w:szCs w:val="20"/>
        </w:rPr>
        <w:t xml:space="preserve">. Free with Kindle Unlimited. </w:t>
      </w:r>
    </w:p>
    <w:p w14:paraId="1D02E35A" w14:textId="74DF561F" w:rsidR="00871589" w:rsidRPr="0007212D" w:rsidRDefault="00871589" w:rsidP="00871589">
      <w:pPr>
        <w:spacing w:before="100" w:beforeAutospacing="1" w:after="100" w:afterAutospacing="1"/>
        <w:rPr>
          <w:rFonts w:ascii="Times" w:hAnsi="Times" w:cs="Times New Roman"/>
          <w:b/>
          <w:bCs/>
          <w:color w:val="000000"/>
        </w:rPr>
      </w:pPr>
      <w:r w:rsidRPr="0007212D">
        <w:rPr>
          <w:rFonts w:ascii="Times" w:hAnsi="Times" w:cs="Times New Roman"/>
          <w:b/>
          <w:bCs/>
          <w:color w:val="000000"/>
        </w:rPr>
        <w:t>Recommended</w:t>
      </w:r>
    </w:p>
    <w:p w14:paraId="1E982E04" w14:textId="724BAAEB" w:rsidR="00EF7111" w:rsidRPr="0007212D" w:rsidRDefault="00EF7111" w:rsidP="00AA7921">
      <w:pPr>
        <w:pStyle w:val="ListParagraph"/>
        <w:numPr>
          <w:ilvl w:val="0"/>
          <w:numId w:val="2"/>
        </w:numPr>
        <w:spacing w:before="100" w:beforeAutospacing="1" w:after="100" w:afterAutospacing="1"/>
        <w:rPr>
          <w:rFonts w:cstheme="minorHAnsi"/>
          <w:color w:val="000000" w:themeColor="text1"/>
          <w:sz w:val="20"/>
          <w:szCs w:val="20"/>
        </w:rPr>
      </w:pPr>
      <w:proofErr w:type="spellStart"/>
      <w:r w:rsidRPr="0007212D">
        <w:rPr>
          <w:rFonts w:cstheme="minorHAnsi"/>
          <w:sz w:val="20"/>
          <w:szCs w:val="20"/>
        </w:rPr>
        <w:t>Bridgespan</w:t>
      </w:r>
      <w:proofErr w:type="spellEnd"/>
      <w:r w:rsidRPr="0007212D">
        <w:rPr>
          <w:rFonts w:cstheme="minorHAnsi"/>
          <w:sz w:val="20"/>
          <w:szCs w:val="20"/>
        </w:rPr>
        <w:t xml:space="preserve"> Group. </w:t>
      </w:r>
      <w:r w:rsidR="56D0F67C" w:rsidRPr="0007212D">
        <w:rPr>
          <w:rFonts w:cstheme="minorHAnsi"/>
          <w:sz w:val="20"/>
          <w:szCs w:val="20"/>
        </w:rPr>
        <w:t xml:space="preserve">2021. </w:t>
      </w:r>
      <w:r w:rsidRPr="0007212D">
        <w:rPr>
          <w:rFonts w:cstheme="minorHAnsi"/>
          <w:i/>
          <w:iCs/>
          <w:sz w:val="20"/>
          <w:szCs w:val="20"/>
        </w:rPr>
        <w:t xml:space="preserve">Back to the Frontier: Investing that Puts Impact First, </w:t>
      </w:r>
      <w:proofErr w:type="spellStart"/>
      <w:r w:rsidRPr="0007212D">
        <w:rPr>
          <w:rFonts w:cstheme="minorHAnsi"/>
          <w:sz w:val="20"/>
          <w:szCs w:val="20"/>
        </w:rPr>
        <w:t>Bridgespan</w:t>
      </w:r>
      <w:proofErr w:type="spellEnd"/>
      <w:r w:rsidRPr="0007212D">
        <w:rPr>
          <w:rFonts w:cstheme="minorHAnsi"/>
          <w:sz w:val="20"/>
          <w:szCs w:val="20"/>
        </w:rPr>
        <w:t xml:space="preserve"> Series</w:t>
      </w:r>
      <w:r w:rsidR="009B220D" w:rsidRPr="0007212D">
        <w:rPr>
          <w:rFonts w:cstheme="minorHAnsi"/>
          <w:sz w:val="20"/>
          <w:szCs w:val="20"/>
        </w:rPr>
        <w:t>.</w:t>
      </w:r>
      <w:r w:rsidR="004037EB" w:rsidRPr="0007212D">
        <w:rPr>
          <w:rFonts w:cstheme="minorHAnsi"/>
          <w:sz w:val="20"/>
          <w:szCs w:val="20"/>
        </w:rPr>
        <w:t xml:space="preserve"> https://www.bridgespan.org/insights/library/impact-investing/investing-that-puts-impact-first</w:t>
      </w:r>
    </w:p>
    <w:p w14:paraId="2153F9EE" w14:textId="33D524CA" w:rsidR="00EF7111" w:rsidRPr="0007212D" w:rsidRDefault="00EF7111" w:rsidP="00AA7921">
      <w:pPr>
        <w:pStyle w:val="ListParagraph"/>
        <w:numPr>
          <w:ilvl w:val="0"/>
          <w:numId w:val="2"/>
        </w:numPr>
        <w:rPr>
          <w:rFonts w:cstheme="minorHAnsi"/>
        </w:rPr>
      </w:pPr>
      <w:r w:rsidRPr="0007212D">
        <w:rPr>
          <w:rFonts w:cstheme="minorHAnsi"/>
          <w:sz w:val="20"/>
          <w:szCs w:val="20"/>
        </w:rPr>
        <w:t xml:space="preserve">Christensen, Clayton, </w:t>
      </w:r>
      <w:proofErr w:type="spellStart"/>
      <w:r w:rsidR="009B220D" w:rsidRPr="0007212D">
        <w:rPr>
          <w:rFonts w:cstheme="minorHAnsi"/>
          <w:sz w:val="20"/>
          <w:szCs w:val="20"/>
        </w:rPr>
        <w:t>Efosa</w:t>
      </w:r>
      <w:proofErr w:type="spellEnd"/>
      <w:r w:rsidR="009B220D" w:rsidRPr="0007212D">
        <w:rPr>
          <w:rFonts w:cstheme="minorHAnsi"/>
          <w:sz w:val="20"/>
          <w:szCs w:val="20"/>
        </w:rPr>
        <w:t xml:space="preserve"> </w:t>
      </w:r>
      <w:proofErr w:type="spellStart"/>
      <w:r w:rsidRPr="0007212D">
        <w:rPr>
          <w:rFonts w:cstheme="minorHAnsi"/>
          <w:sz w:val="20"/>
          <w:szCs w:val="20"/>
        </w:rPr>
        <w:t>Ojomo</w:t>
      </w:r>
      <w:proofErr w:type="spellEnd"/>
      <w:r w:rsidRPr="0007212D">
        <w:rPr>
          <w:rFonts w:cstheme="minorHAnsi"/>
          <w:sz w:val="20"/>
          <w:szCs w:val="20"/>
        </w:rPr>
        <w:t xml:space="preserve">, and </w:t>
      </w:r>
      <w:r w:rsidR="009B220D" w:rsidRPr="0007212D">
        <w:rPr>
          <w:rFonts w:cstheme="minorHAnsi"/>
          <w:sz w:val="20"/>
          <w:szCs w:val="20"/>
        </w:rPr>
        <w:t xml:space="preserve">Karen </w:t>
      </w:r>
      <w:r w:rsidRPr="0007212D">
        <w:rPr>
          <w:rFonts w:cstheme="minorHAnsi"/>
          <w:sz w:val="20"/>
          <w:szCs w:val="20"/>
        </w:rPr>
        <w:t>Dillon.</w:t>
      </w:r>
      <w:r w:rsidR="00804B34" w:rsidRPr="0007212D">
        <w:rPr>
          <w:rFonts w:cstheme="minorHAnsi"/>
          <w:sz w:val="20"/>
          <w:szCs w:val="20"/>
        </w:rPr>
        <w:t xml:space="preserve"> 2019.</w:t>
      </w:r>
      <w:r w:rsidRPr="0007212D">
        <w:rPr>
          <w:rFonts w:cstheme="minorHAnsi"/>
          <w:sz w:val="20"/>
          <w:szCs w:val="20"/>
        </w:rPr>
        <w:t xml:space="preserve"> </w:t>
      </w:r>
      <w:r w:rsidRPr="0007212D">
        <w:rPr>
          <w:rFonts w:cstheme="minorHAnsi"/>
          <w:i/>
          <w:iCs/>
          <w:sz w:val="20"/>
          <w:szCs w:val="20"/>
        </w:rPr>
        <w:t xml:space="preserve">Prosperity Paradox: How </w:t>
      </w:r>
      <w:r w:rsidRPr="0007212D">
        <w:rPr>
          <w:rFonts w:eastAsia="Calibri" w:cstheme="minorHAnsi"/>
          <w:i/>
          <w:iCs/>
          <w:sz w:val="20"/>
          <w:szCs w:val="20"/>
        </w:rPr>
        <w:t>Innovation Can Lift Nations Out of Poverty</w:t>
      </w:r>
      <w:r w:rsidR="007C4990" w:rsidRPr="0007212D">
        <w:rPr>
          <w:rFonts w:eastAsia="Calibri" w:cstheme="minorHAnsi"/>
          <w:i/>
          <w:iCs/>
          <w:sz w:val="20"/>
          <w:szCs w:val="20"/>
        </w:rPr>
        <w:t>.</w:t>
      </w:r>
      <w:r w:rsidRPr="0007212D">
        <w:rPr>
          <w:rFonts w:eastAsia="Calibri" w:cstheme="minorHAnsi"/>
          <w:sz w:val="20"/>
          <w:szCs w:val="20"/>
        </w:rPr>
        <w:t xml:space="preserve"> </w:t>
      </w:r>
      <w:r w:rsidR="00804B34" w:rsidRPr="0007212D">
        <w:rPr>
          <w:rFonts w:cstheme="minorHAnsi"/>
          <w:color w:val="0F1111"/>
          <w:sz w:val="20"/>
          <w:szCs w:val="20"/>
          <w:shd w:val="clear" w:color="auto" w:fill="FFFFFF"/>
        </w:rPr>
        <w:t>Harper Business; Illustrated edition</w:t>
      </w:r>
      <w:r w:rsidR="00804B34" w:rsidRPr="0007212D">
        <w:rPr>
          <w:rFonts w:cstheme="minorHAnsi"/>
          <w:color w:val="0F1111"/>
          <w:sz w:val="21"/>
          <w:szCs w:val="21"/>
          <w:shd w:val="clear" w:color="auto" w:fill="FFFFFF"/>
        </w:rPr>
        <w:t>.</w:t>
      </w:r>
      <w:r w:rsidR="00626D55" w:rsidRPr="0007212D">
        <w:rPr>
          <w:rFonts w:cstheme="minorHAnsi"/>
          <w:color w:val="0F1111"/>
          <w:sz w:val="21"/>
          <w:szCs w:val="21"/>
          <w:shd w:val="clear" w:color="auto" w:fill="FFFFFF"/>
        </w:rPr>
        <w:t xml:space="preserve">  https://www.christenseninstitute.org/books/the-prosperity-paradox-how-innovation-can-lift-nations-out-of-poverty/</w:t>
      </w:r>
    </w:p>
    <w:p w14:paraId="75418F11" w14:textId="760B9F5A" w:rsidR="00EF7111" w:rsidRPr="0007212D" w:rsidRDefault="00EF7111" w:rsidP="00AA7921">
      <w:pPr>
        <w:pStyle w:val="ListParagraph"/>
        <w:numPr>
          <w:ilvl w:val="0"/>
          <w:numId w:val="2"/>
        </w:numPr>
        <w:spacing w:before="100" w:beforeAutospacing="1" w:after="100" w:afterAutospacing="1"/>
        <w:rPr>
          <w:rFonts w:cstheme="minorHAnsi"/>
          <w:color w:val="000000" w:themeColor="text1"/>
          <w:sz w:val="20"/>
          <w:szCs w:val="20"/>
        </w:rPr>
      </w:pPr>
      <w:proofErr w:type="spellStart"/>
      <w:r w:rsidRPr="0007212D">
        <w:rPr>
          <w:rFonts w:eastAsia="Calibri" w:cstheme="minorHAnsi"/>
          <w:sz w:val="20"/>
          <w:szCs w:val="20"/>
        </w:rPr>
        <w:t>Dauphinee</w:t>
      </w:r>
      <w:proofErr w:type="spellEnd"/>
      <w:r w:rsidRPr="0007212D">
        <w:rPr>
          <w:rFonts w:eastAsia="Calibri" w:cstheme="minorHAnsi"/>
          <w:sz w:val="20"/>
          <w:szCs w:val="20"/>
        </w:rPr>
        <w:t xml:space="preserve">, Michael. </w:t>
      </w:r>
      <w:r w:rsidR="34A16855" w:rsidRPr="0007212D">
        <w:rPr>
          <w:rFonts w:eastAsia="Calibri" w:cstheme="minorHAnsi"/>
          <w:sz w:val="20"/>
          <w:szCs w:val="20"/>
        </w:rPr>
        <w:t xml:space="preserve">2018. </w:t>
      </w:r>
      <w:r w:rsidRPr="0007212D">
        <w:rPr>
          <w:rFonts w:eastAsia="Calibri" w:cstheme="minorHAnsi"/>
          <w:i/>
          <w:iCs/>
          <w:sz w:val="20"/>
          <w:szCs w:val="20"/>
        </w:rPr>
        <w:t>Extraordinary</w:t>
      </w:r>
      <w:r w:rsidR="00DE34DA" w:rsidRPr="0007212D">
        <w:rPr>
          <w:rFonts w:cstheme="minorHAnsi"/>
          <w:i/>
          <w:iCs/>
          <w:sz w:val="20"/>
          <w:szCs w:val="20"/>
        </w:rPr>
        <w:t xml:space="preserve">: The World Sold You </w:t>
      </w:r>
      <w:r w:rsidR="007C4990" w:rsidRPr="0007212D">
        <w:rPr>
          <w:rFonts w:cstheme="minorHAnsi"/>
          <w:i/>
          <w:iCs/>
          <w:sz w:val="20"/>
          <w:szCs w:val="20"/>
        </w:rPr>
        <w:t>a</w:t>
      </w:r>
      <w:r w:rsidR="00DE34DA" w:rsidRPr="0007212D">
        <w:rPr>
          <w:rFonts w:cstheme="minorHAnsi"/>
          <w:i/>
          <w:iCs/>
          <w:sz w:val="20"/>
          <w:szCs w:val="20"/>
        </w:rPr>
        <w:t xml:space="preserve"> Map, What You Need </w:t>
      </w:r>
      <w:r w:rsidR="007C4990" w:rsidRPr="0007212D">
        <w:rPr>
          <w:rFonts w:cstheme="minorHAnsi"/>
          <w:i/>
          <w:iCs/>
          <w:sz w:val="20"/>
          <w:szCs w:val="20"/>
        </w:rPr>
        <w:t>is a</w:t>
      </w:r>
      <w:r w:rsidR="00DE34DA" w:rsidRPr="0007212D">
        <w:rPr>
          <w:rFonts w:cstheme="minorHAnsi"/>
          <w:i/>
          <w:iCs/>
          <w:sz w:val="20"/>
          <w:szCs w:val="20"/>
        </w:rPr>
        <w:t xml:space="preserve"> Compass</w:t>
      </w:r>
      <w:r w:rsidR="007C4990" w:rsidRPr="0007212D">
        <w:rPr>
          <w:rFonts w:cstheme="minorHAnsi"/>
          <w:i/>
          <w:iCs/>
          <w:sz w:val="20"/>
          <w:szCs w:val="20"/>
        </w:rPr>
        <w:t>.</w:t>
      </w:r>
      <w:r w:rsidR="00DE34DA" w:rsidRPr="0007212D">
        <w:rPr>
          <w:rFonts w:cstheme="minorHAnsi"/>
          <w:i/>
          <w:iCs/>
          <w:sz w:val="20"/>
          <w:szCs w:val="20"/>
        </w:rPr>
        <w:t xml:space="preserve"> </w:t>
      </w:r>
      <w:proofErr w:type="spellStart"/>
      <w:r w:rsidR="00DE34DA" w:rsidRPr="0007212D">
        <w:rPr>
          <w:rFonts w:cstheme="minorHAnsi"/>
          <w:sz w:val="20"/>
          <w:szCs w:val="20"/>
        </w:rPr>
        <w:t>Broadstreet</w:t>
      </w:r>
      <w:proofErr w:type="spellEnd"/>
      <w:r w:rsidR="00DE34DA" w:rsidRPr="0007212D">
        <w:rPr>
          <w:rFonts w:cstheme="minorHAnsi"/>
          <w:sz w:val="20"/>
          <w:szCs w:val="20"/>
        </w:rPr>
        <w:t xml:space="preserve"> Publishing</w:t>
      </w:r>
      <w:r w:rsidR="545D97D8" w:rsidRPr="0007212D">
        <w:rPr>
          <w:rFonts w:cstheme="minorHAnsi"/>
          <w:sz w:val="20"/>
          <w:szCs w:val="20"/>
        </w:rPr>
        <w:t>.</w:t>
      </w:r>
      <w:r w:rsidR="00626D55" w:rsidRPr="0007212D">
        <w:rPr>
          <w:rFonts w:cstheme="minorHAnsi"/>
          <w:sz w:val="20"/>
          <w:szCs w:val="20"/>
        </w:rPr>
        <w:t xml:space="preserve">  </w:t>
      </w:r>
      <w:hyperlink r:id="rId22" w:history="1">
        <w:r w:rsidR="00626D55" w:rsidRPr="0007212D">
          <w:rPr>
            <w:rStyle w:val="Hyperlink"/>
            <w:rFonts w:cstheme="minorHAnsi"/>
            <w:sz w:val="20"/>
            <w:szCs w:val="20"/>
          </w:rPr>
          <w:t>https://www.christianbook.com/extraordinary-world-sold-what-need-compass/michael-dauphinee/9781424556885/pd/556885</w:t>
        </w:r>
      </w:hyperlink>
      <w:r w:rsidR="00626D55" w:rsidRPr="0007212D">
        <w:rPr>
          <w:rFonts w:cstheme="minorHAnsi"/>
          <w:sz w:val="20"/>
          <w:szCs w:val="20"/>
        </w:rPr>
        <w:t xml:space="preserve">     Christian </w:t>
      </w:r>
      <w:proofErr w:type="gramStart"/>
      <w:r w:rsidR="00626D55" w:rsidRPr="0007212D">
        <w:rPr>
          <w:rFonts w:cstheme="minorHAnsi"/>
          <w:sz w:val="20"/>
          <w:szCs w:val="20"/>
        </w:rPr>
        <w:t>Book  $</w:t>
      </w:r>
      <w:proofErr w:type="gramEnd"/>
      <w:r w:rsidR="00626D55" w:rsidRPr="0007212D">
        <w:rPr>
          <w:rFonts w:cstheme="minorHAnsi"/>
          <w:sz w:val="20"/>
          <w:szCs w:val="20"/>
        </w:rPr>
        <w:t>0.99</w:t>
      </w:r>
    </w:p>
    <w:p w14:paraId="5450FE4C" w14:textId="6C58A5C9" w:rsidR="00EF7111" w:rsidRPr="0007212D" w:rsidRDefault="00EF7111" w:rsidP="00AA7921">
      <w:pPr>
        <w:pStyle w:val="ListParagraph"/>
        <w:numPr>
          <w:ilvl w:val="0"/>
          <w:numId w:val="2"/>
        </w:numPr>
        <w:spacing w:before="100" w:beforeAutospacing="1" w:after="100" w:afterAutospacing="1"/>
        <w:rPr>
          <w:rFonts w:cstheme="minorHAnsi"/>
          <w:color w:val="000000"/>
          <w:sz w:val="20"/>
          <w:szCs w:val="20"/>
        </w:rPr>
      </w:pPr>
      <w:r w:rsidRPr="0007212D">
        <w:rPr>
          <w:rFonts w:cstheme="minorHAnsi"/>
          <w:sz w:val="20"/>
          <w:szCs w:val="20"/>
        </w:rPr>
        <w:t>Garber, Stephen</w:t>
      </w:r>
      <w:r w:rsidR="001A5E5D" w:rsidRPr="0007212D">
        <w:rPr>
          <w:rFonts w:cstheme="minorHAnsi"/>
          <w:sz w:val="20"/>
          <w:szCs w:val="20"/>
        </w:rPr>
        <w:t>. 2014.</w:t>
      </w:r>
      <w:r w:rsidRPr="0007212D">
        <w:rPr>
          <w:rFonts w:cstheme="minorHAnsi"/>
          <w:sz w:val="20"/>
          <w:szCs w:val="20"/>
        </w:rPr>
        <w:t xml:space="preserve"> </w:t>
      </w:r>
      <w:r w:rsidRPr="0007212D">
        <w:rPr>
          <w:rFonts w:cstheme="minorHAnsi"/>
          <w:i/>
          <w:iCs/>
          <w:sz w:val="20"/>
          <w:szCs w:val="20"/>
        </w:rPr>
        <w:t xml:space="preserve">Visions of Vocation, Common Grace for the Common Good. </w:t>
      </w:r>
      <w:r w:rsidR="00DE34DA" w:rsidRPr="0007212D">
        <w:rPr>
          <w:rFonts w:cstheme="minorHAnsi"/>
          <w:sz w:val="20"/>
          <w:szCs w:val="20"/>
        </w:rPr>
        <w:t>InterVarsity Press</w:t>
      </w:r>
      <w:r w:rsidR="001A5E5D" w:rsidRPr="0007212D">
        <w:rPr>
          <w:rFonts w:cstheme="minorHAnsi"/>
          <w:sz w:val="20"/>
          <w:szCs w:val="20"/>
        </w:rPr>
        <w:t>.</w:t>
      </w:r>
      <w:r w:rsidR="009B20A4" w:rsidRPr="0007212D">
        <w:rPr>
          <w:rFonts w:cstheme="minorHAnsi"/>
          <w:sz w:val="20"/>
          <w:szCs w:val="20"/>
        </w:rPr>
        <w:t xml:space="preserve"> Kindle $11.49, Paperback Secondhand $4.99</w:t>
      </w:r>
    </w:p>
    <w:p w14:paraId="6B75B43E" w14:textId="23B76FF4" w:rsidR="00E167D3" w:rsidRPr="0007212D" w:rsidRDefault="00D037A8" w:rsidP="00AA7921">
      <w:pPr>
        <w:pStyle w:val="ListParagraph"/>
        <w:numPr>
          <w:ilvl w:val="0"/>
          <w:numId w:val="2"/>
        </w:numPr>
        <w:spacing w:before="2" w:after="2"/>
        <w:rPr>
          <w:rFonts w:cstheme="minorHAnsi"/>
          <w:sz w:val="20"/>
          <w:szCs w:val="20"/>
        </w:rPr>
      </w:pPr>
      <w:r w:rsidRPr="0007212D">
        <w:rPr>
          <w:rFonts w:cstheme="minorHAnsi"/>
          <w:iCs/>
          <w:color w:val="000000" w:themeColor="text1"/>
          <w:sz w:val="20"/>
          <w:szCs w:val="20"/>
        </w:rPr>
        <w:t>Higginson, Richard and Robertshaw, Kina</w:t>
      </w:r>
      <w:r w:rsidR="7B61E5A1" w:rsidRPr="0007212D">
        <w:rPr>
          <w:rFonts w:cstheme="minorHAnsi"/>
          <w:color w:val="000000" w:themeColor="text1"/>
          <w:sz w:val="20"/>
          <w:szCs w:val="20"/>
        </w:rPr>
        <w:t>. 2017.</w:t>
      </w:r>
      <w:r w:rsidR="000D7A81" w:rsidRPr="0007212D">
        <w:rPr>
          <w:rFonts w:cstheme="minorHAnsi"/>
          <w:color w:val="000000" w:themeColor="text1"/>
          <w:sz w:val="20"/>
          <w:szCs w:val="20"/>
        </w:rPr>
        <w:t xml:space="preserve"> </w:t>
      </w:r>
      <w:r w:rsidR="00E167D3" w:rsidRPr="0007212D">
        <w:rPr>
          <w:rFonts w:cstheme="minorHAnsi"/>
          <w:i/>
          <w:color w:val="000000" w:themeColor="text1"/>
          <w:sz w:val="20"/>
          <w:szCs w:val="20"/>
        </w:rPr>
        <w:t>A Voice to be Heard: Christian Entrepreneurs Living Out Their Faith</w:t>
      </w:r>
      <w:r w:rsidR="00302C75" w:rsidRPr="0007212D">
        <w:rPr>
          <w:rFonts w:cstheme="minorHAnsi"/>
          <w:i/>
          <w:color w:val="000000" w:themeColor="text1"/>
          <w:sz w:val="20"/>
          <w:szCs w:val="20"/>
        </w:rPr>
        <w:t>.</w:t>
      </w:r>
      <w:r w:rsidR="00E167D3" w:rsidRPr="0007212D">
        <w:rPr>
          <w:rFonts w:cstheme="minorHAnsi"/>
          <w:color w:val="000000" w:themeColor="text1"/>
          <w:sz w:val="20"/>
          <w:szCs w:val="20"/>
        </w:rPr>
        <w:t xml:space="preserve"> </w:t>
      </w:r>
      <w:r w:rsidRPr="0007212D">
        <w:rPr>
          <w:rFonts w:cstheme="minorHAnsi"/>
          <w:color w:val="000000" w:themeColor="text1"/>
          <w:sz w:val="20"/>
          <w:szCs w:val="20"/>
        </w:rPr>
        <w:t>InterVarsity Press</w:t>
      </w:r>
      <w:r w:rsidR="6BB54962" w:rsidRPr="0007212D">
        <w:rPr>
          <w:rFonts w:cstheme="minorHAnsi"/>
          <w:color w:val="000000" w:themeColor="text1"/>
          <w:sz w:val="20"/>
          <w:szCs w:val="20"/>
        </w:rPr>
        <w:t>.</w:t>
      </w:r>
      <w:r w:rsidR="009B20A4" w:rsidRPr="0007212D">
        <w:rPr>
          <w:rFonts w:cstheme="minorHAnsi"/>
          <w:color w:val="000000" w:themeColor="text1"/>
          <w:sz w:val="20"/>
          <w:szCs w:val="20"/>
        </w:rPr>
        <w:t xml:space="preserve">  Ki</w:t>
      </w:r>
      <w:r w:rsidR="0007212D" w:rsidRPr="0007212D">
        <w:rPr>
          <w:rFonts w:cstheme="minorHAnsi"/>
          <w:color w:val="000000" w:themeColor="text1"/>
          <w:sz w:val="20"/>
          <w:szCs w:val="20"/>
        </w:rPr>
        <w:t>nd</w:t>
      </w:r>
      <w:r w:rsidR="009B20A4" w:rsidRPr="0007212D">
        <w:rPr>
          <w:rFonts w:cstheme="minorHAnsi"/>
          <w:color w:val="000000" w:themeColor="text1"/>
          <w:sz w:val="20"/>
          <w:szCs w:val="20"/>
        </w:rPr>
        <w:t>le $7.62 Used Paperback $2.40</w:t>
      </w:r>
    </w:p>
    <w:p w14:paraId="7884382F" w14:textId="4EBFAD8C" w:rsidR="00EF7111" w:rsidRPr="0007212D" w:rsidRDefault="00EF7111" w:rsidP="001C50D1">
      <w:pPr>
        <w:pStyle w:val="ListParagraph"/>
        <w:numPr>
          <w:ilvl w:val="0"/>
          <w:numId w:val="2"/>
        </w:numPr>
        <w:spacing w:before="2" w:after="2"/>
        <w:rPr>
          <w:rFonts w:cstheme="minorHAnsi"/>
          <w:i/>
          <w:iCs/>
          <w:sz w:val="20"/>
          <w:szCs w:val="20"/>
        </w:rPr>
      </w:pPr>
      <w:r w:rsidRPr="0007212D">
        <w:rPr>
          <w:rFonts w:eastAsia="Calibri" w:cstheme="minorHAnsi"/>
          <w:sz w:val="20"/>
          <w:szCs w:val="20"/>
        </w:rPr>
        <w:t xml:space="preserve">Ingram, Chip. </w:t>
      </w:r>
      <w:r w:rsidR="0E6CEAB0" w:rsidRPr="0007212D">
        <w:rPr>
          <w:rFonts w:eastAsia="Calibri" w:cstheme="minorHAnsi"/>
          <w:sz w:val="20"/>
          <w:szCs w:val="20"/>
        </w:rPr>
        <w:t xml:space="preserve">2011. </w:t>
      </w:r>
      <w:r w:rsidRPr="0007212D">
        <w:rPr>
          <w:rFonts w:cstheme="minorHAnsi"/>
          <w:i/>
          <w:iCs/>
          <w:sz w:val="20"/>
          <w:szCs w:val="20"/>
        </w:rPr>
        <w:t xml:space="preserve">Genius of Generosity, </w:t>
      </w:r>
      <w:r w:rsidRPr="0007212D">
        <w:rPr>
          <w:rFonts w:cstheme="minorHAnsi"/>
          <w:sz w:val="20"/>
          <w:szCs w:val="20"/>
        </w:rPr>
        <w:t>Madison, MS: Generous Church</w:t>
      </w:r>
      <w:r w:rsidR="188CBF07" w:rsidRPr="0007212D">
        <w:rPr>
          <w:rFonts w:cstheme="minorHAnsi"/>
          <w:sz w:val="20"/>
          <w:szCs w:val="20"/>
        </w:rPr>
        <w:t>.</w:t>
      </w:r>
      <w:r w:rsidR="009B20A4" w:rsidRPr="0007212D">
        <w:rPr>
          <w:rFonts w:cstheme="minorHAnsi"/>
          <w:sz w:val="20"/>
          <w:szCs w:val="20"/>
        </w:rPr>
        <w:t xml:space="preserve"> Kindle $4.21. Used $1.12</w:t>
      </w:r>
    </w:p>
    <w:p w14:paraId="5CCC15C1" w14:textId="77777777" w:rsidR="00AF4DFB" w:rsidRPr="0007212D" w:rsidRDefault="00AF4DFB" w:rsidP="00AF4DFB">
      <w:pPr>
        <w:pStyle w:val="ListParagraph"/>
        <w:numPr>
          <w:ilvl w:val="0"/>
          <w:numId w:val="2"/>
        </w:numPr>
        <w:shd w:val="clear" w:color="auto" w:fill="FFFFFF"/>
        <w:rPr>
          <w:rFonts w:cstheme="minorHAnsi"/>
          <w:color w:val="000000" w:themeColor="text1"/>
          <w:sz w:val="20"/>
          <w:szCs w:val="20"/>
        </w:rPr>
      </w:pPr>
      <w:r w:rsidRPr="0007212D">
        <w:rPr>
          <w:rFonts w:cstheme="minorHAnsi"/>
          <w:color w:val="000000" w:themeColor="text1"/>
          <w:sz w:val="20"/>
          <w:szCs w:val="20"/>
        </w:rPr>
        <w:t>Rhodes</w:t>
      </w:r>
      <w:r w:rsidRPr="0007212D">
        <w:rPr>
          <w:rStyle w:val="a-size-base"/>
          <w:rFonts w:cstheme="minorHAnsi"/>
          <w:color w:val="000000" w:themeColor="text1"/>
          <w:sz w:val="20"/>
          <w:szCs w:val="20"/>
        </w:rPr>
        <w:t xml:space="preserve">, Michael, </w:t>
      </w:r>
      <w:hyperlink r:id="rId23" w:history="1">
        <w:r w:rsidRPr="0007212D">
          <w:rPr>
            <w:rStyle w:val="Hyperlink"/>
            <w:rFonts w:cstheme="minorHAnsi"/>
            <w:color w:val="000000" w:themeColor="text1"/>
            <w:sz w:val="20"/>
            <w:szCs w:val="20"/>
            <w:u w:val="none"/>
          </w:rPr>
          <w:t>Robby Holt</w:t>
        </w:r>
      </w:hyperlink>
      <w:r w:rsidRPr="0007212D">
        <w:rPr>
          <w:rStyle w:val="a-size-base"/>
          <w:rFonts w:cstheme="minorHAnsi"/>
          <w:color w:val="000000" w:themeColor="text1"/>
          <w:sz w:val="20"/>
          <w:szCs w:val="20"/>
        </w:rPr>
        <w:t xml:space="preserve">, et al. 2018. </w:t>
      </w:r>
      <w:hyperlink r:id="rId24" w:history="1">
        <w:r w:rsidRPr="0007212D">
          <w:rPr>
            <w:rStyle w:val="a-size-medium"/>
            <w:rFonts w:cstheme="minorHAnsi"/>
            <w:i/>
            <w:iCs/>
            <w:color w:val="000000" w:themeColor="text1"/>
            <w:sz w:val="20"/>
            <w:szCs w:val="20"/>
          </w:rPr>
          <w:t>Practicing the King's Economy: Honoring Jesus in How We Work, Earn, Spend, Save, and Give</w:t>
        </w:r>
      </w:hyperlink>
      <w:r w:rsidRPr="0007212D">
        <w:rPr>
          <w:rFonts w:cstheme="minorHAnsi"/>
          <w:i/>
          <w:iCs/>
          <w:color w:val="000000" w:themeColor="text1"/>
          <w:sz w:val="20"/>
          <w:szCs w:val="20"/>
        </w:rPr>
        <w:t xml:space="preserve">. </w:t>
      </w:r>
      <w:r w:rsidRPr="0007212D">
        <w:rPr>
          <w:rFonts w:cstheme="minorHAnsi"/>
          <w:color w:val="000000" w:themeColor="text1"/>
          <w:sz w:val="20"/>
          <w:szCs w:val="20"/>
        </w:rPr>
        <w:t>Baker Books. Kindle $11.54 Paperback $4.51</w:t>
      </w:r>
    </w:p>
    <w:p w14:paraId="2A71C47A" w14:textId="77777777" w:rsidR="00AF4DFB" w:rsidRPr="0007212D" w:rsidRDefault="00AF4DFB" w:rsidP="00AA7921">
      <w:pPr>
        <w:pStyle w:val="ListParagraph"/>
        <w:spacing w:before="2" w:after="2"/>
        <w:rPr>
          <w:rFonts w:cstheme="minorHAnsi"/>
          <w:i/>
          <w:iCs/>
          <w:sz w:val="20"/>
          <w:szCs w:val="20"/>
        </w:rPr>
      </w:pPr>
    </w:p>
    <w:p w14:paraId="7B37AB0F" w14:textId="1E57F8AD" w:rsidR="00E167D3" w:rsidRPr="0007212D" w:rsidRDefault="00E167D3" w:rsidP="008C33E8">
      <w:pPr>
        <w:spacing w:before="2" w:after="2"/>
        <w:ind w:left="360"/>
        <w:rPr>
          <w:rFonts w:cstheme="minorHAnsi"/>
          <w:i/>
          <w:iCs/>
          <w:sz w:val="20"/>
          <w:szCs w:val="20"/>
        </w:rPr>
      </w:pPr>
    </w:p>
    <w:p w14:paraId="3B257024" w14:textId="3F1F61AC" w:rsidR="00412178" w:rsidRPr="000D6787" w:rsidRDefault="00412178" w:rsidP="00CB5C63">
      <w:pPr>
        <w:pStyle w:val="Heading3"/>
      </w:pPr>
      <w:r w:rsidRPr="000D6787">
        <w:rPr>
          <w:highlight w:val="lightGray"/>
        </w:rPr>
        <w:t>Attendance and Participation</w:t>
      </w:r>
      <w:r w:rsidR="000D6787" w:rsidRPr="000D6787">
        <w:rPr>
          <w:highlight w:val="lightGray"/>
        </w:rPr>
        <w:t xml:space="preserve"> in Zoom Sessions</w:t>
      </w:r>
      <w:r w:rsidRPr="000D6787">
        <w:t xml:space="preserve"> </w:t>
      </w:r>
    </w:p>
    <w:p w14:paraId="50854AC7" w14:textId="77777777" w:rsidR="00445EED" w:rsidRDefault="00445EED" w:rsidP="000D6787">
      <w:pPr>
        <w:rPr>
          <w:b/>
          <w:i/>
        </w:rPr>
      </w:pPr>
    </w:p>
    <w:p w14:paraId="28B94836" w14:textId="708DF3AA" w:rsidR="000D6787" w:rsidRPr="00920F87" w:rsidRDefault="00FC32F9" w:rsidP="000D6787">
      <w:pPr>
        <w:rPr>
          <w:rFonts w:ascii="Calibri" w:eastAsia="Calibri" w:hAnsi="Calibri" w:cs="Arial"/>
        </w:rPr>
      </w:pPr>
      <w:r>
        <w:t>The</w:t>
      </w:r>
      <w:r w:rsidR="000D6787">
        <w:t xml:space="preserve"> </w:t>
      </w:r>
      <w:r w:rsidR="00AF4DFB">
        <w:t xml:space="preserve">Communal Learning </w:t>
      </w:r>
      <w:r w:rsidR="000D6787">
        <w:t xml:space="preserve">component of the course will utilize a </w:t>
      </w:r>
      <w:r w:rsidR="191B12FF">
        <w:t xml:space="preserve">two hour </w:t>
      </w:r>
      <w:r w:rsidR="000D6787">
        <w:t xml:space="preserve">weekly virtual face to face Zoom </w:t>
      </w:r>
      <w:r w:rsidR="04B6803E">
        <w:t>call.</w:t>
      </w:r>
      <w:r w:rsidR="57BFF830">
        <w:t xml:space="preserve">  Students will prepare for each class by </w:t>
      </w:r>
      <w:r w:rsidR="0069279F">
        <w:t xml:space="preserve">viewing the videos, </w:t>
      </w:r>
      <w:r w:rsidR="57BFF830">
        <w:t>following the reading and assignme</w:t>
      </w:r>
      <w:r w:rsidR="60CE8B17">
        <w:t>nts outlined.</w:t>
      </w:r>
      <w:r w:rsidR="00920F87">
        <w:t xml:space="preserve"> </w:t>
      </w:r>
      <w:r w:rsidR="00920F87" w:rsidRPr="228792B7">
        <w:rPr>
          <w:rFonts w:ascii="Calibri" w:eastAsia="Calibri" w:hAnsi="Calibri" w:cs="Arial"/>
        </w:rPr>
        <w:t>A cohort model of graduate study is proven to be an effective way to master content and produce tangible learning outcomes.  Active engagement and contributions in each class session will be required to produce meaningful results.</w:t>
      </w:r>
    </w:p>
    <w:p w14:paraId="177190E6" w14:textId="77777777" w:rsidR="0069279F" w:rsidRDefault="0069279F" w:rsidP="000D6787"/>
    <w:p w14:paraId="35B8C85F" w14:textId="2BE75127" w:rsidR="228792B7" w:rsidRDefault="60CE8B17" w:rsidP="228792B7">
      <w:pPr>
        <w:rPr>
          <w:rFonts w:ascii="Calibri" w:eastAsia="Calibri" w:hAnsi="Calibri" w:cs="Arial"/>
        </w:rPr>
      </w:pPr>
      <w:r w:rsidRPr="228792B7">
        <w:rPr>
          <w:rFonts w:ascii="Calibri" w:eastAsia="Calibri" w:hAnsi="Calibri" w:cs="Arial"/>
        </w:rPr>
        <w:t xml:space="preserve">Students are required to attend all zoom class sessions.  </w:t>
      </w:r>
      <w:r w:rsidR="5509C293" w:rsidRPr="228792B7">
        <w:rPr>
          <w:rFonts w:ascii="Calibri" w:eastAsia="Calibri" w:hAnsi="Calibri" w:cs="Arial"/>
        </w:rPr>
        <w:t xml:space="preserve">Students in graduate programs are always juggling multiple commitments.  At the outset, plan to discuss the </w:t>
      </w:r>
      <w:r w:rsidR="76AA4AC6" w:rsidRPr="228792B7">
        <w:rPr>
          <w:rFonts w:ascii="Calibri" w:eastAsia="Calibri" w:hAnsi="Calibri" w:cs="Arial"/>
        </w:rPr>
        <w:t>time commitment needed for a graduate program with all of the people involved in your life.</w:t>
      </w:r>
    </w:p>
    <w:p w14:paraId="3022EC51" w14:textId="2BE75127" w:rsidR="00252F80" w:rsidRDefault="00252F80" w:rsidP="228792B7">
      <w:pPr>
        <w:rPr>
          <w:rFonts w:ascii="Calibri" w:eastAsia="Calibri" w:hAnsi="Calibri" w:cs="Arial"/>
        </w:rPr>
      </w:pPr>
    </w:p>
    <w:p w14:paraId="504378AB" w14:textId="2BE75127" w:rsidR="00252F80" w:rsidRDefault="76AA4AC6" w:rsidP="228792B7">
      <w:pPr>
        <w:rPr>
          <w:rFonts w:ascii="Calibri" w:eastAsia="Calibri" w:hAnsi="Calibri" w:cs="Arial"/>
        </w:rPr>
      </w:pPr>
      <w:r w:rsidRPr="228792B7">
        <w:rPr>
          <w:rFonts w:ascii="Calibri" w:eastAsia="Calibri" w:hAnsi="Calibri" w:cs="Arial"/>
        </w:rPr>
        <w:lastRenderedPageBreak/>
        <w:t>A cohort model of graduate study is proven to be an effective way to master content and produce tangible learning outcomes</w:t>
      </w:r>
      <w:r w:rsidR="6D1EB61B" w:rsidRPr="228792B7">
        <w:rPr>
          <w:rFonts w:ascii="Calibri" w:eastAsia="Calibri" w:hAnsi="Calibri" w:cs="Arial"/>
        </w:rPr>
        <w:t xml:space="preserve">.  Active engagement </w:t>
      </w:r>
      <w:r w:rsidR="3388C6E0" w:rsidRPr="228792B7">
        <w:rPr>
          <w:rFonts w:ascii="Calibri" w:eastAsia="Calibri" w:hAnsi="Calibri" w:cs="Arial"/>
        </w:rPr>
        <w:t xml:space="preserve">and contributions </w:t>
      </w:r>
      <w:r w:rsidR="6D1EB61B" w:rsidRPr="228792B7">
        <w:rPr>
          <w:rFonts w:ascii="Calibri" w:eastAsia="Calibri" w:hAnsi="Calibri" w:cs="Arial"/>
        </w:rPr>
        <w:t xml:space="preserve">in each class session will be required to produce </w:t>
      </w:r>
      <w:r w:rsidR="1CEB0046" w:rsidRPr="228792B7">
        <w:rPr>
          <w:rFonts w:ascii="Calibri" w:eastAsia="Calibri" w:hAnsi="Calibri" w:cs="Arial"/>
        </w:rPr>
        <w:t>meaningful</w:t>
      </w:r>
      <w:r w:rsidR="6D1EB61B" w:rsidRPr="228792B7">
        <w:rPr>
          <w:rFonts w:ascii="Calibri" w:eastAsia="Calibri" w:hAnsi="Calibri" w:cs="Arial"/>
        </w:rPr>
        <w:t xml:space="preserve"> results.</w:t>
      </w:r>
    </w:p>
    <w:p w14:paraId="515E5F67" w14:textId="46D0B884" w:rsidR="228792B7" w:rsidRDefault="6D1EB61B" w:rsidP="228792B7">
      <w:pPr>
        <w:rPr>
          <w:rFonts w:ascii="Calibri" w:eastAsia="Calibri" w:hAnsi="Calibri" w:cs="Arial"/>
        </w:rPr>
      </w:pPr>
      <w:r w:rsidRPr="228792B7">
        <w:rPr>
          <w:rFonts w:ascii="Calibri" w:eastAsia="Calibri" w:hAnsi="Calibri" w:cs="Arial"/>
        </w:rPr>
        <w:t xml:space="preserve">  </w:t>
      </w:r>
    </w:p>
    <w:p w14:paraId="33E1223A" w14:textId="7E202B14" w:rsidR="34AF2675" w:rsidRDefault="67AB1A83" w:rsidP="228792B7">
      <w:pPr>
        <w:rPr>
          <w:rFonts w:ascii="Calibri" w:eastAsia="Calibri" w:hAnsi="Calibri" w:cs="Arial"/>
        </w:rPr>
      </w:pPr>
      <w:r w:rsidRPr="228792B7">
        <w:rPr>
          <w:rFonts w:ascii="Calibri" w:eastAsia="Calibri" w:hAnsi="Calibri" w:cs="Arial"/>
        </w:rPr>
        <w:t>Students must contact the professor personally if an emergency require</w:t>
      </w:r>
      <w:r w:rsidR="3298FA5B" w:rsidRPr="228792B7">
        <w:rPr>
          <w:rFonts w:ascii="Calibri" w:eastAsia="Calibri" w:hAnsi="Calibri" w:cs="Arial"/>
        </w:rPr>
        <w:t>s</w:t>
      </w:r>
      <w:r w:rsidRPr="228792B7">
        <w:rPr>
          <w:rFonts w:ascii="Calibri" w:eastAsia="Calibri" w:hAnsi="Calibri" w:cs="Arial"/>
        </w:rPr>
        <w:t xml:space="preserve"> absence from class.</w:t>
      </w:r>
      <w:r w:rsidR="00DE34DA">
        <w:rPr>
          <w:rFonts w:ascii="Calibri" w:eastAsia="Calibri" w:hAnsi="Calibri" w:cs="Arial"/>
        </w:rPr>
        <w:t xml:space="preserve"> </w:t>
      </w:r>
      <w:r w:rsidR="34AF2675" w:rsidRPr="228792B7">
        <w:rPr>
          <w:rFonts w:ascii="Calibri" w:eastAsia="Calibri" w:hAnsi="Calibri" w:cs="Arial"/>
        </w:rPr>
        <w:t>Only two excused absences will be permitted during the semester.</w:t>
      </w:r>
    </w:p>
    <w:p w14:paraId="3893CA33" w14:textId="77777777" w:rsidR="00703734" w:rsidRDefault="00703734" w:rsidP="004E7B4B">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Style w:val="CommentReference"/>
        </w:rPr>
      </w:pPr>
    </w:p>
    <w:p w14:paraId="5E6B05B6" w14:textId="2F8665B4" w:rsidR="0069279F" w:rsidRPr="0069279F" w:rsidRDefault="004E7B4B" w:rsidP="006927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eastAsia="Times" w:cstheme="minorHAnsi"/>
          <w:color w:val="616074"/>
        </w:rPr>
      </w:pPr>
      <w:r w:rsidRPr="004E7B4B">
        <w:rPr>
          <w:rFonts w:eastAsia="Calibri" w:cstheme="minorHAnsi"/>
          <w:lang w:bidi="he-IL"/>
        </w:rPr>
        <w:t xml:space="preserve">We will use the following zoom link: </w:t>
      </w:r>
      <w:r w:rsidRPr="004E7B4B">
        <w:rPr>
          <w:rFonts w:eastAsia="Times" w:cstheme="minorHAnsi"/>
          <w:color w:val="616074"/>
        </w:rPr>
        <w:t>Join Zoom Meeting</w:t>
      </w:r>
    </w:p>
    <w:p w14:paraId="4AC70D34" w14:textId="77777777" w:rsidR="0069279F" w:rsidRPr="0069279F" w:rsidRDefault="0069279F" w:rsidP="006927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eastAsia="Times" w:cstheme="minorHAnsi"/>
          <w:color w:val="616074"/>
        </w:rPr>
      </w:pPr>
    </w:p>
    <w:p w14:paraId="29A074D4" w14:textId="4E159F26" w:rsidR="0069279F" w:rsidRPr="0069279F" w:rsidRDefault="0069279F" w:rsidP="006927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eastAsia="Times" w:cstheme="minorHAnsi"/>
          <w:color w:val="616074"/>
        </w:rPr>
      </w:pPr>
      <w:r w:rsidRPr="0069279F">
        <w:rPr>
          <w:rFonts w:eastAsia="Times" w:cstheme="minorHAnsi"/>
          <w:color w:val="616074"/>
        </w:rPr>
        <w:t>Topic: TUL645 Resourcing Organizations for Social Change</w:t>
      </w:r>
    </w:p>
    <w:p w14:paraId="0BAEC3D5" w14:textId="77777777" w:rsidR="0069279F" w:rsidRPr="0069279F" w:rsidRDefault="0069279F" w:rsidP="006927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eastAsia="Times" w:cstheme="minorHAnsi"/>
          <w:color w:val="616074"/>
        </w:rPr>
      </w:pPr>
      <w:r w:rsidRPr="0069279F">
        <w:rPr>
          <w:rFonts w:eastAsia="Times" w:cstheme="minorHAnsi"/>
          <w:color w:val="616074"/>
        </w:rPr>
        <w:t>Join Zoom Meeting</w:t>
      </w:r>
    </w:p>
    <w:p w14:paraId="4A9B7B8D" w14:textId="77777777" w:rsidR="0069279F" w:rsidRPr="0069279F" w:rsidRDefault="0069279F" w:rsidP="006927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eastAsia="Times" w:cstheme="minorHAnsi"/>
          <w:color w:val="616074"/>
        </w:rPr>
      </w:pPr>
      <w:r w:rsidRPr="0069279F">
        <w:rPr>
          <w:rFonts w:eastAsia="Times" w:cstheme="minorHAnsi"/>
          <w:color w:val="616074"/>
        </w:rPr>
        <w:t>https://wciu.zoom.us/j/98743029618</w:t>
      </w:r>
    </w:p>
    <w:p w14:paraId="4DCE228E" w14:textId="77777777" w:rsidR="00190566" w:rsidRPr="00CE07F3" w:rsidRDefault="00190566" w:rsidP="00A71E69">
      <w:pPr>
        <w:ind w:left="270"/>
      </w:pPr>
    </w:p>
    <w:p w14:paraId="6E693F5B" w14:textId="6209D37D" w:rsidR="107260E0" w:rsidRDefault="107260E0" w:rsidP="107260E0">
      <w:pPr>
        <w:rPr>
          <w:rFonts w:ascii="Calibri" w:eastAsia="Calibri" w:hAnsi="Calibri" w:cs="Arial"/>
          <w:b/>
          <w:bCs/>
        </w:rPr>
      </w:pPr>
    </w:p>
    <w:p w14:paraId="10951C9E" w14:textId="5A69CF92" w:rsidR="00C14D96" w:rsidRPr="00B9079C" w:rsidRDefault="00C14D96" w:rsidP="00E46EFB">
      <w:pPr>
        <w:pStyle w:val="Heading1"/>
      </w:pPr>
      <w:r w:rsidRPr="00B9079C">
        <w:br w:type="page"/>
      </w:r>
      <w:r w:rsidR="00325EA7">
        <w:lastRenderedPageBreak/>
        <w:t>Section</w:t>
      </w:r>
      <w:r w:rsidR="00325EA7" w:rsidRPr="00B9079C">
        <w:t xml:space="preserve"> </w:t>
      </w:r>
      <w:r w:rsidRPr="00B9079C">
        <w:t xml:space="preserve">3 – </w:t>
      </w:r>
      <w:r w:rsidR="00325EA7">
        <w:t>Schedule and Evaluation</w:t>
      </w:r>
    </w:p>
    <w:p w14:paraId="2CA649C1" w14:textId="6C413470" w:rsidR="006319A7" w:rsidRPr="00B803B7" w:rsidRDefault="006319A7" w:rsidP="00CB5C63">
      <w:pPr>
        <w:pStyle w:val="Heading2"/>
      </w:pPr>
      <w:r>
        <w:t xml:space="preserve">Course </w:t>
      </w:r>
      <w:r w:rsidR="40773BC3">
        <w:t>Schedule</w:t>
      </w:r>
    </w:p>
    <w:p w14:paraId="259777E0" w14:textId="5628C549" w:rsidR="009D2EAF" w:rsidRDefault="006319A7" w:rsidP="00352A7B">
      <w:r>
        <w:t>The course is structured for</w:t>
      </w:r>
      <w:r w:rsidR="5326CCCD">
        <w:t xml:space="preserve"> </w:t>
      </w:r>
      <w:r w:rsidR="00185CC2">
        <w:t>14</w:t>
      </w:r>
      <w:r w:rsidR="004B669E">
        <w:t xml:space="preserve"> </w:t>
      </w:r>
      <w:r>
        <w:t>modules</w:t>
      </w:r>
      <w:r w:rsidR="677EA24E">
        <w:t xml:space="preserve"> with a </w:t>
      </w:r>
      <w:r>
        <w:t>total of 135 hours of work</w:t>
      </w:r>
      <w:r w:rsidR="68101701">
        <w:t>.</w:t>
      </w:r>
    </w:p>
    <w:p w14:paraId="49EDF3CF" w14:textId="1BF253CC" w:rsidR="00E86D61" w:rsidRPr="009D2EAF" w:rsidRDefault="00E86D61" w:rsidP="00CB5C63">
      <w:pPr>
        <w:pStyle w:val="Heading2"/>
      </w:pPr>
      <w:r>
        <w:t>Course Time Estimate</w:t>
      </w:r>
    </w:p>
    <w:tbl>
      <w:tblPr>
        <w:tblStyle w:val="TableGrid"/>
        <w:tblW w:w="0" w:type="auto"/>
        <w:tblLook w:val="04A0" w:firstRow="1" w:lastRow="0" w:firstColumn="1" w:lastColumn="0" w:noHBand="0" w:noVBand="1"/>
      </w:tblPr>
      <w:tblGrid>
        <w:gridCol w:w="2355"/>
        <w:gridCol w:w="3914"/>
        <w:gridCol w:w="3081"/>
      </w:tblGrid>
      <w:tr w:rsidR="009E4BA3" w:rsidRPr="009E4BA3" w14:paraId="59C717F9" w14:textId="77777777" w:rsidTr="228792B7">
        <w:trPr>
          <w:trHeight w:val="432"/>
        </w:trPr>
        <w:tc>
          <w:tcPr>
            <w:tcW w:w="2425" w:type="dxa"/>
            <w:shd w:val="clear" w:color="auto" w:fill="800000"/>
            <w:vAlign w:val="bottom"/>
          </w:tcPr>
          <w:p w14:paraId="090EB6B6" w14:textId="70E5B94F" w:rsidR="00916ADE" w:rsidRPr="009E4BA3" w:rsidRDefault="00916ADE" w:rsidP="002C218B">
            <w:pPr>
              <w:jc w:val="center"/>
              <w:rPr>
                <w:color w:val="FFFFFF" w:themeColor="background1"/>
              </w:rPr>
            </w:pPr>
            <w:r w:rsidRPr="009E4BA3">
              <w:rPr>
                <w:color w:val="FFFFFF" w:themeColor="background1"/>
              </w:rPr>
              <w:t>Activity</w:t>
            </w:r>
          </w:p>
        </w:tc>
        <w:tc>
          <w:tcPr>
            <w:tcW w:w="4057" w:type="dxa"/>
            <w:shd w:val="clear" w:color="auto" w:fill="800000"/>
            <w:vAlign w:val="bottom"/>
          </w:tcPr>
          <w:p w14:paraId="148424C9" w14:textId="1DCA5F76" w:rsidR="00916ADE" w:rsidRPr="009E4BA3" w:rsidRDefault="00916ADE" w:rsidP="002C218B">
            <w:pPr>
              <w:jc w:val="center"/>
              <w:rPr>
                <w:color w:val="FFFFFF" w:themeColor="background1"/>
              </w:rPr>
            </w:pPr>
            <w:r w:rsidRPr="009E4BA3">
              <w:rPr>
                <w:color w:val="FFFFFF" w:themeColor="background1"/>
              </w:rPr>
              <w:t>Assignments</w:t>
            </w:r>
          </w:p>
        </w:tc>
        <w:tc>
          <w:tcPr>
            <w:tcW w:w="3242" w:type="dxa"/>
            <w:shd w:val="clear" w:color="auto" w:fill="800000"/>
            <w:vAlign w:val="bottom"/>
          </w:tcPr>
          <w:p w14:paraId="2C83DD21" w14:textId="774D5F1A" w:rsidR="00916ADE" w:rsidRPr="009E4BA3" w:rsidRDefault="00916ADE" w:rsidP="002C218B">
            <w:pPr>
              <w:jc w:val="center"/>
              <w:rPr>
                <w:color w:val="FFFFFF" w:themeColor="background1"/>
              </w:rPr>
            </w:pPr>
            <w:r w:rsidRPr="009E4BA3">
              <w:rPr>
                <w:color w:val="FFFFFF" w:themeColor="background1"/>
              </w:rPr>
              <w:t>Est hours for average student</w:t>
            </w:r>
          </w:p>
        </w:tc>
      </w:tr>
      <w:tr w:rsidR="00916ADE" w14:paraId="0020F147" w14:textId="77777777" w:rsidTr="228792B7">
        <w:tc>
          <w:tcPr>
            <w:tcW w:w="2425" w:type="dxa"/>
          </w:tcPr>
          <w:p w14:paraId="45EF9541" w14:textId="0593B20B" w:rsidR="00916ADE" w:rsidRDefault="00916ADE" w:rsidP="006319A7">
            <w:r>
              <w:t>Academic Engagement</w:t>
            </w:r>
          </w:p>
        </w:tc>
        <w:tc>
          <w:tcPr>
            <w:tcW w:w="4057" w:type="dxa"/>
          </w:tcPr>
          <w:p w14:paraId="133DCABD" w14:textId="06264B2E" w:rsidR="00916ADE" w:rsidRDefault="003603E4" w:rsidP="006319A7">
            <w:r w:rsidRPr="003603E4">
              <w:rPr>
                <w:b/>
                <w:bCs/>
              </w:rPr>
              <w:t>Asynchronous:</w:t>
            </w:r>
            <w:r w:rsidR="006E0F05">
              <w:t xml:space="preserve"> Interactive Discussion Forum </w:t>
            </w:r>
            <w:r w:rsidR="00447ED3">
              <w:t>(Called interactive Journals)</w:t>
            </w:r>
          </w:p>
        </w:tc>
        <w:tc>
          <w:tcPr>
            <w:tcW w:w="3242" w:type="dxa"/>
          </w:tcPr>
          <w:p w14:paraId="44976C42" w14:textId="6374BBFC" w:rsidR="00916ADE" w:rsidRDefault="00CF4E88" w:rsidP="640AFF17">
            <w:pPr>
              <w:jc w:val="center"/>
            </w:pPr>
            <w:r>
              <w:t>1</w:t>
            </w:r>
            <w:r w:rsidR="003603E4">
              <w:t>7</w:t>
            </w:r>
          </w:p>
        </w:tc>
      </w:tr>
      <w:tr w:rsidR="00916ADE" w14:paraId="48EAFC75" w14:textId="77777777" w:rsidTr="228792B7">
        <w:tc>
          <w:tcPr>
            <w:tcW w:w="2425" w:type="dxa"/>
          </w:tcPr>
          <w:p w14:paraId="0AD4E758" w14:textId="77777777" w:rsidR="00916ADE" w:rsidRDefault="00916ADE" w:rsidP="006319A7"/>
        </w:tc>
        <w:tc>
          <w:tcPr>
            <w:tcW w:w="4057" w:type="dxa"/>
          </w:tcPr>
          <w:p w14:paraId="24BBD770" w14:textId="0815D0B0" w:rsidR="00916ADE" w:rsidRDefault="00916ADE" w:rsidP="006319A7">
            <w:r w:rsidRPr="006955E0">
              <w:rPr>
                <w:b/>
                <w:bCs/>
              </w:rPr>
              <w:t>Synchronous:</w:t>
            </w:r>
            <w:r>
              <w:t xml:space="preserve"> Zoom meetings (2 hours per week)</w:t>
            </w:r>
          </w:p>
        </w:tc>
        <w:tc>
          <w:tcPr>
            <w:tcW w:w="3242" w:type="dxa"/>
          </w:tcPr>
          <w:p w14:paraId="5544BBF1" w14:textId="21686B2D" w:rsidR="00916ADE" w:rsidRDefault="00CF4E88" w:rsidP="640AFF17">
            <w:pPr>
              <w:jc w:val="center"/>
            </w:pPr>
            <w:r>
              <w:t>28</w:t>
            </w:r>
          </w:p>
        </w:tc>
      </w:tr>
      <w:tr w:rsidR="00916ADE" w14:paraId="67B11C46" w14:textId="77777777" w:rsidTr="228792B7">
        <w:tc>
          <w:tcPr>
            <w:tcW w:w="2425" w:type="dxa"/>
          </w:tcPr>
          <w:p w14:paraId="79E3E5DF" w14:textId="77777777" w:rsidR="00916ADE" w:rsidRDefault="00916ADE" w:rsidP="006319A7"/>
        </w:tc>
        <w:tc>
          <w:tcPr>
            <w:tcW w:w="4057" w:type="dxa"/>
          </w:tcPr>
          <w:p w14:paraId="36F6A641" w14:textId="45137801" w:rsidR="00916ADE" w:rsidRPr="006955E0" w:rsidRDefault="00916ADE" w:rsidP="006319A7">
            <w:pPr>
              <w:rPr>
                <w:b/>
                <w:bCs/>
              </w:rPr>
            </w:pPr>
            <w:r w:rsidRPr="006955E0">
              <w:rPr>
                <w:b/>
                <w:bCs/>
              </w:rPr>
              <w:t>T</w:t>
            </w:r>
            <w:r w:rsidR="00381263">
              <w:rPr>
                <w:b/>
                <w:bCs/>
              </w:rPr>
              <w:t>OTAL</w:t>
            </w:r>
            <w:r w:rsidRPr="006955E0">
              <w:rPr>
                <w:b/>
                <w:bCs/>
              </w:rPr>
              <w:t>:</w:t>
            </w:r>
          </w:p>
        </w:tc>
        <w:tc>
          <w:tcPr>
            <w:tcW w:w="3242" w:type="dxa"/>
          </w:tcPr>
          <w:p w14:paraId="2F54EA66" w14:textId="679C3021" w:rsidR="00916ADE" w:rsidRPr="006955E0" w:rsidRDefault="00916ADE" w:rsidP="009E4BA3">
            <w:pPr>
              <w:jc w:val="center"/>
              <w:rPr>
                <w:b/>
                <w:bCs/>
              </w:rPr>
            </w:pPr>
            <w:r w:rsidRPr="006955E0">
              <w:rPr>
                <w:b/>
                <w:bCs/>
              </w:rPr>
              <w:t>45</w:t>
            </w:r>
          </w:p>
        </w:tc>
      </w:tr>
      <w:tr w:rsidR="00916ADE" w14:paraId="1AAAD14C" w14:textId="77777777" w:rsidTr="00AA7921">
        <w:trPr>
          <w:trHeight w:val="584"/>
        </w:trPr>
        <w:tc>
          <w:tcPr>
            <w:tcW w:w="2425" w:type="dxa"/>
          </w:tcPr>
          <w:p w14:paraId="1096A5BD" w14:textId="39453354" w:rsidR="00916ADE" w:rsidRDefault="00E541FE" w:rsidP="006319A7">
            <w:r>
              <w:t>Preparation</w:t>
            </w:r>
          </w:p>
        </w:tc>
        <w:tc>
          <w:tcPr>
            <w:tcW w:w="4057" w:type="dxa"/>
          </w:tcPr>
          <w:p w14:paraId="7E61043F" w14:textId="06F660B8" w:rsidR="00916ADE" w:rsidRDefault="3EE61617" w:rsidP="006319A7">
            <w:r>
              <w:t xml:space="preserve">Required </w:t>
            </w:r>
            <w:r w:rsidR="19DCF8BF">
              <w:t>Reading (Textbooks, articles, thought papers</w:t>
            </w:r>
            <w:r w:rsidR="6450F7CF">
              <w:t>)</w:t>
            </w:r>
          </w:p>
        </w:tc>
        <w:tc>
          <w:tcPr>
            <w:tcW w:w="3242" w:type="dxa"/>
          </w:tcPr>
          <w:p w14:paraId="6AECD4C1" w14:textId="34E91AEE" w:rsidR="00916ADE" w:rsidRDefault="00CF4E88" w:rsidP="228792B7">
            <w:pPr>
              <w:jc w:val="center"/>
              <w:rPr>
                <w:rFonts w:ascii="Calibri" w:eastAsia="Calibri" w:hAnsi="Calibri" w:cs="Arial"/>
              </w:rPr>
            </w:pPr>
            <w:r>
              <w:t>40</w:t>
            </w:r>
          </w:p>
        </w:tc>
      </w:tr>
      <w:tr w:rsidR="0008235F" w14:paraId="44B1BEA1" w14:textId="77777777" w:rsidTr="228792B7">
        <w:tc>
          <w:tcPr>
            <w:tcW w:w="2425" w:type="dxa"/>
          </w:tcPr>
          <w:p w14:paraId="5B994900" w14:textId="77777777" w:rsidR="00CF4E88" w:rsidRDefault="00CF4E88" w:rsidP="006319A7"/>
        </w:tc>
        <w:tc>
          <w:tcPr>
            <w:tcW w:w="4057" w:type="dxa"/>
          </w:tcPr>
          <w:p w14:paraId="22926F53" w14:textId="1E68D79B" w:rsidR="00CF4E88" w:rsidRDefault="00CF4E88" w:rsidP="228792B7">
            <w:r>
              <w:t>Proposal</w:t>
            </w:r>
          </w:p>
        </w:tc>
        <w:tc>
          <w:tcPr>
            <w:tcW w:w="3242" w:type="dxa"/>
          </w:tcPr>
          <w:p w14:paraId="66C59353" w14:textId="2ACA0D58" w:rsidR="00CF4E88" w:rsidDel="00CF4E88" w:rsidRDefault="00CF4E88" w:rsidP="009E4BA3">
            <w:pPr>
              <w:jc w:val="center"/>
            </w:pPr>
            <w:r>
              <w:t>20</w:t>
            </w:r>
          </w:p>
        </w:tc>
      </w:tr>
      <w:tr w:rsidR="00916ADE" w14:paraId="42631D44" w14:textId="77777777" w:rsidTr="228792B7">
        <w:tc>
          <w:tcPr>
            <w:tcW w:w="2425" w:type="dxa"/>
          </w:tcPr>
          <w:p w14:paraId="262C1AB7" w14:textId="535DE0FB" w:rsidR="00916ADE" w:rsidRDefault="00916ADE" w:rsidP="006319A7"/>
        </w:tc>
        <w:tc>
          <w:tcPr>
            <w:tcW w:w="4057" w:type="dxa"/>
          </w:tcPr>
          <w:p w14:paraId="0509AA9D" w14:textId="0616E698" w:rsidR="00916ADE" w:rsidRPr="00DD3342" w:rsidRDefault="003603E4" w:rsidP="228792B7">
            <w:r>
              <w:t>Active class preparation and presentations</w:t>
            </w:r>
          </w:p>
        </w:tc>
        <w:tc>
          <w:tcPr>
            <w:tcW w:w="3242" w:type="dxa"/>
          </w:tcPr>
          <w:p w14:paraId="5EE2EB20" w14:textId="398D4DE0" w:rsidR="00916ADE" w:rsidRDefault="00CF4E88" w:rsidP="009E4BA3">
            <w:pPr>
              <w:jc w:val="center"/>
            </w:pPr>
            <w:r>
              <w:t>14</w:t>
            </w:r>
          </w:p>
        </w:tc>
      </w:tr>
      <w:tr w:rsidR="00916ADE" w14:paraId="2E4D4BFD" w14:textId="77777777" w:rsidTr="228792B7">
        <w:tc>
          <w:tcPr>
            <w:tcW w:w="2425" w:type="dxa"/>
          </w:tcPr>
          <w:p w14:paraId="6F669018" w14:textId="77777777" w:rsidR="00916ADE" w:rsidRDefault="00916ADE" w:rsidP="006319A7"/>
        </w:tc>
        <w:tc>
          <w:tcPr>
            <w:tcW w:w="4057" w:type="dxa"/>
          </w:tcPr>
          <w:p w14:paraId="4CB2D31E" w14:textId="105C9096" w:rsidR="00916ADE" w:rsidRPr="00DD3342" w:rsidRDefault="2DF7EE4A" w:rsidP="228792B7">
            <w:r>
              <w:t>Viewing podcasts</w:t>
            </w:r>
            <w:r w:rsidR="59A0FFEF">
              <w:t>/webinars</w:t>
            </w:r>
          </w:p>
        </w:tc>
        <w:tc>
          <w:tcPr>
            <w:tcW w:w="3242" w:type="dxa"/>
          </w:tcPr>
          <w:p w14:paraId="0359FD0B" w14:textId="7CF16C74" w:rsidR="00916ADE" w:rsidRDefault="00CF4E88" w:rsidP="009E4BA3">
            <w:pPr>
              <w:jc w:val="center"/>
            </w:pPr>
            <w:r>
              <w:t>18</w:t>
            </w:r>
          </w:p>
        </w:tc>
      </w:tr>
      <w:tr w:rsidR="00916ADE" w14:paraId="30911A59" w14:textId="77777777" w:rsidTr="228792B7">
        <w:tc>
          <w:tcPr>
            <w:tcW w:w="2425" w:type="dxa"/>
          </w:tcPr>
          <w:p w14:paraId="6668FD34" w14:textId="77777777" w:rsidR="00916ADE" w:rsidRPr="006955E0" w:rsidRDefault="00916ADE" w:rsidP="006319A7">
            <w:pPr>
              <w:rPr>
                <w:b/>
                <w:bCs/>
              </w:rPr>
            </w:pPr>
          </w:p>
        </w:tc>
        <w:tc>
          <w:tcPr>
            <w:tcW w:w="4057" w:type="dxa"/>
          </w:tcPr>
          <w:p w14:paraId="64C69AFD" w14:textId="19A2C6B4" w:rsidR="00916ADE" w:rsidRPr="006955E0" w:rsidRDefault="00381263" w:rsidP="006319A7">
            <w:pPr>
              <w:rPr>
                <w:b/>
                <w:bCs/>
              </w:rPr>
            </w:pPr>
            <w:r w:rsidRPr="006955E0">
              <w:rPr>
                <w:b/>
                <w:bCs/>
              </w:rPr>
              <w:t>TOTAL</w:t>
            </w:r>
          </w:p>
        </w:tc>
        <w:tc>
          <w:tcPr>
            <w:tcW w:w="3242" w:type="dxa"/>
          </w:tcPr>
          <w:p w14:paraId="3234D9B7" w14:textId="2B24B9FD" w:rsidR="00916ADE" w:rsidRPr="006955E0" w:rsidRDefault="00381263" w:rsidP="009E4BA3">
            <w:pPr>
              <w:jc w:val="center"/>
              <w:rPr>
                <w:b/>
                <w:bCs/>
              </w:rPr>
            </w:pPr>
            <w:r w:rsidRPr="006955E0">
              <w:rPr>
                <w:b/>
                <w:bCs/>
              </w:rPr>
              <w:t>90</w:t>
            </w:r>
          </w:p>
        </w:tc>
      </w:tr>
      <w:tr w:rsidR="00916ADE" w14:paraId="15DEAAED" w14:textId="77777777" w:rsidTr="228792B7">
        <w:tc>
          <w:tcPr>
            <w:tcW w:w="2425" w:type="dxa"/>
          </w:tcPr>
          <w:p w14:paraId="49AC8C24" w14:textId="7CD6AD62" w:rsidR="00916ADE" w:rsidRPr="006955E0" w:rsidRDefault="00381263" w:rsidP="006319A7">
            <w:pPr>
              <w:rPr>
                <w:b/>
                <w:bCs/>
              </w:rPr>
            </w:pPr>
            <w:r w:rsidRPr="006955E0">
              <w:rPr>
                <w:b/>
                <w:bCs/>
              </w:rPr>
              <w:t>OVERALL TOTAL</w:t>
            </w:r>
          </w:p>
        </w:tc>
        <w:tc>
          <w:tcPr>
            <w:tcW w:w="4057" w:type="dxa"/>
          </w:tcPr>
          <w:p w14:paraId="7B8929AD" w14:textId="3C0806F4" w:rsidR="00916ADE" w:rsidRPr="006955E0" w:rsidRDefault="00916ADE" w:rsidP="006319A7">
            <w:pPr>
              <w:rPr>
                <w:b/>
                <w:bCs/>
              </w:rPr>
            </w:pPr>
          </w:p>
        </w:tc>
        <w:tc>
          <w:tcPr>
            <w:tcW w:w="3242" w:type="dxa"/>
          </w:tcPr>
          <w:p w14:paraId="5810C191" w14:textId="7C3BE719" w:rsidR="00916ADE" w:rsidRPr="006955E0" w:rsidRDefault="00381263" w:rsidP="009E4BA3">
            <w:pPr>
              <w:jc w:val="center"/>
              <w:rPr>
                <w:b/>
                <w:bCs/>
              </w:rPr>
            </w:pPr>
            <w:r w:rsidRPr="006955E0">
              <w:rPr>
                <w:b/>
                <w:bCs/>
              </w:rPr>
              <w:t>135</w:t>
            </w:r>
          </w:p>
        </w:tc>
      </w:tr>
    </w:tbl>
    <w:p w14:paraId="1B8C2A47" w14:textId="77777777" w:rsidR="00BA0688" w:rsidRPr="00BA0688" w:rsidRDefault="00BA0688" w:rsidP="00BA0688"/>
    <w:p w14:paraId="2CBAC7C1" w14:textId="48D49C83" w:rsidR="00E477DA" w:rsidRPr="00B803B7" w:rsidRDefault="00E477DA" w:rsidP="00CB5C63">
      <w:pPr>
        <w:pStyle w:val="Heading2"/>
      </w:pPr>
      <w:bookmarkStart w:id="3" w:name="_Hlk528593080"/>
      <w:r w:rsidRPr="00B803B7">
        <w:t>Evaluation and Assessment Activities</w:t>
      </w:r>
    </w:p>
    <w:p w14:paraId="07D9467F" w14:textId="4FF240D4" w:rsidR="00843630" w:rsidRDefault="00E477DA" w:rsidP="00E477DA">
      <w:r>
        <w:t xml:space="preserve">You will find these assignments in Populi.  </w:t>
      </w:r>
      <w:r w:rsidR="701CF0B1">
        <w:t>Your Interactive Journal should be submitted to the professor’s personal email as it is a confidential document.</w:t>
      </w:r>
      <w:r>
        <w:t xml:space="preserve"> All </w:t>
      </w:r>
      <w:r w:rsidR="326B064C">
        <w:t xml:space="preserve">other </w:t>
      </w:r>
      <w:r>
        <w:t>assignments are to be submitted in Populi by the due date.</w:t>
      </w:r>
      <w:r w:rsidR="004E7B4B">
        <w:t xml:space="preserve"> </w:t>
      </w:r>
    </w:p>
    <w:p w14:paraId="371D3AFE" w14:textId="776CED0C" w:rsidR="00031B06" w:rsidRDefault="00031B06" w:rsidP="00E477DA"/>
    <w:tbl>
      <w:tblPr>
        <w:tblStyle w:val="GridTable4-Accent1"/>
        <w:tblW w:w="0" w:type="auto"/>
        <w:tblLook w:val="04A0" w:firstRow="1" w:lastRow="0" w:firstColumn="1" w:lastColumn="0" w:noHBand="0" w:noVBand="1"/>
      </w:tblPr>
      <w:tblGrid>
        <w:gridCol w:w="1502"/>
        <w:gridCol w:w="6233"/>
        <w:gridCol w:w="1615"/>
      </w:tblGrid>
      <w:tr w:rsidR="00031B06" w:rsidRPr="00482970" w14:paraId="5A1E6FDC" w14:textId="77777777" w:rsidTr="00AA79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25E1C4B2" w14:textId="77777777" w:rsidR="00031B06" w:rsidRPr="00482970" w:rsidRDefault="00031B06" w:rsidP="0048159C">
            <w:pPr>
              <w:jc w:val="center"/>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Due</w:t>
            </w:r>
          </w:p>
        </w:tc>
        <w:tc>
          <w:tcPr>
            <w:tcW w:w="6233" w:type="dxa"/>
          </w:tcPr>
          <w:p w14:paraId="6143B748" w14:textId="77777777" w:rsidR="00031B06" w:rsidRPr="00482970" w:rsidRDefault="00031B06" w:rsidP="0048159C">
            <w:pPr>
              <w:jc w:val="center"/>
              <w:cnfStyle w:val="100000000000" w:firstRow="1"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Assignment</w:t>
            </w:r>
          </w:p>
        </w:tc>
        <w:tc>
          <w:tcPr>
            <w:tcW w:w="1615" w:type="dxa"/>
          </w:tcPr>
          <w:p w14:paraId="7DDB1E18" w14:textId="77777777" w:rsidR="00031B06" w:rsidRPr="00482970" w:rsidRDefault="00031B06" w:rsidP="0048159C">
            <w:pPr>
              <w:jc w:val="center"/>
              <w:cnfStyle w:val="100000000000" w:firstRow="1"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Points</w:t>
            </w:r>
          </w:p>
        </w:tc>
      </w:tr>
      <w:tr w:rsidR="00031B06" w:rsidRPr="00482970" w14:paraId="3E1A689C"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5CB62F8D" w14:textId="77777777" w:rsidR="00031B06" w:rsidRPr="00482970" w:rsidRDefault="00031B06" w:rsidP="0048159C">
            <w:pPr>
              <w:rPr>
                <w:rFonts w:ascii="Cambria" w:eastAsia="Times" w:hAnsi="Cambria" w:cs="Times"/>
                <w:color w:val="000000" w:themeColor="text1"/>
                <w:sz w:val="18"/>
                <w:szCs w:val="18"/>
              </w:rPr>
            </w:pPr>
            <w:r w:rsidRPr="00482970">
              <w:rPr>
                <w:rFonts w:ascii="Cambria" w:eastAsia="Times" w:hAnsi="Cambria" w:cs="Times"/>
                <w:b w:val="0"/>
                <w:bCs w:val="0"/>
                <w:color w:val="000000" w:themeColor="text1"/>
                <w:sz w:val="18"/>
                <w:szCs w:val="18"/>
              </w:rPr>
              <w:t>September 8th</w:t>
            </w:r>
          </w:p>
        </w:tc>
        <w:tc>
          <w:tcPr>
            <w:tcW w:w="6233" w:type="dxa"/>
          </w:tcPr>
          <w:p w14:paraId="544B0BE3" w14:textId="3ECC48EA" w:rsidR="00031B06" w:rsidRPr="00482970" w:rsidRDefault="539CC5D5" w:rsidP="228792B7">
            <w:pPr>
              <w:pStyle w:val="ListParagraph"/>
              <w:ind w:left="0"/>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r w:rsidRPr="228792B7">
              <w:rPr>
                <w:rFonts w:ascii="Cambria" w:eastAsia="Times" w:hAnsi="Cambria" w:cs="Times"/>
                <w:color w:val="000000" w:themeColor="text1"/>
                <w:sz w:val="18"/>
                <w:szCs w:val="18"/>
              </w:rPr>
              <w:t>LIFE STORY</w:t>
            </w:r>
          </w:p>
        </w:tc>
        <w:tc>
          <w:tcPr>
            <w:tcW w:w="1615" w:type="dxa"/>
          </w:tcPr>
          <w:p w14:paraId="5E13F13C" w14:textId="498BEA26" w:rsidR="00031B06" w:rsidRPr="00482970" w:rsidRDefault="003428B8"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2</w:t>
            </w:r>
          </w:p>
        </w:tc>
      </w:tr>
      <w:tr w:rsidR="00031B06" w:rsidRPr="00482970" w14:paraId="7F8AA353"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162BEC09"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2E0AD410" w14:textId="12653C80" w:rsidR="00031B06" w:rsidRPr="00482970" w:rsidRDefault="0007212D"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Pr>
                <w:rFonts w:ascii="Cambria" w:eastAsia="Times" w:hAnsi="Cambria" w:cs="Times"/>
                <w:color w:val="000000" w:themeColor="text1"/>
                <w:sz w:val="18"/>
                <w:szCs w:val="18"/>
              </w:rPr>
              <w:t>In less than 500 words, d</w:t>
            </w:r>
            <w:r w:rsidR="00031B06" w:rsidRPr="00482970">
              <w:rPr>
                <w:rFonts w:ascii="Cambria" w:eastAsia="Times" w:hAnsi="Cambria" w:cs="Times"/>
                <w:color w:val="000000" w:themeColor="text1"/>
                <w:sz w:val="18"/>
                <w:szCs w:val="18"/>
              </w:rPr>
              <w:t>escribe your family of origin, key childhood experiences, education and work history, God’s calling on your life—your faith journey and dreams for the future</w:t>
            </w:r>
            <w:r w:rsidR="00AC20E1">
              <w:rPr>
                <w:rFonts w:ascii="Cambria" w:eastAsia="Times" w:hAnsi="Cambria" w:cs="Times"/>
                <w:color w:val="000000" w:themeColor="text1"/>
                <w:sz w:val="18"/>
                <w:szCs w:val="18"/>
              </w:rPr>
              <w:t>.</w:t>
            </w:r>
            <w:r w:rsidR="00722BA0">
              <w:rPr>
                <w:rFonts w:ascii="Cambria" w:eastAsia="Times" w:hAnsi="Cambria" w:cs="Times"/>
                <w:color w:val="000000" w:themeColor="text1"/>
                <w:sz w:val="18"/>
                <w:szCs w:val="18"/>
              </w:rPr>
              <w:t xml:space="preserve"> How has background formed your concepts of economic life</w:t>
            </w:r>
            <w:r>
              <w:rPr>
                <w:rFonts w:ascii="Cambria" w:eastAsia="Times" w:hAnsi="Cambria" w:cs="Times"/>
                <w:color w:val="000000" w:themeColor="text1"/>
                <w:sz w:val="18"/>
                <w:szCs w:val="18"/>
              </w:rPr>
              <w:t>?</w:t>
            </w:r>
          </w:p>
        </w:tc>
        <w:tc>
          <w:tcPr>
            <w:tcW w:w="1615" w:type="dxa"/>
          </w:tcPr>
          <w:p w14:paraId="70762587"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p>
        </w:tc>
      </w:tr>
      <w:tr w:rsidR="00031B06" w:rsidRPr="00482970" w14:paraId="74BA941C"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04A8ADF4" w14:textId="77777777" w:rsidR="00031B06" w:rsidRPr="00482970" w:rsidRDefault="00031B06" w:rsidP="0048159C">
            <w:pPr>
              <w:rPr>
                <w:rFonts w:ascii="Cambria" w:eastAsia="Calibri" w:hAnsi="Cambria" w:cs="Arial"/>
                <w:color w:val="000000" w:themeColor="text1"/>
                <w:sz w:val="18"/>
                <w:szCs w:val="18"/>
              </w:rPr>
            </w:pPr>
          </w:p>
        </w:tc>
        <w:tc>
          <w:tcPr>
            <w:tcW w:w="6233" w:type="dxa"/>
          </w:tcPr>
          <w:p w14:paraId="5626146C"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tc>
        <w:tc>
          <w:tcPr>
            <w:tcW w:w="1615" w:type="dxa"/>
          </w:tcPr>
          <w:p w14:paraId="0DEA6893"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tc>
      </w:tr>
      <w:tr w:rsidR="00031B06" w:rsidRPr="00482970" w14:paraId="50632E42"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34D0E5AB" w14:textId="77777777" w:rsidR="00031B06" w:rsidRPr="00482970" w:rsidRDefault="00031B06" w:rsidP="0048159C">
            <w:pPr>
              <w:rPr>
                <w:rFonts w:ascii="Cambria" w:eastAsia="Times" w:hAnsi="Cambria" w:cs="Times"/>
                <w:color w:val="000000" w:themeColor="text1"/>
                <w:sz w:val="18"/>
                <w:szCs w:val="18"/>
              </w:rPr>
            </w:pPr>
            <w:r w:rsidRPr="00482970">
              <w:rPr>
                <w:rFonts w:ascii="Cambria" w:eastAsia="Times" w:hAnsi="Cambria" w:cs="Times"/>
                <w:b w:val="0"/>
                <w:bCs w:val="0"/>
                <w:color w:val="000000" w:themeColor="text1"/>
                <w:sz w:val="18"/>
                <w:szCs w:val="18"/>
              </w:rPr>
              <w:t>September 15 - December 1st</w:t>
            </w:r>
          </w:p>
        </w:tc>
        <w:tc>
          <w:tcPr>
            <w:tcW w:w="6233" w:type="dxa"/>
          </w:tcPr>
          <w:p w14:paraId="4D078F63" w14:textId="3069A751" w:rsidR="00031B06" w:rsidRPr="00482970" w:rsidRDefault="00E344C9"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Pr>
                <w:rFonts w:ascii="Cambria" w:eastAsia="Times" w:hAnsi="Cambria" w:cs="Times"/>
                <w:color w:val="000000" w:themeColor="text1"/>
                <w:sz w:val="18"/>
                <w:szCs w:val="18"/>
              </w:rPr>
              <w:t xml:space="preserve">WRITTEN DISCUSSION = </w:t>
            </w:r>
            <w:r w:rsidR="00031B06" w:rsidRPr="228792B7">
              <w:rPr>
                <w:rFonts w:ascii="Cambria" w:eastAsia="Times" w:hAnsi="Cambria" w:cs="Times"/>
                <w:color w:val="000000" w:themeColor="text1"/>
                <w:sz w:val="18"/>
                <w:szCs w:val="18"/>
              </w:rPr>
              <w:t>INTERACTIVE JOURNA</w:t>
            </w:r>
            <w:r w:rsidR="710FEB7D" w:rsidRPr="228792B7">
              <w:rPr>
                <w:rFonts w:ascii="Cambria" w:eastAsia="Times" w:hAnsi="Cambria" w:cs="Times"/>
                <w:color w:val="000000" w:themeColor="text1"/>
                <w:sz w:val="18"/>
                <w:szCs w:val="18"/>
              </w:rPr>
              <w:t xml:space="preserve">L </w:t>
            </w:r>
            <w:r w:rsidR="00031B06" w:rsidRPr="228792B7">
              <w:rPr>
                <w:rFonts w:ascii="Cambria" w:eastAsia="Times" w:hAnsi="Cambria" w:cs="Times"/>
                <w:color w:val="000000" w:themeColor="text1"/>
                <w:sz w:val="18"/>
                <w:szCs w:val="18"/>
              </w:rPr>
              <w:t>WEEKLY SUBMISSIONS</w:t>
            </w:r>
          </w:p>
        </w:tc>
        <w:tc>
          <w:tcPr>
            <w:tcW w:w="1615" w:type="dxa"/>
          </w:tcPr>
          <w:p w14:paraId="3614A0A2" w14:textId="2F4385E6" w:rsidR="00031B06" w:rsidRPr="00482970" w:rsidRDefault="00E1696C"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1</w:t>
            </w:r>
            <w:r w:rsidR="003428B8">
              <w:rPr>
                <w:rFonts w:ascii="Cambria" w:eastAsia="Times" w:hAnsi="Cambria" w:cs="Times"/>
                <w:color w:val="000000" w:themeColor="text1"/>
                <w:sz w:val="18"/>
                <w:szCs w:val="18"/>
              </w:rPr>
              <w:t>2</w:t>
            </w:r>
          </w:p>
        </w:tc>
      </w:tr>
      <w:tr w:rsidR="00031B06" w:rsidRPr="00482970" w14:paraId="58746194"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07F277CA"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2F51C2B1" w14:textId="77777777" w:rsidR="00E344C9"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Each week you will have the opportunity to reflect on the key points of learning shared by our guest speakers, class discussions and readings. (</w:t>
            </w:r>
            <w:r w:rsidR="00E344C9">
              <w:rPr>
                <w:rFonts w:ascii="Cambria" w:eastAsia="Times" w:hAnsi="Cambria" w:cs="Times"/>
                <w:color w:val="000000" w:themeColor="text1"/>
                <w:sz w:val="18"/>
                <w:szCs w:val="18"/>
              </w:rPr>
              <w:t>3 paragraphs as first entry by Monday before class, response to one other by Weds</w:t>
            </w:r>
            <w:r w:rsidRPr="00482970">
              <w:rPr>
                <w:rFonts w:ascii="Cambria" w:eastAsia="Times" w:hAnsi="Cambria" w:cs="Times"/>
                <w:color w:val="000000" w:themeColor="text1"/>
                <w:sz w:val="18"/>
                <w:szCs w:val="18"/>
              </w:rPr>
              <w:t>)</w:t>
            </w:r>
            <w:r w:rsidR="0007212D">
              <w:rPr>
                <w:rFonts w:ascii="Cambria" w:eastAsia="Times" w:hAnsi="Cambria" w:cs="Times"/>
                <w:color w:val="000000" w:themeColor="text1"/>
                <w:sz w:val="18"/>
                <w:szCs w:val="18"/>
              </w:rPr>
              <w:t xml:space="preserve">. </w:t>
            </w:r>
          </w:p>
          <w:p w14:paraId="73003720" w14:textId="77777777" w:rsidR="00E344C9" w:rsidRDefault="00E344C9"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p>
          <w:p w14:paraId="7BEA43BD" w14:textId="4C68FEB5"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hAnsi="Cambria"/>
                <w:sz w:val="18"/>
                <w:szCs w:val="18"/>
              </w:rPr>
            </w:pPr>
            <w:r w:rsidRPr="00482970">
              <w:rPr>
                <w:rFonts w:ascii="Cambria" w:eastAsia="Times" w:hAnsi="Cambria" w:cs="Times"/>
                <w:color w:val="000000" w:themeColor="text1"/>
                <w:sz w:val="18"/>
                <w:szCs w:val="18"/>
              </w:rPr>
              <w:t>The professor will respond to your reflections each week and participate in an ongoing dialogue throughout the semester.</w:t>
            </w:r>
          </w:p>
        </w:tc>
        <w:tc>
          <w:tcPr>
            <w:tcW w:w="1615" w:type="dxa"/>
          </w:tcPr>
          <w:p w14:paraId="6535B52D"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p>
        </w:tc>
      </w:tr>
      <w:tr w:rsidR="00E1696C" w:rsidRPr="00482970" w14:paraId="6931F777"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4F0710FC" w14:textId="51F6E800" w:rsidR="00E1696C" w:rsidRPr="00482970" w:rsidRDefault="00E1696C" w:rsidP="0048159C">
            <w:pPr>
              <w:rPr>
                <w:rFonts w:ascii="Cambria" w:eastAsia="Calibri" w:hAnsi="Cambria" w:cs="Arial"/>
                <w:color w:val="000000" w:themeColor="text1"/>
                <w:sz w:val="18"/>
                <w:szCs w:val="18"/>
              </w:rPr>
            </w:pPr>
            <w:r w:rsidRPr="00482970">
              <w:rPr>
                <w:rFonts w:ascii="Cambria" w:eastAsia="Times" w:hAnsi="Cambria" w:cs="Times"/>
                <w:b w:val="0"/>
                <w:bCs w:val="0"/>
                <w:color w:val="000000" w:themeColor="text1"/>
                <w:sz w:val="18"/>
                <w:szCs w:val="18"/>
              </w:rPr>
              <w:t xml:space="preserve">September </w:t>
            </w:r>
            <w:r>
              <w:rPr>
                <w:rFonts w:ascii="Cambria" w:eastAsia="Times" w:hAnsi="Cambria" w:cs="Times"/>
                <w:b w:val="0"/>
                <w:bCs w:val="0"/>
                <w:color w:val="000000" w:themeColor="text1"/>
                <w:sz w:val="18"/>
                <w:szCs w:val="18"/>
              </w:rPr>
              <w:t>20</w:t>
            </w:r>
            <w:r w:rsidRPr="00482970">
              <w:rPr>
                <w:rFonts w:ascii="Cambria" w:eastAsia="Times" w:hAnsi="Cambria" w:cs="Times"/>
                <w:b w:val="0"/>
                <w:bCs w:val="0"/>
                <w:color w:val="000000" w:themeColor="text1"/>
                <w:sz w:val="18"/>
                <w:szCs w:val="18"/>
              </w:rPr>
              <w:t xml:space="preserve"> - December 1st</w:t>
            </w:r>
          </w:p>
        </w:tc>
        <w:tc>
          <w:tcPr>
            <w:tcW w:w="6233" w:type="dxa"/>
          </w:tcPr>
          <w:p w14:paraId="5D2370E8" w14:textId="4CAC5A51" w:rsidR="00E1696C" w:rsidRDefault="00E1696C" w:rsidP="00E1696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 xml:space="preserve">WRITTEN DISCUSSION- VIDEO </w:t>
            </w:r>
            <w:r w:rsidR="00A97DCD">
              <w:rPr>
                <w:rFonts w:ascii="Cambria" w:eastAsia="Times" w:hAnsi="Cambria" w:cs="Times"/>
                <w:color w:val="000000" w:themeColor="text1"/>
                <w:sz w:val="18"/>
                <w:szCs w:val="18"/>
              </w:rPr>
              <w:t>ANALYSIS</w:t>
            </w:r>
          </w:p>
        </w:tc>
        <w:tc>
          <w:tcPr>
            <w:tcW w:w="1615" w:type="dxa"/>
          </w:tcPr>
          <w:p w14:paraId="33AF5A8F" w14:textId="56B8EDAE" w:rsidR="00E1696C" w:rsidRPr="00482970" w:rsidRDefault="00E1696C" w:rsidP="0048159C">
            <w:pPr>
              <w:cnfStyle w:val="000000000000" w:firstRow="0" w:lastRow="0" w:firstColumn="0" w:lastColumn="0" w:oddVBand="0" w:evenVBand="0" w:oddHBand="0" w:evenHBand="0" w:firstRowFirstColumn="0" w:firstRowLastColumn="0" w:lastRowFirstColumn="0" w:lastRowLastColumn="0"/>
              <w:rPr>
                <w:rFonts w:ascii="Cambria" w:eastAsia="Calibri" w:hAnsi="Cambria" w:cs="Arial"/>
                <w:color w:val="000000" w:themeColor="text1"/>
                <w:sz w:val="18"/>
                <w:szCs w:val="18"/>
              </w:rPr>
            </w:pPr>
            <w:r>
              <w:rPr>
                <w:rFonts w:ascii="Cambria" w:eastAsia="Calibri" w:hAnsi="Cambria" w:cs="Arial"/>
                <w:color w:val="000000" w:themeColor="text1"/>
                <w:sz w:val="18"/>
                <w:szCs w:val="18"/>
              </w:rPr>
              <w:t>3</w:t>
            </w:r>
          </w:p>
        </w:tc>
      </w:tr>
      <w:tr w:rsidR="00031B06" w:rsidRPr="00482970" w14:paraId="4B91A836"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03D049A1" w14:textId="77777777" w:rsidR="00031B06" w:rsidRPr="00482970" w:rsidRDefault="00031B06" w:rsidP="0048159C">
            <w:pPr>
              <w:rPr>
                <w:rFonts w:ascii="Cambria" w:eastAsia="Calibri" w:hAnsi="Cambria" w:cs="Arial"/>
                <w:color w:val="000000" w:themeColor="text1"/>
                <w:sz w:val="18"/>
                <w:szCs w:val="18"/>
              </w:rPr>
            </w:pPr>
          </w:p>
        </w:tc>
        <w:tc>
          <w:tcPr>
            <w:tcW w:w="6233" w:type="dxa"/>
          </w:tcPr>
          <w:p w14:paraId="1EA7596E" w14:textId="77777777" w:rsidR="00E1696C" w:rsidRPr="00E1696C" w:rsidRDefault="00E1696C" w:rsidP="00E1696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r w:rsidRPr="00E1696C">
              <w:rPr>
                <w:rFonts w:ascii="Cambria" w:eastAsia="Calibri" w:hAnsi="Cambria" w:cs="Arial"/>
                <w:color w:val="000000" w:themeColor="text1"/>
                <w:sz w:val="18"/>
                <w:szCs w:val="18"/>
              </w:rPr>
              <w:t>We will work together to edit the videos into more usable formats, learning to use a video editor as a new essential skill in your communications skills bag.</w:t>
            </w:r>
          </w:p>
          <w:p w14:paraId="151EA389" w14:textId="77777777" w:rsidR="00E1696C" w:rsidRPr="00E1696C" w:rsidRDefault="00E1696C" w:rsidP="00E1696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p w14:paraId="537478B0" w14:textId="77777777" w:rsidR="00E1696C" w:rsidRPr="00E1696C" w:rsidRDefault="00E1696C" w:rsidP="00E1696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r w:rsidRPr="00E1696C">
              <w:rPr>
                <w:rFonts w:ascii="Cambria" w:eastAsia="Calibri" w:hAnsi="Cambria" w:cs="Arial"/>
                <w:color w:val="000000" w:themeColor="text1"/>
                <w:sz w:val="18"/>
                <w:szCs w:val="18"/>
              </w:rPr>
              <w:lastRenderedPageBreak/>
              <w:t>Identify the key themes, the breaks, suggest the use of music, list 5-7 possible sub-headings, identify sections that can be deleted by listing their timestamp in and out, information links that needs to go into the concluding slide, any problem issues.</w:t>
            </w:r>
          </w:p>
          <w:p w14:paraId="3646E170" w14:textId="77777777" w:rsidR="00E1696C" w:rsidRPr="00E1696C" w:rsidRDefault="00E1696C" w:rsidP="00E1696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p w14:paraId="2A44A045" w14:textId="1C3C7749" w:rsidR="00E1696C" w:rsidRPr="00E1696C" w:rsidRDefault="00E1696C" w:rsidP="00E1696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r w:rsidRPr="00E1696C">
              <w:rPr>
                <w:rFonts w:ascii="Cambria" w:eastAsia="Calibri" w:hAnsi="Cambria" w:cs="Arial"/>
                <w:color w:val="000000" w:themeColor="text1"/>
                <w:sz w:val="18"/>
                <w:szCs w:val="18"/>
              </w:rPr>
              <w:t>Do this by reviewing the video and going each week prior to class to:</w:t>
            </w:r>
          </w:p>
          <w:p w14:paraId="68A55750" w14:textId="25C546DE" w:rsidR="00E1696C" w:rsidRPr="00482970" w:rsidRDefault="00E1696C" w:rsidP="00E1696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r w:rsidRPr="00E1696C">
              <w:rPr>
                <w:rFonts w:ascii="Cambria" w:eastAsia="Calibri" w:hAnsi="Cambria" w:cs="Arial"/>
                <w:color w:val="000000" w:themeColor="text1"/>
                <w:sz w:val="18"/>
                <w:szCs w:val="18"/>
              </w:rPr>
              <w:t>https://forms.gle/rB3Tx2ChRynqQJjV7</w:t>
            </w:r>
          </w:p>
        </w:tc>
        <w:tc>
          <w:tcPr>
            <w:tcW w:w="1615" w:type="dxa"/>
          </w:tcPr>
          <w:p w14:paraId="2A139040"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tc>
      </w:tr>
      <w:tr w:rsidR="00031B06" w:rsidRPr="00482970" w14:paraId="34CBE4F8"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2DEF0BF7" w14:textId="77777777" w:rsidR="00031B06" w:rsidRPr="00482970" w:rsidRDefault="00031B06" w:rsidP="0048159C">
            <w:pPr>
              <w:rPr>
                <w:rFonts w:ascii="Cambria" w:eastAsia="Times" w:hAnsi="Cambria" w:cs="Times"/>
                <w:color w:val="000000" w:themeColor="text1"/>
                <w:sz w:val="18"/>
                <w:szCs w:val="18"/>
              </w:rPr>
            </w:pPr>
            <w:r w:rsidRPr="00482970">
              <w:rPr>
                <w:rFonts w:ascii="Cambria" w:eastAsia="Times" w:hAnsi="Cambria" w:cs="Times"/>
                <w:b w:val="0"/>
                <w:bCs w:val="0"/>
                <w:color w:val="000000" w:themeColor="text1"/>
                <w:sz w:val="18"/>
                <w:szCs w:val="18"/>
              </w:rPr>
              <w:t>September 20</w:t>
            </w:r>
          </w:p>
        </w:tc>
        <w:tc>
          <w:tcPr>
            <w:tcW w:w="6233" w:type="dxa"/>
          </w:tcPr>
          <w:p w14:paraId="46AACF3B" w14:textId="77777777" w:rsidR="00031B06" w:rsidRPr="00482970" w:rsidRDefault="00031B06" w:rsidP="228792B7">
            <w:pPr>
              <w:cnfStyle w:val="000000000000" w:firstRow="0" w:lastRow="0" w:firstColumn="0" w:lastColumn="0" w:oddVBand="0" w:evenVBand="0" w:oddHBand="0" w:evenHBand="0" w:firstRowFirstColumn="0" w:firstRowLastColumn="0" w:lastRowFirstColumn="0" w:lastRowLastColumn="0"/>
              <w:rPr>
                <w:rFonts w:ascii="Calibri" w:eastAsia="Calibri" w:hAnsi="Calibri" w:cs="Arial"/>
              </w:rPr>
            </w:pPr>
            <w:r w:rsidRPr="228792B7">
              <w:rPr>
                <w:rFonts w:ascii="Cambria" w:eastAsia="Times" w:hAnsi="Cambria" w:cs="Times"/>
                <w:color w:val="000000" w:themeColor="text1"/>
                <w:sz w:val="18"/>
                <w:szCs w:val="18"/>
              </w:rPr>
              <w:t>ENVIRONMENTAL SCANNING</w:t>
            </w:r>
          </w:p>
        </w:tc>
        <w:tc>
          <w:tcPr>
            <w:tcW w:w="1615" w:type="dxa"/>
          </w:tcPr>
          <w:p w14:paraId="21DCF5BC" w14:textId="7F313928"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1</w:t>
            </w:r>
            <w:r w:rsidR="006A27EC">
              <w:rPr>
                <w:rFonts w:ascii="Cambria" w:eastAsia="Times" w:hAnsi="Cambria" w:cs="Times"/>
                <w:color w:val="000000" w:themeColor="text1"/>
                <w:sz w:val="18"/>
                <w:szCs w:val="18"/>
              </w:rPr>
              <w:t>0</w:t>
            </w:r>
          </w:p>
        </w:tc>
      </w:tr>
      <w:tr w:rsidR="00031B06" w:rsidRPr="00482970" w14:paraId="41259703"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0D1BD65D"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7FFB6035"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hAnsi="Cambria"/>
                <w:sz w:val="18"/>
                <w:szCs w:val="18"/>
              </w:rPr>
            </w:pPr>
            <w:r w:rsidRPr="00482970">
              <w:rPr>
                <w:rFonts w:ascii="Cambria" w:eastAsia="Times" w:hAnsi="Cambria" w:cs="Times"/>
                <w:color w:val="000000" w:themeColor="text1"/>
                <w:sz w:val="18"/>
                <w:szCs w:val="18"/>
              </w:rPr>
              <w:t>Using a SWOT template identify the current conditions in your community, city and country and how they impact your organization, business or church. A financial assessment tool will be available for you to use to begin mapping out the issues affecting your mission.</w:t>
            </w:r>
          </w:p>
        </w:tc>
        <w:tc>
          <w:tcPr>
            <w:tcW w:w="1615" w:type="dxa"/>
          </w:tcPr>
          <w:p w14:paraId="69A6DAD2"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p>
        </w:tc>
      </w:tr>
      <w:tr w:rsidR="00031B06" w:rsidRPr="00482970" w14:paraId="1B1275A1"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5A1F1712" w14:textId="77777777" w:rsidR="00031B06" w:rsidRPr="00482970" w:rsidRDefault="00031B06" w:rsidP="0048159C">
            <w:pPr>
              <w:rPr>
                <w:rFonts w:ascii="Cambria" w:eastAsia="Calibri" w:hAnsi="Cambria" w:cs="Arial"/>
                <w:color w:val="000000" w:themeColor="text1"/>
                <w:sz w:val="18"/>
                <w:szCs w:val="18"/>
              </w:rPr>
            </w:pPr>
          </w:p>
        </w:tc>
        <w:tc>
          <w:tcPr>
            <w:tcW w:w="6233" w:type="dxa"/>
          </w:tcPr>
          <w:p w14:paraId="75C4E43A"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Calibri" w:hAnsi="Cambria" w:cs="Arial"/>
                <w:color w:val="000000" w:themeColor="text1"/>
                <w:sz w:val="18"/>
                <w:szCs w:val="18"/>
              </w:rPr>
            </w:pPr>
          </w:p>
        </w:tc>
        <w:tc>
          <w:tcPr>
            <w:tcW w:w="1615" w:type="dxa"/>
          </w:tcPr>
          <w:p w14:paraId="1D748B58"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Calibri" w:hAnsi="Cambria" w:cs="Arial"/>
                <w:color w:val="000000" w:themeColor="text1"/>
                <w:sz w:val="18"/>
                <w:szCs w:val="18"/>
              </w:rPr>
            </w:pPr>
          </w:p>
        </w:tc>
      </w:tr>
      <w:tr w:rsidR="00031B06" w:rsidRPr="00482970" w14:paraId="7809EA3A"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2E375FFB" w14:textId="77777777" w:rsidR="00031B06" w:rsidRPr="00482970" w:rsidRDefault="00031B06" w:rsidP="0048159C">
            <w:pPr>
              <w:rPr>
                <w:rFonts w:ascii="Cambria" w:eastAsia="Times" w:hAnsi="Cambria" w:cs="Times"/>
                <w:color w:val="000000" w:themeColor="text1"/>
                <w:sz w:val="18"/>
                <w:szCs w:val="18"/>
              </w:rPr>
            </w:pPr>
            <w:r w:rsidRPr="00482970">
              <w:rPr>
                <w:rFonts w:ascii="Cambria" w:eastAsia="Times" w:hAnsi="Cambria" w:cs="Times"/>
                <w:b w:val="0"/>
                <w:bCs w:val="0"/>
                <w:color w:val="000000" w:themeColor="text1"/>
                <w:sz w:val="18"/>
                <w:szCs w:val="18"/>
              </w:rPr>
              <w:t>October 6</w:t>
            </w:r>
          </w:p>
        </w:tc>
        <w:tc>
          <w:tcPr>
            <w:tcW w:w="6233" w:type="dxa"/>
          </w:tcPr>
          <w:p w14:paraId="1D69E665" w14:textId="77777777" w:rsidR="00031B06" w:rsidRPr="00482970" w:rsidRDefault="00031B06" w:rsidP="228792B7">
            <w:pPr>
              <w:cnfStyle w:val="000000100000" w:firstRow="0" w:lastRow="0" w:firstColumn="0" w:lastColumn="0" w:oddVBand="0" w:evenVBand="0" w:oddHBand="1" w:evenHBand="0" w:firstRowFirstColumn="0" w:firstRowLastColumn="0" w:lastRowFirstColumn="0" w:lastRowLastColumn="0"/>
              <w:rPr>
                <w:rFonts w:ascii="Calibri" w:eastAsia="Calibri" w:hAnsi="Calibri" w:cs="Arial"/>
              </w:rPr>
            </w:pPr>
            <w:r w:rsidRPr="228792B7">
              <w:rPr>
                <w:rFonts w:ascii="Cambria" w:eastAsia="Times" w:hAnsi="Cambria" w:cs="Times"/>
                <w:color w:val="000000" w:themeColor="text1"/>
                <w:sz w:val="18"/>
                <w:szCs w:val="18"/>
              </w:rPr>
              <w:t xml:space="preserve">CASE STATEMENT </w:t>
            </w:r>
          </w:p>
        </w:tc>
        <w:tc>
          <w:tcPr>
            <w:tcW w:w="1615" w:type="dxa"/>
          </w:tcPr>
          <w:p w14:paraId="02B86BBD" w14:textId="4CBC5E5F" w:rsidR="00031B06" w:rsidRPr="00AA7921" w:rsidRDefault="00031B06" w:rsidP="00AA7921">
            <w:pPr>
              <w:cnfStyle w:val="000000100000" w:firstRow="0" w:lastRow="0" w:firstColumn="0" w:lastColumn="0" w:oddVBand="0" w:evenVBand="0" w:oddHBand="1" w:evenHBand="0" w:firstRowFirstColumn="0" w:firstRowLastColumn="0" w:lastRowFirstColumn="0" w:lastRowLastColumn="0"/>
              <w:rPr>
                <w:sz w:val="20"/>
                <w:szCs w:val="20"/>
              </w:rPr>
            </w:pPr>
            <w:r w:rsidRPr="00AA7921">
              <w:rPr>
                <w:sz w:val="20"/>
                <w:szCs w:val="20"/>
              </w:rPr>
              <w:t>1</w:t>
            </w:r>
            <w:r w:rsidR="00316009" w:rsidRPr="00AA7921">
              <w:rPr>
                <w:sz w:val="20"/>
                <w:szCs w:val="20"/>
              </w:rPr>
              <w:t>5</w:t>
            </w:r>
          </w:p>
        </w:tc>
      </w:tr>
      <w:tr w:rsidR="00031B06" w:rsidRPr="00482970" w14:paraId="08EA10B1"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2F6BB899"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24C02C8A" w14:textId="77777777" w:rsidR="00FB57FC"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Develop your core 7</w:t>
            </w:r>
            <w:r>
              <w:rPr>
                <w:rFonts w:ascii="Cambria" w:hAnsi="Cambria"/>
                <w:sz w:val="18"/>
                <w:szCs w:val="18"/>
              </w:rPr>
              <w:t>-p</w:t>
            </w:r>
            <w:r w:rsidRPr="00D42CA3">
              <w:rPr>
                <w:rFonts w:ascii="Cambria" w:hAnsi="Cambria"/>
                <w:sz w:val="18"/>
                <w:szCs w:val="18"/>
              </w:rPr>
              <w:t xml:space="preserve">age organizational case statement. From this you will draw different aspects </w:t>
            </w:r>
            <w:r w:rsidR="002A070E">
              <w:rPr>
                <w:rFonts w:ascii="Cambria" w:hAnsi="Cambria"/>
                <w:sz w:val="18"/>
                <w:szCs w:val="18"/>
              </w:rPr>
              <w:t xml:space="preserve">to </w:t>
            </w:r>
            <w:r w:rsidRPr="00D42CA3">
              <w:rPr>
                <w:rFonts w:ascii="Cambria" w:hAnsi="Cambria"/>
                <w:sz w:val="18"/>
                <w:szCs w:val="18"/>
              </w:rPr>
              <w:t xml:space="preserve">develop each proposal, depending on the organization or businessman. </w:t>
            </w:r>
          </w:p>
          <w:p w14:paraId="7B98895D" w14:textId="0550A86D" w:rsidR="00FB57FC" w:rsidRDefault="00FB57FC"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Pr>
                <w:rFonts w:ascii="Cambria" w:hAnsi="Cambria"/>
                <w:sz w:val="18"/>
                <w:szCs w:val="18"/>
              </w:rPr>
              <w:t>1</w:t>
            </w:r>
            <w:r w:rsidR="00D42CA3" w:rsidRPr="00D42CA3">
              <w:rPr>
                <w:rFonts w:ascii="Cambria" w:hAnsi="Cambria"/>
                <w:sz w:val="18"/>
                <w:szCs w:val="18"/>
              </w:rPr>
              <w:t xml:space="preserve">. Identify the need you are addressing. Quantify who you are serving and </w:t>
            </w:r>
          </w:p>
          <w:p w14:paraId="52B45BC7" w14:textId="77777777" w:rsidR="00FB57FC" w:rsidRDefault="002A070E"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Pr>
                <w:rFonts w:ascii="Cambria" w:hAnsi="Cambria"/>
                <w:sz w:val="18"/>
                <w:szCs w:val="18"/>
              </w:rPr>
              <w:t>2</w:t>
            </w:r>
            <w:r w:rsidR="00D42CA3" w:rsidRPr="00D42CA3">
              <w:rPr>
                <w:rFonts w:ascii="Cambria" w:hAnsi="Cambria"/>
                <w:sz w:val="18"/>
                <w:szCs w:val="18"/>
              </w:rPr>
              <w:t xml:space="preserve">. What you are doing and what could do with more money, </w:t>
            </w:r>
            <w:proofErr w:type="gramStart"/>
            <w:r w:rsidR="00D42CA3" w:rsidRPr="00D42CA3">
              <w:rPr>
                <w:rFonts w:ascii="Cambria" w:hAnsi="Cambria"/>
                <w:sz w:val="18"/>
                <w:szCs w:val="18"/>
              </w:rPr>
              <w:t>support</w:t>
            </w:r>
            <w:proofErr w:type="gramEnd"/>
            <w:r w:rsidR="00D42CA3" w:rsidRPr="00D42CA3">
              <w:rPr>
                <w:rFonts w:ascii="Cambria" w:hAnsi="Cambria"/>
                <w:sz w:val="18"/>
                <w:szCs w:val="18"/>
              </w:rPr>
              <w:t xml:space="preserve"> and resources. </w:t>
            </w:r>
          </w:p>
          <w:p w14:paraId="4A973C84" w14:textId="77777777" w:rsidR="00FB57FC"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 xml:space="preserve">3. Organizational Description: the reasons your mission and operation are distinctive and bring added value that other entities are not covering. </w:t>
            </w:r>
          </w:p>
          <w:p w14:paraId="4954DDA9" w14:textId="77777777" w:rsidR="00FB57FC"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4. Describe the program</w:t>
            </w:r>
            <w:r>
              <w:rPr>
                <w:rFonts w:ascii="Cambria" w:hAnsi="Cambria"/>
                <w:sz w:val="18"/>
                <w:szCs w:val="18"/>
              </w:rPr>
              <w:t>m</w:t>
            </w:r>
            <w:r w:rsidRPr="00D42CA3">
              <w:rPr>
                <w:rFonts w:ascii="Cambria" w:hAnsi="Cambria"/>
                <w:sz w:val="18"/>
                <w:szCs w:val="18"/>
              </w:rPr>
              <w:t xml:space="preserve">atic processes, and deadlines. </w:t>
            </w:r>
          </w:p>
          <w:p w14:paraId="40726D36" w14:textId="77777777" w:rsidR="00FB57FC"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 xml:space="preserve">5. Leadership: Do a brief paragraph on each key leader involved. </w:t>
            </w:r>
          </w:p>
          <w:p w14:paraId="73830B2D" w14:textId="77777777" w:rsidR="00FB57FC"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 xml:space="preserve">6 </w:t>
            </w:r>
            <w:proofErr w:type="gramStart"/>
            <w:r w:rsidRPr="00D42CA3">
              <w:rPr>
                <w:rFonts w:ascii="Cambria" w:hAnsi="Cambria"/>
                <w:sz w:val="18"/>
                <w:szCs w:val="18"/>
              </w:rPr>
              <w:t>3 year</w:t>
            </w:r>
            <w:proofErr w:type="gramEnd"/>
            <w:r w:rsidRPr="00D42CA3">
              <w:rPr>
                <w:rFonts w:ascii="Cambria" w:hAnsi="Cambria"/>
                <w:sz w:val="18"/>
                <w:szCs w:val="18"/>
              </w:rPr>
              <w:t xml:space="preserve"> organizational financial history (income and expense) 3 Year forward projections for this project. </w:t>
            </w:r>
          </w:p>
          <w:p w14:paraId="55AA322F" w14:textId="77777777" w:rsidR="00FB57FC"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7. Ask for contribution. Describe milestones and account</w:t>
            </w:r>
            <w:r>
              <w:rPr>
                <w:rFonts w:ascii="Cambria" w:hAnsi="Cambria"/>
                <w:sz w:val="18"/>
                <w:szCs w:val="18"/>
              </w:rPr>
              <w:t>a</w:t>
            </w:r>
            <w:r w:rsidRPr="00D42CA3">
              <w:rPr>
                <w:rFonts w:ascii="Cambria" w:hAnsi="Cambria"/>
                <w:sz w:val="18"/>
                <w:szCs w:val="18"/>
              </w:rPr>
              <w:t>b</w:t>
            </w:r>
            <w:r>
              <w:rPr>
                <w:rFonts w:ascii="Cambria" w:hAnsi="Cambria"/>
                <w:sz w:val="18"/>
                <w:szCs w:val="18"/>
              </w:rPr>
              <w:t>i</w:t>
            </w:r>
            <w:r w:rsidRPr="00D42CA3">
              <w:rPr>
                <w:rFonts w:ascii="Cambria" w:hAnsi="Cambria"/>
                <w:sz w:val="18"/>
                <w:szCs w:val="18"/>
              </w:rPr>
              <w:t xml:space="preserve">lity processes. </w:t>
            </w:r>
          </w:p>
          <w:p w14:paraId="4613EF43" w14:textId="7E9FDB3A" w:rsidR="00FC7C2E" w:rsidRDefault="00D42CA3"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D42CA3">
              <w:rPr>
                <w:rFonts w:ascii="Cambria" w:hAnsi="Cambria"/>
                <w:sz w:val="18"/>
                <w:szCs w:val="18"/>
              </w:rPr>
              <w:t xml:space="preserve">0. Cover page with </w:t>
            </w:r>
            <w:proofErr w:type="gramStart"/>
            <w:r w:rsidRPr="00D42CA3">
              <w:rPr>
                <w:rFonts w:ascii="Cambria" w:hAnsi="Cambria"/>
                <w:sz w:val="18"/>
                <w:szCs w:val="18"/>
              </w:rPr>
              <w:t>300 word</w:t>
            </w:r>
            <w:proofErr w:type="gramEnd"/>
            <w:r w:rsidRPr="00D42CA3">
              <w:rPr>
                <w:rFonts w:ascii="Cambria" w:hAnsi="Cambria"/>
                <w:sz w:val="18"/>
                <w:szCs w:val="18"/>
              </w:rPr>
              <w:t xml:space="preserve"> exec summary, and organizational details</w:t>
            </w:r>
            <w:r w:rsidR="002A070E">
              <w:rPr>
                <w:rFonts w:ascii="Cambria" w:hAnsi="Cambria"/>
                <w:sz w:val="18"/>
                <w:szCs w:val="18"/>
              </w:rPr>
              <w:t xml:space="preserve">, address etc.  </w:t>
            </w:r>
          </w:p>
          <w:p w14:paraId="08161716" w14:textId="77777777" w:rsidR="00063F60" w:rsidRDefault="00063F60"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p>
          <w:p w14:paraId="529583FF" w14:textId="025A0BFB" w:rsidR="00D42CA3" w:rsidRPr="00D42CA3" w:rsidRDefault="00FC7C2E" w:rsidP="0048159C">
            <w:pPr>
              <w:cnfStyle w:val="000000000000" w:firstRow="0" w:lastRow="0" w:firstColumn="0" w:lastColumn="0" w:oddVBand="0" w:evenVBand="0" w:oddHBand="0" w:evenHBand="0" w:firstRowFirstColumn="0" w:firstRowLastColumn="0" w:lastRowFirstColumn="0" w:lastRowLastColumn="0"/>
              <w:rPr>
                <w:rFonts w:ascii="Cambria" w:eastAsia="Times New Roman" w:hAnsi="Cambria" w:cs="Times New Roman"/>
                <w:sz w:val="18"/>
                <w:szCs w:val="18"/>
              </w:rPr>
            </w:pPr>
            <w:r>
              <w:rPr>
                <w:rFonts w:ascii="Cambria" w:hAnsi="Cambria"/>
                <w:sz w:val="18"/>
                <w:szCs w:val="18"/>
              </w:rPr>
              <w:t xml:space="preserve">Style: </w:t>
            </w:r>
            <w:r w:rsidR="002A070E">
              <w:rPr>
                <w:rFonts w:ascii="Cambria" w:hAnsi="Cambria"/>
                <w:sz w:val="18"/>
                <w:szCs w:val="18"/>
              </w:rPr>
              <w:t xml:space="preserve">A graphic per page, </w:t>
            </w:r>
            <w:r>
              <w:rPr>
                <w:rFonts w:ascii="Cambria" w:hAnsi="Cambria"/>
                <w:sz w:val="18"/>
                <w:szCs w:val="18"/>
              </w:rPr>
              <w:t>s</w:t>
            </w:r>
            <w:r w:rsidR="002A070E">
              <w:rPr>
                <w:rFonts w:ascii="Cambria" w:hAnsi="Cambria"/>
                <w:sz w:val="18"/>
                <w:szCs w:val="18"/>
              </w:rPr>
              <w:t xml:space="preserve">ide column with white space and quotes, </w:t>
            </w:r>
            <w:r>
              <w:rPr>
                <w:rFonts w:ascii="Cambria" w:hAnsi="Cambria"/>
                <w:sz w:val="18"/>
                <w:szCs w:val="18"/>
              </w:rPr>
              <w:t xml:space="preserve">template with formatted headings. </w:t>
            </w:r>
          </w:p>
        </w:tc>
        <w:tc>
          <w:tcPr>
            <w:tcW w:w="1615" w:type="dxa"/>
          </w:tcPr>
          <w:p w14:paraId="4CF5B33D"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p>
        </w:tc>
      </w:tr>
      <w:tr w:rsidR="00031B06" w:rsidRPr="00482970" w14:paraId="3968A143"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168F0E80" w14:textId="77777777" w:rsidR="00031B06" w:rsidRPr="00482970" w:rsidRDefault="00031B06" w:rsidP="0048159C">
            <w:pPr>
              <w:rPr>
                <w:rFonts w:ascii="Cambria" w:eastAsia="Calibri" w:hAnsi="Cambria" w:cs="Arial"/>
                <w:color w:val="000000" w:themeColor="text1"/>
                <w:sz w:val="18"/>
                <w:szCs w:val="18"/>
              </w:rPr>
            </w:pPr>
          </w:p>
        </w:tc>
        <w:tc>
          <w:tcPr>
            <w:tcW w:w="6233" w:type="dxa"/>
          </w:tcPr>
          <w:p w14:paraId="092C00D2"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tc>
        <w:tc>
          <w:tcPr>
            <w:tcW w:w="1615" w:type="dxa"/>
          </w:tcPr>
          <w:p w14:paraId="7828343B"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Calibri" w:hAnsi="Cambria" w:cs="Arial"/>
                <w:color w:val="000000" w:themeColor="text1"/>
                <w:sz w:val="18"/>
                <w:szCs w:val="18"/>
              </w:rPr>
            </w:pPr>
          </w:p>
        </w:tc>
      </w:tr>
      <w:tr w:rsidR="00031B06" w:rsidRPr="00482970" w14:paraId="165E01D5"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7DFF5B7B" w14:textId="77777777" w:rsidR="00031B06" w:rsidRPr="00482970" w:rsidRDefault="00031B06" w:rsidP="0048159C">
            <w:pPr>
              <w:rPr>
                <w:rFonts w:ascii="Cambria" w:eastAsia="Times" w:hAnsi="Cambria" w:cs="Times"/>
                <w:color w:val="000000" w:themeColor="text1"/>
                <w:sz w:val="18"/>
                <w:szCs w:val="18"/>
              </w:rPr>
            </w:pPr>
            <w:r w:rsidRPr="00482970">
              <w:rPr>
                <w:rFonts w:ascii="Cambria" w:eastAsia="Times" w:hAnsi="Cambria" w:cs="Times"/>
                <w:b w:val="0"/>
                <w:bCs w:val="0"/>
                <w:color w:val="000000" w:themeColor="text1"/>
                <w:sz w:val="18"/>
                <w:szCs w:val="18"/>
              </w:rPr>
              <w:t>October 27</w:t>
            </w:r>
          </w:p>
        </w:tc>
        <w:tc>
          <w:tcPr>
            <w:tcW w:w="6233" w:type="dxa"/>
          </w:tcPr>
          <w:p w14:paraId="48657D36" w14:textId="77777777" w:rsidR="00031B06" w:rsidRPr="00482970" w:rsidRDefault="00031B06" w:rsidP="228792B7">
            <w:pPr>
              <w:cnfStyle w:val="000000000000" w:firstRow="0" w:lastRow="0" w:firstColumn="0" w:lastColumn="0" w:oddVBand="0" w:evenVBand="0" w:oddHBand="0" w:evenHBand="0" w:firstRowFirstColumn="0" w:firstRowLastColumn="0" w:lastRowFirstColumn="0" w:lastRowLastColumn="0"/>
              <w:rPr>
                <w:rFonts w:ascii="Calibri" w:eastAsia="Calibri" w:hAnsi="Calibri" w:cs="Arial"/>
              </w:rPr>
            </w:pPr>
            <w:r w:rsidRPr="228792B7">
              <w:rPr>
                <w:rFonts w:ascii="Cambria" w:eastAsia="Times" w:hAnsi="Cambria" w:cs="Times"/>
                <w:color w:val="000000" w:themeColor="text1"/>
                <w:sz w:val="18"/>
                <w:szCs w:val="18"/>
              </w:rPr>
              <w:t>FUNDRAISING BLUEPRINT</w:t>
            </w:r>
          </w:p>
        </w:tc>
        <w:tc>
          <w:tcPr>
            <w:tcW w:w="1615" w:type="dxa"/>
          </w:tcPr>
          <w:p w14:paraId="78816073" w14:textId="2712A62F"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1</w:t>
            </w:r>
            <w:r w:rsidR="003428B8">
              <w:rPr>
                <w:rFonts w:ascii="Cambria" w:eastAsia="Times" w:hAnsi="Cambria" w:cs="Times"/>
                <w:color w:val="000000" w:themeColor="text1"/>
                <w:sz w:val="18"/>
                <w:szCs w:val="18"/>
              </w:rPr>
              <w:t>0</w:t>
            </w:r>
          </w:p>
        </w:tc>
      </w:tr>
      <w:tr w:rsidR="00031B06" w:rsidRPr="00482970" w14:paraId="429E283E"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2F790B24"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51AD37D9"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hAnsi="Cambria"/>
                <w:sz w:val="18"/>
                <w:szCs w:val="18"/>
              </w:rPr>
            </w:pPr>
            <w:r w:rsidRPr="00482970">
              <w:rPr>
                <w:rFonts w:ascii="Cambria" w:eastAsia="Times" w:hAnsi="Cambria" w:cs="Times"/>
                <w:color w:val="000000" w:themeColor="text1"/>
                <w:sz w:val="18"/>
                <w:szCs w:val="18"/>
              </w:rPr>
              <w:t>Outline the approach you will use to begin fundraising for your organization, business or church. Include descriptions of your potential prospects, communication strategy and fundraising priorities (annual appeal, major gifts, events, grant writing, donor research, media, volunteers, board). This assignment is meant to stimulate your thinking about the approach and activities that will jumpstart your friend and fundraising. You can be creative in how you capture the ideas that you hope to initiate.</w:t>
            </w:r>
          </w:p>
        </w:tc>
        <w:tc>
          <w:tcPr>
            <w:tcW w:w="1615" w:type="dxa"/>
          </w:tcPr>
          <w:p w14:paraId="7D445C84" w14:textId="77777777"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p>
        </w:tc>
      </w:tr>
      <w:tr w:rsidR="003603E4" w:rsidRPr="00482970" w14:paraId="38C81239"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316DDD30" w14:textId="77777777" w:rsidR="003603E4" w:rsidRPr="006A27EC" w:rsidRDefault="003603E4" w:rsidP="0048159C">
            <w:pPr>
              <w:rPr>
                <w:rFonts w:ascii="Cambria" w:eastAsia="Times" w:hAnsi="Cambria" w:cs="Times"/>
                <w:color w:val="000000" w:themeColor="text1"/>
                <w:sz w:val="18"/>
                <w:szCs w:val="18"/>
              </w:rPr>
            </w:pPr>
          </w:p>
        </w:tc>
        <w:tc>
          <w:tcPr>
            <w:tcW w:w="6233" w:type="dxa"/>
          </w:tcPr>
          <w:p w14:paraId="5ECB436B" w14:textId="2BADC6E7" w:rsidR="003603E4" w:rsidRPr="00482970" w:rsidRDefault="00A97DCD"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INDIVIDUAL CONSULTATION</w:t>
            </w:r>
          </w:p>
        </w:tc>
        <w:tc>
          <w:tcPr>
            <w:tcW w:w="1615" w:type="dxa"/>
          </w:tcPr>
          <w:p w14:paraId="36E63690" w14:textId="1BBBF8E2" w:rsidR="003603E4" w:rsidRDefault="003428B8"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15</w:t>
            </w:r>
          </w:p>
        </w:tc>
      </w:tr>
      <w:tr w:rsidR="00031B06" w:rsidRPr="00482970" w14:paraId="39289B1B"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0EE15FFB" w14:textId="5CEA38FF" w:rsidR="00031B06" w:rsidRPr="006A27EC" w:rsidRDefault="006A27EC" w:rsidP="0048159C">
            <w:pPr>
              <w:rPr>
                <w:rFonts w:ascii="Cambria" w:eastAsia="Times" w:hAnsi="Cambria" w:cs="Times"/>
                <w:b w:val="0"/>
                <w:bCs w:val="0"/>
                <w:color w:val="000000" w:themeColor="text1"/>
                <w:sz w:val="18"/>
                <w:szCs w:val="18"/>
              </w:rPr>
            </w:pPr>
            <w:r w:rsidRPr="006A27EC">
              <w:rPr>
                <w:rFonts w:ascii="Cambria" w:eastAsia="Times" w:hAnsi="Cambria" w:cs="Times"/>
                <w:b w:val="0"/>
                <w:bCs w:val="0"/>
                <w:color w:val="000000" w:themeColor="text1"/>
                <w:sz w:val="18"/>
                <w:szCs w:val="18"/>
              </w:rPr>
              <w:t xml:space="preserve">November </w:t>
            </w:r>
            <w:r>
              <w:rPr>
                <w:rFonts w:ascii="Cambria" w:eastAsia="Times" w:hAnsi="Cambria" w:cs="Times"/>
                <w:b w:val="0"/>
                <w:bCs w:val="0"/>
                <w:color w:val="000000" w:themeColor="text1"/>
                <w:sz w:val="18"/>
                <w:szCs w:val="18"/>
              </w:rPr>
              <w:t>24</w:t>
            </w:r>
          </w:p>
        </w:tc>
        <w:tc>
          <w:tcPr>
            <w:tcW w:w="6233" w:type="dxa"/>
          </w:tcPr>
          <w:p w14:paraId="772BE5CA" w14:textId="61DE016E"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hAnsi="Cambria"/>
                <w:sz w:val="18"/>
                <w:szCs w:val="18"/>
              </w:rPr>
            </w:pPr>
            <w:r w:rsidRPr="00482970">
              <w:rPr>
                <w:rFonts w:ascii="Cambria" w:eastAsia="Times" w:hAnsi="Cambria" w:cs="Times"/>
                <w:color w:val="000000" w:themeColor="text1"/>
                <w:sz w:val="18"/>
                <w:szCs w:val="18"/>
              </w:rPr>
              <w:t xml:space="preserve">Students will have the opportunity to have </w:t>
            </w:r>
            <w:r w:rsidR="0034580A">
              <w:rPr>
                <w:rFonts w:ascii="Cambria" w:eastAsia="Times" w:hAnsi="Cambria" w:cs="Times"/>
                <w:color w:val="000000" w:themeColor="text1"/>
                <w:sz w:val="18"/>
                <w:szCs w:val="18"/>
              </w:rPr>
              <w:t xml:space="preserve">a personal conversation </w:t>
            </w:r>
            <w:r w:rsidRPr="00482970">
              <w:rPr>
                <w:rFonts w:ascii="Cambria" w:eastAsia="Times" w:hAnsi="Cambria" w:cs="Times"/>
                <w:color w:val="000000" w:themeColor="text1"/>
                <w:sz w:val="18"/>
                <w:szCs w:val="18"/>
              </w:rPr>
              <w:t xml:space="preserve">with </w:t>
            </w:r>
            <w:r w:rsidR="006A27EC">
              <w:rPr>
                <w:rFonts w:ascii="Cambria" w:eastAsia="Times" w:hAnsi="Cambria" w:cs="Times"/>
                <w:color w:val="000000" w:themeColor="text1"/>
                <w:sz w:val="18"/>
                <w:szCs w:val="18"/>
              </w:rPr>
              <w:t xml:space="preserve">a business leader or philanthropist </w:t>
            </w:r>
            <w:r w:rsidRPr="00482970">
              <w:rPr>
                <w:rFonts w:ascii="Cambria" w:eastAsia="Times" w:hAnsi="Cambria" w:cs="Times"/>
                <w:color w:val="000000" w:themeColor="text1"/>
                <w:sz w:val="18"/>
                <w:szCs w:val="18"/>
              </w:rPr>
              <w:t>who invest</w:t>
            </w:r>
            <w:r w:rsidR="006A27EC">
              <w:rPr>
                <w:rFonts w:ascii="Cambria" w:eastAsia="Times" w:hAnsi="Cambria" w:cs="Times"/>
                <w:color w:val="000000" w:themeColor="text1"/>
                <w:sz w:val="18"/>
                <w:szCs w:val="18"/>
              </w:rPr>
              <w:t xml:space="preserve">s </w:t>
            </w:r>
            <w:r w:rsidRPr="00482970">
              <w:rPr>
                <w:rFonts w:ascii="Cambria" w:eastAsia="Times" w:hAnsi="Cambria" w:cs="Times"/>
                <w:color w:val="000000" w:themeColor="text1"/>
                <w:sz w:val="18"/>
                <w:szCs w:val="18"/>
              </w:rPr>
              <w:t xml:space="preserve">money and resources in social enterprises and nonprofit work in global urban settings. Timing for this session will be confirmed in consultation with students and </w:t>
            </w:r>
            <w:r w:rsidR="0034580A">
              <w:rPr>
                <w:rFonts w:ascii="Cambria" w:eastAsia="Times" w:hAnsi="Cambria" w:cs="Times"/>
                <w:color w:val="000000" w:themeColor="text1"/>
                <w:sz w:val="18"/>
                <w:szCs w:val="18"/>
              </w:rPr>
              <w:t xml:space="preserve">resource experts. </w:t>
            </w:r>
            <w:r w:rsidRPr="00482970">
              <w:rPr>
                <w:rFonts w:ascii="Cambria" w:eastAsia="Times" w:hAnsi="Cambria" w:cs="Times"/>
                <w:color w:val="000000" w:themeColor="text1"/>
                <w:sz w:val="18"/>
                <w:szCs w:val="18"/>
              </w:rPr>
              <w:t xml:space="preserve"> Students will prepare questions for the consultants ahead of time and </w:t>
            </w:r>
            <w:r w:rsidR="006A27EC">
              <w:rPr>
                <w:rFonts w:ascii="Cambria" w:eastAsia="Times" w:hAnsi="Cambria" w:cs="Times"/>
                <w:color w:val="000000" w:themeColor="text1"/>
                <w:sz w:val="18"/>
                <w:szCs w:val="18"/>
              </w:rPr>
              <w:t xml:space="preserve">post-interview provide </w:t>
            </w:r>
            <w:r w:rsidRPr="00482970">
              <w:rPr>
                <w:rFonts w:ascii="Cambria" w:eastAsia="Times" w:hAnsi="Cambria" w:cs="Times"/>
                <w:color w:val="000000" w:themeColor="text1"/>
                <w:sz w:val="18"/>
                <w:szCs w:val="18"/>
              </w:rPr>
              <w:t xml:space="preserve">an analysis of the experience in </w:t>
            </w:r>
            <w:r w:rsidR="006A27EC">
              <w:rPr>
                <w:rFonts w:ascii="Cambria" w:eastAsia="Times" w:hAnsi="Cambria" w:cs="Times"/>
                <w:color w:val="000000" w:themeColor="text1"/>
                <w:sz w:val="18"/>
                <w:szCs w:val="18"/>
              </w:rPr>
              <w:t>the</w:t>
            </w:r>
            <w:r w:rsidRPr="00482970">
              <w:rPr>
                <w:rFonts w:ascii="Cambria" w:eastAsia="Times" w:hAnsi="Cambria" w:cs="Times"/>
                <w:color w:val="000000" w:themeColor="text1"/>
                <w:sz w:val="18"/>
                <w:szCs w:val="18"/>
              </w:rPr>
              <w:t xml:space="preserve"> interactive journals. Suggested next steps for your organization, business or church should be highlighted.</w:t>
            </w:r>
          </w:p>
        </w:tc>
        <w:tc>
          <w:tcPr>
            <w:tcW w:w="1615" w:type="dxa"/>
          </w:tcPr>
          <w:p w14:paraId="6A1B6CC4" w14:textId="1547C2FB"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p>
        </w:tc>
      </w:tr>
      <w:tr w:rsidR="00031B06" w:rsidRPr="00482970" w14:paraId="677EA920"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65D336F8" w14:textId="77777777" w:rsidR="00031B06" w:rsidRPr="00482970" w:rsidRDefault="00031B06" w:rsidP="0048159C">
            <w:pPr>
              <w:rPr>
                <w:rFonts w:ascii="Cambria" w:eastAsia="Calibri" w:hAnsi="Cambria" w:cs="Arial"/>
                <w:color w:val="000000" w:themeColor="text1"/>
                <w:sz w:val="18"/>
                <w:szCs w:val="18"/>
              </w:rPr>
            </w:pPr>
          </w:p>
        </w:tc>
        <w:tc>
          <w:tcPr>
            <w:tcW w:w="6233" w:type="dxa"/>
          </w:tcPr>
          <w:p w14:paraId="72F0B1F7"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Calibri" w:hAnsi="Cambria" w:cs="Arial"/>
                <w:color w:val="000000" w:themeColor="text1"/>
                <w:sz w:val="18"/>
                <w:szCs w:val="18"/>
              </w:rPr>
            </w:pPr>
          </w:p>
        </w:tc>
        <w:tc>
          <w:tcPr>
            <w:tcW w:w="1615" w:type="dxa"/>
          </w:tcPr>
          <w:p w14:paraId="16E843D3"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Calibri" w:hAnsi="Cambria" w:cs="Arial"/>
                <w:color w:val="000000" w:themeColor="text1"/>
                <w:sz w:val="18"/>
                <w:szCs w:val="18"/>
              </w:rPr>
            </w:pPr>
          </w:p>
        </w:tc>
      </w:tr>
      <w:tr w:rsidR="00031B06" w:rsidRPr="00482970" w14:paraId="6168B52D"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012B28AA" w14:textId="77777777" w:rsidR="00031B06" w:rsidRPr="00482970" w:rsidRDefault="00031B06" w:rsidP="0048159C">
            <w:pPr>
              <w:rPr>
                <w:rFonts w:ascii="Cambria" w:eastAsia="Times" w:hAnsi="Cambria" w:cs="Times"/>
                <w:color w:val="000000" w:themeColor="text1"/>
                <w:sz w:val="18"/>
                <w:szCs w:val="18"/>
              </w:rPr>
            </w:pPr>
            <w:r w:rsidRPr="00482970">
              <w:rPr>
                <w:rFonts w:ascii="Cambria" w:eastAsia="Times" w:hAnsi="Cambria" w:cs="Times"/>
                <w:b w:val="0"/>
                <w:bCs w:val="0"/>
                <w:color w:val="000000" w:themeColor="text1"/>
                <w:sz w:val="18"/>
                <w:szCs w:val="18"/>
              </w:rPr>
              <w:t>December 8th</w:t>
            </w:r>
          </w:p>
        </w:tc>
        <w:tc>
          <w:tcPr>
            <w:tcW w:w="6233" w:type="dxa"/>
          </w:tcPr>
          <w:p w14:paraId="6FC3B4C8" w14:textId="77777777" w:rsidR="00031B06" w:rsidRPr="00482970" w:rsidRDefault="00031B06" w:rsidP="228792B7">
            <w:pPr>
              <w:cnfStyle w:val="000000100000" w:firstRow="0" w:lastRow="0" w:firstColumn="0" w:lastColumn="0" w:oddVBand="0" w:evenVBand="0" w:oddHBand="1" w:evenHBand="0" w:firstRowFirstColumn="0" w:firstRowLastColumn="0" w:lastRowFirstColumn="0" w:lastRowLastColumn="0"/>
              <w:rPr>
                <w:rFonts w:ascii="Calibri" w:eastAsia="Calibri" w:hAnsi="Calibri" w:cs="Arial"/>
              </w:rPr>
            </w:pPr>
            <w:r w:rsidRPr="228792B7">
              <w:rPr>
                <w:rFonts w:ascii="Cambria" w:eastAsia="Times" w:hAnsi="Cambria" w:cs="Times"/>
                <w:color w:val="000000" w:themeColor="text1"/>
                <w:sz w:val="18"/>
                <w:szCs w:val="18"/>
              </w:rPr>
              <w:t xml:space="preserve">FUNDRAISING PROPOSAL (Written and Oral presentation) </w:t>
            </w:r>
          </w:p>
        </w:tc>
        <w:tc>
          <w:tcPr>
            <w:tcW w:w="1615" w:type="dxa"/>
          </w:tcPr>
          <w:p w14:paraId="41FB513F" w14:textId="63F52F03" w:rsidR="00031B06" w:rsidRPr="00482970" w:rsidRDefault="00031B06"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2</w:t>
            </w:r>
            <w:r w:rsidR="003428B8">
              <w:rPr>
                <w:rFonts w:ascii="Cambria" w:eastAsia="Times" w:hAnsi="Cambria" w:cs="Times"/>
                <w:color w:val="000000" w:themeColor="text1"/>
                <w:sz w:val="18"/>
                <w:szCs w:val="18"/>
              </w:rPr>
              <w:t>3</w:t>
            </w:r>
          </w:p>
        </w:tc>
      </w:tr>
      <w:tr w:rsidR="00031B06" w:rsidRPr="00482970" w14:paraId="2BA18901"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08FB70A5"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311D0FA2" w14:textId="38A3E9B3"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228792B7">
              <w:rPr>
                <w:rFonts w:ascii="Cambria" w:eastAsia="Times" w:hAnsi="Cambria" w:cs="Times"/>
                <w:color w:val="000000" w:themeColor="text1"/>
                <w:sz w:val="18"/>
                <w:szCs w:val="18"/>
              </w:rPr>
              <w:t>Students will have the opportunity to synthesize their learning in a final project</w:t>
            </w:r>
            <w:r w:rsidR="7A33E7DC" w:rsidRPr="228792B7">
              <w:rPr>
                <w:rFonts w:ascii="Cambria" w:eastAsia="Times" w:hAnsi="Cambria" w:cs="Times"/>
                <w:color w:val="000000" w:themeColor="text1"/>
                <w:sz w:val="18"/>
                <w:szCs w:val="18"/>
              </w:rPr>
              <w:t xml:space="preserve"> which will be a funding proposal for their organization. </w:t>
            </w:r>
            <w:r w:rsidRPr="228792B7">
              <w:rPr>
                <w:rFonts w:ascii="Cambria" w:eastAsia="Times" w:hAnsi="Cambria" w:cs="Times"/>
                <w:color w:val="000000" w:themeColor="text1"/>
                <w:sz w:val="18"/>
                <w:szCs w:val="18"/>
              </w:rPr>
              <w:t xml:space="preserve"> The aim will be to set the stage for formal presentations </w:t>
            </w:r>
            <w:r w:rsidR="3EBB3150" w:rsidRPr="228792B7">
              <w:rPr>
                <w:rFonts w:ascii="Cambria" w:eastAsia="Times" w:hAnsi="Cambria" w:cs="Times"/>
                <w:color w:val="000000" w:themeColor="text1"/>
                <w:sz w:val="18"/>
                <w:szCs w:val="18"/>
              </w:rPr>
              <w:t xml:space="preserve">to funding individuals or agencies </w:t>
            </w:r>
            <w:r w:rsidRPr="228792B7">
              <w:rPr>
                <w:rFonts w:ascii="Cambria" w:eastAsia="Times" w:hAnsi="Cambria" w:cs="Times"/>
                <w:color w:val="000000" w:themeColor="text1"/>
                <w:sz w:val="18"/>
                <w:szCs w:val="18"/>
              </w:rPr>
              <w:t>after completion of the course. Support and coaching from the professor will be available to each student leading to a formal request for funding.</w:t>
            </w:r>
          </w:p>
        </w:tc>
        <w:tc>
          <w:tcPr>
            <w:tcW w:w="1615" w:type="dxa"/>
          </w:tcPr>
          <w:p w14:paraId="42ED7B57"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p>
        </w:tc>
      </w:tr>
      <w:tr w:rsidR="00A97DCD" w:rsidRPr="00482970" w14:paraId="1C146816" w14:textId="77777777" w:rsidTr="00AA79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02" w:type="dxa"/>
          </w:tcPr>
          <w:p w14:paraId="59C5848A" w14:textId="77777777" w:rsidR="00A97DCD" w:rsidRPr="00482970" w:rsidRDefault="00A97DCD" w:rsidP="0048159C">
            <w:pPr>
              <w:rPr>
                <w:rFonts w:ascii="Cambria" w:eastAsia="Times" w:hAnsi="Cambria" w:cs="Times"/>
                <w:color w:val="000000" w:themeColor="text1"/>
                <w:sz w:val="18"/>
                <w:szCs w:val="18"/>
              </w:rPr>
            </w:pPr>
          </w:p>
        </w:tc>
        <w:tc>
          <w:tcPr>
            <w:tcW w:w="6233" w:type="dxa"/>
          </w:tcPr>
          <w:p w14:paraId="097A7D8D" w14:textId="2A24E265" w:rsidR="00A97DCD" w:rsidRPr="00482970" w:rsidRDefault="00A97DCD"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ZOOM DISCUSSIONS</w:t>
            </w:r>
          </w:p>
        </w:tc>
        <w:tc>
          <w:tcPr>
            <w:tcW w:w="1615" w:type="dxa"/>
          </w:tcPr>
          <w:p w14:paraId="3B2F2E6A" w14:textId="06FCC533" w:rsidR="00A97DCD" w:rsidRPr="00482970" w:rsidRDefault="00A97DCD" w:rsidP="0048159C">
            <w:pPr>
              <w:cnfStyle w:val="000000100000" w:firstRow="0" w:lastRow="0" w:firstColumn="0" w:lastColumn="0" w:oddVBand="0" w:evenVBand="0" w:oddHBand="1" w:evenHBand="0" w:firstRowFirstColumn="0" w:firstRowLastColumn="0" w:lastRowFirstColumn="0" w:lastRowLastColumn="0"/>
              <w:rPr>
                <w:rFonts w:ascii="Cambria" w:eastAsia="Times" w:hAnsi="Cambria" w:cs="Times"/>
                <w:color w:val="000000" w:themeColor="text1"/>
                <w:sz w:val="18"/>
                <w:szCs w:val="18"/>
              </w:rPr>
            </w:pPr>
            <w:r>
              <w:rPr>
                <w:rFonts w:ascii="Cambria" w:eastAsia="Times" w:hAnsi="Cambria" w:cs="Times"/>
                <w:color w:val="000000" w:themeColor="text1"/>
                <w:sz w:val="18"/>
                <w:szCs w:val="18"/>
              </w:rPr>
              <w:t>10</w:t>
            </w:r>
          </w:p>
        </w:tc>
      </w:tr>
      <w:tr w:rsidR="00031B06" w:rsidRPr="00482970" w14:paraId="35419B25" w14:textId="77777777" w:rsidTr="00AA7921">
        <w:tc>
          <w:tcPr>
            <w:cnfStyle w:val="001000000000" w:firstRow="0" w:lastRow="0" w:firstColumn="1" w:lastColumn="0" w:oddVBand="0" w:evenVBand="0" w:oddHBand="0" w:evenHBand="0" w:firstRowFirstColumn="0" w:firstRowLastColumn="0" w:lastRowFirstColumn="0" w:lastRowLastColumn="0"/>
            <w:tcW w:w="1502" w:type="dxa"/>
          </w:tcPr>
          <w:p w14:paraId="6F11C161" w14:textId="77777777" w:rsidR="00031B06" w:rsidRPr="00482970" w:rsidRDefault="00031B06" w:rsidP="0048159C">
            <w:pPr>
              <w:rPr>
                <w:rFonts w:ascii="Cambria" w:eastAsia="Times" w:hAnsi="Cambria" w:cs="Times"/>
                <w:color w:val="000000" w:themeColor="text1"/>
                <w:sz w:val="18"/>
                <w:szCs w:val="18"/>
              </w:rPr>
            </w:pPr>
          </w:p>
        </w:tc>
        <w:tc>
          <w:tcPr>
            <w:tcW w:w="6233" w:type="dxa"/>
          </w:tcPr>
          <w:p w14:paraId="17349429"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hAnsi="Cambria"/>
                <w:sz w:val="18"/>
                <w:szCs w:val="18"/>
              </w:rPr>
            </w:pPr>
            <w:r w:rsidRPr="00482970">
              <w:rPr>
                <w:rFonts w:ascii="Cambria" w:eastAsia="Times" w:hAnsi="Cambria" w:cs="Times"/>
                <w:color w:val="000000" w:themeColor="text1"/>
                <w:sz w:val="18"/>
                <w:szCs w:val="18"/>
              </w:rPr>
              <w:t>TOTAL POINTS POSSIBLE</w:t>
            </w:r>
          </w:p>
        </w:tc>
        <w:tc>
          <w:tcPr>
            <w:tcW w:w="1615" w:type="dxa"/>
          </w:tcPr>
          <w:p w14:paraId="5724AE5A" w14:textId="77777777" w:rsidR="00031B06" w:rsidRPr="00482970" w:rsidRDefault="00031B06" w:rsidP="0048159C">
            <w:pPr>
              <w:cnfStyle w:val="000000000000" w:firstRow="0" w:lastRow="0" w:firstColumn="0" w:lastColumn="0" w:oddVBand="0" w:evenVBand="0" w:oddHBand="0" w:evenHBand="0" w:firstRowFirstColumn="0" w:firstRowLastColumn="0" w:lastRowFirstColumn="0" w:lastRowLastColumn="0"/>
              <w:rPr>
                <w:rFonts w:ascii="Cambria" w:eastAsia="Times" w:hAnsi="Cambria" w:cs="Times"/>
                <w:color w:val="000000" w:themeColor="text1"/>
                <w:sz w:val="18"/>
                <w:szCs w:val="18"/>
              </w:rPr>
            </w:pPr>
            <w:r w:rsidRPr="00482970">
              <w:rPr>
                <w:rFonts w:ascii="Cambria" w:eastAsia="Times" w:hAnsi="Cambria" w:cs="Times"/>
                <w:color w:val="000000" w:themeColor="text1"/>
                <w:sz w:val="18"/>
                <w:szCs w:val="18"/>
              </w:rPr>
              <w:t>100</w:t>
            </w:r>
          </w:p>
        </w:tc>
      </w:tr>
    </w:tbl>
    <w:p w14:paraId="627BA716" w14:textId="573E61F6" w:rsidR="00063F60" w:rsidRDefault="00063F60" w:rsidP="008729B1">
      <w:pPr>
        <w:spacing w:before="2" w:after="2"/>
      </w:pPr>
    </w:p>
    <w:p w14:paraId="0F40F09D" w14:textId="5933FF9E" w:rsidR="003603E4" w:rsidRPr="00345EB7" w:rsidRDefault="003603E4" w:rsidP="003603E4">
      <w:r w:rsidRPr="228792B7">
        <w:rPr>
          <w:rFonts w:ascii="Times" w:eastAsia="Times" w:hAnsi="Times" w:cs="Times"/>
          <w:color w:val="000000" w:themeColor="text1"/>
        </w:rPr>
        <w:t>NOTE: Individual consultations between each student and the professor will occur during the term based upon agreed upon time schedules.</w:t>
      </w:r>
    </w:p>
    <w:bookmarkEnd w:id="3"/>
    <w:p w14:paraId="68FED49C" w14:textId="43E2586F" w:rsidR="00D572E8" w:rsidRDefault="00876036" w:rsidP="00DC5EC6">
      <w:pPr>
        <w:pStyle w:val="Heading2"/>
      </w:pPr>
      <w:r>
        <w:t>Grading</w:t>
      </w:r>
    </w:p>
    <w:p w14:paraId="418F28D2" w14:textId="77777777" w:rsidR="000704FC" w:rsidRDefault="000704FC" w:rsidP="009873C8">
      <w:pPr>
        <w:rPr>
          <w:b/>
          <w:bCs/>
        </w:rPr>
      </w:pPr>
    </w:p>
    <w:p w14:paraId="3F9ECCD8" w14:textId="12B63CF5" w:rsidR="00876036" w:rsidRDefault="00876036" w:rsidP="009873C8">
      <w:r w:rsidRPr="002C18CD">
        <w:rPr>
          <w:b/>
          <w:bCs/>
        </w:rPr>
        <w:t>Faculty Grading Turnaround:</w:t>
      </w:r>
      <w:r w:rsidRPr="006955E0">
        <w:t xml:space="preserve"> Typically, faculty will grade assignments and post grades within one week of submission.</w:t>
      </w:r>
    </w:p>
    <w:p w14:paraId="744D4490" w14:textId="77777777" w:rsidR="003603E4" w:rsidRDefault="003603E4" w:rsidP="009873C8"/>
    <w:p w14:paraId="0D159A64" w14:textId="77777777" w:rsidR="000704FC" w:rsidRPr="00876036" w:rsidRDefault="000704FC" w:rsidP="009873C8"/>
    <w:p w14:paraId="16AB02DD" w14:textId="643539FF" w:rsidR="003C4D2F" w:rsidRPr="00D93EF2" w:rsidRDefault="003C4D2F" w:rsidP="00461E01">
      <w:pPr>
        <w:pStyle w:val="Heading3"/>
        <w:sectPr w:rsidR="003C4D2F" w:rsidRPr="00D93EF2" w:rsidSect="00740F4D">
          <w:headerReference w:type="default" r:id="rId25"/>
          <w:footerReference w:type="even" r:id="rId26"/>
          <w:footerReference w:type="default" r:id="rId27"/>
          <w:headerReference w:type="first" r:id="rId28"/>
          <w:footerReference w:type="first" r:id="rId29"/>
          <w:type w:val="continuous"/>
          <w:pgSz w:w="12240" w:h="15840"/>
          <w:pgMar w:top="1440" w:right="1440" w:bottom="1440" w:left="1440" w:header="720" w:footer="720" w:gutter="0"/>
          <w:cols w:space="720"/>
          <w:titlePg/>
          <w:docGrid w:linePitch="360"/>
        </w:sectPr>
      </w:pPr>
      <w:r w:rsidRPr="00F176EE">
        <w:t>Grading Scale Chart with GP</w:t>
      </w:r>
      <w:r w:rsidR="00731724">
        <w:t>A</w:t>
      </w:r>
    </w:p>
    <w:p w14:paraId="1508305E" w14:textId="77777777" w:rsidR="00AC20E1" w:rsidRDefault="00AC20E1" w:rsidP="00953789">
      <w:pPr>
        <w:tabs>
          <w:tab w:val="left" w:pos="360"/>
          <w:tab w:val="left" w:pos="720"/>
          <w:tab w:val="left" w:pos="1080"/>
          <w:tab w:val="left" w:pos="1520"/>
        </w:tabs>
        <w:jc w:val="center"/>
        <w:rPr>
          <w:i/>
        </w:rPr>
      </w:pPr>
    </w:p>
    <w:p w14:paraId="3C690B97" w14:textId="1CAF882F" w:rsidR="00953789" w:rsidRPr="00B803B7" w:rsidRDefault="00953789" w:rsidP="00953789">
      <w:pPr>
        <w:tabs>
          <w:tab w:val="left" w:pos="360"/>
          <w:tab w:val="left" w:pos="720"/>
          <w:tab w:val="left" w:pos="1080"/>
          <w:tab w:val="left" w:pos="1520"/>
        </w:tabs>
        <w:jc w:val="center"/>
        <w:rPr>
          <w:i/>
        </w:rPr>
      </w:pPr>
      <w:r w:rsidRPr="00B803B7">
        <w:rPr>
          <w:i/>
        </w:rPr>
        <w:t xml:space="preserve">Graduate course grades calculated on a 100-point scale as follows: </w:t>
      </w:r>
    </w:p>
    <w:tbl>
      <w:tblPr>
        <w:tblStyle w:val="TableGrid"/>
        <w:tblW w:w="0" w:type="auto"/>
        <w:tblLook w:val="04A0" w:firstRow="1" w:lastRow="0" w:firstColumn="1" w:lastColumn="0" w:noHBand="0" w:noVBand="1"/>
      </w:tblPr>
      <w:tblGrid>
        <w:gridCol w:w="4675"/>
        <w:gridCol w:w="4675"/>
      </w:tblGrid>
      <w:tr w:rsidR="00121A25" w14:paraId="7F093BC6" w14:textId="77777777" w:rsidTr="00121A25">
        <w:tc>
          <w:tcPr>
            <w:tcW w:w="4675" w:type="dxa"/>
          </w:tcPr>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941"/>
              <w:gridCol w:w="736"/>
              <w:gridCol w:w="1527"/>
            </w:tblGrid>
            <w:tr w:rsidR="00121A25" w:rsidRPr="002D2D7F" w14:paraId="20631708" w14:textId="77777777" w:rsidTr="00183C83">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6FB22678" w14:textId="77777777" w:rsidR="00121A25" w:rsidRPr="002D2D7F" w:rsidRDefault="00121A25" w:rsidP="009873C8"/>
              </w:tc>
              <w:tc>
                <w:tcPr>
                  <w:tcW w:w="2263" w:type="dxa"/>
                  <w:gridSpan w:val="2"/>
                  <w:tcBorders>
                    <w:top w:val="single" w:sz="4" w:space="0" w:color="auto"/>
                    <w:left w:val="single" w:sz="4" w:space="0" w:color="auto"/>
                    <w:bottom w:val="single" w:sz="4" w:space="0" w:color="auto"/>
                    <w:right w:val="single" w:sz="4" w:space="0" w:color="auto"/>
                  </w:tcBorders>
                  <w:shd w:val="clear" w:color="auto" w:fill="E0E0E0"/>
                </w:tcPr>
                <w:p w14:paraId="207AC1A2" w14:textId="77777777" w:rsidR="00121A25" w:rsidRPr="002D2D7F" w:rsidRDefault="00121A25" w:rsidP="009873C8">
                  <w:r w:rsidRPr="002D2D7F">
                    <w:t>WCIU</w:t>
                  </w:r>
                </w:p>
              </w:tc>
            </w:tr>
            <w:tr w:rsidR="00121A25" w:rsidRPr="002D2D7F" w14:paraId="4999C8CD"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147743B5" w14:textId="77777777" w:rsidR="00121A25" w:rsidRPr="002D2D7F" w:rsidRDefault="00121A25" w:rsidP="009873C8">
                  <w:r w:rsidRPr="002D2D7F">
                    <w:t>Grade</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E6D3A44" w14:textId="77777777" w:rsidR="00121A25" w:rsidRPr="002D2D7F" w:rsidRDefault="00121A25" w:rsidP="009873C8">
                  <w:r w:rsidRPr="002D2D7F">
                    <w:t>GPA</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7F610F6D" w14:textId="77777777" w:rsidR="00121A25" w:rsidRPr="002D2D7F" w:rsidRDefault="00121A25" w:rsidP="009873C8">
                  <w:pPr>
                    <w:rPr>
                      <w:color w:val="000000" w:themeColor="text1"/>
                    </w:rPr>
                  </w:pPr>
                  <w:r w:rsidRPr="002D2D7F">
                    <w:rPr>
                      <w:color w:val="000000" w:themeColor="text1"/>
                    </w:rPr>
                    <w:t>Numeric</w:t>
                  </w:r>
                </w:p>
              </w:tc>
            </w:tr>
            <w:tr w:rsidR="00121A25" w:rsidRPr="002D2D7F" w14:paraId="52180957"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2BB93239" w14:textId="77777777" w:rsidR="00121A25" w:rsidRPr="002D2D7F" w:rsidRDefault="00121A25" w:rsidP="009873C8">
                  <w:r w:rsidRPr="002D2D7F">
                    <w:t>A+</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7AC86EB3" w14:textId="77777777" w:rsidR="00121A25" w:rsidRPr="002D2D7F" w:rsidRDefault="00121A25" w:rsidP="009873C8">
                  <w:r w:rsidRPr="002D2D7F">
                    <w:t>4.0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764BB97E" w14:textId="77777777" w:rsidR="00121A25" w:rsidRPr="002D2D7F" w:rsidRDefault="00121A25" w:rsidP="009873C8">
                  <w:pPr>
                    <w:rPr>
                      <w:color w:val="000000" w:themeColor="text1"/>
                    </w:rPr>
                  </w:pPr>
                  <w:r w:rsidRPr="002D2D7F">
                    <w:rPr>
                      <w:color w:val="000000" w:themeColor="text1"/>
                    </w:rPr>
                    <w:t>100</w:t>
                  </w:r>
                </w:p>
              </w:tc>
            </w:tr>
            <w:tr w:rsidR="00121A25" w:rsidRPr="002D2D7F" w14:paraId="7070D9D8"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7F2B1E1A" w14:textId="77777777" w:rsidR="00121A25" w:rsidRPr="002D2D7F" w:rsidRDefault="00121A25" w:rsidP="009873C8">
                  <w:r w:rsidRPr="002D2D7F">
                    <w:t>A</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42EC0EF" w14:textId="77777777" w:rsidR="00121A25" w:rsidRPr="002D2D7F" w:rsidRDefault="00121A25" w:rsidP="009873C8">
                  <w:r w:rsidRPr="002D2D7F">
                    <w:t>4.0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00AC6379" w14:textId="77777777" w:rsidR="00121A25" w:rsidRPr="002D2D7F" w:rsidRDefault="00121A25" w:rsidP="009873C8">
                  <w:pPr>
                    <w:rPr>
                      <w:color w:val="000000" w:themeColor="text1"/>
                    </w:rPr>
                  </w:pPr>
                  <w:r w:rsidRPr="002D2D7F">
                    <w:rPr>
                      <w:color w:val="000000" w:themeColor="text1"/>
                    </w:rPr>
                    <w:t>93-99</w:t>
                  </w:r>
                </w:p>
              </w:tc>
            </w:tr>
            <w:tr w:rsidR="00121A25" w:rsidRPr="002D2D7F" w14:paraId="6324926C"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346218D9" w14:textId="77777777" w:rsidR="00121A25" w:rsidRPr="002D2D7F" w:rsidRDefault="00121A25" w:rsidP="009873C8">
                  <w:r w:rsidRPr="002D2D7F">
                    <w:t>A-</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2601912" w14:textId="77777777" w:rsidR="00121A25" w:rsidRPr="002D2D7F" w:rsidRDefault="00121A25" w:rsidP="009873C8">
                  <w:r w:rsidRPr="002D2D7F">
                    <w:t>3.7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2BAE9205" w14:textId="77777777" w:rsidR="00121A25" w:rsidRPr="002D2D7F" w:rsidRDefault="00121A25" w:rsidP="009873C8">
                  <w:pPr>
                    <w:rPr>
                      <w:color w:val="000000" w:themeColor="text1"/>
                    </w:rPr>
                  </w:pPr>
                  <w:r w:rsidRPr="002D2D7F">
                    <w:rPr>
                      <w:color w:val="000000" w:themeColor="text1"/>
                    </w:rPr>
                    <w:t>90-92</w:t>
                  </w:r>
                </w:p>
              </w:tc>
            </w:tr>
            <w:tr w:rsidR="00121A25" w:rsidRPr="002D2D7F" w14:paraId="639503FC" w14:textId="77777777" w:rsidTr="00183C83">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0D121374" w14:textId="77777777" w:rsidR="00121A25" w:rsidRPr="002D2D7F" w:rsidRDefault="00121A25" w:rsidP="009873C8">
                  <w:r w:rsidRPr="002D2D7F">
                    <w:t>B+</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0980F0EE" w14:textId="77777777" w:rsidR="00121A25" w:rsidRPr="002D2D7F" w:rsidRDefault="00121A25" w:rsidP="009873C8">
                  <w:r w:rsidRPr="002D2D7F">
                    <w:t>3.3</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32A79F3F" w14:textId="3F0A4D15" w:rsidR="00121A25" w:rsidRPr="002D2D7F" w:rsidRDefault="00121A25" w:rsidP="009873C8">
                  <w:pPr>
                    <w:rPr>
                      <w:color w:val="000000" w:themeColor="text1"/>
                    </w:rPr>
                  </w:pPr>
                  <w:r w:rsidRPr="002D2D7F">
                    <w:rPr>
                      <w:color w:val="000000" w:themeColor="text1"/>
                    </w:rPr>
                    <w:t>87-89</w:t>
                  </w:r>
                </w:p>
              </w:tc>
            </w:tr>
            <w:tr w:rsidR="00121A25" w:rsidRPr="002D2D7F" w14:paraId="0C1CFBBC"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66C6BB0D" w14:textId="77777777" w:rsidR="00121A25" w:rsidRPr="002D2D7F" w:rsidRDefault="00121A25" w:rsidP="009873C8">
                  <w:r w:rsidRPr="002D2D7F">
                    <w:t>B</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7102E020" w14:textId="77777777" w:rsidR="00121A25" w:rsidRPr="002D2D7F" w:rsidRDefault="00121A25" w:rsidP="009873C8">
                  <w:r w:rsidRPr="002D2D7F">
                    <w:t>3.0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165D15E0" w14:textId="77777777" w:rsidR="00121A25" w:rsidRPr="002D2D7F" w:rsidRDefault="00121A25" w:rsidP="009873C8">
                  <w:pPr>
                    <w:rPr>
                      <w:color w:val="000000" w:themeColor="text1"/>
                    </w:rPr>
                  </w:pPr>
                  <w:r w:rsidRPr="002D2D7F">
                    <w:rPr>
                      <w:color w:val="000000" w:themeColor="text1"/>
                    </w:rPr>
                    <w:t>83-86</w:t>
                  </w:r>
                </w:p>
              </w:tc>
            </w:tr>
            <w:tr w:rsidR="00121A25" w:rsidRPr="002D2D7F" w14:paraId="4C1C536C"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4EF2081A" w14:textId="77777777" w:rsidR="00121A25" w:rsidRPr="002D2D7F" w:rsidRDefault="00121A25" w:rsidP="009873C8">
                  <w:r w:rsidRPr="002D2D7F">
                    <w:t>B-</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62DBF1D" w14:textId="77777777" w:rsidR="00121A25" w:rsidRPr="002D2D7F" w:rsidRDefault="00121A25" w:rsidP="009873C8">
                  <w:r w:rsidRPr="002D2D7F">
                    <w:t>2.7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14098412" w14:textId="77777777" w:rsidR="00121A25" w:rsidRPr="002D2D7F" w:rsidRDefault="00121A25" w:rsidP="009873C8">
                  <w:pPr>
                    <w:rPr>
                      <w:color w:val="000000" w:themeColor="text1"/>
                    </w:rPr>
                  </w:pPr>
                  <w:r w:rsidRPr="002D2D7F">
                    <w:rPr>
                      <w:color w:val="000000" w:themeColor="text1"/>
                    </w:rPr>
                    <w:t>80-82</w:t>
                  </w:r>
                </w:p>
              </w:tc>
            </w:tr>
            <w:tr w:rsidR="00121A25" w:rsidRPr="002D2D7F" w14:paraId="06EA3F5E"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75B92881" w14:textId="77777777" w:rsidR="00121A25" w:rsidRPr="002D2D7F" w:rsidRDefault="00121A25" w:rsidP="009873C8">
                  <w:r w:rsidRPr="002D2D7F">
                    <w:t>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5B53C7A2" w14:textId="77777777" w:rsidR="00121A25" w:rsidRPr="002D2D7F" w:rsidRDefault="00121A25" w:rsidP="009873C8">
                  <w:r w:rsidRPr="002D2D7F">
                    <w:t>2.3</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381E8BE9" w14:textId="77777777" w:rsidR="00121A25" w:rsidRPr="002D2D7F" w:rsidRDefault="00121A25" w:rsidP="009873C8">
                  <w:pPr>
                    <w:rPr>
                      <w:color w:val="000000" w:themeColor="text1"/>
                    </w:rPr>
                  </w:pPr>
                  <w:r w:rsidRPr="002D2D7F">
                    <w:rPr>
                      <w:color w:val="000000" w:themeColor="text1"/>
                    </w:rPr>
                    <w:t>77-79</w:t>
                  </w:r>
                </w:p>
              </w:tc>
            </w:tr>
            <w:tr w:rsidR="00121A25" w:rsidRPr="002D2D7F" w14:paraId="67AE05A3" w14:textId="77777777" w:rsidTr="00183C83">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638DA4D4" w14:textId="77777777" w:rsidR="00121A25" w:rsidRPr="002D2D7F" w:rsidRDefault="00121A25" w:rsidP="009873C8">
                  <w:r w:rsidRPr="002D2D7F">
                    <w:t>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4BF9553F" w14:textId="77777777" w:rsidR="00121A25" w:rsidRPr="002D2D7F" w:rsidRDefault="00121A25" w:rsidP="009873C8">
                  <w:r w:rsidRPr="002D2D7F">
                    <w:t>2.0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374831DF" w14:textId="77777777" w:rsidR="00121A25" w:rsidRPr="002D2D7F" w:rsidRDefault="00121A25" w:rsidP="009873C8">
                  <w:pPr>
                    <w:rPr>
                      <w:color w:val="000000" w:themeColor="text1"/>
                    </w:rPr>
                  </w:pPr>
                  <w:r w:rsidRPr="002D2D7F">
                    <w:rPr>
                      <w:color w:val="000000" w:themeColor="text1"/>
                    </w:rPr>
                    <w:t>73-76</w:t>
                  </w:r>
                </w:p>
              </w:tc>
            </w:tr>
            <w:tr w:rsidR="00121A25" w:rsidRPr="002D2D7F" w14:paraId="2E767688"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1A1B1EF3" w14:textId="77777777" w:rsidR="00121A25" w:rsidRPr="002D2D7F" w:rsidRDefault="00121A25" w:rsidP="009873C8">
                  <w:r w:rsidRPr="002D2D7F">
                    <w:t>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1D7F16DD" w14:textId="77777777" w:rsidR="00121A25" w:rsidRPr="002D2D7F" w:rsidRDefault="00121A25" w:rsidP="009873C8">
                  <w:r w:rsidRPr="002D2D7F">
                    <w:t>1.7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2F9CD3CF" w14:textId="77777777" w:rsidR="00121A25" w:rsidRPr="002D2D7F" w:rsidRDefault="00121A25" w:rsidP="009873C8">
                  <w:pPr>
                    <w:rPr>
                      <w:color w:val="000000" w:themeColor="text1"/>
                    </w:rPr>
                  </w:pPr>
                  <w:r w:rsidRPr="002D2D7F">
                    <w:rPr>
                      <w:color w:val="000000" w:themeColor="text1"/>
                    </w:rPr>
                    <w:t>70-72</w:t>
                  </w:r>
                </w:p>
              </w:tc>
            </w:tr>
            <w:tr w:rsidR="00121A25" w:rsidRPr="002D2D7F" w14:paraId="19379D7C"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11ADFA14" w14:textId="77777777" w:rsidR="00121A25" w:rsidRPr="002D2D7F" w:rsidRDefault="00121A25" w:rsidP="009873C8">
                  <w:r w:rsidRPr="002D2D7F">
                    <w:t>D+</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5A5F8D5B" w14:textId="77777777" w:rsidR="00121A25" w:rsidRPr="002D2D7F" w:rsidRDefault="00121A25" w:rsidP="009873C8">
                  <w:r w:rsidRPr="002D2D7F">
                    <w:t>1.3</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1EBECFD3" w14:textId="77777777" w:rsidR="00121A25" w:rsidRPr="002D2D7F" w:rsidRDefault="00121A25" w:rsidP="009873C8">
                  <w:pPr>
                    <w:rPr>
                      <w:color w:val="000000" w:themeColor="text1"/>
                    </w:rPr>
                  </w:pPr>
                  <w:r w:rsidRPr="002D2D7F">
                    <w:rPr>
                      <w:color w:val="000000" w:themeColor="text1"/>
                    </w:rPr>
                    <w:t>67-69</w:t>
                  </w:r>
                </w:p>
              </w:tc>
            </w:tr>
            <w:tr w:rsidR="00121A25" w:rsidRPr="002D2D7F" w14:paraId="4409B090"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05A14AA2" w14:textId="77777777" w:rsidR="00121A25" w:rsidRPr="002D2D7F" w:rsidRDefault="00121A25" w:rsidP="009873C8">
                  <w:r w:rsidRPr="002D2D7F">
                    <w:t>D</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17B8DF41" w14:textId="77777777" w:rsidR="00121A25" w:rsidRPr="002D2D7F" w:rsidRDefault="00121A25" w:rsidP="009873C8">
                  <w:r w:rsidRPr="002D2D7F">
                    <w:t>1</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2A596F25" w14:textId="77777777" w:rsidR="00121A25" w:rsidRPr="002D2D7F" w:rsidRDefault="00121A25" w:rsidP="009873C8">
                  <w:pPr>
                    <w:rPr>
                      <w:color w:val="000000" w:themeColor="text1"/>
                    </w:rPr>
                  </w:pPr>
                  <w:r w:rsidRPr="002D2D7F">
                    <w:rPr>
                      <w:color w:val="000000" w:themeColor="text1"/>
                    </w:rPr>
                    <w:t>63-66</w:t>
                  </w:r>
                </w:p>
              </w:tc>
            </w:tr>
            <w:tr w:rsidR="00121A25" w:rsidRPr="002D2D7F" w14:paraId="57B2128C" w14:textId="77777777" w:rsidTr="00183C83">
              <w:trPr>
                <w:trHeight w:val="256"/>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42C76126" w14:textId="77777777" w:rsidR="00121A25" w:rsidRPr="002D2D7F" w:rsidRDefault="00121A25" w:rsidP="009873C8">
                  <w:r w:rsidRPr="002D2D7F">
                    <w:t>D-</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75E6CAAA" w14:textId="77777777" w:rsidR="00121A25" w:rsidRPr="002D2D7F" w:rsidRDefault="00121A25" w:rsidP="009873C8">
                  <w:r w:rsidRPr="002D2D7F">
                    <w:t>0.7</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31F9D01F" w14:textId="77777777" w:rsidR="00121A25" w:rsidRPr="002D2D7F" w:rsidRDefault="00121A25" w:rsidP="009873C8">
                  <w:pPr>
                    <w:rPr>
                      <w:color w:val="000000" w:themeColor="text1"/>
                    </w:rPr>
                  </w:pPr>
                  <w:r w:rsidRPr="002D2D7F">
                    <w:rPr>
                      <w:color w:val="000000" w:themeColor="text1"/>
                    </w:rPr>
                    <w:t>60-62</w:t>
                  </w:r>
                </w:p>
              </w:tc>
            </w:tr>
            <w:tr w:rsidR="00121A25" w:rsidRPr="002D2D7F" w14:paraId="6DECCBE5" w14:textId="77777777" w:rsidTr="00183C83">
              <w:trPr>
                <w:trHeight w:val="242"/>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657E642B" w14:textId="77777777" w:rsidR="00121A25" w:rsidRPr="002D2D7F" w:rsidRDefault="00121A25" w:rsidP="009873C8">
                  <w:r w:rsidRPr="002D2D7F">
                    <w:t>F</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3CD5A142" w14:textId="77777777" w:rsidR="00121A25" w:rsidRPr="002D2D7F" w:rsidRDefault="00121A25" w:rsidP="009873C8">
                  <w:r w:rsidRPr="002D2D7F">
                    <w:t>0</w:t>
                  </w:r>
                </w:p>
              </w:tc>
              <w:tc>
                <w:tcPr>
                  <w:tcW w:w="1526" w:type="dxa"/>
                  <w:tcBorders>
                    <w:top w:val="single" w:sz="4" w:space="0" w:color="auto"/>
                    <w:left w:val="single" w:sz="4" w:space="0" w:color="auto"/>
                    <w:bottom w:val="single" w:sz="4" w:space="0" w:color="auto"/>
                    <w:right w:val="single" w:sz="4" w:space="0" w:color="auto"/>
                  </w:tcBorders>
                  <w:shd w:val="clear" w:color="auto" w:fill="auto"/>
                </w:tcPr>
                <w:p w14:paraId="6A98406F" w14:textId="77777777" w:rsidR="00121A25" w:rsidRPr="002D2D7F" w:rsidRDefault="00121A25" w:rsidP="009873C8">
                  <w:pPr>
                    <w:rPr>
                      <w:color w:val="000000" w:themeColor="text1"/>
                    </w:rPr>
                  </w:pPr>
                  <w:r w:rsidRPr="002D2D7F">
                    <w:rPr>
                      <w:color w:val="000000" w:themeColor="text1"/>
                    </w:rPr>
                    <w:t>0-59</w:t>
                  </w:r>
                </w:p>
              </w:tc>
            </w:tr>
            <w:tr w:rsidR="00121A25" w:rsidRPr="002D2D7F" w14:paraId="187F7E7B" w14:textId="77777777" w:rsidTr="00183C83">
              <w:trPr>
                <w:trHeight w:val="271"/>
                <w:jc w:val="center"/>
              </w:trPr>
              <w:tc>
                <w:tcPr>
                  <w:tcW w:w="941" w:type="dxa"/>
                  <w:tcBorders>
                    <w:top w:val="single" w:sz="4" w:space="0" w:color="auto"/>
                    <w:left w:val="single" w:sz="4" w:space="0" w:color="auto"/>
                    <w:bottom w:val="single" w:sz="4" w:space="0" w:color="auto"/>
                    <w:right w:val="single" w:sz="4" w:space="0" w:color="auto"/>
                  </w:tcBorders>
                  <w:shd w:val="clear" w:color="auto" w:fill="E0E0E0"/>
                </w:tcPr>
                <w:p w14:paraId="30570DC6" w14:textId="77777777" w:rsidR="00121A25" w:rsidRPr="002D2D7F" w:rsidRDefault="00121A25" w:rsidP="009873C8">
                  <w:r w:rsidRPr="002D2D7F">
                    <w:t>Inc.</w:t>
                  </w:r>
                </w:p>
              </w:tc>
              <w:tc>
                <w:tcPr>
                  <w:tcW w:w="736" w:type="dxa"/>
                  <w:tcBorders>
                    <w:top w:val="single" w:sz="4" w:space="0" w:color="auto"/>
                    <w:left w:val="single" w:sz="4" w:space="0" w:color="auto"/>
                    <w:bottom w:val="single" w:sz="4" w:space="0" w:color="auto"/>
                    <w:right w:val="single" w:sz="4" w:space="0" w:color="auto"/>
                  </w:tcBorders>
                  <w:shd w:val="clear" w:color="auto" w:fill="auto"/>
                </w:tcPr>
                <w:p w14:paraId="16B828E4" w14:textId="77777777" w:rsidR="00121A25" w:rsidRPr="002D2D7F" w:rsidRDefault="00121A25" w:rsidP="009873C8"/>
              </w:tc>
              <w:tc>
                <w:tcPr>
                  <w:tcW w:w="1526" w:type="dxa"/>
                  <w:tcBorders>
                    <w:top w:val="single" w:sz="4" w:space="0" w:color="auto"/>
                    <w:left w:val="single" w:sz="4" w:space="0" w:color="auto"/>
                    <w:bottom w:val="single" w:sz="4" w:space="0" w:color="auto"/>
                    <w:right w:val="single" w:sz="4" w:space="0" w:color="auto"/>
                  </w:tcBorders>
                  <w:shd w:val="clear" w:color="auto" w:fill="auto"/>
                </w:tcPr>
                <w:p w14:paraId="32058301" w14:textId="77777777" w:rsidR="00121A25" w:rsidRPr="002D2D7F" w:rsidRDefault="00121A25" w:rsidP="009873C8">
                  <w:pPr>
                    <w:rPr>
                      <w:color w:val="FF0000"/>
                    </w:rPr>
                  </w:pPr>
                </w:p>
              </w:tc>
            </w:tr>
          </w:tbl>
          <w:p w14:paraId="7F6A2A43" w14:textId="77777777" w:rsidR="00AC20E1" w:rsidRDefault="00AC20E1" w:rsidP="009873C8">
            <w:pPr>
              <w:rPr>
                <w:b/>
                <w:bCs/>
                <w:sz w:val="16"/>
                <w:szCs w:val="16"/>
              </w:rPr>
            </w:pPr>
          </w:p>
          <w:p w14:paraId="2B89AC10" w14:textId="2DD5D571" w:rsidR="00242739" w:rsidRPr="003643BD" w:rsidRDefault="00242739" w:rsidP="009873C8">
            <w:pPr>
              <w:rPr>
                <w:b/>
                <w:bCs/>
                <w:sz w:val="16"/>
                <w:szCs w:val="16"/>
              </w:rPr>
            </w:pPr>
            <w:r w:rsidRPr="003643BD">
              <w:rPr>
                <w:b/>
                <w:bCs/>
                <w:sz w:val="16"/>
                <w:szCs w:val="16"/>
              </w:rPr>
              <w:t xml:space="preserve">A+ </w:t>
            </w:r>
            <w:proofErr w:type="spellStart"/>
            <w:r w:rsidRPr="003643BD">
              <w:rPr>
                <w:b/>
                <w:bCs/>
                <w:sz w:val="16"/>
                <w:szCs w:val="16"/>
              </w:rPr>
              <w:t>Supercalifragilisticexpealidocious</w:t>
            </w:r>
            <w:proofErr w:type="spellEnd"/>
          </w:p>
          <w:p w14:paraId="0F95332F" w14:textId="27AAD42F" w:rsidR="00242739" w:rsidRDefault="00242739" w:rsidP="009873C8">
            <w:pPr>
              <w:rPr>
                <w:bCs/>
                <w:sz w:val="16"/>
                <w:szCs w:val="16"/>
              </w:rPr>
            </w:pPr>
            <w:r w:rsidRPr="003643BD">
              <w:rPr>
                <w:bCs/>
                <w:sz w:val="16"/>
                <w:szCs w:val="16"/>
              </w:rPr>
              <w:t>Brilliantly conceptualized, rigorously logical, graphically artistic and aesthetic, emotionally touching, rich multihued argumentation, unforgettable, new paradigms, has a rhythm and poetry in its writing, a sense of curiosity and draws you in to its progressions, no grammatical or spelling errors!! Generates new paradigms, explores new ideas. Beyond masters’ level. [Publishable]</w:t>
            </w:r>
          </w:p>
          <w:p w14:paraId="5F9AE6F7" w14:textId="77777777" w:rsidR="00CF4E88" w:rsidRPr="003643BD" w:rsidRDefault="00CF4E88" w:rsidP="009873C8">
            <w:pPr>
              <w:rPr>
                <w:bCs/>
                <w:sz w:val="16"/>
                <w:szCs w:val="16"/>
              </w:rPr>
            </w:pPr>
          </w:p>
          <w:p w14:paraId="69D94553" w14:textId="77777777" w:rsidR="00242739" w:rsidRPr="003643BD" w:rsidRDefault="00242739" w:rsidP="009873C8">
            <w:pPr>
              <w:rPr>
                <w:b/>
                <w:bCs/>
                <w:sz w:val="16"/>
                <w:szCs w:val="16"/>
              </w:rPr>
            </w:pPr>
            <w:r w:rsidRPr="003643BD">
              <w:rPr>
                <w:b/>
                <w:bCs/>
                <w:sz w:val="16"/>
                <w:szCs w:val="16"/>
              </w:rPr>
              <w:t>A. High quality work for a graduate student</w:t>
            </w:r>
          </w:p>
          <w:p w14:paraId="4F456448" w14:textId="1C112FED" w:rsidR="00242739" w:rsidRDefault="00242739" w:rsidP="009873C8">
            <w:pPr>
              <w:rPr>
                <w:sz w:val="16"/>
                <w:szCs w:val="16"/>
              </w:rPr>
            </w:pPr>
            <w:r w:rsidRPr="003643BD">
              <w:rPr>
                <w:sz w:val="16"/>
                <w:szCs w:val="16"/>
              </w:rPr>
              <w:t xml:space="preserve">Work at this level is consistently </w:t>
            </w:r>
            <w:r w:rsidR="00387303" w:rsidRPr="003643BD">
              <w:rPr>
                <w:sz w:val="16"/>
                <w:szCs w:val="16"/>
              </w:rPr>
              <w:t>[</w:t>
            </w:r>
            <w:r w:rsidRPr="003643BD">
              <w:rPr>
                <w:sz w:val="16"/>
                <w:szCs w:val="16"/>
              </w:rPr>
              <w:t>creative, original, thorough, well-reasoned, well-argued, insightful, well-written, clear, methodologically sound] and shows [clear recognition / an incisive understanding / excellent evaluation and analysis of salient issues; an excellent ability to draw relevant comparisons / examples; mastery of relevant aspects of technology introduced in class; creative application of relevant technology; sophistication in presentation and delivery of technological products.</w:t>
            </w:r>
            <w:r w:rsidR="00503048" w:rsidRPr="003643BD">
              <w:rPr>
                <w:sz w:val="16"/>
                <w:szCs w:val="16"/>
              </w:rPr>
              <w:t>]</w:t>
            </w:r>
            <w:r w:rsidRPr="003643BD">
              <w:rPr>
                <w:sz w:val="16"/>
                <w:szCs w:val="16"/>
              </w:rPr>
              <w:t xml:space="preserve"> [Work doesn’t get much better.]</w:t>
            </w:r>
          </w:p>
          <w:p w14:paraId="5A6867F2" w14:textId="77777777" w:rsidR="00CF4E88" w:rsidRDefault="00CF4E88" w:rsidP="009873C8">
            <w:pPr>
              <w:rPr>
                <w:sz w:val="16"/>
                <w:szCs w:val="16"/>
              </w:rPr>
            </w:pPr>
          </w:p>
          <w:p w14:paraId="21CAB74C" w14:textId="77777777" w:rsidR="009873C8" w:rsidRPr="00436940" w:rsidRDefault="009873C8" w:rsidP="009873C8">
            <w:pPr>
              <w:rPr>
                <w:b/>
                <w:bCs/>
                <w:sz w:val="16"/>
                <w:szCs w:val="16"/>
              </w:rPr>
            </w:pPr>
            <w:r w:rsidRPr="00436940">
              <w:rPr>
                <w:b/>
                <w:bCs/>
                <w:sz w:val="16"/>
                <w:szCs w:val="16"/>
              </w:rPr>
              <w:t>A- Strong work for a graduate student</w:t>
            </w:r>
          </w:p>
          <w:p w14:paraId="2E2EB6E6" w14:textId="77777777" w:rsidR="00242739" w:rsidRDefault="009873C8" w:rsidP="009873C8">
            <w:pPr>
              <w:rPr>
                <w:sz w:val="16"/>
                <w:szCs w:val="16"/>
              </w:rPr>
            </w:pPr>
            <w:r w:rsidRPr="00436940">
              <w:rPr>
                <w:sz w:val="16"/>
                <w:szCs w:val="16"/>
              </w:rPr>
              <w:lastRenderedPageBreak/>
              <w:t>Work at this level is mostly [creative, original, thorough, well-reasoned, well-argued, insightful, well-written, clear, methodologically sound] and shows [good recognition/a solid understanding/thorough evaluation and analysis of salient issues; a consistent ability to draw relevant comparisons / examples; competence in relevant aspects of technology introduced in class; useful application of relevant technology; an ability to logically present and deliver technological products.  [Work is very good, but it could be improved.]</w:t>
            </w:r>
          </w:p>
          <w:p w14:paraId="46E0DC53" w14:textId="642658EF" w:rsidR="00CF4E88" w:rsidRPr="002D2D7F" w:rsidRDefault="00CF4E88" w:rsidP="009873C8"/>
        </w:tc>
        <w:tc>
          <w:tcPr>
            <w:tcW w:w="4675" w:type="dxa"/>
          </w:tcPr>
          <w:p w14:paraId="1CA8B2C6" w14:textId="77777777" w:rsidR="00935462" w:rsidRPr="003643BD" w:rsidRDefault="00935462" w:rsidP="009873C8">
            <w:pPr>
              <w:rPr>
                <w:b/>
                <w:bCs/>
                <w:sz w:val="16"/>
                <w:szCs w:val="16"/>
              </w:rPr>
            </w:pPr>
            <w:r w:rsidRPr="003643BD">
              <w:rPr>
                <w:b/>
                <w:bCs/>
                <w:sz w:val="16"/>
                <w:szCs w:val="16"/>
              </w:rPr>
              <w:lastRenderedPageBreak/>
              <w:t>B+  Competent work for a graduate student</w:t>
            </w:r>
          </w:p>
          <w:p w14:paraId="0EDF2881" w14:textId="05D9762D" w:rsidR="00935462" w:rsidRDefault="00935462" w:rsidP="009873C8">
            <w:pPr>
              <w:rPr>
                <w:sz w:val="16"/>
                <w:szCs w:val="16"/>
              </w:rPr>
            </w:pPr>
            <w:r w:rsidRPr="003643BD">
              <w:rPr>
                <w:sz w:val="16"/>
                <w:szCs w:val="16"/>
              </w:rPr>
              <w:t>Work at this level is often [creative, original, thorough, well-reasoned, well-argued, insightful, well-written, clear, methodologically sound] and shows mostly adequate [recognition/understanding/evaluation and analysis of salient issues; ability to draw relevant comparisons / examples; competence in relevant aspects of technology introduced in class; application of relevant technology; ability to logically present and deliver technological products.] A few errors, inconsistencies, or other problems may be present.  [Work is competent, but neither exceptionally strong nor exceptionally weak.]</w:t>
            </w:r>
          </w:p>
          <w:p w14:paraId="02975479" w14:textId="77777777" w:rsidR="00CF4E88" w:rsidRPr="003643BD" w:rsidRDefault="00CF4E88" w:rsidP="009873C8">
            <w:pPr>
              <w:rPr>
                <w:sz w:val="16"/>
                <w:szCs w:val="16"/>
              </w:rPr>
            </w:pPr>
          </w:p>
          <w:p w14:paraId="7DA26027" w14:textId="77777777" w:rsidR="00935462" w:rsidRPr="003643BD" w:rsidRDefault="00935462" w:rsidP="009873C8">
            <w:pPr>
              <w:rPr>
                <w:b/>
                <w:bCs/>
                <w:sz w:val="16"/>
                <w:szCs w:val="16"/>
              </w:rPr>
            </w:pPr>
            <w:r w:rsidRPr="003643BD">
              <w:rPr>
                <w:b/>
                <w:bCs/>
                <w:sz w:val="16"/>
                <w:szCs w:val="16"/>
              </w:rPr>
              <w:t>B   Acceptable work for a graduate student</w:t>
            </w:r>
          </w:p>
          <w:p w14:paraId="594FAEC7" w14:textId="149870AD" w:rsidR="00935462" w:rsidRDefault="00935462" w:rsidP="009873C8">
            <w:pPr>
              <w:rPr>
                <w:sz w:val="16"/>
                <w:szCs w:val="16"/>
              </w:rPr>
            </w:pPr>
            <w:r w:rsidRPr="003643BD">
              <w:rPr>
                <w:sz w:val="16"/>
                <w:szCs w:val="16"/>
              </w:rPr>
              <w:t>Work at this level is generally [creative, original, thorough, well-reasoned, well-argued, insightful, well-written, clear, methodologically sound] and shows acceptable [recognition/understanding/evaluation and analysis of salient issues; ability to draw relevant comparisons / examples; competence in relevant aspects of technology introduced in class ; application of relevant technology; ability to logically present and deliver technological products.] but errors, inconsistencies, or other problems are present.   [Work is competent but shows some flaws or difficulties.]</w:t>
            </w:r>
          </w:p>
          <w:p w14:paraId="3727611C" w14:textId="77777777" w:rsidR="00CF4E88" w:rsidRPr="003643BD" w:rsidRDefault="00CF4E88" w:rsidP="009873C8">
            <w:pPr>
              <w:rPr>
                <w:sz w:val="16"/>
                <w:szCs w:val="16"/>
              </w:rPr>
            </w:pPr>
          </w:p>
          <w:p w14:paraId="60F0F6CF" w14:textId="77777777" w:rsidR="00935462" w:rsidRPr="003643BD" w:rsidRDefault="00935462" w:rsidP="009873C8">
            <w:pPr>
              <w:rPr>
                <w:b/>
                <w:bCs/>
                <w:sz w:val="16"/>
                <w:szCs w:val="16"/>
              </w:rPr>
            </w:pPr>
            <w:r w:rsidRPr="003643BD">
              <w:rPr>
                <w:b/>
                <w:bCs/>
                <w:sz w:val="16"/>
                <w:szCs w:val="16"/>
              </w:rPr>
              <w:t>C+ Minimally passing work for a graduate student</w:t>
            </w:r>
          </w:p>
          <w:p w14:paraId="17396055" w14:textId="6B47942D" w:rsidR="00935462" w:rsidRDefault="00935462" w:rsidP="009873C8">
            <w:pPr>
              <w:rPr>
                <w:sz w:val="16"/>
                <w:szCs w:val="16"/>
              </w:rPr>
            </w:pPr>
            <w:r w:rsidRPr="003643BD">
              <w:rPr>
                <w:sz w:val="16"/>
                <w:szCs w:val="16"/>
              </w:rPr>
              <w:t>Work at this level is occasionally [creative, original, thorough, well-reasoned, well-argued, insightful, well-written, clear, methodologically sound] and shows some signs of [recognition/understanding of salient issues; adequate reasoning; an ability to draw relevant comparisons / examples; adequate writing skills; competence in relevant aspects of technology introduced in class] but numerous errors, inconsistencies, or other problems are present.  [Work shows many weaknesses or difficulties.]</w:t>
            </w:r>
          </w:p>
          <w:p w14:paraId="340C755D" w14:textId="77777777" w:rsidR="00CF4E88" w:rsidRPr="003643BD" w:rsidRDefault="00CF4E88" w:rsidP="009873C8">
            <w:pPr>
              <w:rPr>
                <w:sz w:val="16"/>
                <w:szCs w:val="16"/>
              </w:rPr>
            </w:pPr>
          </w:p>
          <w:p w14:paraId="0F315D65" w14:textId="77777777" w:rsidR="00935462" w:rsidRPr="003643BD" w:rsidRDefault="00935462" w:rsidP="009873C8">
            <w:pPr>
              <w:rPr>
                <w:b/>
                <w:bCs/>
                <w:sz w:val="16"/>
                <w:szCs w:val="16"/>
              </w:rPr>
            </w:pPr>
            <w:r w:rsidRPr="003643BD">
              <w:rPr>
                <w:b/>
                <w:bCs/>
                <w:sz w:val="16"/>
                <w:szCs w:val="16"/>
              </w:rPr>
              <w:t>C-  Deficient work for a graduate student</w:t>
            </w:r>
          </w:p>
          <w:p w14:paraId="73D8AE3A" w14:textId="1859AF69" w:rsidR="00935462" w:rsidRDefault="00935462" w:rsidP="009873C8">
            <w:pPr>
              <w:rPr>
                <w:sz w:val="16"/>
                <w:szCs w:val="16"/>
              </w:rPr>
            </w:pPr>
            <w:r w:rsidRPr="003643BD">
              <w:rPr>
                <w:sz w:val="16"/>
                <w:szCs w:val="16"/>
              </w:rPr>
              <w:t>Work at this level does not meet the minimal expectations for graduate level work. Work is [inadequately developed; flawed by errors or inconsistencies; Work lacks in [recognition/understanding of salient issues; reasoning; adequate methodology; support for arguments made; ability to draw methodologically sound; demonstration of basic skills]</w:t>
            </w:r>
          </w:p>
          <w:p w14:paraId="43AB0C23" w14:textId="77777777" w:rsidR="00CF4E88" w:rsidRPr="003643BD" w:rsidRDefault="00CF4E88" w:rsidP="009873C8">
            <w:pPr>
              <w:rPr>
                <w:sz w:val="16"/>
                <w:szCs w:val="16"/>
              </w:rPr>
            </w:pPr>
          </w:p>
          <w:p w14:paraId="5AA0CC4C" w14:textId="77777777" w:rsidR="00935462" w:rsidRPr="003643BD" w:rsidRDefault="00935462" w:rsidP="009873C8">
            <w:pPr>
              <w:rPr>
                <w:b/>
                <w:bCs/>
                <w:sz w:val="16"/>
                <w:szCs w:val="16"/>
              </w:rPr>
            </w:pPr>
            <w:r w:rsidRPr="003643BD">
              <w:rPr>
                <w:b/>
                <w:bCs/>
                <w:sz w:val="16"/>
                <w:szCs w:val="16"/>
              </w:rPr>
              <w:t>D  Unacceptable work for a graduate student</w:t>
            </w:r>
          </w:p>
          <w:p w14:paraId="65CA68BB" w14:textId="20141CC5" w:rsidR="00935462" w:rsidRDefault="00935462" w:rsidP="009873C8">
            <w:pPr>
              <w:rPr>
                <w:sz w:val="16"/>
                <w:szCs w:val="16"/>
              </w:rPr>
            </w:pPr>
            <w:r w:rsidRPr="003643BD">
              <w:rPr>
                <w:sz w:val="16"/>
                <w:szCs w:val="16"/>
              </w:rPr>
              <w:t xml:space="preserve">1. misunderstood the nature of the work required and/or 2. shows very little recognition/understanding of salient issues; inadequate </w:t>
            </w:r>
            <w:r w:rsidRPr="003643BD">
              <w:rPr>
                <w:sz w:val="16"/>
                <w:szCs w:val="16"/>
              </w:rPr>
              <w:lastRenderedPageBreak/>
              <w:t>reasoning; inadequate writing skills; complete lack of support for arguments made; inappropriate methodology some level of incompleteness</w:t>
            </w:r>
            <w:r w:rsidR="00166AA1" w:rsidRPr="003643BD">
              <w:rPr>
                <w:sz w:val="16"/>
                <w:szCs w:val="16"/>
              </w:rPr>
              <w:t>.</w:t>
            </w:r>
            <w:r w:rsidRPr="003643BD">
              <w:rPr>
                <w:sz w:val="16"/>
                <w:szCs w:val="16"/>
              </w:rPr>
              <w:t xml:space="preserve"> Errors or inconsistencies throughout.</w:t>
            </w:r>
          </w:p>
          <w:p w14:paraId="3EA08543" w14:textId="77777777" w:rsidR="00CF4E88" w:rsidRPr="003643BD" w:rsidRDefault="00CF4E88" w:rsidP="009873C8">
            <w:pPr>
              <w:rPr>
                <w:sz w:val="16"/>
                <w:szCs w:val="16"/>
              </w:rPr>
            </w:pPr>
          </w:p>
          <w:p w14:paraId="2120C812" w14:textId="77777777" w:rsidR="00935462" w:rsidRPr="003643BD" w:rsidRDefault="00935462" w:rsidP="009873C8">
            <w:pPr>
              <w:rPr>
                <w:b/>
                <w:bCs/>
                <w:sz w:val="16"/>
                <w:szCs w:val="16"/>
              </w:rPr>
            </w:pPr>
            <w:proofErr w:type="gramStart"/>
            <w:r w:rsidRPr="003643BD">
              <w:rPr>
                <w:b/>
                <w:bCs/>
                <w:sz w:val="16"/>
                <w:szCs w:val="16"/>
              </w:rPr>
              <w:t>F  Incomplete</w:t>
            </w:r>
            <w:proofErr w:type="gramEnd"/>
            <w:r w:rsidRPr="003643BD">
              <w:rPr>
                <w:b/>
                <w:bCs/>
                <w:sz w:val="16"/>
                <w:szCs w:val="16"/>
              </w:rPr>
              <w:t xml:space="preserve"> / Totally inadequate work for a graduate student</w:t>
            </w:r>
          </w:p>
          <w:p w14:paraId="3B71279B" w14:textId="01A810DE" w:rsidR="00121A25" w:rsidRDefault="00935462" w:rsidP="009873C8">
            <w:r w:rsidRPr="003643BD">
              <w:rPr>
                <w:sz w:val="16"/>
                <w:szCs w:val="16"/>
              </w:rPr>
              <w:t>Work was turned in but was mostly irrelevant to the course; showed a poor performance in all aspects of assigned work; there was little to no evidence of mastery of relevant aspects of material; was substantially incomplete.</w:t>
            </w:r>
          </w:p>
        </w:tc>
      </w:tr>
    </w:tbl>
    <w:p w14:paraId="41383FA0" w14:textId="77777777" w:rsidR="002C18CD" w:rsidRDefault="002C18CD" w:rsidP="009C2AA1">
      <w:pPr>
        <w:rPr>
          <w:b/>
        </w:rPr>
      </w:pPr>
    </w:p>
    <w:p w14:paraId="42A28746" w14:textId="77777777" w:rsidR="002A070E" w:rsidRDefault="002A070E" w:rsidP="009C2AA1">
      <w:pPr>
        <w:rPr>
          <w:b/>
        </w:rPr>
      </w:pPr>
    </w:p>
    <w:p w14:paraId="5EAD515B" w14:textId="3B659218" w:rsidR="002A070E" w:rsidRDefault="002A070E" w:rsidP="009C2AA1">
      <w:pPr>
        <w:rPr>
          <w:b/>
        </w:rPr>
        <w:sectPr w:rsidR="002A070E" w:rsidSect="00672A5D">
          <w:headerReference w:type="default" r:id="rId30"/>
          <w:footerReference w:type="default" r:id="rId31"/>
          <w:footerReference w:type="first" r:id="rId32"/>
          <w:type w:val="continuous"/>
          <w:pgSz w:w="12240" w:h="15840"/>
          <w:pgMar w:top="1440" w:right="1440" w:bottom="1440" w:left="1440" w:header="720" w:footer="720" w:gutter="0"/>
          <w:cols w:space="720"/>
        </w:sectPr>
      </w:pPr>
    </w:p>
    <w:p w14:paraId="1640A718" w14:textId="76D4753F" w:rsidR="00B259AB" w:rsidRPr="00B259AB" w:rsidRDefault="00A95180" w:rsidP="00203EFF">
      <w:pPr>
        <w:pStyle w:val="Heading1"/>
      </w:pPr>
      <w:r>
        <w:t>Section</w:t>
      </w:r>
      <w:r w:rsidRPr="00B259AB">
        <w:t xml:space="preserve"> </w:t>
      </w:r>
      <w:r w:rsidR="00B259AB" w:rsidRPr="00B259AB">
        <w:t xml:space="preserve">4 – </w:t>
      </w:r>
      <w:r>
        <w:t>Important Class Policies</w:t>
      </w:r>
    </w:p>
    <w:p w14:paraId="0CB325B8" w14:textId="77777777" w:rsidR="00AB5C3E" w:rsidRDefault="00AB5C3E" w:rsidP="00A95180">
      <w:pPr>
        <w:pStyle w:val="Heading2"/>
      </w:pPr>
      <w:r>
        <w:t>1.  Academic Integrity</w:t>
      </w:r>
    </w:p>
    <w:p w14:paraId="4FBAB2C0" w14:textId="77777777" w:rsidR="00AB5C3E" w:rsidRPr="00B07A4C" w:rsidRDefault="00AB5C3E" w:rsidP="008C74DC">
      <w:r w:rsidRPr="00B07A4C">
        <w:t xml:space="preserve">Dishonesty in academic work includes plagiarism, unauthorized collaboration or teamwork on assignments, violation of the conditions under which the work is to be done, fabrication of data, unauthorized use of computer data, and excessive revision by someone other than the student.  </w:t>
      </w:r>
    </w:p>
    <w:p w14:paraId="31B64CA9" w14:textId="77777777" w:rsidR="000704FC" w:rsidRDefault="000704FC" w:rsidP="00817451"/>
    <w:p w14:paraId="48683E59" w14:textId="10D0B4D7" w:rsidR="00AB5C3E" w:rsidRPr="00B07A4C" w:rsidRDefault="00AB5C3E" w:rsidP="00817451">
      <w:r w:rsidRPr="00B07A4C">
        <w:t xml:space="preserve">Plagiarism is the act of representing the work of others as one’s own. This includes copying the work of others on exams and falsifying or not noting sources in term papers, theses, and dissertations.  </w:t>
      </w:r>
    </w:p>
    <w:p w14:paraId="732AE820" w14:textId="77777777" w:rsidR="000704FC" w:rsidRDefault="000704FC" w:rsidP="009F11D7"/>
    <w:p w14:paraId="622CCAED" w14:textId="39A7BDD8" w:rsidR="00AB5C3E" w:rsidRDefault="00AB5C3E" w:rsidP="009F11D7">
      <w:r w:rsidRPr="00B07A4C">
        <w:t>Plagiarism and other forms of academic dishonesty are subject to strict disciplinary action, which may include one or more of the following: loss of credit for the assignment or course; expulsion from the program of study; expulsion from WCIU. Students are expected to do their own thinking when completing all assignments, drawing upon the ideas of others and then synthesizing them in the student’s own words. Excessive copying from other sources, even if the sources are acknowledged, without adequate expression of the student’s own thinking, is unacceptable and may be considered inadvertent plagiarism, necessitating a rewriting of the paper, test, quiz, or exam.</w:t>
      </w:r>
    </w:p>
    <w:p w14:paraId="6B71C3D5" w14:textId="77777777" w:rsidR="00AB5C3E" w:rsidRDefault="00AB5C3E" w:rsidP="00A95180">
      <w:pPr>
        <w:pStyle w:val="Heading2"/>
      </w:pPr>
      <w:r>
        <w:t>2.  Extensions and Incompletes Policies</w:t>
      </w:r>
    </w:p>
    <w:p w14:paraId="0672A523" w14:textId="77777777" w:rsidR="00AB5C3E" w:rsidRDefault="00AB5C3E" w:rsidP="00AB5C3E">
      <w:r>
        <w:t xml:space="preserve">Instructors manage assignment schedules as specified by the course schedule in the syllabi. Students are expected to comply with that schedule and complete all assignments by due dates. No credit will be given for an incomplete course, unless the student is granted an extension by the instructor, as described below, and the deadline for the extension is met. </w:t>
      </w:r>
    </w:p>
    <w:p w14:paraId="7735F2C6" w14:textId="77777777" w:rsidR="00AB5C3E" w:rsidRDefault="00AB5C3E" w:rsidP="00AB5C3E">
      <w:r>
        <w:t xml:space="preserve">Instructors have discretion in the granting of extensions for coursework for MA courses and can grant students an extension of up to 6 weeks beyond the course end date under mitigating circumstances. (Coursework extensions granted for more than one week after the end of the course requires documentation be recorded in Populi of an emergency situation that prevents the student from finishing the course on time.) The student will be charged a $50 extension fee. Students will receive an “Incomplete” as a course grade until the instructor submits their final </w:t>
      </w:r>
      <w:r>
        <w:lastRenderedPageBreak/>
        <w:t>grade. Failure to submit coursework by the extension deadline will translate automatically into a “0” on the student’s un-submitted assignment.</w:t>
      </w:r>
    </w:p>
    <w:p w14:paraId="6BAF8592" w14:textId="77777777" w:rsidR="00AB5C3E" w:rsidRDefault="00AB5C3E" w:rsidP="00A95180">
      <w:pPr>
        <w:pStyle w:val="Heading2"/>
      </w:pPr>
      <w:r>
        <w:t>3.  Reasonable Accommodation for Academic Disabilities</w:t>
      </w:r>
    </w:p>
    <w:p w14:paraId="47A424C1" w14:textId="77777777" w:rsidR="00AB5C3E" w:rsidRDefault="00AB5C3E" w:rsidP="00AB5C3E">
      <w:r w:rsidRPr="00E004D9">
        <w:t>William Carey International University is committed to ensuring that students with disabilities receive appropriate accommodations in their instructional activities, as mandated by Federal and State law and by WCIU policy. The fundamental principles of nondiscrimination and accommodation in academic programs were set forth in Section 504 of the federal Rehabilitation Act of 1973; the Americans with Disabilities Act of 1990, Title II; and their implementing regulations at 34 C.F.R. Part 104 and 28 C.F.R. Part 35 respectively.</w:t>
      </w:r>
    </w:p>
    <w:p w14:paraId="7F22DD8C" w14:textId="6525F8A4" w:rsidR="00AB5C3E" w:rsidRDefault="00AB5C3E" w:rsidP="00AB5C3E">
      <w:r>
        <w:t xml:space="preserve">A student who wishes to request reasonable accommodation should submit the </w:t>
      </w:r>
      <w:hyperlink r:id="rId33" w:history="1">
        <w:r w:rsidRPr="008C1E25">
          <w:rPr>
            <w:rStyle w:val="Hyperlink"/>
          </w:rPr>
          <w:t>WCIU Reasonable Accommodation Request Form</w:t>
        </w:r>
      </w:hyperlink>
      <w:r>
        <w:t xml:space="preserve"> (Click form name for link) to WCIU Student Services </w:t>
      </w:r>
      <w:r w:rsidR="00C2579F">
        <w:t>-</w:t>
      </w:r>
      <w:r>
        <w:t xml:space="preserve"> send by email to studentservices@wciu.edu.   </w:t>
      </w:r>
    </w:p>
    <w:p w14:paraId="779A311A" w14:textId="77777777" w:rsidR="00AB5C3E" w:rsidRDefault="00AB5C3E" w:rsidP="00AB5C3E">
      <w:r>
        <w:t>The request should include the following:</w:t>
      </w:r>
    </w:p>
    <w:p w14:paraId="715AAC5A" w14:textId="77777777" w:rsidR="00AB5C3E" w:rsidRDefault="00AB5C3E" w:rsidP="00AB5C3E">
      <w:pPr>
        <w:ind w:left="360"/>
      </w:pPr>
      <w:r>
        <w:t>•</w:t>
      </w:r>
      <w:r>
        <w:tab/>
        <w:t>The nature of the disability and need for accommodation.</w:t>
      </w:r>
    </w:p>
    <w:p w14:paraId="3E92E6EA" w14:textId="77777777" w:rsidR="00AB5C3E" w:rsidRDefault="00AB5C3E" w:rsidP="00AB5C3E">
      <w:pPr>
        <w:ind w:left="360"/>
      </w:pPr>
      <w:r>
        <w:t>•</w:t>
      </w:r>
      <w:r>
        <w:tab/>
        <w:t xml:space="preserve">The specific accommodation being requested.  </w:t>
      </w:r>
    </w:p>
    <w:p w14:paraId="24B18057" w14:textId="77777777" w:rsidR="00AB5C3E" w:rsidRDefault="00AB5C3E" w:rsidP="00AB5C3E">
      <w:pPr>
        <w:ind w:left="360"/>
      </w:pPr>
      <w:r>
        <w:t>•</w:t>
      </w:r>
      <w:r>
        <w:tab/>
        <w:t>Documentation regarding the disability.</w:t>
      </w:r>
    </w:p>
    <w:p w14:paraId="206F5A43" w14:textId="260EAE95" w:rsidR="00AB5C3E" w:rsidRDefault="00AB5C3E" w:rsidP="00AB5C3E">
      <w:r>
        <w:t>The request will be submitted to the Academic Leadership Team for review and resolution.</w:t>
      </w:r>
      <w:r w:rsidRPr="00AB5C3E">
        <w:t xml:space="preserve"> </w:t>
      </w:r>
    </w:p>
    <w:p w14:paraId="19D014AD" w14:textId="560644BE" w:rsidR="00E477DA" w:rsidRPr="009C2AA1" w:rsidRDefault="006924B0" w:rsidP="009C2AA1">
      <w:pPr>
        <w:pStyle w:val="Heading2"/>
        <w:rPr>
          <w:rStyle w:val="None"/>
        </w:rPr>
      </w:pPr>
      <w:r w:rsidRPr="009C2AA1">
        <w:rPr>
          <w:rStyle w:val="None"/>
        </w:rPr>
        <w:t>4. Video Conference Call Instructions</w:t>
      </w:r>
    </w:p>
    <w:p w14:paraId="5EB5EBF7" w14:textId="49881E2A" w:rsidR="00E477DA" w:rsidRPr="00731724" w:rsidRDefault="00E477DA" w:rsidP="009C2AA1">
      <w:r w:rsidRPr="009C2AA1">
        <w:t xml:space="preserve">We will be using a service called Zoom for all of our </w:t>
      </w:r>
      <w:r w:rsidR="006924B0" w:rsidRPr="009C2AA1">
        <w:t xml:space="preserve">weekly </w:t>
      </w:r>
      <w:r w:rsidR="00470D6F" w:rsidRPr="009C2AA1">
        <w:t>live conference calls</w:t>
      </w:r>
      <w:r w:rsidRPr="00731724">
        <w:rPr>
          <w:rStyle w:val="None"/>
          <w:rFonts w:ascii="Times" w:hAnsi="Times" w:cs="Arial"/>
        </w:rPr>
        <w:t>.</w:t>
      </w:r>
    </w:p>
    <w:p w14:paraId="042A48A3" w14:textId="64F399B3" w:rsidR="00E477DA" w:rsidRPr="00731724" w:rsidRDefault="00E477DA" w:rsidP="00E541FE">
      <w:pPr>
        <w:pStyle w:val="ListParagraph"/>
        <w:numPr>
          <w:ilvl w:val="0"/>
          <w:numId w:val="10"/>
        </w:numPr>
      </w:pPr>
      <w:r>
        <w:t>You have the option to connect via your computer and video in (this is preferable, as it can help everyone connect).</w:t>
      </w:r>
    </w:p>
    <w:p w14:paraId="653149E3" w14:textId="77777777" w:rsidR="00E477DA" w:rsidRPr="00731724" w:rsidRDefault="00E477DA" w:rsidP="00E541FE">
      <w:pPr>
        <w:pStyle w:val="ListParagraph"/>
        <w:numPr>
          <w:ilvl w:val="0"/>
          <w:numId w:val="10"/>
        </w:numPr>
      </w:pPr>
      <w:r w:rsidRPr="00731724">
        <w:t>You can also download the app and join in via video through your smartphone.</w:t>
      </w:r>
    </w:p>
    <w:p w14:paraId="2EEC7DE8" w14:textId="25CD8A4E" w:rsidR="00E477DA" w:rsidRPr="00731724" w:rsidRDefault="00E477DA" w:rsidP="00E541FE">
      <w:pPr>
        <w:pStyle w:val="ListParagraph"/>
        <w:numPr>
          <w:ilvl w:val="0"/>
          <w:numId w:val="10"/>
        </w:numPr>
      </w:pPr>
      <w:r>
        <w:t>However, in the case that you are unable to access your computer or phone, you can also call the number to be provided</w:t>
      </w:r>
      <w:r w:rsidR="118077EC">
        <w:t>.</w:t>
      </w:r>
      <w:r>
        <w:t xml:space="preserve"> </w:t>
      </w:r>
    </w:p>
    <w:p w14:paraId="41A6EB19" w14:textId="77777777" w:rsidR="00E477DA" w:rsidRPr="00731724" w:rsidRDefault="00E477DA" w:rsidP="009A6663">
      <w:pPr>
        <w:pStyle w:val="BodyB"/>
        <w:shd w:val="clear" w:color="auto" w:fill="FFFFFF"/>
        <w:tabs>
          <w:tab w:val="left" w:pos="450"/>
        </w:tabs>
        <w:spacing w:line="240" w:lineRule="auto"/>
        <w:ind w:left="274"/>
        <w:rPr>
          <w:rStyle w:val="None"/>
          <w:rFonts w:ascii="Times" w:hAnsi="Times" w:cs="Arial"/>
          <w:color w:val="222222"/>
          <w:sz w:val="20"/>
          <w:szCs w:val="20"/>
          <w:u w:color="222222"/>
        </w:rPr>
      </w:pPr>
    </w:p>
    <w:p w14:paraId="3B95F24D" w14:textId="77777777" w:rsidR="00E477DA" w:rsidRPr="00731724" w:rsidRDefault="00E477DA" w:rsidP="009C2AA1">
      <w:pPr>
        <w:rPr>
          <w:rStyle w:val="None"/>
          <w:rFonts w:ascii="Times" w:hAnsi="Times" w:cs="Arial"/>
          <w:color w:val="222222"/>
          <w:u w:color="222222"/>
        </w:rPr>
      </w:pPr>
      <w:r w:rsidRPr="00731724">
        <w:rPr>
          <w:rStyle w:val="None"/>
          <w:rFonts w:ascii="Times" w:hAnsi="Times" w:cs="Arial"/>
          <w:color w:val="222222"/>
          <w:u w:color="222222"/>
        </w:rPr>
        <w:t>If you are new and haven't used Zoom before:</w:t>
      </w:r>
    </w:p>
    <w:p w14:paraId="027D541C" w14:textId="77777777" w:rsidR="00E477DA" w:rsidRPr="00731724" w:rsidRDefault="00E477DA" w:rsidP="00E541FE">
      <w:pPr>
        <w:pStyle w:val="BodyB"/>
        <w:numPr>
          <w:ilvl w:val="0"/>
          <w:numId w:val="11"/>
        </w:numPr>
        <w:shd w:val="clear" w:color="auto" w:fill="FFFFFF"/>
        <w:spacing w:line="240" w:lineRule="auto"/>
        <w:rPr>
          <w:rStyle w:val="None"/>
          <w:rFonts w:ascii="Times" w:hAnsi="Times" w:cs="Arial"/>
          <w:color w:val="222222"/>
          <w:sz w:val="20"/>
          <w:szCs w:val="20"/>
          <w:u w:color="222222"/>
        </w:rPr>
      </w:pPr>
      <w:r w:rsidRPr="00731724">
        <w:rPr>
          <w:rStyle w:val="None"/>
          <w:rFonts w:ascii="Times" w:hAnsi="Times" w:cs="Arial"/>
          <w:color w:val="222222"/>
          <w:sz w:val="20"/>
          <w:szCs w:val="20"/>
          <w:u w:color="222222"/>
        </w:rPr>
        <w:t>Visit this link, the download should begin automatically: </w:t>
      </w:r>
      <w:hyperlink r:id="rId34" w:history="1">
        <w:r w:rsidRPr="00731724">
          <w:rPr>
            <w:rStyle w:val="Hyperlink6"/>
            <w:rFonts w:ascii="Times" w:hAnsi="Times" w:cs="Arial"/>
            <w:sz w:val="20"/>
            <w:szCs w:val="20"/>
          </w:rPr>
          <w:t>https://zoom.us/support/download</w:t>
        </w:r>
      </w:hyperlink>
    </w:p>
    <w:p w14:paraId="1D106B60" w14:textId="117B3C94" w:rsidR="00E477DA" w:rsidRPr="00731724" w:rsidRDefault="005D5D54" w:rsidP="00E541FE">
      <w:pPr>
        <w:pStyle w:val="BodyB"/>
        <w:numPr>
          <w:ilvl w:val="0"/>
          <w:numId w:val="11"/>
        </w:numPr>
        <w:shd w:val="clear" w:color="auto" w:fill="FFFFFF" w:themeFill="background1"/>
        <w:spacing w:line="240" w:lineRule="auto"/>
        <w:rPr>
          <w:rStyle w:val="None"/>
          <w:rFonts w:ascii="Times" w:hAnsi="Times" w:cs="Arial"/>
          <w:color w:val="222222"/>
          <w:sz w:val="20"/>
          <w:szCs w:val="20"/>
        </w:rPr>
      </w:pPr>
      <w:r w:rsidRPr="228792B7">
        <w:rPr>
          <w:rStyle w:val="None"/>
          <w:rFonts w:ascii="Times" w:hAnsi="Times" w:cs="Arial"/>
          <w:color w:val="222222"/>
          <w:sz w:val="20"/>
          <w:szCs w:val="20"/>
        </w:rPr>
        <w:t xml:space="preserve">Run </w:t>
      </w:r>
      <w:r w:rsidR="00E477DA" w:rsidRPr="228792B7">
        <w:rPr>
          <w:rStyle w:val="None"/>
          <w:rFonts w:ascii="Times" w:hAnsi="Times" w:cs="Arial"/>
          <w:color w:val="222222"/>
          <w:sz w:val="20"/>
          <w:szCs w:val="20"/>
        </w:rPr>
        <w:t xml:space="preserve">the </w:t>
      </w:r>
      <w:r w:rsidRPr="228792B7">
        <w:rPr>
          <w:rStyle w:val="None"/>
          <w:rFonts w:ascii="Times" w:hAnsi="Times" w:cs="Arial"/>
          <w:color w:val="222222"/>
          <w:sz w:val="20"/>
          <w:szCs w:val="20"/>
        </w:rPr>
        <w:t>Zoom</w:t>
      </w:r>
      <w:r w:rsidR="3467392C" w:rsidRPr="228792B7">
        <w:rPr>
          <w:rStyle w:val="None"/>
          <w:rFonts w:ascii="Times" w:hAnsi="Times" w:cs="Arial"/>
          <w:color w:val="222222"/>
          <w:sz w:val="20"/>
          <w:szCs w:val="20"/>
        </w:rPr>
        <w:t xml:space="preserve"> </w:t>
      </w:r>
      <w:r w:rsidRPr="228792B7">
        <w:rPr>
          <w:rStyle w:val="None"/>
          <w:rFonts w:ascii="Times" w:hAnsi="Times" w:cs="Arial"/>
          <w:color w:val="222222"/>
          <w:sz w:val="20"/>
          <w:szCs w:val="20"/>
        </w:rPr>
        <w:t xml:space="preserve">installer </w:t>
      </w:r>
      <w:r w:rsidR="00E477DA" w:rsidRPr="228792B7">
        <w:rPr>
          <w:rStyle w:val="None"/>
          <w:rFonts w:ascii="Times" w:hAnsi="Times" w:cs="Arial"/>
          <w:color w:val="222222"/>
          <w:sz w:val="20"/>
          <w:szCs w:val="20"/>
        </w:rPr>
        <w:t>file you just downloaded</w:t>
      </w:r>
      <w:r w:rsidRPr="228792B7">
        <w:rPr>
          <w:rStyle w:val="None"/>
          <w:rFonts w:ascii="Times" w:hAnsi="Times" w:cs="Arial"/>
          <w:color w:val="222222"/>
          <w:sz w:val="20"/>
          <w:szCs w:val="20"/>
        </w:rPr>
        <w:t xml:space="preserve"> to install the Zoom client</w:t>
      </w:r>
    </w:p>
    <w:p w14:paraId="19F3F402" w14:textId="77777777" w:rsidR="00E477DA" w:rsidRPr="00731724" w:rsidRDefault="00E477DA" w:rsidP="009A6663">
      <w:pPr>
        <w:pStyle w:val="BodyB"/>
        <w:shd w:val="clear" w:color="auto" w:fill="FFFFFF"/>
        <w:spacing w:line="240" w:lineRule="auto"/>
        <w:ind w:left="270"/>
        <w:rPr>
          <w:rStyle w:val="None"/>
          <w:rFonts w:ascii="Times" w:hAnsi="Times" w:cs="Arial"/>
          <w:color w:val="222222"/>
          <w:sz w:val="20"/>
          <w:szCs w:val="20"/>
          <w:u w:color="222222"/>
        </w:rPr>
      </w:pPr>
      <w:r w:rsidRPr="00731724">
        <w:rPr>
          <w:rStyle w:val="None"/>
          <w:rFonts w:ascii="Times" w:hAnsi="Times" w:cs="Arial"/>
          <w:color w:val="222222"/>
          <w:sz w:val="20"/>
          <w:szCs w:val="20"/>
          <w:u w:color="222222"/>
        </w:rPr>
        <w:t xml:space="preserve">  </w:t>
      </w:r>
    </w:p>
    <w:p w14:paraId="3EE4A8B3" w14:textId="77777777" w:rsidR="00E477DA" w:rsidRPr="00731724" w:rsidRDefault="00E477DA" w:rsidP="009C2AA1">
      <w:pPr>
        <w:rPr>
          <w:rStyle w:val="None"/>
          <w:rFonts w:ascii="Times" w:hAnsi="Times" w:cs="Arial"/>
          <w:color w:val="222222"/>
          <w:u w:color="222222"/>
        </w:rPr>
      </w:pPr>
      <w:r w:rsidRPr="00731724">
        <w:rPr>
          <w:rStyle w:val="None"/>
          <w:rFonts w:ascii="Times" w:hAnsi="Times" w:cs="Arial"/>
          <w:color w:val="222222"/>
          <w:u w:color="222222"/>
        </w:rPr>
        <w:t>If you have already installed Zoom:</w:t>
      </w:r>
    </w:p>
    <w:p w14:paraId="6528A8CD" w14:textId="77777777" w:rsidR="00E477DA" w:rsidRPr="00731724" w:rsidRDefault="00E477DA" w:rsidP="00E541FE">
      <w:pPr>
        <w:pStyle w:val="BodyB"/>
        <w:numPr>
          <w:ilvl w:val="0"/>
          <w:numId w:val="12"/>
        </w:numPr>
        <w:shd w:val="clear" w:color="auto" w:fill="FFFFFF"/>
        <w:spacing w:line="240" w:lineRule="auto"/>
        <w:rPr>
          <w:rStyle w:val="None"/>
          <w:rFonts w:ascii="Times" w:hAnsi="Times" w:cs="Arial"/>
          <w:color w:val="222222"/>
          <w:sz w:val="20"/>
          <w:szCs w:val="20"/>
          <w:u w:color="222222"/>
        </w:rPr>
      </w:pPr>
      <w:r w:rsidRPr="00731724">
        <w:rPr>
          <w:rStyle w:val="None"/>
          <w:rFonts w:ascii="Times" w:hAnsi="Times" w:cs="Arial"/>
          <w:color w:val="222222"/>
          <w:sz w:val="20"/>
          <w:szCs w:val="20"/>
          <w:u w:color="222222"/>
        </w:rPr>
        <w:t>Open the Zoom app</w:t>
      </w:r>
    </w:p>
    <w:p w14:paraId="63E0AF24" w14:textId="77777777" w:rsidR="00E477DA" w:rsidRPr="00731724" w:rsidRDefault="00E477DA" w:rsidP="00E541FE">
      <w:pPr>
        <w:pStyle w:val="BodyB"/>
        <w:numPr>
          <w:ilvl w:val="0"/>
          <w:numId w:val="12"/>
        </w:numPr>
        <w:shd w:val="clear" w:color="auto" w:fill="FFFFFF"/>
        <w:spacing w:line="240" w:lineRule="auto"/>
        <w:rPr>
          <w:rStyle w:val="None"/>
          <w:rFonts w:ascii="Times" w:hAnsi="Times" w:cs="Arial"/>
          <w:color w:val="222222"/>
          <w:sz w:val="20"/>
          <w:szCs w:val="20"/>
          <w:u w:color="222222"/>
        </w:rPr>
      </w:pPr>
      <w:r w:rsidRPr="00731724">
        <w:rPr>
          <w:rStyle w:val="None"/>
          <w:rFonts w:ascii="Times" w:hAnsi="Times" w:cs="Arial"/>
          <w:color w:val="222222"/>
          <w:sz w:val="20"/>
          <w:szCs w:val="20"/>
          <w:u w:color="222222"/>
        </w:rPr>
        <w:t>Click the "Join Meeting" button</w:t>
      </w:r>
    </w:p>
    <w:p w14:paraId="3DABDCC8" w14:textId="77777777" w:rsidR="00E477DA" w:rsidRPr="00731724" w:rsidRDefault="00E477DA" w:rsidP="00E541FE">
      <w:pPr>
        <w:pStyle w:val="BodyB"/>
        <w:numPr>
          <w:ilvl w:val="0"/>
          <w:numId w:val="12"/>
        </w:numPr>
        <w:shd w:val="clear" w:color="auto" w:fill="FFFFFF"/>
        <w:spacing w:line="240" w:lineRule="auto"/>
        <w:rPr>
          <w:rStyle w:val="None"/>
          <w:rFonts w:ascii="Times" w:hAnsi="Times" w:cs="Arial"/>
          <w:color w:val="222222"/>
          <w:sz w:val="20"/>
          <w:szCs w:val="20"/>
          <w:u w:color="222222"/>
        </w:rPr>
      </w:pPr>
      <w:r w:rsidRPr="00731724">
        <w:rPr>
          <w:rStyle w:val="None"/>
          <w:rFonts w:ascii="Times" w:hAnsi="Times" w:cs="Arial"/>
          <w:color w:val="222222"/>
          <w:sz w:val="20"/>
          <w:szCs w:val="20"/>
          <w:u w:color="222222"/>
        </w:rPr>
        <w:t>Enter the Meeting ID number that is found in the Meeting Invite Email you received</w:t>
      </w:r>
    </w:p>
    <w:p w14:paraId="0541C34B" w14:textId="77777777" w:rsidR="00E477DA" w:rsidRPr="00731724" w:rsidRDefault="00E477DA" w:rsidP="00E541FE">
      <w:pPr>
        <w:pStyle w:val="BodyB"/>
        <w:numPr>
          <w:ilvl w:val="0"/>
          <w:numId w:val="12"/>
        </w:numPr>
        <w:shd w:val="clear" w:color="auto" w:fill="FFFFFF"/>
        <w:spacing w:line="240" w:lineRule="auto"/>
        <w:rPr>
          <w:rStyle w:val="None"/>
          <w:rFonts w:ascii="Times" w:hAnsi="Times" w:cs="Arial"/>
          <w:color w:val="222222"/>
          <w:sz w:val="20"/>
          <w:szCs w:val="20"/>
          <w:u w:color="222222"/>
        </w:rPr>
      </w:pPr>
      <w:r w:rsidRPr="00731724">
        <w:rPr>
          <w:rStyle w:val="None"/>
          <w:rFonts w:ascii="Times" w:hAnsi="Times" w:cs="Arial"/>
          <w:color w:val="222222"/>
          <w:sz w:val="20"/>
          <w:szCs w:val="20"/>
          <w:u w:color="222222"/>
        </w:rPr>
        <w:t>Enter your name</w:t>
      </w:r>
    </w:p>
    <w:p w14:paraId="46EDD788" w14:textId="77777777" w:rsidR="00E477DA" w:rsidRPr="00731724" w:rsidRDefault="00E477DA" w:rsidP="00E541FE">
      <w:pPr>
        <w:pStyle w:val="BodyB"/>
        <w:numPr>
          <w:ilvl w:val="0"/>
          <w:numId w:val="12"/>
        </w:numPr>
        <w:shd w:val="clear" w:color="auto" w:fill="FFFFFF"/>
        <w:spacing w:line="240" w:lineRule="auto"/>
        <w:rPr>
          <w:rStyle w:val="None"/>
          <w:rFonts w:ascii="Times" w:hAnsi="Times" w:cs="Arial"/>
          <w:color w:val="2A2513"/>
          <w:sz w:val="20"/>
          <w:szCs w:val="20"/>
          <w:u w:color="2A2513"/>
          <w:shd w:val="clear" w:color="auto" w:fill="FFFFFF"/>
        </w:rPr>
      </w:pPr>
      <w:r w:rsidRPr="00731724">
        <w:rPr>
          <w:rStyle w:val="None"/>
          <w:rFonts w:ascii="Times" w:hAnsi="Times" w:cs="Arial"/>
          <w:color w:val="222222"/>
          <w:sz w:val="20"/>
          <w:szCs w:val="20"/>
          <w:u w:color="222222"/>
        </w:rPr>
        <w:t>Click "Join"</w:t>
      </w:r>
    </w:p>
    <w:p w14:paraId="2D725A98" w14:textId="77777777" w:rsidR="00E477DA" w:rsidRPr="00731724" w:rsidRDefault="00E477DA" w:rsidP="009A6663">
      <w:pPr>
        <w:pStyle w:val="BodyB"/>
        <w:spacing w:line="240" w:lineRule="auto"/>
        <w:ind w:left="270"/>
        <w:rPr>
          <w:rStyle w:val="None"/>
          <w:rFonts w:ascii="Times" w:eastAsia="Arial" w:hAnsi="Times" w:cs="Arial"/>
          <w:color w:val="2A2513"/>
          <w:sz w:val="18"/>
          <w:szCs w:val="18"/>
          <w:u w:color="2A2513"/>
          <w:shd w:val="clear" w:color="auto" w:fill="FFFFFF"/>
        </w:rPr>
      </w:pPr>
    </w:p>
    <w:p w14:paraId="170A390F" w14:textId="30043FE1" w:rsidR="00E477DA" w:rsidRPr="0007055E" w:rsidRDefault="00E477DA" w:rsidP="009C2AA1">
      <w:pPr>
        <w:rPr>
          <w:rStyle w:val="None"/>
          <w:rFonts w:ascii="Times" w:hAnsi="Times"/>
          <w:bCs/>
          <w:iCs/>
        </w:rPr>
      </w:pPr>
      <w:r w:rsidRPr="0007055E">
        <w:rPr>
          <w:rStyle w:val="None"/>
          <w:rFonts w:ascii="Times" w:hAnsi="Times"/>
          <w:bCs/>
          <w:iCs/>
        </w:rPr>
        <w:t xml:space="preserve">Please check </w:t>
      </w:r>
      <w:r w:rsidR="005D5D54" w:rsidRPr="0007055E">
        <w:rPr>
          <w:rStyle w:val="None"/>
          <w:rFonts w:ascii="Times" w:hAnsi="Times"/>
          <w:bCs/>
          <w:iCs/>
        </w:rPr>
        <w:t>Populi for the meeting link</w:t>
      </w:r>
      <w:r w:rsidRPr="0007055E">
        <w:rPr>
          <w:rStyle w:val="None"/>
          <w:rFonts w:ascii="Times" w:hAnsi="Times"/>
          <w:bCs/>
          <w:iCs/>
        </w:rPr>
        <w:t xml:space="preserve"> to get the Meeting ID – each conference call will </w:t>
      </w:r>
      <w:r w:rsidR="00165450">
        <w:rPr>
          <w:rStyle w:val="None"/>
          <w:rFonts w:ascii="Times" w:hAnsi="Times"/>
          <w:bCs/>
          <w:iCs/>
        </w:rPr>
        <w:t xml:space="preserve">generally </w:t>
      </w:r>
      <w:r w:rsidRPr="0007055E">
        <w:rPr>
          <w:rStyle w:val="None"/>
          <w:rFonts w:ascii="Times" w:hAnsi="Times"/>
          <w:bCs/>
          <w:iCs/>
        </w:rPr>
        <w:t xml:space="preserve">have </w:t>
      </w:r>
      <w:r w:rsidR="00165450">
        <w:rPr>
          <w:rStyle w:val="None"/>
          <w:rFonts w:ascii="Times" w:hAnsi="Times"/>
          <w:bCs/>
          <w:iCs/>
        </w:rPr>
        <w:t>the same</w:t>
      </w:r>
      <w:r w:rsidRPr="0007055E" w:rsidDel="00165450">
        <w:rPr>
          <w:rStyle w:val="None"/>
          <w:rFonts w:ascii="Times" w:hAnsi="Times"/>
          <w:bCs/>
          <w:iCs/>
        </w:rPr>
        <w:t xml:space="preserve"> </w:t>
      </w:r>
      <w:r w:rsidRPr="0007055E">
        <w:rPr>
          <w:rStyle w:val="None"/>
          <w:rFonts w:ascii="Times" w:hAnsi="Times"/>
          <w:bCs/>
          <w:iCs/>
        </w:rPr>
        <w:t>ID</w:t>
      </w:r>
    </w:p>
    <w:p w14:paraId="1A7582C4" w14:textId="77777777" w:rsidR="00590672" w:rsidRDefault="00590672" w:rsidP="005D5D54">
      <w:pPr>
        <w:rPr>
          <w:rStyle w:val="None"/>
          <w:rFonts w:ascii="Times" w:hAnsi="Times" w:cs="Arial"/>
          <w:bCs/>
          <w:iCs/>
          <w:u w:color="FF0000"/>
        </w:rPr>
      </w:pPr>
    </w:p>
    <w:p w14:paraId="6C8EF9A4" w14:textId="52B64629" w:rsidR="00E477DA" w:rsidRPr="0007055E" w:rsidRDefault="00E477DA" w:rsidP="005D5D54">
      <w:pPr>
        <w:rPr>
          <w:rStyle w:val="None"/>
          <w:rFonts w:ascii="Arial" w:hAnsi="Arial" w:cs="Arial"/>
        </w:rPr>
      </w:pPr>
      <w:r w:rsidRPr="0007055E">
        <w:rPr>
          <w:rStyle w:val="None"/>
          <w:rFonts w:ascii="Times" w:hAnsi="Times" w:cs="Arial"/>
          <w:bCs/>
          <w:iCs/>
          <w:u w:color="FF0000"/>
        </w:rPr>
        <w:t xml:space="preserve">***If you are unable to make </w:t>
      </w:r>
      <w:r w:rsidR="007C3B18" w:rsidRPr="0007055E">
        <w:rPr>
          <w:rStyle w:val="None"/>
          <w:rFonts w:ascii="Times" w:hAnsi="Times" w:cs="Arial"/>
          <w:bCs/>
          <w:iCs/>
          <w:u w:color="FF0000"/>
        </w:rPr>
        <w:t xml:space="preserve">a particular </w:t>
      </w:r>
      <w:r w:rsidRPr="0007055E">
        <w:rPr>
          <w:rStyle w:val="None"/>
          <w:rFonts w:ascii="Times" w:hAnsi="Times" w:cs="Arial"/>
          <w:bCs/>
          <w:iCs/>
          <w:u w:color="FF0000"/>
        </w:rPr>
        <w:t xml:space="preserve">conference call due to an unexpected work assignment or family emergency, please note that they will be recorded. HOWEVER, you are </w:t>
      </w:r>
      <w:r w:rsidRPr="0007055E">
        <w:rPr>
          <w:rStyle w:val="None"/>
          <w:rFonts w:ascii="Times" w:hAnsi="Times" w:cs="Arial"/>
          <w:bCs/>
          <w:iCs/>
          <w:u w:val="single" w:color="FF0000"/>
        </w:rPr>
        <w:t>REQUIRED</w:t>
      </w:r>
      <w:r w:rsidRPr="0007055E">
        <w:rPr>
          <w:rStyle w:val="None"/>
          <w:rFonts w:ascii="Times" w:hAnsi="Times" w:cs="Arial"/>
          <w:bCs/>
          <w:iCs/>
          <w:u w:color="FF0000"/>
        </w:rPr>
        <w:t xml:space="preserve"> to alert your instructor ahead of time that you are unable to make the phone call. Otherwise, you will be absent</w:t>
      </w:r>
      <w:r w:rsidR="007E7B9A">
        <w:rPr>
          <w:rStyle w:val="None"/>
          <w:rFonts w:ascii="Times" w:hAnsi="Times" w:cs="Arial"/>
          <w:bCs/>
          <w:iCs/>
          <w:u w:color="FF0000"/>
        </w:rPr>
        <w:t>.</w:t>
      </w:r>
      <w:r w:rsidR="00590672">
        <w:rPr>
          <w:rStyle w:val="None"/>
          <w:rFonts w:ascii="Times" w:hAnsi="Times" w:cs="Arial"/>
        </w:rPr>
        <w:t xml:space="preserve"> </w:t>
      </w:r>
      <w:r w:rsidRPr="0007055E">
        <w:rPr>
          <w:rStyle w:val="None"/>
          <w:rFonts w:ascii="Times" w:hAnsi="Times" w:cs="Arial"/>
        </w:rPr>
        <w:t>These count towards attendance and participation.</w:t>
      </w:r>
    </w:p>
    <w:p w14:paraId="72628848" w14:textId="77777777" w:rsidR="009A6663" w:rsidRPr="009A6663" w:rsidRDefault="009A6663" w:rsidP="009C2AA1">
      <w:pPr>
        <w:pStyle w:val="Heading2"/>
      </w:pPr>
      <w:r w:rsidRPr="009A6663">
        <w:t xml:space="preserve">5. </w:t>
      </w:r>
      <w:r w:rsidR="000601E6" w:rsidRPr="009A6663">
        <w:t>Online equipment</w:t>
      </w:r>
    </w:p>
    <w:p w14:paraId="42CF6B07" w14:textId="77777777" w:rsidR="000704FC" w:rsidRDefault="000704FC" w:rsidP="009F11D7">
      <w:pPr>
        <w:rPr>
          <w:rFonts w:ascii="Times" w:hAnsi="Times"/>
        </w:rPr>
      </w:pPr>
    </w:p>
    <w:p w14:paraId="70641283" w14:textId="534C460B" w:rsidR="002A070E" w:rsidRDefault="000601E6" w:rsidP="000D360F">
      <w:pPr>
        <w:rPr>
          <w:rFonts w:ascii="Times" w:hAnsi="Times"/>
        </w:rPr>
      </w:pPr>
      <w:r w:rsidRPr="009A6663">
        <w:rPr>
          <w:rFonts w:ascii="Times" w:hAnsi="Times"/>
        </w:rPr>
        <w:t>For online interaction, a headphone with mouthpiece (that excludes background</w:t>
      </w:r>
      <w:r w:rsidR="002F7FD4">
        <w:rPr>
          <w:rFonts w:ascii="Times" w:hAnsi="Times"/>
        </w:rPr>
        <w:t xml:space="preserve"> noises</w:t>
      </w:r>
      <w:r w:rsidRPr="009A6663">
        <w:rPr>
          <w:rFonts w:ascii="Times" w:hAnsi="Times"/>
        </w:rPr>
        <w:t>) is essential.  Where there are two or more students on a link, a splitter is needed so all can use headphones. Broken computers or work lost in crashes are not considered acceptable excuses for not submitting the work.  Plan on computer failure every three years.  Back up your computer weekly and major assignments daily.</w:t>
      </w:r>
    </w:p>
    <w:p w14:paraId="3027E60B" w14:textId="77777777" w:rsidR="003603E4" w:rsidRPr="003B5F15" w:rsidRDefault="003603E4" w:rsidP="000D360F">
      <w:pPr>
        <w:rPr>
          <w:rFonts w:ascii="Times" w:hAnsi="Times"/>
        </w:rPr>
      </w:pPr>
    </w:p>
    <w:p w14:paraId="17C8A04B" w14:textId="499EABA3" w:rsidR="00F01ACF" w:rsidRDefault="00AF249B" w:rsidP="00AF249B">
      <w:pPr>
        <w:pStyle w:val="Heading1"/>
      </w:pPr>
      <w:r>
        <w:t xml:space="preserve">Section </w:t>
      </w:r>
      <w:r w:rsidR="00F01ACF">
        <w:t xml:space="preserve">5 – MATUL </w:t>
      </w:r>
      <w:r>
        <w:t>Program Learning Outcomes</w:t>
      </w:r>
    </w:p>
    <w:p w14:paraId="2EF76EA7" w14:textId="77777777" w:rsidR="00F01ACF" w:rsidRDefault="00F01ACF" w:rsidP="00F01ACF">
      <w:pPr>
        <w:rPr>
          <w:i/>
          <w:iCs/>
        </w:rPr>
      </w:pPr>
      <w:r w:rsidRPr="202CC414">
        <w:rPr>
          <w:i/>
          <w:iCs/>
        </w:rPr>
        <w:t>As a result of their studies in the WCIU MATUL program, graduates will be able to:</w:t>
      </w:r>
    </w:p>
    <w:p w14:paraId="34212197" w14:textId="2CFD2624" w:rsidR="00DB124E" w:rsidRDefault="006B2F1A" w:rsidP="003643BD">
      <w:pPr>
        <w:pStyle w:val="Heading2"/>
      </w:pPr>
      <w:r w:rsidRPr="000C54D2">
        <w:t>1.</w:t>
      </w:r>
      <w:r w:rsidR="00DB124E">
        <w:t xml:space="preserve"> </w:t>
      </w:r>
      <w:r w:rsidRPr="000C54D2">
        <w:t xml:space="preserve">Utilize Dual Level Wisdom in Relationships and Communication: </w:t>
      </w:r>
    </w:p>
    <w:p w14:paraId="314E3C90" w14:textId="592E388B" w:rsidR="00F01ACF" w:rsidRDefault="006B2F1A" w:rsidP="003643BD">
      <w:r w:rsidRPr="000C54D2">
        <w:t>Model skill and discernment in the appropriate use of both oral culture dialogical learning and self-directed critical academic thinking.</w:t>
      </w:r>
      <w:r w:rsidR="00F01ACF">
        <w:t xml:space="preserve"> </w:t>
      </w:r>
    </w:p>
    <w:p w14:paraId="4F04DBC2" w14:textId="4ADF9628" w:rsidR="00F0426A" w:rsidRDefault="00F0426A" w:rsidP="003643BD">
      <w:pPr>
        <w:pStyle w:val="Heading2"/>
      </w:pPr>
      <w:r w:rsidRPr="00D76B76">
        <w:t>2.</w:t>
      </w:r>
      <w:r>
        <w:t xml:space="preserve"> </w:t>
      </w:r>
      <w:r w:rsidRPr="00D76B76">
        <w:t xml:space="preserve">Conduct Action-Reflection Research: </w:t>
      </w:r>
    </w:p>
    <w:p w14:paraId="155D723A" w14:textId="145B46E2" w:rsidR="00F0426A" w:rsidRDefault="00F0426A" w:rsidP="003643BD">
      <w:r w:rsidRPr="00D76B76">
        <w:t>Carry out competent organization-based action-reflection urban research, reporting back to the oral poor community, organizational stakeholders and the academe.</w:t>
      </w:r>
    </w:p>
    <w:p w14:paraId="082D4D43" w14:textId="12945DA2" w:rsidR="00670D6B" w:rsidRDefault="00F0426A" w:rsidP="003643BD">
      <w:pPr>
        <w:pStyle w:val="Heading2"/>
      </w:pPr>
      <w:r w:rsidRPr="00CB0500">
        <w:t>3.</w:t>
      </w:r>
      <w:r w:rsidR="00670D6B">
        <w:t xml:space="preserve"> </w:t>
      </w:r>
      <w:r w:rsidRPr="00CB0500">
        <w:t>Integrate Biblical Metanarratives</w:t>
      </w:r>
      <w:r w:rsidRPr="001A134B">
        <w:t xml:space="preserve">: </w:t>
      </w:r>
    </w:p>
    <w:p w14:paraId="3CF3E506" w14:textId="1AED506A" w:rsidR="00F0426A" w:rsidRDefault="00F0426A" w:rsidP="003643BD">
      <w:r w:rsidRPr="001A134B">
        <w:t xml:space="preserve">Articulate the implications of </w:t>
      </w:r>
      <w:r>
        <w:t>b</w:t>
      </w:r>
      <w:r w:rsidRPr="001A134B">
        <w:t>iblical meta-narratives for contemporary urban / urban poor leadership in community development and ministry</w:t>
      </w:r>
      <w:r>
        <w:t xml:space="preserve"> and integrate them into planning and practice</w:t>
      </w:r>
      <w:r w:rsidRPr="001A134B">
        <w:t>.</w:t>
      </w:r>
    </w:p>
    <w:p w14:paraId="1B7E1FB8" w14:textId="535AE9FA" w:rsidR="00670D6B" w:rsidRDefault="00F0426A" w:rsidP="003643BD">
      <w:pPr>
        <w:pStyle w:val="Heading2"/>
      </w:pPr>
      <w:r w:rsidRPr="000D01C8">
        <w:t>4.</w:t>
      </w:r>
      <w:r w:rsidR="00670D6B">
        <w:t xml:space="preserve"> </w:t>
      </w:r>
      <w:r w:rsidRPr="000D01C8">
        <w:t>Build Holistic Faith Communities:</w:t>
      </w:r>
    </w:p>
    <w:p w14:paraId="73A5FBBB" w14:textId="7DF36C39" w:rsidR="00F0426A" w:rsidRDefault="00F0426A" w:rsidP="003643BD">
      <w:r w:rsidRPr="000D01C8">
        <w:t>Design strategies for evangelism, discipleship and missional engagement within urban cultural complexities, so as to multiply multicultural ministries and leadership.</w:t>
      </w:r>
    </w:p>
    <w:p w14:paraId="3066AA63" w14:textId="21443FAA" w:rsidR="00670D6B" w:rsidRDefault="00F0426A" w:rsidP="003643BD">
      <w:pPr>
        <w:pStyle w:val="Heading2"/>
      </w:pPr>
      <w:r w:rsidRPr="004E614F">
        <w:t>5.</w:t>
      </w:r>
      <w:r w:rsidR="00670D6B">
        <w:t xml:space="preserve"> </w:t>
      </w:r>
      <w:r w:rsidRPr="004E614F">
        <w:t>Exercise Movement Leadership:</w:t>
      </w:r>
    </w:p>
    <w:p w14:paraId="41B72BFF" w14:textId="6E84E14F" w:rsidR="00F0426A" w:rsidRDefault="00F0426A" w:rsidP="003643BD">
      <w:r w:rsidRPr="004E614F">
        <w:t>Integrate theories, principles, and practices of urban movement leadership that address development of flourishing, harmonious, resilient cities.</w:t>
      </w:r>
    </w:p>
    <w:p w14:paraId="098F99EC" w14:textId="77777777" w:rsidR="008B2B49" w:rsidRDefault="00F0426A" w:rsidP="00342690">
      <w:pPr>
        <w:pStyle w:val="Heading2"/>
      </w:pPr>
      <w:r w:rsidRPr="0019334A">
        <w:t>6.</w:t>
      </w:r>
      <w:r w:rsidR="00490D2B">
        <w:t xml:space="preserve"> </w:t>
      </w:r>
      <w:r w:rsidRPr="0019334A">
        <w:t>Exercise Entrepreneurial Leadership:</w:t>
      </w:r>
    </w:p>
    <w:p w14:paraId="2B1FA13E" w14:textId="0AFD60E6" w:rsidR="00F0426A" w:rsidRPr="008B2B49" w:rsidRDefault="00F0426A" w:rsidP="00402ED2">
      <w:r w:rsidRPr="008B2B49">
        <w:t>Creatively apply biblically grounded social entrepreneurship and economic principles to facilitate leadership progressions that better integrate the informal economic sector with the formal economic sector.</w:t>
      </w:r>
    </w:p>
    <w:p w14:paraId="0C79FCB8" w14:textId="7E8C1CBA" w:rsidR="00A57BF6" w:rsidRDefault="00F0426A" w:rsidP="00342690">
      <w:pPr>
        <w:pStyle w:val="Heading2"/>
      </w:pPr>
      <w:r w:rsidRPr="000B3FDE">
        <w:t>7.</w:t>
      </w:r>
      <w:r w:rsidR="00A57BF6">
        <w:t xml:space="preserve"> </w:t>
      </w:r>
      <w:r w:rsidRPr="000B3FDE">
        <w:t>Exercise Cross-</w:t>
      </w:r>
      <w:r>
        <w:t>c</w:t>
      </w:r>
      <w:r w:rsidRPr="000B3FDE">
        <w:t>ultural Spiritual Leadership</w:t>
      </w:r>
      <w:r w:rsidRPr="00803223">
        <w:t>:</w:t>
      </w:r>
    </w:p>
    <w:p w14:paraId="77798590" w14:textId="2B8A27EC" w:rsidR="00F0426A" w:rsidRDefault="00F0426A" w:rsidP="003643BD">
      <w:r w:rsidRPr="00803223">
        <w:t>Exhibit cross-cultural competencies, Christian character and spiritual formation required of leadership in religious or social movements among the poor.</w:t>
      </w:r>
    </w:p>
    <w:p w14:paraId="5A153E5B" w14:textId="77777777" w:rsidR="00D16A4A" w:rsidRDefault="00D16A4A" w:rsidP="003643BD"/>
    <w:p w14:paraId="1024A985" w14:textId="241126D9" w:rsidR="00A57BF6" w:rsidRDefault="00F0426A" w:rsidP="009C3A68">
      <w:pPr>
        <w:pStyle w:val="Heading3"/>
        <w:ind w:left="720"/>
      </w:pPr>
      <w:r w:rsidRPr="005A7234">
        <w:t>7.1</w:t>
      </w:r>
      <w:r w:rsidR="00D503AD">
        <w:t xml:space="preserve"> </w:t>
      </w:r>
      <w:r w:rsidRPr="005A7234">
        <w:t>Character</w:t>
      </w:r>
      <w:r w:rsidRPr="0030370E">
        <w:t>:</w:t>
      </w:r>
    </w:p>
    <w:p w14:paraId="0C05CE71" w14:textId="16322796" w:rsidR="00F0426A" w:rsidRDefault="00F0426A" w:rsidP="009C3A68">
      <w:pPr>
        <w:ind w:left="720"/>
      </w:pPr>
      <w:r w:rsidRPr="0030370E">
        <w:t>Model Christian character at a level acceptable to local Christian leaders and faculty.</w:t>
      </w:r>
    </w:p>
    <w:p w14:paraId="0EF1B47D" w14:textId="77777777" w:rsidR="00D16A4A" w:rsidRDefault="00D16A4A" w:rsidP="009C3A68">
      <w:pPr>
        <w:ind w:left="720"/>
      </w:pPr>
    </w:p>
    <w:p w14:paraId="5D243910" w14:textId="41A719A5" w:rsidR="00100F8F" w:rsidRDefault="00F0426A" w:rsidP="009C3A68">
      <w:pPr>
        <w:pStyle w:val="Heading3"/>
        <w:ind w:left="720"/>
      </w:pPr>
      <w:r w:rsidRPr="00922C35">
        <w:lastRenderedPageBreak/>
        <w:t>7.2</w:t>
      </w:r>
      <w:r w:rsidR="00100F8F">
        <w:t xml:space="preserve"> </w:t>
      </w:r>
      <w:r w:rsidRPr="00922C35">
        <w:t>Movement Leadership</w:t>
      </w:r>
      <w:r>
        <w:t>:</w:t>
      </w:r>
    </w:p>
    <w:p w14:paraId="55CD7288" w14:textId="4FE44351" w:rsidR="00F0426A" w:rsidRDefault="00F0426A" w:rsidP="009C3A68">
      <w:pPr>
        <w:ind w:left="720"/>
      </w:pPr>
      <w:r>
        <w:t>Demonstrate team leadership, community building leadership and entrepreneurial leadership capacities and skill.</w:t>
      </w:r>
    </w:p>
    <w:p w14:paraId="181CB136" w14:textId="77777777" w:rsidR="00D16A4A" w:rsidRDefault="00D16A4A" w:rsidP="009C3A68">
      <w:pPr>
        <w:ind w:left="720"/>
      </w:pPr>
    </w:p>
    <w:p w14:paraId="487BC2DB" w14:textId="12EB9734" w:rsidR="00100F8F" w:rsidRDefault="00F0426A" w:rsidP="009C3A68">
      <w:pPr>
        <w:pStyle w:val="Heading3"/>
        <w:ind w:left="720"/>
      </w:pPr>
      <w:r w:rsidRPr="000C3682">
        <w:t>7.3</w:t>
      </w:r>
      <w:r w:rsidR="00100F8F">
        <w:t xml:space="preserve"> </w:t>
      </w:r>
      <w:r w:rsidRPr="000C3682">
        <w:t>Cross-</w:t>
      </w:r>
      <w:r>
        <w:t>c</w:t>
      </w:r>
      <w:r w:rsidRPr="000C3682">
        <w:t xml:space="preserve">ultural </w:t>
      </w:r>
      <w:r>
        <w:t>F</w:t>
      </w:r>
      <w:r w:rsidRPr="000C3682">
        <w:t>lourishing</w:t>
      </w:r>
      <w:r>
        <w:t>:</w:t>
      </w:r>
    </w:p>
    <w:p w14:paraId="0E1E4BC2" w14:textId="41709377" w:rsidR="00412178" w:rsidRDefault="00F0426A" w:rsidP="0000553C">
      <w:pPr>
        <w:ind w:left="720"/>
      </w:pPr>
      <w:r>
        <w:t>Demonstrate Cross-Cultural Competencies in language learning to a high intermediate level, and ability to work with indigenous leadership.</w:t>
      </w:r>
    </w:p>
    <w:p w14:paraId="16D611E0" w14:textId="2D788974" w:rsidR="00447ED3" w:rsidRDefault="00447ED3" w:rsidP="0000553C">
      <w:pPr>
        <w:ind w:left="720"/>
      </w:pPr>
    </w:p>
    <w:p w14:paraId="59BE2E98" w14:textId="77777777" w:rsidR="00447ED3" w:rsidRPr="009A5A0D" w:rsidRDefault="00447ED3" w:rsidP="00447ED3">
      <w:pPr>
        <w:pStyle w:val="Heading2"/>
        <w:rPr>
          <w:rFonts w:ascii="Calibri" w:eastAsia="Calibri" w:hAnsi="Calibri" w:cs="Arial"/>
        </w:rPr>
      </w:pPr>
      <w:r>
        <w:t>Relationship of Course and Program Level Learning Outcomes</w:t>
      </w:r>
    </w:p>
    <w:tbl>
      <w:tblPr>
        <w:tblStyle w:val="GridTable4-Accent1"/>
        <w:tblW w:w="9085" w:type="dxa"/>
        <w:jc w:val="center"/>
        <w:tblLayout w:type="fixed"/>
        <w:tblLook w:val="04A0" w:firstRow="1" w:lastRow="0" w:firstColumn="1" w:lastColumn="0" w:noHBand="0" w:noVBand="1"/>
      </w:tblPr>
      <w:tblGrid>
        <w:gridCol w:w="3055"/>
        <w:gridCol w:w="3692"/>
        <w:gridCol w:w="2338"/>
      </w:tblGrid>
      <w:tr w:rsidR="00447ED3" w:rsidRPr="00513E8E" w14:paraId="49E77701" w14:textId="77777777" w:rsidTr="003271AA">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6747" w:type="dxa"/>
            <w:gridSpan w:val="2"/>
            <w:shd w:val="clear" w:color="auto" w:fill="800000"/>
          </w:tcPr>
          <w:p w14:paraId="700E74BA" w14:textId="77777777" w:rsidR="00447ED3" w:rsidRPr="007F472E" w:rsidRDefault="00447ED3" w:rsidP="003271AA">
            <w:pPr>
              <w:jc w:val="center"/>
              <w:rPr>
                <w:rFonts w:ascii="Garamond" w:hAnsi="Garamond"/>
                <w:b w:val="0"/>
                <w:bCs w:val="0"/>
                <w:sz w:val="18"/>
                <w:szCs w:val="18"/>
              </w:rPr>
            </w:pPr>
            <w:r>
              <w:rPr>
                <w:rFonts w:ascii="Garamond" w:hAnsi="Garamond"/>
                <w:sz w:val="18"/>
                <w:szCs w:val="18"/>
              </w:rPr>
              <w:t>Program and Course</w:t>
            </w:r>
          </w:p>
          <w:p w14:paraId="75A0F8E8" w14:textId="77777777" w:rsidR="00447ED3" w:rsidRPr="00491D7B" w:rsidRDefault="00447ED3" w:rsidP="003271AA">
            <w:pPr>
              <w:jc w:val="center"/>
              <w:rPr>
                <w:rFonts w:ascii="Garamond" w:hAnsi="Garamond"/>
                <w:b w:val="0"/>
                <w:bCs w:val="0"/>
                <w:sz w:val="18"/>
                <w:szCs w:val="18"/>
              </w:rPr>
            </w:pPr>
            <w:r w:rsidRPr="007F472E">
              <w:rPr>
                <w:rFonts w:ascii="Garamond" w:hAnsi="Garamond"/>
                <w:sz w:val="18"/>
                <w:szCs w:val="18"/>
              </w:rPr>
              <w:t>Student Learning Outcomes</w:t>
            </w:r>
          </w:p>
        </w:tc>
        <w:tc>
          <w:tcPr>
            <w:tcW w:w="2338" w:type="dxa"/>
            <w:shd w:val="clear" w:color="auto" w:fill="800000"/>
          </w:tcPr>
          <w:p w14:paraId="3B79C781" w14:textId="77777777" w:rsidR="00447ED3" w:rsidRPr="007F472E" w:rsidRDefault="00447ED3" w:rsidP="003271AA">
            <w:pPr>
              <w:jc w:val="center"/>
              <w:cnfStyle w:val="100000000000" w:firstRow="1" w:lastRow="0" w:firstColumn="0" w:lastColumn="0" w:oddVBand="0" w:evenVBand="0" w:oddHBand="0" w:evenHBand="0" w:firstRowFirstColumn="0" w:firstRowLastColumn="0" w:lastRowFirstColumn="0" w:lastRowLastColumn="0"/>
              <w:rPr>
                <w:rFonts w:ascii="Garamond" w:hAnsi="Garamond"/>
                <w:sz w:val="18"/>
                <w:szCs w:val="18"/>
              </w:rPr>
            </w:pPr>
          </w:p>
        </w:tc>
      </w:tr>
      <w:tr w:rsidR="00447ED3" w:rsidRPr="00513E8E" w14:paraId="1A27CD5F" w14:textId="77777777" w:rsidTr="003271A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055" w:type="dxa"/>
            <w:shd w:val="clear" w:color="auto" w:fill="800000"/>
          </w:tcPr>
          <w:p w14:paraId="4FCD44B8" w14:textId="77777777" w:rsidR="00447ED3" w:rsidRPr="007F472E" w:rsidRDefault="00447ED3" w:rsidP="003271AA">
            <w:pPr>
              <w:jc w:val="center"/>
              <w:rPr>
                <w:rFonts w:ascii="Garamond" w:hAnsi="Garamond"/>
                <w:bCs w:val="0"/>
                <w:sz w:val="18"/>
                <w:szCs w:val="18"/>
              </w:rPr>
            </w:pPr>
            <w:r>
              <w:rPr>
                <w:rFonts w:ascii="Garamond" w:hAnsi="Garamond"/>
                <w:bCs w:val="0"/>
                <w:sz w:val="18"/>
                <w:szCs w:val="18"/>
              </w:rPr>
              <w:t>Program Learning Outcomes</w:t>
            </w:r>
          </w:p>
        </w:tc>
        <w:tc>
          <w:tcPr>
            <w:tcW w:w="3692" w:type="dxa"/>
            <w:shd w:val="clear" w:color="auto" w:fill="800000"/>
          </w:tcPr>
          <w:p w14:paraId="10D21B24" w14:textId="77777777" w:rsidR="00447ED3" w:rsidRPr="007F472E" w:rsidRDefault="00447ED3" w:rsidP="003271AA">
            <w:pPr>
              <w:jc w:val="center"/>
              <w:cnfStyle w:val="000000100000" w:firstRow="0" w:lastRow="0" w:firstColumn="0" w:lastColumn="0" w:oddVBand="0" w:evenVBand="0" w:oddHBand="1" w:evenHBand="0" w:firstRowFirstColumn="0" w:firstRowLastColumn="0" w:lastRowFirstColumn="0" w:lastRowLastColumn="0"/>
              <w:rPr>
                <w:rFonts w:ascii="Garamond" w:hAnsi="Garamond"/>
                <w:sz w:val="18"/>
                <w:szCs w:val="18"/>
              </w:rPr>
            </w:pPr>
            <w:r>
              <w:rPr>
                <w:rFonts w:ascii="Garamond" w:hAnsi="Garamond"/>
                <w:sz w:val="18"/>
                <w:szCs w:val="18"/>
              </w:rPr>
              <w:t>Course Learning Outcomes</w:t>
            </w:r>
          </w:p>
        </w:tc>
        <w:tc>
          <w:tcPr>
            <w:tcW w:w="2338" w:type="dxa"/>
            <w:shd w:val="clear" w:color="auto" w:fill="800000"/>
          </w:tcPr>
          <w:p w14:paraId="6767F4D0" w14:textId="77777777" w:rsidR="00447ED3" w:rsidRPr="007F472E" w:rsidRDefault="00447ED3" w:rsidP="003271AA">
            <w:pPr>
              <w:cnfStyle w:val="000000100000" w:firstRow="0" w:lastRow="0" w:firstColumn="0" w:lastColumn="0" w:oddVBand="0" w:evenVBand="0" w:oddHBand="1" w:evenHBand="0" w:firstRowFirstColumn="0" w:firstRowLastColumn="0" w:lastRowFirstColumn="0" w:lastRowLastColumn="0"/>
              <w:rPr>
                <w:rFonts w:ascii="Garamond" w:hAnsi="Garamond"/>
                <w:sz w:val="18"/>
                <w:szCs w:val="18"/>
              </w:rPr>
            </w:pPr>
            <w:r>
              <w:rPr>
                <w:rFonts w:ascii="Garamond" w:hAnsi="Garamond"/>
                <w:sz w:val="18"/>
                <w:szCs w:val="18"/>
              </w:rPr>
              <w:t>Artifacts Used to Measure</w:t>
            </w:r>
          </w:p>
        </w:tc>
      </w:tr>
      <w:tr w:rsidR="00447ED3" w:rsidRPr="00513E8E" w14:paraId="65D1DDE7" w14:textId="77777777" w:rsidTr="003271AA">
        <w:trPr>
          <w:jc w:val="center"/>
        </w:trPr>
        <w:tc>
          <w:tcPr>
            <w:cnfStyle w:val="001000000000" w:firstRow="0" w:lastRow="0" w:firstColumn="1" w:lastColumn="0" w:oddVBand="0" w:evenVBand="0" w:oddHBand="0" w:evenHBand="0" w:firstRowFirstColumn="0" w:firstRowLastColumn="0" w:lastRowFirstColumn="0" w:lastRowLastColumn="0"/>
            <w:tcW w:w="3055" w:type="dxa"/>
          </w:tcPr>
          <w:p w14:paraId="03FE6804" w14:textId="77777777" w:rsidR="00447ED3" w:rsidRPr="004E182B" w:rsidRDefault="00447ED3" w:rsidP="003271AA">
            <w:pPr>
              <w:rPr>
                <w:rFonts w:ascii="Calibri" w:eastAsia="Times New Roman" w:hAnsi="Calibri" w:cs="Calibri"/>
                <w:b w:val="0"/>
                <w:bCs w:val="0"/>
                <w:color w:val="305496"/>
              </w:rPr>
            </w:pPr>
            <w:r>
              <w:rPr>
                <w:rFonts w:ascii="Calibri" w:hAnsi="Calibri" w:cs="Calibri"/>
                <w:b w:val="0"/>
                <w:bCs w:val="0"/>
                <w:color w:val="305496"/>
              </w:rPr>
              <w:t>Intellectual</w:t>
            </w:r>
          </w:p>
        </w:tc>
        <w:tc>
          <w:tcPr>
            <w:tcW w:w="3692" w:type="dxa"/>
          </w:tcPr>
          <w:p w14:paraId="51E92543" w14:textId="77777777" w:rsidR="00447ED3" w:rsidRDefault="00447ED3" w:rsidP="003271AA">
            <w:pPr>
              <w:pStyle w:val="Heading2"/>
              <w:outlineLvl w:val="1"/>
              <w:cnfStyle w:val="000000000000" w:firstRow="0" w:lastRow="0" w:firstColumn="0" w:lastColumn="0" w:oddVBand="0" w:evenVBand="0" w:oddHBand="0" w:evenHBand="0" w:firstRowFirstColumn="0" w:firstRowLastColumn="0" w:lastRowFirstColumn="0" w:lastRowLastColumn="0"/>
              <w:rPr>
                <w:rFonts w:cstheme="minorHAnsi"/>
                <w:b w:val="0"/>
                <w:bCs w:val="0"/>
                <w:sz w:val="18"/>
                <w:szCs w:val="18"/>
              </w:rPr>
            </w:pPr>
            <w:r>
              <w:rPr>
                <w:rFonts w:cstheme="minorHAnsi"/>
                <w:b w:val="0"/>
                <w:bCs w:val="0"/>
                <w:sz w:val="18"/>
                <w:szCs w:val="18"/>
              </w:rPr>
              <w:t xml:space="preserve">Students will: </w:t>
            </w:r>
          </w:p>
        </w:tc>
        <w:tc>
          <w:tcPr>
            <w:tcW w:w="2338" w:type="dxa"/>
          </w:tcPr>
          <w:p w14:paraId="784763F0" w14:textId="77777777" w:rsidR="00447ED3" w:rsidRPr="008D0566" w:rsidRDefault="00447ED3" w:rsidP="003271AA">
            <w:pPr>
              <w:cnfStyle w:val="000000000000" w:firstRow="0" w:lastRow="0" w:firstColumn="0" w:lastColumn="0" w:oddVBand="0" w:evenVBand="0" w:oddHBand="0" w:evenHBand="0" w:firstRowFirstColumn="0" w:firstRowLastColumn="0" w:lastRowFirstColumn="0" w:lastRowLastColumn="0"/>
              <w:rPr>
                <w:rFonts w:cstheme="minorHAnsi"/>
                <w:sz w:val="18"/>
                <w:szCs w:val="18"/>
              </w:rPr>
            </w:pPr>
          </w:p>
        </w:tc>
      </w:tr>
      <w:tr w:rsidR="00447ED3" w:rsidRPr="00513E8E" w14:paraId="1FF048B7" w14:textId="77777777" w:rsidTr="003271A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055" w:type="dxa"/>
          </w:tcPr>
          <w:p w14:paraId="3F3AE087" w14:textId="77777777" w:rsidR="00447ED3" w:rsidRPr="0057698D" w:rsidRDefault="00447ED3" w:rsidP="003271AA">
            <w:pPr>
              <w:rPr>
                <w:rFonts w:cstheme="minorHAnsi"/>
                <w:b w:val="0"/>
                <w:bCs w:val="0"/>
                <w:sz w:val="18"/>
                <w:szCs w:val="18"/>
              </w:rPr>
            </w:pPr>
            <w:r>
              <w:rPr>
                <w:b w:val="0"/>
                <w:bCs w:val="0"/>
                <w:sz w:val="18"/>
                <w:szCs w:val="18"/>
              </w:rPr>
              <w:t xml:space="preserve">1. </w:t>
            </w:r>
            <w:r w:rsidRPr="0057698D">
              <w:rPr>
                <w:b w:val="0"/>
                <w:bCs w:val="0"/>
                <w:sz w:val="18"/>
                <w:szCs w:val="18"/>
              </w:rPr>
              <w:t>Model skill and discernment in the appropriate use of both oral culture dialogical learning and self-directed critical academic thinking.</w:t>
            </w:r>
            <w:r w:rsidRPr="0057698D">
              <w:rPr>
                <w:rFonts w:ascii="Calibri" w:eastAsia="Calibri" w:hAnsi="Calibri" w:cs="Arial"/>
                <w:b w:val="0"/>
                <w:bCs w:val="0"/>
                <w:sz w:val="18"/>
                <w:szCs w:val="18"/>
              </w:rPr>
              <w:t xml:space="preserve"> </w:t>
            </w:r>
          </w:p>
        </w:tc>
        <w:tc>
          <w:tcPr>
            <w:tcW w:w="3692" w:type="dxa"/>
          </w:tcPr>
          <w:p w14:paraId="50C46D50" w14:textId="77777777" w:rsidR="00447ED3" w:rsidRDefault="00447ED3" w:rsidP="003271AA">
            <w:pPr>
              <w:cnfStyle w:val="000000100000" w:firstRow="0" w:lastRow="0" w:firstColumn="0" w:lastColumn="0" w:oddVBand="0" w:evenVBand="0" w:oddHBand="1" w:evenHBand="0" w:firstRowFirstColumn="0" w:firstRowLastColumn="0" w:lastRowFirstColumn="0" w:lastRowLastColumn="0"/>
              <w:rPr>
                <w:rFonts w:ascii="Calibri" w:eastAsia="Calibri" w:hAnsi="Calibri" w:cs="Arial"/>
                <w:sz w:val="18"/>
                <w:szCs w:val="18"/>
              </w:rPr>
            </w:pPr>
            <w:r>
              <w:rPr>
                <w:rFonts w:ascii="Calibri" w:eastAsia="Calibri" w:hAnsi="Calibri" w:cs="Arial"/>
                <w:sz w:val="18"/>
                <w:szCs w:val="18"/>
              </w:rPr>
              <w:t xml:space="preserve">645.1: </w:t>
            </w:r>
            <w:r w:rsidRPr="00B02FF6">
              <w:rPr>
                <w:rFonts w:ascii="Calibri" w:eastAsia="Calibri" w:hAnsi="Calibri" w:cs="Arial"/>
                <w:sz w:val="18"/>
                <w:szCs w:val="18"/>
              </w:rPr>
              <w:t xml:space="preserve">Participate in roundtable sessions with philanthropists, investors, </w:t>
            </w:r>
            <w:proofErr w:type="spellStart"/>
            <w:r w:rsidRPr="00B02FF6">
              <w:rPr>
                <w:rFonts w:ascii="Calibri" w:eastAsia="Calibri" w:hAnsi="Calibri" w:cs="Arial"/>
                <w:sz w:val="18"/>
                <w:szCs w:val="18"/>
              </w:rPr>
              <w:t>grantmakers</w:t>
            </w:r>
            <w:proofErr w:type="spellEnd"/>
            <w:r w:rsidRPr="00B02FF6">
              <w:rPr>
                <w:rFonts w:ascii="Calibri" w:eastAsia="Calibri" w:hAnsi="Calibri" w:cs="Arial"/>
                <w:sz w:val="18"/>
                <w:szCs w:val="18"/>
              </w:rPr>
              <w:t xml:space="preserve"> and community-based practitioners   </w:t>
            </w:r>
          </w:p>
          <w:p w14:paraId="1AA280D7" w14:textId="77777777" w:rsidR="00447ED3" w:rsidRDefault="00447ED3" w:rsidP="003271AA">
            <w:pPr>
              <w:cnfStyle w:val="000000100000" w:firstRow="0" w:lastRow="0" w:firstColumn="0" w:lastColumn="0" w:oddVBand="0" w:evenVBand="0" w:oddHBand="1" w:evenHBand="0" w:firstRowFirstColumn="0" w:firstRowLastColumn="0" w:lastRowFirstColumn="0" w:lastRowLastColumn="0"/>
              <w:rPr>
                <w:rFonts w:ascii="Calibri" w:eastAsia="Calibri" w:hAnsi="Calibri" w:cs="Arial"/>
                <w:sz w:val="18"/>
                <w:szCs w:val="18"/>
              </w:rPr>
            </w:pPr>
          </w:p>
          <w:p w14:paraId="6735655C" w14:textId="77777777" w:rsidR="00447ED3" w:rsidRPr="00B02FF6" w:rsidRDefault="00447ED3" w:rsidP="003271AA">
            <w:pPr>
              <w:cnfStyle w:val="000000100000" w:firstRow="0" w:lastRow="0" w:firstColumn="0" w:lastColumn="0" w:oddVBand="0" w:evenVBand="0" w:oddHBand="1" w:evenHBand="0" w:firstRowFirstColumn="0" w:firstRowLastColumn="0" w:lastRowFirstColumn="0" w:lastRowLastColumn="0"/>
              <w:rPr>
                <w:rFonts w:cstheme="minorHAnsi"/>
                <w:sz w:val="18"/>
                <w:szCs w:val="18"/>
              </w:rPr>
            </w:pPr>
            <w:r w:rsidRPr="003E14F7">
              <w:rPr>
                <w:bCs/>
                <w:sz w:val="18"/>
                <w:szCs w:val="18"/>
              </w:rPr>
              <w:t>645.</w:t>
            </w:r>
            <w:r>
              <w:rPr>
                <w:bCs/>
                <w:sz w:val="18"/>
                <w:szCs w:val="18"/>
              </w:rPr>
              <w:t xml:space="preserve">2: </w:t>
            </w:r>
            <w:r w:rsidRPr="4C102357">
              <w:rPr>
                <w:sz w:val="18"/>
                <w:szCs w:val="18"/>
              </w:rPr>
              <w:t>Provide integrated insights in formal proposal and roundtable discussion.</w:t>
            </w:r>
            <w:r w:rsidRPr="00B02FF6">
              <w:rPr>
                <w:rFonts w:ascii="Calibri" w:eastAsia="Calibri" w:hAnsi="Calibri" w:cs="Arial"/>
                <w:sz w:val="18"/>
                <w:szCs w:val="18"/>
              </w:rPr>
              <w:t xml:space="preserve">               </w:t>
            </w:r>
          </w:p>
        </w:tc>
        <w:tc>
          <w:tcPr>
            <w:tcW w:w="2338" w:type="dxa"/>
          </w:tcPr>
          <w:p w14:paraId="067E6F8A" w14:textId="77777777" w:rsidR="00447ED3" w:rsidRPr="0070171A" w:rsidRDefault="00447ED3" w:rsidP="003271AA">
            <w:pPr>
              <w:pStyle w:val="ListParagraph"/>
              <w:numPr>
                <w:ilvl w:val="0"/>
                <w:numId w:val="6"/>
              </w:numPr>
              <w:ind w:left="0"/>
              <w:cnfStyle w:val="000000100000" w:firstRow="0" w:lastRow="0" w:firstColumn="0" w:lastColumn="0" w:oddVBand="0" w:evenVBand="0" w:oddHBand="1" w:evenHBand="0" w:firstRowFirstColumn="0" w:firstRowLastColumn="0" w:lastRowFirstColumn="0" w:lastRowLastColumn="0"/>
              <w:rPr>
                <w:rFonts w:ascii="Calibri" w:eastAsia="Calibri" w:hAnsi="Calibri" w:cs="Arial"/>
                <w:sz w:val="18"/>
                <w:szCs w:val="18"/>
              </w:rPr>
            </w:pPr>
            <w:r w:rsidRPr="0070171A">
              <w:rPr>
                <w:rFonts w:ascii="Calibri" w:eastAsia="Calibri" w:hAnsi="Calibri" w:cs="Arial"/>
                <w:sz w:val="18"/>
                <w:szCs w:val="18"/>
              </w:rPr>
              <w:t>Roundtable preparation</w:t>
            </w:r>
          </w:p>
          <w:p w14:paraId="3B89B0F0" w14:textId="77777777" w:rsidR="00447ED3" w:rsidRPr="0070171A" w:rsidRDefault="00447ED3" w:rsidP="003271AA">
            <w:pPr>
              <w:pStyle w:val="ListParagraph"/>
              <w:numPr>
                <w:ilvl w:val="0"/>
                <w:numId w:val="6"/>
              </w:numPr>
              <w:ind w:left="0"/>
              <w:cnfStyle w:val="000000100000" w:firstRow="0" w:lastRow="0" w:firstColumn="0" w:lastColumn="0" w:oddVBand="0" w:evenVBand="0" w:oddHBand="1" w:evenHBand="0" w:firstRowFirstColumn="0" w:firstRowLastColumn="0" w:lastRowFirstColumn="0" w:lastRowLastColumn="0"/>
              <w:rPr>
                <w:rFonts w:ascii="Calibri" w:eastAsia="Calibri" w:hAnsi="Calibri" w:cs="Arial"/>
                <w:sz w:val="18"/>
                <w:szCs w:val="18"/>
              </w:rPr>
            </w:pPr>
            <w:r w:rsidRPr="0070171A">
              <w:rPr>
                <w:rFonts w:ascii="Calibri" w:eastAsia="Calibri" w:hAnsi="Calibri" w:cs="Arial"/>
                <w:sz w:val="18"/>
                <w:szCs w:val="18"/>
              </w:rPr>
              <w:t xml:space="preserve">session with philanthropists      </w:t>
            </w:r>
          </w:p>
          <w:p w14:paraId="2C55BCAF" w14:textId="77777777" w:rsidR="00447ED3" w:rsidRPr="0070171A" w:rsidRDefault="00447ED3" w:rsidP="003271AA">
            <w:pPr>
              <w:pStyle w:val="ListParagraph"/>
              <w:numPr>
                <w:ilvl w:val="0"/>
                <w:numId w:val="6"/>
              </w:numPr>
              <w:ind w:left="0"/>
              <w:cnfStyle w:val="000000100000" w:firstRow="0" w:lastRow="0" w:firstColumn="0" w:lastColumn="0" w:oddVBand="0" w:evenVBand="0" w:oddHBand="1" w:evenHBand="0" w:firstRowFirstColumn="0" w:firstRowLastColumn="0" w:lastRowFirstColumn="0" w:lastRowLastColumn="0"/>
              <w:rPr>
                <w:rFonts w:ascii="Calibri" w:eastAsia="Calibri" w:hAnsi="Calibri" w:cs="Arial"/>
                <w:sz w:val="18"/>
                <w:szCs w:val="18"/>
              </w:rPr>
            </w:pPr>
            <w:r w:rsidRPr="0070171A">
              <w:rPr>
                <w:rFonts w:ascii="Calibri" w:eastAsia="Calibri" w:hAnsi="Calibri" w:cs="Arial"/>
                <w:sz w:val="18"/>
                <w:szCs w:val="18"/>
              </w:rPr>
              <w:t>Debrief and integration</w:t>
            </w:r>
          </w:p>
          <w:p w14:paraId="703442B7" w14:textId="77777777" w:rsidR="00447ED3" w:rsidRPr="0070171A" w:rsidRDefault="00447ED3" w:rsidP="003271AA">
            <w:pPr>
              <w:pStyle w:val="ListParagraph"/>
              <w:numPr>
                <w:ilvl w:val="0"/>
                <w:numId w:val="6"/>
              </w:numPr>
              <w:ind w:left="0"/>
              <w:cnfStyle w:val="000000100000" w:firstRow="0" w:lastRow="0" w:firstColumn="0" w:lastColumn="0" w:oddVBand="0" w:evenVBand="0" w:oddHBand="1" w:evenHBand="0" w:firstRowFirstColumn="0" w:firstRowLastColumn="0" w:lastRowFirstColumn="0" w:lastRowLastColumn="0"/>
              <w:rPr>
                <w:rFonts w:ascii="Calibri" w:eastAsia="Calibri" w:hAnsi="Calibri" w:cs="Arial"/>
                <w:sz w:val="18"/>
                <w:szCs w:val="18"/>
              </w:rPr>
            </w:pPr>
            <w:r w:rsidRPr="0070171A">
              <w:rPr>
                <w:rFonts w:ascii="Calibri" w:eastAsia="Calibri" w:hAnsi="Calibri" w:cs="Arial"/>
                <w:sz w:val="18"/>
                <w:szCs w:val="18"/>
              </w:rPr>
              <w:t>Case Statement</w:t>
            </w:r>
          </w:p>
        </w:tc>
      </w:tr>
      <w:tr w:rsidR="00447ED3" w:rsidRPr="00513E8E" w14:paraId="782AC7C1" w14:textId="77777777" w:rsidTr="003271AA">
        <w:trPr>
          <w:jc w:val="center"/>
        </w:trPr>
        <w:tc>
          <w:tcPr>
            <w:cnfStyle w:val="001000000000" w:firstRow="0" w:lastRow="0" w:firstColumn="1" w:lastColumn="0" w:oddVBand="0" w:evenVBand="0" w:oddHBand="0" w:evenHBand="0" w:firstRowFirstColumn="0" w:firstRowLastColumn="0" w:lastRowFirstColumn="0" w:lastRowLastColumn="0"/>
            <w:tcW w:w="3055" w:type="dxa"/>
          </w:tcPr>
          <w:p w14:paraId="60224D0D" w14:textId="77777777" w:rsidR="00447ED3" w:rsidRPr="0057698D" w:rsidRDefault="00447ED3" w:rsidP="003271AA">
            <w:pPr>
              <w:rPr>
                <w:b w:val="0"/>
                <w:bCs w:val="0"/>
                <w:sz w:val="18"/>
                <w:szCs w:val="18"/>
              </w:rPr>
            </w:pPr>
            <w:r>
              <w:rPr>
                <w:b w:val="0"/>
                <w:bCs w:val="0"/>
                <w:sz w:val="18"/>
                <w:szCs w:val="18"/>
              </w:rPr>
              <w:t xml:space="preserve">2. </w:t>
            </w:r>
            <w:r w:rsidRPr="0057698D">
              <w:rPr>
                <w:b w:val="0"/>
                <w:bCs w:val="0"/>
                <w:sz w:val="18"/>
                <w:szCs w:val="18"/>
              </w:rPr>
              <w:t xml:space="preserve">Carry out competent organization-based action-reflection urban research, reporting back to the oral poor community, organizational </w:t>
            </w:r>
            <w:proofErr w:type="gramStart"/>
            <w:r w:rsidRPr="0057698D">
              <w:rPr>
                <w:b w:val="0"/>
                <w:bCs w:val="0"/>
                <w:sz w:val="18"/>
                <w:szCs w:val="18"/>
              </w:rPr>
              <w:t>stakeholders</w:t>
            </w:r>
            <w:proofErr w:type="gramEnd"/>
            <w:r w:rsidRPr="0057698D">
              <w:rPr>
                <w:b w:val="0"/>
                <w:bCs w:val="0"/>
                <w:sz w:val="18"/>
                <w:szCs w:val="18"/>
              </w:rPr>
              <w:t xml:space="preserve"> and the academe.</w:t>
            </w:r>
          </w:p>
          <w:p w14:paraId="1EF2CAE2" w14:textId="77777777" w:rsidR="00447ED3" w:rsidRPr="0057698D" w:rsidRDefault="00447ED3" w:rsidP="003271AA">
            <w:pPr>
              <w:rPr>
                <w:rFonts w:cstheme="minorHAnsi"/>
                <w:b w:val="0"/>
                <w:bCs w:val="0"/>
                <w:color w:val="333333"/>
                <w:sz w:val="18"/>
                <w:szCs w:val="18"/>
              </w:rPr>
            </w:pPr>
          </w:p>
        </w:tc>
        <w:tc>
          <w:tcPr>
            <w:tcW w:w="3692" w:type="dxa"/>
          </w:tcPr>
          <w:p w14:paraId="635E0DCD" w14:textId="77777777" w:rsidR="00447ED3" w:rsidRPr="00800036" w:rsidRDefault="00447ED3" w:rsidP="003271AA">
            <w:pPr>
              <w:pStyle w:val="Heading2"/>
              <w:outlineLvl w:val="1"/>
              <w:cnfStyle w:val="000000000000" w:firstRow="0" w:lastRow="0" w:firstColumn="0" w:lastColumn="0" w:oddVBand="0" w:evenVBand="0" w:oddHBand="0" w:evenHBand="0" w:firstRowFirstColumn="0" w:firstRowLastColumn="0" w:lastRowFirstColumn="0" w:lastRowLastColumn="0"/>
              <w:rPr>
                <w:rFonts w:cstheme="minorHAnsi"/>
                <w:b w:val="0"/>
                <w:bCs w:val="0"/>
                <w:sz w:val="18"/>
                <w:szCs w:val="18"/>
              </w:rPr>
            </w:pPr>
            <w:r>
              <w:rPr>
                <w:rFonts w:cstheme="minorHAnsi"/>
                <w:b w:val="0"/>
                <w:bCs w:val="0"/>
                <w:color w:val="333333"/>
                <w:sz w:val="18"/>
                <w:szCs w:val="18"/>
              </w:rPr>
              <w:t xml:space="preserve">645.3: </w:t>
            </w:r>
            <w:r w:rsidRPr="00800036">
              <w:rPr>
                <w:rFonts w:cstheme="minorHAnsi"/>
                <w:b w:val="0"/>
                <w:bCs w:val="0"/>
                <w:color w:val="333333"/>
                <w:sz w:val="18"/>
                <w:szCs w:val="18"/>
              </w:rPr>
              <w:t>Utilizing multipronged research methods, assess current situations needing to be addressed, developed, evaluated, reformulated, designed or reconciled.  After reflection and discussion, describe the basic elements needed to intervene to provide value added, healing solutions to the conditions identified.</w:t>
            </w:r>
          </w:p>
        </w:tc>
        <w:tc>
          <w:tcPr>
            <w:tcW w:w="2338" w:type="dxa"/>
          </w:tcPr>
          <w:p w14:paraId="2A44592D" w14:textId="77777777" w:rsidR="00447ED3" w:rsidRPr="0070171A" w:rsidRDefault="00447ED3" w:rsidP="003271AA">
            <w:pPr>
              <w:pStyle w:val="ListParagraph"/>
              <w:numPr>
                <w:ilvl w:val="0"/>
                <w:numId w:val="7"/>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Environmental scanning</w:t>
            </w:r>
          </w:p>
          <w:p w14:paraId="1B1DD5D0" w14:textId="77777777" w:rsidR="00447ED3" w:rsidRPr="0070171A" w:rsidRDefault="00447ED3" w:rsidP="003271AA">
            <w:pPr>
              <w:pStyle w:val="ListParagraph"/>
              <w:numPr>
                <w:ilvl w:val="0"/>
                <w:numId w:val="7"/>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Case Statement</w:t>
            </w:r>
          </w:p>
          <w:p w14:paraId="62A04475" w14:textId="77777777" w:rsidR="00447ED3" w:rsidRPr="0070171A" w:rsidRDefault="00447ED3" w:rsidP="003271AA">
            <w:pPr>
              <w:pStyle w:val="ListParagraph"/>
              <w:numPr>
                <w:ilvl w:val="0"/>
                <w:numId w:val="7"/>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Roundtable engagement with investors and grant makers</w:t>
            </w:r>
          </w:p>
          <w:p w14:paraId="396F29AD" w14:textId="77777777" w:rsidR="00447ED3" w:rsidRPr="0070171A" w:rsidRDefault="00447ED3" w:rsidP="003271AA">
            <w:pPr>
              <w:pStyle w:val="ListParagraph"/>
              <w:numPr>
                <w:ilvl w:val="0"/>
                <w:numId w:val="7"/>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Friend and fundraising blueprint</w:t>
            </w:r>
          </w:p>
          <w:p w14:paraId="789E9E45" w14:textId="77777777" w:rsidR="00447ED3" w:rsidRPr="0070171A" w:rsidRDefault="00447ED3" w:rsidP="003271AA">
            <w:pPr>
              <w:pStyle w:val="ListParagraph"/>
              <w:numPr>
                <w:ilvl w:val="0"/>
                <w:numId w:val="7"/>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Fundraising proposal (written and oral presentation)</w:t>
            </w:r>
          </w:p>
        </w:tc>
      </w:tr>
      <w:tr w:rsidR="00447ED3" w:rsidRPr="00513E8E" w14:paraId="420818C8" w14:textId="77777777" w:rsidTr="003271A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055" w:type="dxa"/>
          </w:tcPr>
          <w:p w14:paraId="1C3E3FB6" w14:textId="77777777" w:rsidR="00447ED3" w:rsidRPr="0057698D" w:rsidRDefault="00447ED3" w:rsidP="003271AA">
            <w:pPr>
              <w:rPr>
                <w:rFonts w:cstheme="minorHAnsi"/>
                <w:b w:val="0"/>
                <w:bCs w:val="0"/>
                <w:color w:val="333333"/>
                <w:sz w:val="18"/>
                <w:szCs w:val="18"/>
              </w:rPr>
            </w:pPr>
            <w:r>
              <w:rPr>
                <w:b w:val="0"/>
                <w:bCs w:val="0"/>
                <w:sz w:val="18"/>
                <w:szCs w:val="18"/>
              </w:rPr>
              <w:t>3. Articulate</w:t>
            </w:r>
            <w:r w:rsidRPr="0057698D">
              <w:rPr>
                <w:b w:val="0"/>
                <w:bCs w:val="0"/>
                <w:sz w:val="18"/>
                <w:szCs w:val="18"/>
              </w:rPr>
              <w:t xml:space="preserve"> implications of biblical meta-narratives for contemporary urban / urban poor leadership in community development and ministry and integrate them into planning and practice</w:t>
            </w:r>
            <w:r>
              <w:rPr>
                <w:rFonts w:cstheme="minorHAnsi"/>
                <w:b w:val="0"/>
                <w:bCs w:val="0"/>
                <w:color w:val="333333"/>
                <w:sz w:val="18"/>
                <w:szCs w:val="18"/>
              </w:rPr>
              <w:t>.</w:t>
            </w:r>
          </w:p>
        </w:tc>
        <w:tc>
          <w:tcPr>
            <w:tcW w:w="3692" w:type="dxa"/>
          </w:tcPr>
          <w:p w14:paraId="1B1EE1B1" w14:textId="77777777" w:rsidR="00447ED3" w:rsidRPr="008D0566" w:rsidRDefault="00447ED3" w:rsidP="003271AA">
            <w:pPr>
              <w:pStyle w:val="Heading2"/>
              <w:outlineLvl w:val="1"/>
              <w:cnfStyle w:val="000000100000" w:firstRow="0" w:lastRow="0" w:firstColumn="0" w:lastColumn="0" w:oddVBand="0" w:evenVBand="0" w:oddHBand="1" w:evenHBand="0" w:firstRowFirstColumn="0" w:firstRowLastColumn="0" w:lastRowFirstColumn="0" w:lastRowLastColumn="0"/>
              <w:rPr>
                <w:rFonts w:cstheme="minorHAnsi"/>
                <w:b w:val="0"/>
                <w:bCs w:val="0"/>
                <w:sz w:val="18"/>
                <w:szCs w:val="18"/>
              </w:rPr>
            </w:pPr>
            <w:r>
              <w:rPr>
                <w:rFonts w:cstheme="minorHAnsi"/>
                <w:b w:val="0"/>
                <w:bCs w:val="0"/>
                <w:sz w:val="18"/>
                <w:szCs w:val="18"/>
              </w:rPr>
              <w:t xml:space="preserve">645.4: </w:t>
            </w:r>
            <w:r w:rsidRPr="008D0566">
              <w:rPr>
                <w:rFonts w:cstheme="minorHAnsi"/>
                <w:b w:val="0"/>
                <w:bCs w:val="0"/>
                <w:sz w:val="18"/>
                <w:szCs w:val="18"/>
              </w:rPr>
              <w:t xml:space="preserve">Examine current national and community issues affecting the lives of the people </w:t>
            </w:r>
            <w:r>
              <w:rPr>
                <w:rFonts w:cstheme="minorHAnsi"/>
                <w:b w:val="0"/>
                <w:bCs w:val="0"/>
                <w:sz w:val="18"/>
                <w:szCs w:val="18"/>
              </w:rPr>
              <w:t>whom students</w:t>
            </w:r>
            <w:r w:rsidRPr="008D0566">
              <w:rPr>
                <w:rFonts w:cstheme="minorHAnsi"/>
                <w:b w:val="0"/>
                <w:bCs w:val="0"/>
                <w:sz w:val="18"/>
                <w:szCs w:val="18"/>
              </w:rPr>
              <w:t xml:space="preserve"> are serving</w:t>
            </w:r>
            <w:r>
              <w:rPr>
                <w:rFonts w:cstheme="minorHAnsi"/>
                <w:b w:val="0"/>
                <w:bCs w:val="0"/>
                <w:sz w:val="18"/>
                <w:szCs w:val="18"/>
              </w:rPr>
              <w:t>.</w:t>
            </w:r>
          </w:p>
        </w:tc>
        <w:tc>
          <w:tcPr>
            <w:tcW w:w="2338" w:type="dxa"/>
          </w:tcPr>
          <w:p w14:paraId="0AC4FC1A" w14:textId="77777777" w:rsidR="00447ED3" w:rsidRPr="0070171A" w:rsidRDefault="00447ED3" w:rsidP="003271AA">
            <w:pPr>
              <w:pStyle w:val="ListParagraph"/>
              <w:numPr>
                <w:ilvl w:val="0"/>
                <w:numId w:val="8"/>
              </w:numPr>
              <w:ind w:left="0"/>
              <w:cnfStyle w:val="000000100000" w:firstRow="0" w:lastRow="0" w:firstColumn="0" w:lastColumn="0" w:oddVBand="0" w:evenVBand="0" w:oddHBand="1" w:evenHBand="0" w:firstRowFirstColumn="0" w:firstRowLastColumn="0" w:lastRowFirstColumn="0" w:lastRowLastColumn="0"/>
              <w:rPr>
                <w:rFonts w:cstheme="minorHAnsi"/>
                <w:sz w:val="18"/>
                <w:szCs w:val="18"/>
              </w:rPr>
            </w:pPr>
            <w:r w:rsidRPr="0070171A">
              <w:rPr>
                <w:rFonts w:cstheme="minorHAnsi"/>
                <w:sz w:val="18"/>
                <w:szCs w:val="18"/>
              </w:rPr>
              <w:t>Environmental Scanning &amp; SWOT Analysis</w:t>
            </w:r>
          </w:p>
        </w:tc>
      </w:tr>
      <w:tr w:rsidR="00447ED3" w:rsidRPr="00513E8E" w14:paraId="518D1D97" w14:textId="77777777" w:rsidTr="003271AA">
        <w:trPr>
          <w:jc w:val="center"/>
        </w:trPr>
        <w:tc>
          <w:tcPr>
            <w:cnfStyle w:val="001000000000" w:firstRow="0" w:lastRow="0" w:firstColumn="1" w:lastColumn="0" w:oddVBand="0" w:evenVBand="0" w:oddHBand="0" w:evenHBand="0" w:firstRowFirstColumn="0" w:firstRowLastColumn="0" w:lastRowFirstColumn="0" w:lastRowLastColumn="0"/>
            <w:tcW w:w="3055" w:type="dxa"/>
          </w:tcPr>
          <w:p w14:paraId="4BAB985B" w14:textId="77777777" w:rsidR="00447ED3" w:rsidRPr="004E182B" w:rsidRDefault="00447ED3" w:rsidP="003271AA">
            <w:pPr>
              <w:rPr>
                <w:rFonts w:ascii="Calibri" w:eastAsia="Times New Roman" w:hAnsi="Calibri" w:cs="Calibri"/>
                <w:b w:val="0"/>
                <w:bCs w:val="0"/>
                <w:color w:val="548235"/>
              </w:rPr>
            </w:pPr>
            <w:r>
              <w:rPr>
                <w:rFonts w:ascii="Calibri" w:hAnsi="Calibri" w:cs="Calibri"/>
                <w:b w:val="0"/>
                <w:bCs w:val="0"/>
                <w:color w:val="548235"/>
              </w:rPr>
              <w:t>Skills Development</w:t>
            </w:r>
          </w:p>
        </w:tc>
        <w:tc>
          <w:tcPr>
            <w:tcW w:w="3692" w:type="dxa"/>
          </w:tcPr>
          <w:p w14:paraId="1100C3E3" w14:textId="77777777" w:rsidR="00447ED3" w:rsidRDefault="00447ED3" w:rsidP="003271AA">
            <w:pPr>
              <w:cnfStyle w:val="000000000000" w:firstRow="0" w:lastRow="0" w:firstColumn="0" w:lastColumn="0" w:oddVBand="0" w:evenVBand="0" w:oddHBand="0" w:evenHBand="0" w:firstRowFirstColumn="0" w:firstRowLastColumn="0" w:lastRowFirstColumn="0" w:lastRowLastColumn="0"/>
              <w:rPr>
                <w:rFonts w:cstheme="minorHAnsi"/>
                <w:sz w:val="18"/>
                <w:szCs w:val="18"/>
              </w:rPr>
            </w:pPr>
          </w:p>
        </w:tc>
        <w:tc>
          <w:tcPr>
            <w:tcW w:w="2338" w:type="dxa"/>
          </w:tcPr>
          <w:p w14:paraId="6567935C" w14:textId="77777777" w:rsidR="00447ED3" w:rsidRPr="008D0566" w:rsidRDefault="00447ED3" w:rsidP="003271AA">
            <w:pPr>
              <w:pStyle w:val="Heading2"/>
              <w:outlineLvl w:val="1"/>
              <w:cnfStyle w:val="000000000000" w:firstRow="0" w:lastRow="0" w:firstColumn="0" w:lastColumn="0" w:oddVBand="0" w:evenVBand="0" w:oddHBand="0" w:evenHBand="0" w:firstRowFirstColumn="0" w:firstRowLastColumn="0" w:lastRowFirstColumn="0" w:lastRowLastColumn="0"/>
              <w:rPr>
                <w:rFonts w:cstheme="minorHAnsi"/>
                <w:b w:val="0"/>
                <w:bCs w:val="0"/>
                <w:sz w:val="18"/>
                <w:szCs w:val="18"/>
              </w:rPr>
            </w:pPr>
          </w:p>
        </w:tc>
      </w:tr>
      <w:tr w:rsidR="00447ED3" w:rsidRPr="00513E8E" w14:paraId="12F8F811" w14:textId="77777777" w:rsidTr="003271A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055" w:type="dxa"/>
          </w:tcPr>
          <w:p w14:paraId="2DB51CA6" w14:textId="77777777" w:rsidR="00447ED3" w:rsidRPr="00D168A6" w:rsidRDefault="00447ED3" w:rsidP="003271AA">
            <w:pPr>
              <w:rPr>
                <w:b w:val="0"/>
                <w:bCs w:val="0"/>
                <w:sz w:val="18"/>
                <w:szCs w:val="18"/>
              </w:rPr>
            </w:pPr>
            <w:r>
              <w:rPr>
                <w:b w:val="0"/>
                <w:bCs w:val="0"/>
                <w:sz w:val="18"/>
                <w:szCs w:val="18"/>
              </w:rPr>
              <w:t xml:space="preserve">4. </w:t>
            </w:r>
            <w:r w:rsidRPr="0057698D">
              <w:rPr>
                <w:b w:val="0"/>
                <w:bCs w:val="0"/>
                <w:sz w:val="18"/>
                <w:szCs w:val="18"/>
              </w:rPr>
              <w:t>Integrate theories, principles, and practices of urban movement leadership that address development of flourishing, harmonious, resilient cities.</w:t>
            </w:r>
          </w:p>
        </w:tc>
        <w:tc>
          <w:tcPr>
            <w:tcW w:w="3692" w:type="dxa"/>
          </w:tcPr>
          <w:p w14:paraId="1818CA46" w14:textId="77777777" w:rsidR="00447ED3" w:rsidRPr="008D0566" w:rsidRDefault="00447ED3" w:rsidP="003271AA">
            <w:pPr>
              <w:cnfStyle w:val="000000100000" w:firstRow="0" w:lastRow="0" w:firstColumn="0" w:lastColumn="0" w:oddVBand="0" w:evenVBand="0" w:oddHBand="1" w:evenHBand="0" w:firstRowFirstColumn="0" w:firstRowLastColumn="0" w:lastRowFirstColumn="0" w:lastRowLastColumn="0"/>
              <w:rPr>
                <w:rFonts w:cstheme="minorHAnsi"/>
                <w:sz w:val="18"/>
                <w:szCs w:val="18"/>
              </w:rPr>
            </w:pPr>
            <w:r>
              <w:rPr>
                <w:rFonts w:cstheme="minorHAnsi"/>
                <w:sz w:val="18"/>
                <w:szCs w:val="18"/>
              </w:rPr>
              <w:t xml:space="preserve">645.5: </w:t>
            </w:r>
            <w:r w:rsidRPr="008D0566">
              <w:rPr>
                <w:rFonts w:cstheme="minorHAnsi"/>
                <w:sz w:val="18"/>
                <w:szCs w:val="18"/>
              </w:rPr>
              <w:t xml:space="preserve">Synthesize research, interviews, </w:t>
            </w:r>
            <w:proofErr w:type="gramStart"/>
            <w:r w:rsidRPr="008D0566">
              <w:rPr>
                <w:rFonts w:cstheme="minorHAnsi"/>
                <w:sz w:val="18"/>
                <w:szCs w:val="18"/>
              </w:rPr>
              <w:t>literature</w:t>
            </w:r>
            <w:proofErr w:type="gramEnd"/>
            <w:r w:rsidRPr="008D0566">
              <w:rPr>
                <w:rFonts w:cstheme="minorHAnsi"/>
                <w:sz w:val="18"/>
                <w:szCs w:val="18"/>
              </w:rPr>
              <w:t xml:space="preserve"> and best practice insights. Develop and refine approach</w:t>
            </w:r>
            <w:r>
              <w:rPr>
                <w:rFonts w:cstheme="minorHAnsi"/>
                <w:sz w:val="18"/>
                <w:szCs w:val="18"/>
              </w:rPr>
              <w:t>es</w:t>
            </w:r>
            <w:r w:rsidRPr="008D0566">
              <w:rPr>
                <w:rFonts w:cstheme="minorHAnsi"/>
                <w:sz w:val="18"/>
                <w:szCs w:val="18"/>
              </w:rPr>
              <w:t xml:space="preserve"> to collaborating with government, business, church, and nonprofit leaders who will become partners in efforts to meet organization</w:t>
            </w:r>
            <w:r>
              <w:rPr>
                <w:rFonts w:cstheme="minorHAnsi"/>
                <w:sz w:val="18"/>
                <w:szCs w:val="18"/>
              </w:rPr>
              <w:t xml:space="preserve">al </w:t>
            </w:r>
            <w:r w:rsidRPr="008D0566">
              <w:rPr>
                <w:rFonts w:cstheme="minorHAnsi"/>
                <w:sz w:val="18"/>
                <w:szCs w:val="18"/>
              </w:rPr>
              <w:t>mission and purpose.</w:t>
            </w:r>
          </w:p>
        </w:tc>
        <w:tc>
          <w:tcPr>
            <w:tcW w:w="2338" w:type="dxa"/>
          </w:tcPr>
          <w:p w14:paraId="0A149B3A" w14:textId="250A8977" w:rsidR="00447ED3" w:rsidRPr="008D0566" w:rsidRDefault="00447ED3" w:rsidP="00447ED3">
            <w:pPr>
              <w:pStyle w:val="Heading2"/>
              <w:outlineLvl w:val="1"/>
              <w:cnfStyle w:val="000000100000" w:firstRow="0" w:lastRow="0" w:firstColumn="0" w:lastColumn="0" w:oddVBand="0" w:evenVBand="0" w:oddHBand="1" w:evenHBand="0" w:firstRowFirstColumn="0" w:firstRowLastColumn="0" w:lastRowFirstColumn="0" w:lastRowLastColumn="0"/>
              <w:rPr>
                <w:rFonts w:cstheme="minorHAnsi"/>
                <w:b w:val="0"/>
                <w:bCs w:val="0"/>
                <w:sz w:val="18"/>
                <w:szCs w:val="18"/>
              </w:rPr>
            </w:pPr>
            <w:r w:rsidRPr="008D0566">
              <w:rPr>
                <w:rFonts w:cstheme="minorHAnsi"/>
                <w:b w:val="0"/>
                <w:bCs w:val="0"/>
                <w:sz w:val="18"/>
                <w:szCs w:val="18"/>
              </w:rPr>
              <w:t>Interactive Journals</w:t>
            </w:r>
            <w:r>
              <w:rPr>
                <w:rFonts w:cstheme="minorHAnsi"/>
                <w:b w:val="0"/>
                <w:bCs w:val="0"/>
                <w:sz w:val="18"/>
                <w:szCs w:val="18"/>
              </w:rPr>
              <w:t>= Discussion Forum</w:t>
            </w:r>
          </w:p>
          <w:p w14:paraId="5393B199" w14:textId="77777777" w:rsidR="00447ED3" w:rsidRPr="0070171A" w:rsidRDefault="00447ED3" w:rsidP="003271AA">
            <w:pPr>
              <w:pStyle w:val="ListParagraph"/>
              <w:numPr>
                <w:ilvl w:val="0"/>
                <w:numId w:val="9"/>
              </w:numPr>
              <w:ind w:left="0"/>
              <w:cnfStyle w:val="000000100000" w:firstRow="0" w:lastRow="0" w:firstColumn="0" w:lastColumn="0" w:oddVBand="0" w:evenVBand="0" w:oddHBand="1" w:evenHBand="0" w:firstRowFirstColumn="0" w:firstRowLastColumn="0" w:lastRowFirstColumn="0" w:lastRowLastColumn="0"/>
              <w:rPr>
                <w:rFonts w:cstheme="minorHAnsi"/>
                <w:sz w:val="18"/>
                <w:szCs w:val="18"/>
              </w:rPr>
            </w:pPr>
            <w:r w:rsidRPr="0070171A">
              <w:rPr>
                <w:rFonts w:cstheme="minorHAnsi"/>
                <w:sz w:val="18"/>
                <w:szCs w:val="18"/>
              </w:rPr>
              <w:t>Case statement</w:t>
            </w:r>
          </w:p>
          <w:p w14:paraId="641116E4" w14:textId="77777777" w:rsidR="00447ED3" w:rsidRPr="0070171A" w:rsidRDefault="00447ED3" w:rsidP="003271AA">
            <w:pPr>
              <w:pStyle w:val="ListParagraph"/>
              <w:numPr>
                <w:ilvl w:val="0"/>
                <w:numId w:val="9"/>
              </w:numPr>
              <w:ind w:left="0"/>
              <w:cnfStyle w:val="000000100000" w:firstRow="0" w:lastRow="0" w:firstColumn="0" w:lastColumn="0" w:oddVBand="0" w:evenVBand="0" w:oddHBand="1" w:evenHBand="0" w:firstRowFirstColumn="0" w:firstRowLastColumn="0" w:lastRowFirstColumn="0" w:lastRowLastColumn="0"/>
              <w:rPr>
                <w:rFonts w:cstheme="minorHAnsi"/>
                <w:sz w:val="18"/>
                <w:szCs w:val="18"/>
              </w:rPr>
            </w:pPr>
            <w:r w:rsidRPr="0070171A">
              <w:rPr>
                <w:rFonts w:cstheme="minorHAnsi"/>
                <w:sz w:val="18"/>
                <w:szCs w:val="18"/>
              </w:rPr>
              <w:t>Friend &amp; Fundraising Blueprint</w:t>
            </w:r>
          </w:p>
          <w:p w14:paraId="7EA820A3" w14:textId="77777777" w:rsidR="00447ED3" w:rsidRPr="0070171A" w:rsidRDefault="00447ED3" w:rsidP="003271AA">
            <w:pPr>
              <w:pStyle w:val="ListParagraph"/>
              <w:numPr>
                <w:ilvl w:val="0"/>
                <w:numId w:val="9"/>
              </w:numPr>
              <w:ind w:left="0"/>
              <w:cnfStyle w:val="000000100000" w:firstRow="0" w:lastRow="0" w:firstColumn="0" w:lastColumn="0" w:oddVBand="0" w:evenVBand="0" w:oddHBand="1" w:evenHBand="0" w:firstRowFirstColumn="0" w:firstRowLastColumn="0" w:lastRowFirstColumn="0" w:lastRowLastColumn="0"/>
              <w:rPr>
                <w:rFonts w:cstheme="minorHAnsi"/>
                <w:sz w:val="18"/>
                <w:szCs w:val="18"/>
              </w:rPr>
            </w:pPr>
            <w:r w:rsidRPr="0070171A">
              <w:rPr>
                <w:rFonts w:cstheme="minorHAnsi"/>
                <w:sz w:val="18"/>
                <w:szCs w:val="18"/>
              </w:rPr>
              <w:t>Formal Proposal</w:t>
            </w:r>
          </w:p>
        </w:tc>
      </w:tr>
      <w:tr w:rsidR="00447ED3" w:rsidRPr="00513E8E" w14:paraId="1246486D" w14:textId="77777777" w:rsidTr="003271AA">
        <w:trPr>
          <w:jc w:val="center"/>
        </w:trPr>
        <w:tc>
          <w:tcPr>
            <w:cnfStyle w:val="001000000000" w:firstRow="0" w:lastRow="0" w:firstColumn="1" w:lastColumn="0" w:oddVBand="0" w:evenVBand="0" w:oddHBand="0" w:evenHBand="0" w:firstRowFirstColumn="0" w:firstRowLastColumn="0" w:lastRowFirstColumn="0" w:lastRowLastColumn="0"/>
            <w:tcW w:w="3055" w:type="dxa"/>
          </w:tcPr>
          <w:p w14:paraId="7451588C" w14:textId="77777777" w:rsidR="00447ED3" w:rsidRPr="0057698D" w:rsidRDefault="00447ED3" w:rsidP="003271AA">
            <w:pPr>
              <w:rPr>
                <w:rFonts w:cstheme="minorHAnsi"/>
                <w:b w:val="0"/>
                <w:bCs w:val="0"/>
                <w:sz w:val="18"/>
                <w:szCs w:val="18"/>
              </w:rPr>
            </w:pPr>
            <w:r>
              <w:rPr>
                <w:b w:val="0"/>
                <w:bCs w:val="0"/>
                <w:sz w:val="18"/>
                <w:szCs w:val="18"/>
              </w:rPr>
              <w:t xml:space="preserve">5. </w:t>
            </w:r>
            <w:r w:rsidRPr="0057698D">
              <w:rPr>
                <w:b w:val="0"/>
                <w:bCs w:val="0"/>
                <w:sz w:val="18"/>
                <w:szCs w:val="18"/>
              </w:rPr>
              <w:t>Creatively apply biblically grounded social entrepreneurship and economic principles to facilitate leadership progressions that better integrate the informal economic sector with the formal economic sector</w:t>
            </w:r>
            <w:r>
              <w:rPr>
                <w:rFonts w:cstheme="minorHAnsi"/>
                <w:b w:val="0"/>
                <w:bCs w:val="0"/>
                <w:sz w:val="18"/>
                <w:szCs w:val="18"/>
              </w:rPr>
              <w:t>.</w:t>
            </w:r>
          </w:p>
        </w:tc>
        <w:tc>
          <w:tcPr>
            <w:tcW w:w="3692" w:type="dxa"/>
          </w:tcPr>
          <w:p w14:paraId="6FBEF1C9" w14:textId="77777777" w:rsidR="00447ED3" w:rsidRPr="008D0566" w:rsidRDefault="00447ED3" w:rsidP="003271AA">
            <w:pPr>
              <w:cnfStyle w:val="000000000000" w:firstRow="0" w:lastRow="0" w:firstColumn="0" w:lastColumn="0" w:oddVBand="0" w:evenVBand="0" w:oddHBand="0" w:evenHBand="0" w:firstRowFirstColumn="0" w:firstRowLastColumn="0" w:lastRowFirstColumn="0" w:lastRowLastColumn="0"/>
              <w:rPr>
                <w:rFonts w:cstheme="minorHAnsi"/>
                <w:sz w:val="18"/>
                <w:szCs w:val="18"/>
              </w:rPr>
            </w:pPr>
            <w:r>
              <w:rPr>
                <w:rFonts w:cstheme="minorHAnsi"/>
                <w:sz w:val="18"/>
                <w:szCs w:val="18"/>
              </w:rPr>
              <w:t xml:space="preserve">645.6: </w:t>
            </w:r>
            <w:r w:rsidRPr="008D0566">
              <w:rPr>
                <w:rFonts w:cstheme="minorHAnsi"/>
                <w:sz w:val="18"/>
                <w:szCs w:val="18"/>
              </w:rPr>
              <w:t xml:space="preserve">Understand the fundamentals of effective friend and fundraising.  Design an entrepreneurial approach to </w:t>
            </w:r>
            <w:r>
              <w:rPr>
                <w:rFonts w:cstheme="minorHAnsi"/>
                <w:sz w:val="18"/>
                <w:szCs w:val="18"/>
              </w:rPr>
              <w:t xml:space="preserve">their </w:t>
            </w:r>
            <w:r w:rsidRPr="008D0566">
              <w:rPr>
                <w:rFonts w:cstheme="minorHAnsi"/>
                <w:sz w:val="18"/>
                <w:szCs w:val="18"/>
              </w:rPr>
              <w:t>organization for the purpose of creating a sustainable resource base over time</w:t>
            </w:r>
          </w:p>
        </w:tc>
        <w:tc>
          <w:tcPr>
            <w:tcW w:w="2338" w:type="dxa"/>
          </w:tcPr>
          <w:p w14:paraId="0B4EA0D6"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 xml:space="preserve">Life Story </w:t>
            </w:r>
          </w:p>
          <w:p w14:paraId="627CEC1C"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Interactive Journaling</w:t>
            </w:r>
          </w:p>
          <w:p w14:paraId="6D7ADB1D"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Readings and best practices</w:t>
            </w:r>
          </w:p>
          <w:p w14:paraId="1D34EBC9"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Funding Blueprint</w:t>
            </w:r>
          </w:p>
        </w:tc>
      </w:tr>
      <w:tr w:rsidR="00447ED3" w:rsidRPr="00513E8E" w14:paraId="0D2E3F4C" w14:textId="77777777" w:rsidTr="003271AA">
        <w:trPr>
          <w:cnfStyle w:val="000000100000" w:firstRow="0" w:lastRow="0" w:firstColumn="0" w:lastColumn="0" w:oddVBand="0" w:evenVBand="0" w:oddHBand="1" w:evenHBand="0" w:firstRowFirstColumn="0" w:firstRowLastColumn="0" w:lastRowFirstColumn="0" w:lastRowLastColumn="0"/>
          <w:trHeight w:val="125"/>
          <w:jc w:val="center"/>
        </w:trPr>
        <w:tc>
          <w:tcPr>
            <w:cnfStyle w:val="001000000000" w:firstRow="0" w:lastRow="0" w:firstColumn="1" w:lastColumn="0" w:oddVBand="0" w:evenVBand="0" w:oddHBand="0" w:evenHBand="0" w:firstRowFirstColumn="0" w:firstRowLastColumn="0" w:lastRowFirstColumn="0" w:lastRowLastColumn="0"/>
            <w:tcW w:w="3055" w:type="dxa"/>
          </w:tcPr>
          <w:p w14:paraId="2D553F3C" w14:textId="77777777" w:rsidR="00447ED3" w:rsidRPr="004E182B" w:rsidRDefault="00447ED3" w:rsidP="003271AA">
            <w:pPr>
              <w:rPr>
                <w:rFonts w:ascii="Calibri" w:eastAsia="Times New Roman" w:hAnsi="Calibri" w:cs="Calibri"/>
                <w:b w:val="0"/>
                <w:bCs w:val="0"/>
                <w:color w:val="C65911"/>
              </w:rPr>
            </w:pPr>
            <w:r>
              <w:rPr>
                <w:rFonts w:ascii="Calibri" w:hAnsi="Calibri" w:cs="Calibri"/>
                <w:b w:val="0"/>
                <w:bCs w:val="0"/>
                <w:color w:val="C65911"/>
              </w:rPr>
              <w:t>Intercultural Leadership &amp; Character Formation</w:t>
            </w:r>
          </w:p>
        </w:tc>
        <w:tc>
          <w:tcPr>
            <w:tcW w:w="3692" w:type="dxa"/>
          </w:tcPr>
          <w:p w14:paraId="3A67BF22" w14:textId="77777777" w:rsidR="00447ED3" w:rsidRDefault="00447ED3" w:rsidP="003271AA">
            <w:pPr>
              <w:pStyle w:val="Heading2"/>
              <w:outlineLvl w:val="1"/>
              <w:cnfStyle w:val="000000100000" w:firstRow="0" w:lastRow="0" w:firstColumn="0" w:lastColumn="0" w:oddVBand="0" w:evenVBand="0" w:oddHBand="1" w:evenHBand="0" w:firstRowFirstColumn="0" w:firstRowLastColumn="0" w:lastRowFirstColumn="0" w:lastRowLastColumn="0"/>
              <w:rPr>
                <w:b w:val="0"/>
                <w:sz w:val="18"/>
                <w:szCs w:val="18"/>
              </w:rPr>
            </w:pPr>
          </w:p>
        </w:tc>
        <w:tc>
          <w:tcPr>
            <w:tcW w:w="2338" w:type="dxa"/>
          </w:tcPr>
          <w:p w14:paraId="391C4921" w14:textId="77777777" w:rsidR="00447ED3" w:rsidRPr="0070171A" w:rsidRDefault="00447ED3" w:rsidP="003271AA">
            <w:pPr>
              <w:pStyle w:val="ListParagraph"/>
              <w:ind w:left="0"/>
              <w:cnfStyle w:val="000000100000" w:firstRow="0" w:lastRow="0" w:firstColumn="0" w:lastColumn="0" w:oddVBand="0" w:evenVBand="0" w:oddHBand="1" w:evenHBand="0" w:firstRowFirstColumn="0" w:firstRowLastColumn="0" w:lastRowFirstColumn="0" w:lastRowLastColumn="0"/>
              <w:rPr>
                <w:rFonts w:cstheme="minorHAnsi"/>
                <w:sz w:val="18"/>
                <w:szCs w:val="18"/>
              </w:rPr>
            </w:pPr>
          </w:p>
        </w:tc>
      </w:tr>
      <w:tr w:rsidR="00447ED3" w:rsidRPr="00513E8E" w14:paraId="22ECC506" w14:textId="77777777" w:rsidTr="003271AA">
        <w:trPr>
          <w:trHeight w:val="440"/>
          <w:jc w:val="center"/>
        </w:trPr>
        <w:tc>
          <w:tcPr>
            <w:cnfStyle w:val="001000000000" w:firstRow="0" w:lastRow="0" w:firstColumn="1" w:lastColumn="0" w:oddVBand="0" w:evenVBand="0" w:oddHBand="0" w:evenHBand="0" w:firstRowFirstColumn="0" w:firstRowLastColumn="0" w:lastRowFirstColumn="0" w:lastRowLastColumn="0"/>
            <w:tcW w:w="3055" w:type="dxa"/>
          </w:tcPr>
          <w:p w14:paraId="423F04F3" w14:textId="77777777" w:rsidR="00447ED3" w:rsidRPr="0057698D" w:rsidRDefault="00447ED3" w:rsidP="003271AA">
            <w:pPr>
              <w:rPr>
                <w:b w:val="0"/>
                <w:bCs w:val="0"/>
                <w:sz w:val="18"/>
                <w:szCs w:val="18"/>
              </w:rPr>
            </w:pPr>
            <w:r>
              <w:rPr>
                <w:b w:val="0"/>
                <w:bCs w:val="0"/>
                <w:sz w:val="18"/>
                <w:szCs w:val="18"/>
              </w:rPr>
              <w:lastRenderedPageBreak/>
              <w:t xml:space="preserve">6. </w:t>
            </w:r>
            <w:r w:rsidRPr="0057698D">
              <w:rPr>
                <w:b w:val="0"/>
                <w:bCs w:val="0"/>
                <w:sz w:val="18"/>
                <w:szCs w:val="18"/>
              </w:rPr>
              <w:t>Exhibit cross-cultural competencies, Christian character and spiritual formation required of leadership in religious or social movements among the poor.</w:t>
            </w:r>
          </w:p>
          <w:p w14:paraId="06ADBCEA" w14:textId="77777777" w:rsidR="00447ED3" w:rsidRPr="0057698D" w:rsidRDefault="00447ED3" w:rsidP="003271AA">
            <w:pPr>
              <w:rPr>
                <w:b w:val="0"/>
                <w:bCs w:val="0"/>
                <w:sz w:val="18"/>
                <w:szCs w:val="18"/>
              </w:rPr>
            </w:pPr>
          </w:p>
        </w:tc>
        <w:tc>
          <w:tcPr>
            <w:tcW w:w="3692" w:type="dxa"/>
          </w:tcPr>
          <w:p w14:paraId="5235204B" w14:textId="77777777" w:rsidR="00447ED3" w:rsidRDefault="00447ED3" w:rsidP="003271AA">
            <w:pPr>
              <w:pStyle w:val="Heading2"/>
              <w:outlineLvl w:val="1"/>
              <w:cnfStyle w:val="000000000000" w:firstRow="0" w:lastRow="0" w:firstColumn="0" w:lastColumn="0" w:oddVBand="0" w:evenVBand="0" w:oddHBand="0" w:evenHBand="0" w:firstRowFirstColumn="0" w:firstRowLastColumn="0" w:lastRowFirstColumn="0" w:lastRowLastColumn="0"/>
              <w:rPr>
                <w:b w:val="0"/>
                <w:sz w:val="18"/>
                <w:szCs w:val="18"/>
              </w:rPr>
            </w:pPr>
            <w:r>
              <w:rPr>
                <w:b w:val="0"/>
                <w:sz w:val="18"/>
                <w:szCs w:val="18"/>
              </w:rPr>
              <w:t xml:space="preserve">645.7: </w:t>
            </w:r>
            <w:r w:rsidRPr="4C102357">
              <w:rPr>
                <w:b w:val="0"/>
                <w:sz w:val="18"/>
                <w:szCs w:val="18"/>
              </w:rPr>
              <w:t>Demonstrate knowledge of the relation</w:t>
            </w:r>
            <w:r>
              <w:rPr>
                <w:b w:val="0"/>
                <w:sz w:val="18"/>
                <w:szCs w:val="18"/>
              </w:rPr>
              <w:t>s</w:t>
            </w:r>
            <w:r w:rsidRPr="4C102357">
              <w:rPr>
                <w:b w:val="0"/>
                <w:sz w:val="18"/>
                <w:szCs w:val="18"/>
              </w:rPr>
              <w:t xml:space="preserve">hip between governmental, business and community organizational cultures.  </w:t>
            </w:r>
          </w:p>
          <w:p w14:paraId="5B24BB6E" w14:textId="77777777" w:rsidR="00447ED3" w:rsidRPr="008D0566" w:rsidRDefault="00447ED3" w:rsidP="003271AA">
            <w:pPr>
              <w:pStyle w:val="Heading2"/>
              <w:outlineLvl w:val="1"/>
              <w:cnfStyle w:val="000000000000" w:firstRow="0" w:lastRow="0" w:firstColumn="0" w:lastColumn="0" w:oddVBand="0" w:evenVBand="0" w:oddHBand="0" w:evenHBand="0" w:firstRowFirstColumn="0" w:firstRowLastColumn="0" w:lastRowFirstColumn="0" w:lastRowLastColumn="0"/>
              <w:rPr>
                <w:b w:val="0"/>
                <w:sz w:val="18"/>
                <w:szCs w:val="18"/>
              </w:rPr>
            </w:pPr>
            <w:r>
              <w:rPr>
                <w:b w:val="0"/>
                <w:sz w:val="18"/>
                <w:szCs w:val="18"/>
              </w:rPr>
              <w:t xml:space="preserve">645.8: </w:t>
            </w:r>
            <w:r w:rsidRPr="4C102357">
              <w:rPr>
                <w:b w:val="0"/>
                <w:sz w:val="18"/>
                <w:szCs w:val="18"/>
              </w:rPr>
              <w:t xml:space="preserve">Understand how to communicate in diverse settings where unique verbal and written performance skills are required. </w:t>
            </w:r>
          </w:p>
        </w:tc>
        <w:tc>
          <w:tcPr>
            <w:tcW w:w="2338" w:type="dxa"/>
          </w:tcPr>
          <w:p w14:paraId="2B37512A"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Life Story</w:t>
            </w:r>
          </w:p>
          <w:p w14:paraId="043188CF"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Roundtable Discussion</w:t>
            </w:r>
          </w:p>
          <w:p w14:paraId="7B5A2AC9"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Environmental Scanning</w:t>
            </w:r>
          </w:p>
          <w:p w14:paraId="4D286D0F" w14:textId="77777777" w:rsidR="00447ED3" w:rsidRPr="0070171A" w:rsidRDefault="00447ED3" w:rsidP="003271AA">
            <w:pPr>
              <w:pStyle w:val="ListParagraph"/>
              <w:numPr>
                <w:ilvl w:val="0"/>
                <w:numId w:val="9"/>
              </w:numPr>
              <w:ind w:left="0"/>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70171A">
              <w:rPr>
                <w:rFonts w:cstheme="minorHAnsi"/>
                <w:sz w:val="18"/>
                <w:szCs w:val="18"/>
              </w:rPr>
              <w:t>Formal Proposal</w:t>
            </w:r>
          </w:p>
        </w:tc>
      </w:tr>
    </w:tbl>
    <w:p w14:paraId="704F3238" w14:textId="77777777" w:rsidR="00447ED3" w:rsidRDefault="00447ED3" w:rsidP="00447ED3">
      <w:pPr>
        <w:rPr>
          <w:rFonts w:ascii="Calibri" w:eastAsia="Calibri" w:hAnsi="Calibri" w:cs="Arial"/>
        </w:rPr>
      </w:pPr>
      <w:r>
        <w:rPr>
          <w:rFonts w:ascii="Calibri" w:eastAsia="Calibri" w:hAnsi="Calibri" w:cs="Arial"/>
        </w:rPr>
        <w:t xml:space="preserve"> </w:t>
      </w:r>
    </w:p>
    <w:p w14:paraId="043E0122" w14:textId="77777777" w:rsidR="00447ED3" w:rsidRPr="003B5F15" w:rsidRDefault="00447ED3" w:rsidP="0000553C">
      <w:pPr>
        <w:ind w:left="720"/>
      </w:pPr>
    </w:p>
    <w:sectPr w:rsidR="00447ED3" w:rsidRPr="003B5F15" w:rsidSect="008E5DDB">
      <w:footerReference w:type="first" r:id="rId35"/>
      <w:type w:val="continuous"/>
      <w:pgSz w:w="12240" w:h="15840"/>
      <w:pgMar w:top="1440" w:right="1440" w:bottom="1440"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36883C9" w14:textId="77777777" w:rsidR="007D57E8" w:rsidRDefault="007D57E8">
      <w:r>
        <w:separator/>
      </w:r>
    </w:p>
  </w:endnote>
  <w:endnote w:type="continuationSeparator" w:id="0">
    <w:p w14:paraId="406D996B" w14:textId="77777777" w:rsidR="007D57E8" w:rsidRDefault="007D57E8">
      <w:r>
        <w:continuationSeparator/>
      </w:r>
    </w:p>
  </w:endnote>
  <w:endnote w:type="continuationNotice" w:id="1">
    <w:p w14:paraId="63E6E1CA" w14:textId="77777777" w:rsidR="007D57E8" w:rsidRDefault="007D57E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Arial Unicode MS">
    <w:panose1 w:val="020B0604020202020204"/>
    <w:charset w:val="80"/>
    <w:family w:val="swiss"/>
    <w:pitch w:val="variable"/>
    <w:sig w:usb0="F7FFAFFF" w:usb1="E9DFFFFF" w:usb2="0000003F" w:usb3="00000000" w:csb0="003F01FF" w:csb1="00000000"/>
  </w:font>
  <w:font w:name="Times">
    <w:panose1 w:val="00000500000000020000"/>
    <w:charset w:val="00"/>
    <w:family w:val="auto"/>
    <w:pitch w:val="variable"/>
    <w:sig w:usb0="E00002FF" w:usb1="5000205A" w:usb2="00000000" w:usb3="00000000" w:csb0="0000019F"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libri Light">
    <w:panose1 w:val="020F0302020204030204"/>
    <w:charset w:val="00"/>
    <w:family w:val="swiss"/>
    <w:pitch w:val="variable"/>
    <w:sig w:usb0="E0002A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Trebuchet MS">
    <w:panose1 w:val="020B0603020202020204"/>
    <w:charset w:val="00"/>
    <w:family w:val="swiss"/>
    <w:pitch w:val="variable"/>
    <w:sig w:usb0="00000287" w:usb1="00000000" w:usb2="00000000" w:usb3="00000000" w:csb0="0000009F" w:csb1="00000000"/>
  </w:font>
  <w:font w:name="Helvetica">
    <w:panose1 w:val="00000000000000000000"/>
    <w:charset w:val="00"/>
    <w:family w:val="auto"/>
    <w:pitch w:val="variable"/>
    <w:sig w:usb0="E00002FF" w:usb1="5000785B" w:usb2="00000000" w:usb3="00000000" w:csb0="0000019F" w:csb1="00000000"/>
  </w:font>
  <w:font w:name="Tahoma">
    <w:panose1 w:val="020B0604030504040204"/>
    <w:charset w:val="00"/>
    <w:family w:val="swiss"/>
    <w:pitch w:val="variable"/>
    <w:sig w:usb0="E1002EFF" w:usb1="C000605B" w:usb2="00000029" w:usb3="00000000" w:csb0="000101FF" w:csb1="00000000"/>
  </w:font>
  <w:font w:name="Helvetica Neue">
    <w:panose1 w:val="02000503000000020004"/>
    <w:charset w:val="00"/>
    <w:family w:val="auto"/>
    <w:pitch w:val="variable"/>
    <w:sig w:usb0="E50002FF" w:usb1="500079DB" w:usb2="00000010" w:usb3="00000000" w:csb0="00000001" w:csb1="00000000"/>
  </w:font>
  <w:font w:name="Cambria">
    <w:panose1 w:val="02040503050406030204"/>
    <w:charset w:val="00"/>
    <w:family w:val="roman"/>
    <w:pitch w:val="variable"/>
    <w:sig w:usb0="E00006FF" w:usb1="420024FF" w:usb2="02000000" w:usb3="00000000" w:csb0="0000019F" w:csb1="00000000"/>
  </w:font>
  <w:font w:name="PT Sans">
    <w:panose1 w:val="020B0503020203020204"/>
    <w:charset w:val="4D"/>
    <w:family w:val="swiss"/>
    <w:pitch w:val="variable"/>
    <w:sig w:usb0="A00002EF" w:usb1="5000204B" w:usb2="00000000" w:usb3="00000000" w:csb0="00000097" w:csb1="00000000"/>
  </w:font>
  <w:font w:name="Garamond">
    <w:panose1 w:val="02020404030301010803"/>
    <w:charset w:val="00"/>
    <w:family w:val="roman"/>
    <w:pitch w:val="variable"/>
    <w:sig w:usb0="00000287" w:usb1="00000002"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713779375"/>
      <w:docPartObj>
        <w:docPartGallery w:val="Page Numbers (Bottom of Page)"/>
        <w:docPartUnique/>
      </w:docPartObj>
    </w:sdtPr>
    <w:sdtContent>
      <w:p w14:paraId="7C5792A0" w14:textId="283BB2C4" w:rsidR="004E7B4B" w:rsidRDefault="004E7B4B" w:rsidP="00513179">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sdt>
    <w:sdtPr>
      <w:rPr>
        <w:rStyle w:val="PageNumber"/>
      </w:rPr>
      <w:id w:val="571778656"/>
      <w:docPartObj>
        <w:docPartGallery w:val="Page Numbers (Bottom of Page)"/>
        <w:docPartUnique/>
      </w:docPartObj>
    </w:sdtPr>
    <w:sdtContent>
      <w:p w14:paraId="1A1C50B9" w14:textId="12ACFA48" w:rsidR="004E7B4B" w:rsidRDefault="004E7B4B" w:rsidP="004E7B4B">
        <w:pPr>
          <w:pStyle w:val="Footer"/>
          <w:framePr w:wrap="none" w:vAnchor="text" w:hAnchor="margin" w:xAlign="right" w:y="1"/>
          <w:ind w:right="360"/>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60A7D601" w14:textId="77777777" w:rsidR="004E7B4B" w:rsidRDefault="004E7B4B" w:rsidP="004E7B4B">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b w:val="0"/>
        <w:bCs w:val="0"/>
      </w:rPr>
      <w:id w:val="1923141952"/>
      <w:docPartObj>
        <w:docPartGallery w:val="Page Numbers (Bottom of Page)"/>
        <w:docPartUnique/>
      </w:docPartObj>
    </w:sdtPr>
    <w:sdtContent>
      <w:p w14:paraId="0921F53A" w14:textId="0B8BBD32" w:rsidR="004E7B4B" w:rsidRPr="009B220D" w:rsidRDefault="004E7B4B" w:rsidP="00513179">
        <w:pPr>
          <w:pStyle w:val="Footer"/>
          <w:framePr w:wrap="none" w:vAnchor="text" w:hAnchor="margin" w:xAlign="right" w:y="1"/>
          <w:rPr>
            <w:rStyle w:val="PageNumber"/>
            <w:b w:val="0"/>
            <w:bCs w:val="0"/>
          </w:rPr>
        </w:pPr>
        <w:r w:rsidRPr="009B220D">
          <w:rPr>
            <w:rStyle w:val="PageNumber"/>
            <w:b w:val="0"/>
            <w:bCs w:val="0"/>
          </w:rPr>
          <w:fldChar w:fldCharType="begin"/>
        </w:r>
        <w:r w:rsidRPr="009B220D">
          <w:rPr>
            <w:rStyle w:val="PageNumber"/>
            <w:b w:val="0"/>
            <w:bCs w:val="0"/>
          </w:rPr>
          <w:instrText xml:space="preserve"> PAGE </w:instrText>
        </w:r>
        <w:r w:rsidRPr="009B220D">
          <w:rPr>
            <w:rStyle w:val="PageNumber"/>
            <w:b w:val="0"/>
            <w:bCs w:val="0"/>
          </w:rPr>
          <w:fldChar w:fldCharType="separate"/>
        </w:r>
        <w:r w:rsidRPr="009B220D">
          <w:rPr>
            <w:rStyle w:val="PageNumber"/>
            <w:b w:val="0"/>
            <w:bCs w:val="0"/>
            <w:noProof/>
          </w:rPr>
          <w:t>2</w:t>
        </w:r>
        <w:r w:rsidRPr="009B220D">
          <w:rPr>
            <w:rStyle w:val="PageNumber"/>
            <w:b w:val="0"/>
            <w:bCs w:val="0"/>
          </w:rPr>
          <w:fldChar w:fldCharType="end"/>
        </w:r>
      </w:p>
    </w:sdtContent>
  </w:sdt>
  <w:p w14:paraId="0D26350C" w14:textId="03AE3D9F" w:rsidR="00183C83" w:rsidRPr="009B220D" w:rsidRDefault="009B220D" w:rsidP="009B220D">
    <w:pPr>
      <w:pStyle w:val="Footer"/>
      <w:jc w:val="left"/>
      <w:rPr>
        <w:b w:val="0"/>
        <w:bCs w:val="0"/>
      </w:rPr>
    </w:pPr>
    <w:r w:rsidRPr="009B220D">
      <w:rPr>
        <w:rFonts w:ascii="Cambria" w:hAnsi="Cambria"/>
        <w:b w:val="0"/>
        <w:bCs w:val="0"/>
        <w:sz w:val="18"/>
        <w:szCs w:val="18"/>
        <w:bdr w:val="none" w:sz="0" w:space="0" w:color="auto" w:frame="1"/>
      </w:rPr>
      <w:t xml:space="preserve">645: Resourcing Organizations for Social Impact </w:t>
    </w:r>
    <w:r w:rsidRPr="009B220D">
      <w:rPr>
        <w:rFonts w:ascii="Cambria" w:hAnsi="Cambria"/>
        <w:b w:val="0"/>
        <w:bCs w:val="0"/>
        <w:sz w:val="18"/>
        <w:szCs w:val="18"/>
      </w:rPr>
      <w:t>Course Syllabus</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6000"/>
      <w:gridCol w:w="240"/>
      <w:gridCol w:w="3120"/>
    </w:tblGrid>
    <w:tr w:rsidR="2B06430F" w14:paraId="6AEF6883" w14:textId="77777777" w:rsidTr="009B220D">
      <w:tc>
        <w:tcPr>
          <w:tcW w:w="6000" w:type="dxa"/>
        </w:tcPr>
        <w:p w14:paraId="2DE0C838" w14:textId="464ED75E" w:rsidR="2B06430F" w:rsidRPr="009B220D" w:rsidRDefault="009B220D" w:rsidP="009B220D">
          <w:pPr>
            <w:pStyle w:val="Footer"/>
            <w:jc w:val="left"/>
            <w:rPr>
              <w:b w:val="0"/>
              <w:bCs w:val="0"/>
            </w:rPr>
          </w:pPr>
          <w:r w:rsidRPr="009B220D">
            <w:rPr>
              <w:rFonts w:ascii="Cambria" w:hAnsi="Cambria"/>
              <w:b w:val="0"/>
              <w:bCs w:val="0"/>
              <w:sz w:val="18"/>
              <w:szCs w:val="18"/>
              <w:bdr w:val="none" w:sz="0" w:space="0" w:color="auto" w:frame="1"/>
            </w:rPr>
            <w:t xml:space="preserve">645: Resourcing Organizations for Social Impact </w:t>
          </w:r>
          <w:r w:rsidRPr="009B220D">
            <w:rPr>
              <w:rFonts w:ascii="Cambria" w:hAnsi="Cambria"/>
              <w:b w:val="0"/>
              <w:bCs w:val="0"/>
              <w:sz w:val="18"/>
              <w:szCs w:val="18"/>
            </w:rPr>
            <w:t>Course Syllabus</w:t>
          </w:r>
        </w:p>
      </w:tc>
      <w:tc>
        <w:tcPr>
          <w:tcW w:w="240" w:type="dxa"/>
        </w:tcPr>
        <w:p w14:paraId="382F273B" w14:textId="1C3D5565" w:rsidR="2B06430F" w:rsidRDefault="2B06430F" w:rsidP="2B06430F">
          <w:pPr>
            <w:pStyle w:val="Header"/>
            <w:jc w:val="center"/>
            <w:rPr>
              <w:rFonts w:ascii="Calibri" w:eastAsia="Calibri" w:hAnsi="Calibri" w:cs="Arial"/>
            </w:rPr>
          </w:pPr>
        </w:p>
      </w:tc>
      <w:tc>
        <w:tcPr>
          <w:tcW w:w="3120" w:type="dxa"/>
        </w:tcPr>
        <w:p w14:paraId="311C09F0" w14:textId="2E902A8B" w:rsidR="2B06430F" w:rsidRDefault="2B06430F" w:rsidP="2B06430F">
          <w:pPr>
            <w:pStyle w:val="Header"/>
            <w:ind w:right="-115"/>
            <w:jc w:val="right"/>
            <w:rPr>
              <w:rFonts w:ascii="Calibri" w:eastAsia="Calibri" w:hAnsi="Calibri" w:cs="Arial"/>
            </w:rPr>
          </w:pPr>
        </w:p>
      </w:tc>
    </w:tr>
  </w:tbl>
  <w:p w14:paraId="774D972B" w14:textId="6376DAB0" w:rsidR="2B06430F" w:rsidRDefault="2B06430F" w:rsidP="2B06430F">
    <w:pPr>
      <w:pStyle w:val="Footer"/>
      <w:rPr>
        <w:rFonts w:ascii="Calibri" w:eastAsia="Calibri" w:hAnsi="Calibri" w:cs="Arial"/>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741327831"/>
      <w:docPartObj>
        <w:docPartGallery w:val="Page Numbers (Bottom of Page)"/>
        <w:docPartUnique/>
      </w:docPartObj>
    </w:sdtPr>
    <w:sdtEndPr>
      <w:rPr>
        <w:rStyle w:val="PageNumber"/>
        <w:b w:val="0"/>
        <w:bCs w:val="0"/>
      </w:rPr>
    </w:sdtEndPr>
    <w:sdtContent>
      <w:p w14:paraId="29009146" w14:textId="489F1AB2" w:rsidR="004E7B4B" w:rsidRPr="009B220D" w:rsidRDefault="004E7B4B" w:rsidP="00513179">
        <w:pPr>
          <w:pStyle w:val="Footer"/>
          <w:framePr w:wrap="none" w:vAnchor="text" w:hAnchor="margin" w:xAlign="right" w:y="1"/>
          <w:rPr>
            <w:rStyle w:val="PageNumber"/>
            <w:b w:val="0"/>
            <w:bCs w:val="0"/>
          </w:rPr>
        </w:pPr>
        <w:r w:rsidRPr="009B220D">
          <w:rPr>
            <w:rStyle w:val="PageNumber"/>
            <w:b w:val="0"/>
            <w:bCs w:val="0"/>
          </w:rPr>
          <w:fldChar w:fldCharType="begin"/>
        </w:r>
        <w:r w:rsidRPr="009B220D">
          <w:rPr>
            <w:rStyle w:val="PageNumber"/>
            <w:b w:val="0"/>
            <w:bCs w:val="0"/>
          </w:rPr>
          <w:instrText xml:space="preserve"> PAGE </w:instrText>
        </w:r>
        <w:r w:rsidRPr="009B220D">
          <w:rPr>
            <w:rStyle w:val="PageNumber"/>
            <w:b w:val="0"/>
            <w:bCs w:val="0"/>
          </w:rPr>
          <w:fldChar w:fldCharType="separate"/>
        </w:r>
        <w:r w:rsidRPr="009B220D">
          <w:rPr>
            <w:rStyle w:val="PageNumber"/>
            <w:b w:val="0"/>
            <w:bCs w:val="0"/>
            <w:noProof/>
          </w:rPr>
          <w:t>16</w:t>
        </w:r>
        <w:r w:rsidRPr="009B220D">
          <w:rPr>
            <w:rStyle w:val="PageNumber"/>
            <w:b w:val="0"/>
            <w:bCs w:val="0"/>
          </w:rPr>
          <w:fldChar w:fldCharType="end"/>
        </w:r>
      </w:p>
    </w:sdtContent>
  </w:sdt>
  <w:p w14:paraId="392E2109" w14:textId="04B70131" w:rsidR="00183C83" w:rsidRPr="009B220D" w:rsidRDefault="00732480" w:rsidP="00732480">
    <w:pPr>
      <w:pStyle w:val="Footer"/>
      <w:jc w:val="left"/>
      <w:rPr>
        <w:b w:val="0"/>
        <w:bCs w:val="0"/>
      </w:rPr>
    </w:pPr>
    <w:r w:rsidRPr="009B220D">
      <w:rPr>
        <w:rFonts w:ascii="Cambria" w:hAnsi="Cambria"/>
        <w:b w:val="0"/>
        <w:bCs w:val="0"/>
        <w:sz w:val="18"/>
        <w:szCs w:val="18"/>
        <w:bdr w:val="none" w:sz="0" w:space="0" w:color="auto" w:frame="1"/>
      </w:rPr>
      <w:t xml:space="preserve">645: Resourcing Organizations for Social Impact </w:t>
    </w:r>
    <w:r w:rsidRPr="009B220D">
      <w:rPr>
        <w:rFonts w:ascii="Cambria" w:hAnsi="Cambria"/>
        <w:b w:val="0"/>
        <w:bCs w:val="0"/>
        <w:sz w:val="18"/>
        <w:szCs w:val="18"/>
      </w:rPr>
      <w:t>Course Syllabus</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2B06430F" w14:paraId="00911C52" w14:textId="77777777" w:rsidTr="2B06430F">
      <w:tc>
        <w:tcPr>
          <w:tcW w:w="3120" w:type="dxa"/>
        </w:tcPr>
        <w:p w14:paraId="32394FF4" w14:textId="274FF92C" w:rsidR="2B06430F" w:rsidRDefault="2B06430F" w:rsidP="2B06430F">
          <w:pPr>
            <w:pStyle w:val="Header"/>
            <w:ind w:left="-115"/>
            <w:rPr>
              <w:rFonts w:ascii="Calibri" w:eastAsia="Calibri" w:hAnsi="Calibri" w:cs="Arial"/>
            </w:rPr>
          </w:pPr>
        </w:p>
      </w:tc>
      <w:tc>
        <w:tcPr>
          <w:tcW w:w="3120" w:type="dxa"/>
        </w:tcPr>
        <w:p w14:paraId="5218CB0E" w14:textId="767D60AC" w:rsidR="2B06430F" w:rsidRDefault="2B06430F" w:rsidP="2B06430F">
          <w:pPr>
            <w:pStyle w:val="Header"/>
            <w:jc w:val="center"/>
            <w:rPr>
              <w:rFonts w:ascii="Calibri" w:eastAsia="Calibri" w:hAnsi="Calibri" w:cs="Arial"/>
            </w:rPr>
          </w:pPr>
        </w:p>
      </w:tc>
      <w:tc>
        <w:tcPr>
          <w:tcW w:w="3120" w:type="dxa"/>
        </w:tcPr>
        <w:p w14:paraId="28672C02" w14:textId="38176A9D" w:rsidR="2B06430F" w:rsidRDefault="2B06430F" w:rsidP="2B06430F">
          <w:pPr>
            <w:pStyle w:val="Header"/>
            <w:ind w:right="-115"/>
            <w:jc w:val="right"/>
            <w:rPr>
              <w:rFonts w:ascii="Calibri" w:eastAsia="Calibri" w:hAnsi="Calibri" w:cs="Arial"/>
            </w:rPr>
          </w:pPr>
        </w:p>
      </w:tc>
    </w:tr>
  </w:tbl>
  <w:p w14:paraId="6FB7C1EA" w14:textId="0C255783" w:rsidR="2B06430F" w:rsidRDefault="2B06430F" w:rsidP="2B06430F">
    <w:pPr>
      <w:pStyle w:val="Footer"/>
      <w:rPr>
        <w:rFonts w:ascii="Calibri" w:eastAsia="Calibri" w:hAnsi="Calibri" w:cs="Arial"/>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2B06430F" w14:paraId="2B020889" w14:textId="77777777" w:rsidTr="2B06430F">
      <w:tc>
        <w:tcPr>
          <w:tcW w:w="3120" w:type="dxa"/>
        </w:tcPr>
        <w:p w14:paraId="0E2FB28D" w14:textId="2B8ACC1D" w:rsidR="2B06430F" w:rsidRDefault="2B06430F" w:rsidP="2B06430F">
          <w:pPr>
            <w:pStyle w:val="Header"/>
            <w:ind w:left="-115"/>
            <w:rPr>
              <w:rFonts w:ascii="Calibri" w:eastAsia="Calibri" w:hAnsi="Calibri" w:cs="Arial"/>
            </w:rPr>
          </w:pPr>
        </w:p>
      </w:tc>
      <w:tc>
        <w:tcPr>
          <w:tcW w:w="3120" w:type="dxa"/>
        </w:tcPr>
        <w:p w14:paraId="08CAA716" w14:textId="36950030" w:rsidR="2B06430F" w:rsidRDefault="2B06430F" w:rsidP="2B06430F">
          <w:pPr>
            <w:pStyle w:val="Header"/>
            <w:jc w:val="center"/>
            <w:rPr>
              <w:rFonts w:ascii="Calibri" w:eastAsia="Calibri" w:hAnsi="Calibri" w:cs="Arial"/>
            </w:rPr>
          </w:pPr>
        </w:p>
      </w:tc>
      <w:tc>
        <w:tcPr>
          <w:tcW w:w="3120" w:type="dxa"/>
        </w:tcPr>
        <w:p w14:paraId="3C8C44FE" w14:textId="444E7D1C" w:rsidR="2B06430F" w:rsidRDefault="2B06430F" w:rsidP="2B06430F">
          <w:pPr>
            <w:pStyle w:val="Header"/>
            <w:ind w:right="-115"/>
            <w:jc w:val="right"/>
            <w:rPr>
              <w:rFonts w:ascii="Calibri" w:eastAsia="Calibri" w:hAnsi="Calibri" w:cs="Arial"/>
            </w:rPr>
          </w:pPr>
        </w:p>
      </w:tc>
    </w:tr>
  </w:tbl>
  <w:p w14:paraId="3FCC0773" w14:textId="0C8D6FE3" w:rsidR="2B06430F" w:rsidRDefault="2B06430F" w:rsidP="2B06430F">
    <w:pPr>
      <w:pStyle w:val="Footer"/>
      <w:rPr>
        <w:rFonts w:ascii="Calibri" w:eastAsia="Calibri" w:hAnsi="Calibri" w:cs="Aria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6901D00" w14:textId="77777777" w:rsidR="007D57E8" w:rsidRDefault="007D57E8">
      <w:r>
        <w:separator/>
      </w:r>
    </w:p>
  </w:footnote>
  <w:footnote w:type="continuationSeparator" w:id="0">
    <w:p w14:paraId="1253952F" w14:textId="77777777" w:rsidR="007D57E8" w:rsidRDefault="007D57E8">
      <w:r>
        <w:continuationSeparator/>
      </w:r>
    </w:p>
  </w:footnote>
  <w:footnote w:type="continuationNotice" w:id="1">
    <w:p w14:paraId="23457458" w14:textId="77777777" w:rsidR="007D57E8" w:rsidRDefault="007D57E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04D10" w14:textId="017F3A1F" w:rsidR="00183C83" w:rsidRDefault="00183C83" w:rsidP="000548D6">
    <w:pPr>
      <w:ind w:left="7200" w:firstLine="720"/>
    </w:pPr>
  </w:p>
  <w:p w14:paraId="08E564F9" w14:textId="635F504A" w:rsidR="00A8153B" w:rsidRDefault="00A8153B" w:rsidP="000548D6">
    <w:pPr>
      <w:ind w:left="7200" w:firstLine="720"/>
    </w:pPr>
  </w:p>
  <w:p w14:paraId="5A981630" w14:textId="77777777" w:rsidR="00A8153B" w:rsidRDefault="00A8153B" w:rsidP="000548D6">
    <w:pPr>
      <w:ind w:left="7200" w:firstLine="72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513595" w14:textId="77777777" w:rsidR="00183C83" w:rsidRPr="00D94FB8" w:rsidRDefault="00183C83" w:rsidP="00740F4D">
    <w:pPr>
      <w:pStyle w:val="Title"/>
      <w:tabs>
        <w:tab w:val="right" w:pos="9360"/>
      </w:tabs>
      <w:ind w:left="-180"/>
      <w:jc w:val="left"/>
      <w:rPr>
        <w:sz w:val="24"/>
      </w:rPr>
    </w:pPr>
    <w:r w:rsidRPr="0019744D">
      <w:rPr>
        <w:noProof/>
        <w:lang w:bidi="he-IL"/>
      </w:rPr>
      <w:drawing>
        <wp:anchor distT="0" distB="0" distL="114300" distR="114300" simplePos="0" relativeHeight="251658240" behindDoc="1" locked="0" layoutInCell="1" allowOverlap="1" wp14:anchorId="19B1D3CB" wp14:editId="5616DF9F">
          <wp:simplePos x="0" y="0"/>
          <wp:positionH relativeFrom="column">
            <wp:posOffset>2937146</wp:posOffset>
          </wp:positionH>
          <wp:positionV relativeFrom="paragraph">
            <wp:posOffset>8213</wp:posOffset>
          </wp:positionV>
          <wp:extent cx="589915" cy="589915"/>
          <wp:effectExtent l="0" t="0" r="635" b="63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wciu_logo_new_indesign.jpg"/>
                  <pic:cNvPicPr/>
                </pic:nvPicPr>
                <pic:blipFill>
                  <a:blip r:embed="rId1">
                    <a:extLst>
                      <a:ext uri="{28A0092B-C50C-407E-A947-70E740481C1C}">
                        <a14:useLocalDpi xmlns:a14="http://schemas.microsoft.com/office/drawing/2010/main" val="0"/>
                      </a:ext>
                    </a:extLst>
                  </a:blip>
                  <a:stretch>
                    <a:fillRect/>
                  </a:stretch>
                </pic:blipFill>
                <pic:spPr bwMode="auto">
                  <a:xfrm>
                    <a:off x="0" y="0"/>
                    <a:ext cx="589915" cy="58991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2B06430F" w:rsidRPr="4088E2B4">
      <w:rPr>
        <w:sz w:val="24"/>
      </w:rPr>
      <w:t xml:space="preserve">William Carey International University </w:t>
    </w:r>
    <w:r>
      <w:rPr>
        <w:sz w:val="24"/>
      </w:rPr>
      <w:tab/>
    </w:r>
    <w:r w:rsidR="2B06430F" w:rsidRPr="0B5533B7">
      <w:rPr>
        <w:sz w:val="20"/>
        <w:szCs w:val="20"/>
      </w:rPr>
      <w:t>Registrar’s Office</w:t>
    </w:r>
  </w:p>
  <w:p w14:paraId="748154E4" w14:textId="64C8375D" w:rsidR="00183C83" w:rsidRDefault="00183C83" w:rsidP="00740F4D">
    <w:pPr>
      <w:tabs>
        <w:tab w:val="right" w:pos="9360"/>
      </w:tabs>
      <w:ind w:left="-180"/>
      <w:jc w:val="both"/>
    </w:pPr>
    <w:r w:rsidRPr="0069610A">
      <w:t>1</w:t>
    </w:r>
    <w:r w:rsidR="009F6F6C">
      <w:t>010 E. Union St, Suite 110</w:t>
    </w:r>
    <w:r w:rsidRPr="0069610A">
      <w:t>, Pasadena, CA 9110</w:t>
    </w:r>
    <w:r w:rsidR="009F6F6C">
      <w:t>6</w:t>
    </w:r>
    <w:r>
      <w:tab/>
    </w:r>
    <w:r w:rsidRPr="00770716">
      <w:t>Phone: 626-398-2273</w:t>
    </w:r>
  </w:p>
  <w:p w14:paraId="20A29EC6" w14:textId="77777777" w:rsidR="00183C83" w:rsidRPr="00770716" w:rsidRDefault="00183C83" w:rsidP="00740F4D">
    <w:pPr>
      <w:tabs>
        <w:tab w:val="right" w:pos="9360"/>
      </w:tabs>
      <w:ind w:left="-180"/>
      <w:jc w:val="both"/>
    </w:pPr>
    <w:r>
      <w:tab/>
    </w:r>
    <w:r w:rsidRPr="00770716">
      <w:t>registrar@wciu.edu</w:t>
    </w:r>
  </w:p>
  <w:p w14:paraId="7B9EB250" w14:textId="77777777" w:rsidR="00183C83" w:rsidRDefault="00183C8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9F3DE" w14:textId="1682F6C6" w:rsidR="00183C83" w:rsidRPr="008E61DF" w:rsidRDefault="00183C83" w:rsidP="008E61DF">
    <w:pPr>
      <w:ind w:left="5760" w:firstLine="72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singleLevel"/>
    <w:tmpl w:val="00000001"/>
    <w:lvl w:ilvl="0">
      <w:start w:val="1"/>
      <w:numFmt w:val="decimal"/>
      <w:lvlText w:val="%1."/>
      <w:lvlJc w:val="left"/>
      <w:pPr>
        <w:tabs>
          <w:tab w:val="num" w:pos="720"/>
        </w:tabs>
        <w:ind w:left="720" w:hanging="360"/>
      </w:pPr>
    </w:lvl>
  </w:abstractNum>
  <w:abstractNum w:abstractNumId="1" w15:restartNumberingAfterBreak="0">
    <w:nsid w:val="00000002"/>
    <w:multiLevelType w:val="singleLevel"/>
    <w:tmpl w:val="00000002"/>
    <w:lvl w:ilvl="0">
      <w:start w:val="1"/>
      <w:numFmt w:val="decimal"/>
      <w:lvlText w:val="%1."/>
      <w:lvlJc w:val="left"/>
      <w:pPr>
        <w:tabs>
          <w:tab w:val="num" w:pos="720"/>
        </w:tabs>
        <w:ind w:left="720" w:hanging="360"/>
      </w:pPr>
    </w:lvl>
  </w:abstractNum>
  <w:abstractNum w:abstractNumId="2" w15:restartNumberingAfterBreak="0">
    <w:nsid w:val="04363833"/>
    <w:multiLevelType w:val="hybridMultilevel"/>
    <w:tmpl w:val="963610F6"/>
    <w:lvl w:ilvl="0" w:tplc="00FF0000">
      <w:start w:val="1"/>
      <w:numFmt w:val="decimal"/>
      <w:lvlText w:val="%1."/>
      <w:lvlJc w:val="left"/>
      <w:pPr>
        <w:ind w:left="720" w:hanging="360"/>
      </w:pPr>
    </w:lvl>
    <w:lvl w:ilvl="1" w:tplc="00FF00FF" w:tentative="1">
      <w:start w:val="1"/>
      <w:numFmt w:val="lowerLetter"/>
      <w:lvlText w:val="%2."/>
      <w:lvlJc w:val="left"/>
      <w:pPr>
        <w:ind w:left="1440" w:hanging="360"/>
      </w:pPr>
    </w:lvl>
    <w:lvl w:ilvl="2" w:tplc="000300FF" w:tentative="1">
      <w:start w:val="1"/>
      <w:numFmt w:val="lowerRoman"/>
      <w:lvlText w:val="%3."/>
      <w:lvlJc w:val="right"/>
      <w:pPr>
        <w:ind w:left="2160" w:hanging="180"/>
      </w:pPr>
    </w:lvl>
    <w:lvl w:ilvl="3" w:tplc="00090000" w:tentative="1">
      <w:start w:val="1"/>
      <w:numFmt w:val="decimal"/>
      <w:lvlText w:val="%4."/>
      <w:lvlJc w:val="left"/>
      <w:pPr>
        <w:ind w:left="2880" w:hanging="360"/>
      </w:pPr>
    </w:lvl>
    <w:lvl w:ilvl="4" w:tplc="00FF0004" w:tentative="1">
      <w:start w:val="1"/>
      <w:numFmt w:val="lowerLetter"/>
      <w:lvlText w:val="%5."/>
      <w:lvlJc w:val="left"/>
      <w:pPr>
        <w:ind w:left="3600" w:hanging="360"/>
      </w:pPr>
    </w:lvl>
    <w:lvl w:ilvl="5" w:tplc="00FF00FF" w:tentative="1">
      <w:start w:val="1"/>
      <w:numFmt w:val="lowerRoman"/>
      <w:lvlText w:val="%6."/>
      <w:lvlJc w:val="right"/>
      <w:pPr>
        <w:ind w:left="4320" w:hanging="180"/>
      </w:pPr>
    </w:lvl>
    <w:lvl w:ilvl="6" w:tplc="00FF00FF" w:tentative="1">
      <w:start w:val="1"/>
      <w:numFmt w:val="decimal"/>
      <w:lvlText w:val="%7."/>
      <w:lvlJc w:val="left"/>
      <w:pPr>
        <w:ind w:left="5040" w:hanging="360"/>
      </w:pPr>
    </w:lvl>
    <w:lvl w:ilvl="7" w:tplc="00FF00FF" w:tentative="1">
      <w:start w:val="1"/>
      <w:numFmt w:val="lowerLetter"/>
      <w:lvlText w:val="%8."/>
      <w:lvlJc w:val="left"/>
      <w:pPr>
        <w:ind w:left="5760" w:hanging="360"/>
      </w:pPr>
    </w:lvl>
    <w:lvl w:ilvl="8" w:tplc="00FF00FF" w:tentative="1">
      <w:start w:val="1"/>
      <w:numFmt w:val="lowerRoman"/>
      <w:lvlText w:val="%9."/>
      <w:lvlJc w:val="right"/>
      <w:pPr>
        <w:ind w:left="6480" w:hanging="180"/>
      </w:pPr>
    </w:lvl>
  </w:abstractNum>
  <w:abstractNum w:abstractNumId="3" w15:restartNumberingAfterBreak="0">
    <w:nsid w:val="0EF33A0E"/>
    <w:multiLevelType w:val="hybridMultilevel"/>
    <w:tmpl w:val="BF84D67E"/>
    <w:lvl w:ilvl="0" w:tplc="00000000">
      <w:start w:val="1"/>
      <w:numFmt w:val="bullet"/>
      <w:pStyle w:val="ListBullet"/>
      <w:lvlText w:val=""/>
      <w:lvlJc w:val="left"/>
      <w:pPr>
        <w:ind w:left="720" w:hanging="360"/>
      </w:pPr>
      <w:rPr>
        <w:rFonts w:ascii="Symbol" w:hAnsi="Symbol" w:hint="default"/>
      </w:rPr>
    </w:lvl>
    <w:lvl w:ilvl="1" w:tplc="00000000" w:tentative="1">
      <w:start w:val="1"/>
      <w:numFmt w:val="bullet"/>
      <w:lvlText w:val="o"/>
      <w:lvlJc w:val="left"/>
      <w:pPr>
        <w:ind w:left="1440" w:hanging="360"/>
      </w:pPr>
      <w:rPr>
        <w:rFonts w:ascii="Courier New" w:hAnsi="Courier New" w:cs="Courier New" w:hint="default"/>
      </w:rPr>
    </w:lvl>
    <w:lvl w:ilvl="2" w:tplc="00000000" w:tentative="1">
      <w:start w:val="1"/>
      <w:numFmt w:val="bullet"/>
      <w:lvlText w:val=""/>
      <w:lvlJc w:val="left"/>
      <w:pPr>
        <w:ind w:left="2160" w:hanging="360"/>
      </w:pPr>
      <w:rPr>
        <w:rFonts w:ascii="Wingdings" w:hAnsi="Wingdings" w:hint="default"/>
      </w:rPr>
    </w:lvl>
    <w:lvl w:ilvl="3" w:tplc="00000000" w:tentative="1">
      <w:start w:val="1"/>
      <w:numFmt w:val="bullet"/>
      <w:lvlText w:val=""/>
      <w:lvlJc w:val="left"/>
      <w:pPr>
        <w:ind w:left="2880" w:hanging="360"/>
      </w:pPr>
      <w:rPr>
        <w:rFonts w:ascii="Symbol" w:hAnsi="Symbol" w:hint="default"/>
      </w:rPr>
    </w:lvl>
    <w:lvl w:ilvl="4" w:tplc="00000000" w:tentative="1">
      <w:start w:val="1"/>
      <w:numFmt w:val="bullet"/>
      <w:lvlText w:val="o"/>
      <w:lvlJc w:val="left"/>
      <w:pPr>
        <w:ind w:left="3600" w:hanging="360"/>
      </w:pPr>
      <w:rPr>
        <w:rFonts w:ascii="Courier New" w:hAnsi="Courier New" w:cs="Courier New" w:hint="default"/>
      </w:rPr>
    </w:lvl>
    <w:lvl w:ilvl="5" w:tplc="00000000" w:tentative="1">
      <w:start w:val="1"/>
      <w:numFmt w:val="bullet"/>
      <w:lvlText w:val=""/>
      <w:lvlJc w:val="left"/>
      <w:pPr>
        <w:ind w:left="4320" w:hanging="360"/>
      </w:pPr>
      <w:rPr>
        <w:rFonts w:ascii="Wingdings" w:hAnsi="Wingdings" w:hint="default"/>
      </w:rPr>
    </w:lvl>
    <w:lvl w:ilvl="6" w:tplc="00000000" w:tentative="1">
      <w:start w:val="1"/>
      <w:numFmt w:val="bullet"/>
      <w:lvlText w:val=""/>
      <w:lvlJc w:val="left"/>
      <w:pPr>
        <w:ind w:left="5040" w:hanging="360"/>
      </w:pPr>
      <w:rPr>
        <w:rFonts w:ascii="Symbol" w:hAnsi="Symbol" w:hint="default"/>
      </w:rPr>
    </w:lvl>
    <w:lvl w:ilvl="7" w:tplc="00000000" w:tentative="1">
      <w:start w:val="1"/>
      <w:numFmt w:val="bullet"/>
      <w:lvlText w:val="o"/>
      <w:lvlJc w:val="left"/>
      <w:pPr>
        <w:ind w:left="5760" w:hanging="360"/>
      </w:pPr>
      <w:rPr>
        <w:rFonts w:ascii="Courier New" w:hAnsi="Courier New" w:cs="Courier New" w:hint="default"/>
      </w:rPr>
    </w:lvl>
    <w:lvl w:ilvl="8" w:tplc="00000000" w:tentative="1">
      <w:start w:val="1"/>
      <w:numFmt w:val="bullet"/>
      <w:lvlText w:val=""/>
      <w:lvlJc w:val="left"/>
      <w:pPr>
        <w:ind w:left="6480" w:hanging="360"/>
      </w:pPr>
      <w:rPr>
        <w:rFonts w:ascii="Wingdings" w:hAnsi="Wingdings" w:hint="default"/>
      </w:rPr>
    </w:lvl>
  </w:abstractNum>
  <w:abstractNum w:abstractNumId="4" w15:restartNumberingAfterBreak="0">
    <w:nsid w:val="11435D25"/>
    <w:multiLevelType w:val="hybridMultilevel"/>
    <w:tmpl w:val="17A22860"/>
    <w:lvl w:ilvl="0" w:tplc="FFFFFFFF">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 w15:restartNumberingAfterBreak="0">
    <w:nsid w:val="123953C1"/>
    <w:multiLevelType w:val="hybridMultilevel"/>
    <w:tmpl w:val="B4222C7C"/>
    <w:lvl w:ilvl="0" w:tplc="00000000">
      <w:start w:val="1"/>
      <w:numFmt w:val="decimal"/>
      <w:lvlText w:val=""/>
      <w:lvlJc w:val="left"/>
      <w:pPr>
        <w:ind w:left="810" w:hanging="220"/>
      </w:pPr>
      <w:rPr>
        <w:rFonts w:hAnsi="Arial Unicode MS"/>
        <w:caps w:val="0"/>
        <w:smallCaps w:val="0"/>
        <w:strike w:val="0"/>
        <w:dstrike w:val="0"/>
        <w:color w:val="000000"/>
        <w:spacing w:val="0"/>
        <w:w w:val="100"/>
        <w:kern w:val="0"/>
        <w:position w:val="0"/>
        <w:highlight w:val="none"/>
        <w:vertAlign w:val="baseline"/>
      </w:rPr>
    </w:lvl>
    <w:lvl w:ilvl="1" w:tplc="00000000">
      <w:numFmt w:val="decimal"/>
      <w:lvlText w:val=""/>
      <w:lvlJc w:val="left"/>
    </w:lvl>
    <w:lvl w:ilvl="2" w:tplc="00FF0000">
      <w:numFmt w:val="decimal"/>
      <w:lvlText w:val=""/>
      <w:lvlJc w:val="left"/>
      <w:rPr>
        <w:rFonts w:hAnsi="Arial Unicode MS"/>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00FF00FF">
      <w:numFmt w:val="decimal"/>
      <w:lvlText w:val=""/>
      <w:lvlJc w:val="left"/>
      <w:rPr>
        <w:rFonts w:ascii="Wingdings" w:eastAsia="Arial Unicode MS" w:hAnsi="Wingdings" w:cs="Courier New" w:hint="default"/>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00FF00FF">
      <w:numFmt w:val="none"/>
      <w:lvlText w:val=""/>
      <w:lvlJc w:val="left"/>
      <w:pPr>
        <w:tabs>
          <w:tab w:val="num" w:pos="360"/>
        </w:tabs>
      </w:pPr>
    </w:lvl>
    <w:lvl w:ilvl="5" w:tplc="00FF00FF">
      <w:numFmt w:val="decimal"/>
      <w:lvlText w:val=""/>
      <w:lvlJc w:val="left"/>
    </w:lvl>
    <w:lvl w:ilvl="6" w:tplc="00FF00FF">
      <w:numFmt w:val="decimal"/>
      <w:lvlText w:val=""/>
      <w:lvlJc w:val="left"/>
    </w:lvl>
    <w:lvl w:ilvl="7" w:tplc="00FF00FF">
      <w:numFmt w:val="decimal"/>
      <w:lvlText w:val=""/>
      <w:lvlJc w:val="left"/>
    </w:lvl>
    <w:lvl w:ilvl="8" w:tplc="00FF00FF">
      <w:numFmt w:val="decimal"/>
      <w:lvlText w:val=""/>
      <w:lvlJc w:val="left"/>
    </w:lvl>
  </w:abstractNum>
  <w:abstractNum w:abstractNumId="6" w15:restartNumberingAfterBreak="0">
    <w:nsid w:val="16A45118"/>
    <w:multiLevelType w:val="hybridMultilevel"/>
    <w:tmpl w:val="931031EA"/>
    <w:lvl w:ilvl="0" w:tplc="00FF0000">
      <w:numFmt w:val="decimal"/>
      <w:lvlText w:val=""/>
      <w:lvlJc w:val="left"/>
    </w:lvl>
    <w:lvl w:ilvl="1" w:tplc="00FF00FF">
      <w:numFmt w:val="decimal"/>
      <w:lvlText w:val=""/>
      <w:lvlJc w:val="left"/>
    </w:lvl>
    <w:lvl w:ilvl="2" w:tplc="000300FF">
      <w:numFmt w:val="decimal"/>
      <w:lvlText w:val=""/>
      <w:lvlJc w:val="left"/>
    </w:lvl>
    <w:lvl w:ilvl="3" w:tplc="00090000">
      <w:numFmt w:val="decimal"/>
      <w:lvlText w:val=""/>
      <w:lvlJc w:val="left"/>
    </w:lvl>
    <w:lvl w:ilvl="4" w:tplc="00FF0004">
      <w:numFmt w:val="decimal"/>
      <w:lvlText w:val=""/>
      <w:lvlJc w:val="left"/>
    </w:lvl>
    <w:lvl w:ilvl="5" w:tplc="00FF00FF">
      <w:numFmt w:val="decimal"/>
      <w:lvlText w:val=""/>
      <w:lvlJc w:val="left"/>
    </w:lvl>
    <w:lvl w:ilvl="6" w:tplc="00FF00FF">
      <w:numFmt w:val="decimal"/>
      <w:lvlText w:val=""/>
      <w:lvlJc w:val="left"/>
    </w:lvl>
    <w:lvl w:ilvl="7" w:tplc="00FF00FF">
      <w:numFmt w:val="decimal"/>
      <w:lvlText w:val=""/>
      <w:lvlJc w:val="left"/>
    </w:lvl>
    <w:lvl w:ilvl="8" w:tplc="00FF00FF">
      <w:numFmt w:val="decimal"/>
      <w:lvlText w:val=""/>
      <w:lvlJc w:val="left"/>
    </w:lvl>
  </w:abstractNum>
  <w:abstractNum w:abstractNumId="7" w15:restartNumberingAfterBreak="0">
    <w:nsid w:val="27675319"/>
    <w:multiLevelType w:val="multilevel"/>
    <w:tmpl w:val="6E1E0BD4"/>
    <w:lvl w:ilvl="0">
      <w:start w:val="1"/>
      <w:numFmt w:val="decimal"/>
      <w:pStyle w:val="StyleHeading2TimesNewRoman11pt"/>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27CE4F0F"/>
    <w:multiLevelType w:val="hybridMultilevel"/>
    <w:tmpl w:val="60BA51A4"/>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0500FF">
      <w:numFmt w:val="decimal"/>
      <w:lvlText w:val=""/>
      <w:lvlJc w:val="left"/>
    </w:lvl>
    <w:lvl w:ilvl="5" w:tplc="00090000">
      <w:numFmt w:val="decimal"/>
      <w:lvlText w:val=""/>
      <w:lvlJc w:val="left"/>
    </w:lvl>
    <w:lvl w:ilvl="6" w:tplc="00FF0004">
      <w:numFmt w:val="decimal"/>
      <w:lvlText w:val=""/>
      <w:lvlJc w:val="left"/>
    </w:lvl>
    <w:lvl w:ilvl="7" w:tplc="00FF00FF">
      <w:numFmt w:val="decimal"/>
      <w:lvlText w:val=""/>
      <w:lvlJc w:val="left"/>
    </w:lvl>
    <w:lvl w:ilvl="8" w:tplc="00FF00FF">
      <w:numFmt w:val="decimal"/>
      <w:lvlText w:val=""/>
      <w:lvlJc w:val="left"/>
    </w:lvl>
  </w:abstractNum>
  <w:abstractNum w:abstractNumId="9" w15:restartNumberingAfterBreak="0">
    <w:nsid w:val="40FB165E"/>
    <w:multiLevelType w:val="hybridMultilevel"/>
    <w:tmpl w:val="3B268320"/>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FF00FF">
      <w:numFmt w:val="decimal"/>
      <w:lvlText w:val=""/>
      <w:lvlJc w:val="left"/>
    </w:lvl>
    <w:lvl w:ilvl="5" w:tplc="00FF00FF">
      <w:numFmt w:val="decimal"/>
      <w:lvlText w:val=""/>
      <w:lvlJc w:val="left"/>
    </w:lvl>
    <w:lvl w:ilvl="6" w:tplc="000100FF">
      <w:numFmt w:val="decimal"/>
      <w:lvlText w:val=""/>
      <w:lvlJc w:val="left"/>
    </w:lvl>
    <w:lvl w:ilvl="7" w:tplc="00090000">
      <w:numFmt w:val="decimal"/>
      <w:lvlText w:val=""/>
      <w:lvlJc w:val="left"/>
    </w:lvl>
    <w:lvl w:ilvl="8" w:tplc="00FF0004">
      <w:numFmt w:val="decimal"/>
      <w:lvlText w:val=""/>
      <w:lvlJc w:val="left"/>
    </w:lvl>
  </w:abstractNum>
  <w:abstractNum w:abstractNumId="10" w15:restartNumberingAfterBreak="0">
    <w:nsid w:val="45F45279"/>
    <w:multiLevelType w:val="hybridMultilevel"/>
    <w:tmpl w:val="74EE5C9E"/>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FF00FF">
      <w:numFmt w:val="decimal"/>
      <w:lvlText w:val=""/>
      <w:lvlJc w:val="left"/>
    </w:lvl>
    <w:lvl w:ilvl="5" w:tplc="00FF00FF">
      <w:numFmt w:val="decimal"/>
      <w:lvlText w:val=""/>
      <w:lvlJc w:val="left"/>
    </w:lvl>
    <w:lvl w:ilvl="6" w:tplc="00FF00FF">
      <w:numFmt w:val="decimal"/>
      <w:lvlText w:val=""/>
      <w:lvlJc w:val="left"/>
    </w:lvl>
    <w:lvl w:ilvl="7" w:tplc="00FF00FF">
      <w:numFmt w:val="decimal"/>
      <w:lvlText w:val=""/>
      <w:lvlJc w:val="left"/>
    </w:lvl>
    <w:lvl w:ilvl="8" w:tplc="000300FF">
      <w:numFmt w:val="decimal"/>
      <w:lvlText w:val=""/>
      <w:lvlJc w:val="left"/>
    </w:lvl>
  </w:abstractNum>
  <w:abstractNum w:abstractNumId="11" w15:restartNumberingAfterBreak="0">
    <w:nsid w:val="46EC116F"/>
    <w:multiLevelType w:val="hybridMultilevel"/>
    <w:tmpl w:val="E07CA296"/>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FF00FF">
      <w:numFmt w:val="decimal"/>
      <w:lvlText w:val=""/>
      <w:lvlJc w:val="left"/>
    </w:lvl>
    <w:lvl w:ilvl="5" w:tplc="00FF00FF">
      <w:numFmt w:val="decimal"/>
      <w:lvlText w:val=""/>
      <w:lvlJc w:val="left"/>
    </w:lvl>
    <w:lvl w:ilvl="6" w:tplc="00FF00FF">
      <w:numFmt w:val="decimal"/>
      <w:lvlText w:val=""/>
      <w:lvlJc w:val="left"/>
    </w:lvl>
    <w:lvl w:ilvl="7" w:tplc="00FF00FF">
      <w:numFmt w:val="decimal"/>
      <w:lvlText w:val=""/>
      <w:lvlJc w:val="left"/>
    </w:lvl>
    <w:lvl w:ilvl="8" w:tplc="00FF00FF">
      <w:numFmt w:val="decimal"/>
      <w:lvlText w:val=""/>
      <w:lvlJc w:val="left"/>
    </w:lvl>
  </w:abstractNum>
  <w:abstractNum w:abstractNumId="12" w15:restartNumberingAfterBreak="0">
    <w:nsid w:val="54C12ED2"/>
    <w:multiLevelType w:val="hybridMultilevel"/>
    <w:tmpl w:val="3EB62FE2"/>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FF00FF">
      <w:numFmt w:val="decimal"/>
      <w:lvlText w:val=""/>
      <w:lvlJc w:val="left"/>
    </w:lvl>
    <w:lvl w:ilvl="5" w:tplc="00FF00FF">
      <w:numFmt w:val="decimal"/>
      <w:lvlText w:val=""/>
      <w:lvlJc w:val="left"/>
    </w:lvl>
    <w:lvl w:ilvl="6" w:tplc="00FF00FF">
      <w:numFmt w:val="decimal"/>
      <w:lvlText w:val=""/>
      <w:lvlJc w:val="left"/>
    </w:lvl>
    <w:lvl w:ilvl="7" w:tplc="00FF00FF">
      <w:numFmt w:val="decimal"/>
      <w:lvlText w:val=""/>
      <w:lvlJc w:val="left"/>
    </w:lvl>
    <w:lvl w:ilvl="8" w:tplc="00FF00FF">
      <w:numFmt w:val="decimal"/>
      <w:lvlText w:val=""/>
      <w:lvlJc w:val="left"/>
    </w:lvl>
  </w:abstractNum>
  <w:abstractNum w:abstractNumId="13" w15:restartNumberingAfterBreak="0">
    <w:nsid w:val="621B7658"/>
    <w:multiLevelType w:val="hybridMultilevel"/>
    <w:tmpl w:val="7F600816"/>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FF00FF">
      <w:numFmt w:val="decimal"/>
      <w:lvlText w:val=""/>
      <w:lvlJc w:val="left"/>
    </w:lvl>
    <w:lvl w:ilvl="5" w:tplc="00FF00FF">
      <w:numFmt w:val="decimal"/>
      <w:lvlText w:val=""/>
      <w:lvlJc w:val="left"/>
    </w:lvl>
    <w:lvl w:ilvl="6" w:tplc="00FF00FF">
      <w:numFmt w:val="decimal"/>
      <w:lvlText w:val=""/>
      <w:lvlJc w:val="left"/>
    </w:lvl>
    <w:lvl w:ilvl="7" w:tplc="00FF00FF">
      <w:numFmt w:val="decimal"/>
      <w:lvlText w:val=""/>
      <w:lvlJc w:val="left"/>
    </w:lvl>
    <w:lvl w:ilvl="8" w:tplc="00FF00FF">
      <w:numFmt w:val="decimal"/>
      <w:lvlText w:val=""/>
      <w:lvlJc w:val="left"/>
    </w:lvl>
  </w:abstractNum>
  <w:abstractNum w:abstractNumId="14" w15:restartNumberingAfterBreak="0">
    <w:nsid w:val="644F6EB5"/>
    <w:multiLevelType w:val="hybridMultilevel"/>
    <w:tmpl w:val="B900E4C4"/>
    <w:lvl w:ilvl="0" w:tplc="00000000">
      <w:start w:val="1"/>
      <w:numFmt w:val="bullet"/>
      <w:lvlText w:val=""/>
      <w:lvlJc w:val="left"/>
      <w:pPr>
        <w:ind w:left="720" w:hanging="360"/>
      </w:pPr>
      <w:rPr>
        <w:rFonts w:ascii="Symbol" w:hAnsi="Symbol" w:hint="default"/>
      </w:rPr>
    </w:lvl>
    <w:lvl w:ilvl="1" w:tplc="00000000" w:tentative="1">
      <w:start w:val="1"/>
      <w:numFmt w:val="bullet"/>
      <w:lvlText w:val="o"/>
      <w:lvlJc w:val="left"/>
      <w:pPr>
        <w:ind w:left="1440" w:hanging="360"/>
      </w:pPr>
      <w:rPr>
        <w:rFonts w:ascii="Courier New" w:hAnsi="Courier New" w:cs="Courier New" w:hint="default"/>
      </w:rPr>
    </w:lvl>
    <w:lvl w:ilvl="2" w:tplc="00000000" w:tentative="1">
      <w:start w:val="1"/>
      <w:numFmt w:val="bullet"/>
      <w:lvlText w:val=""/>
      <w:lvlJc w:val="left"/>
      <w:pPr>
        <w:ind w:left="2160" w:hanging="360"/>
      </w:pPr>
      <w:rPr>
        <w:rFonts w:ascii="Wingdings" w:hAnsi="Wingdings" w:hint="default"/>
      </w:rPr>
    </w:lvl>
    <w:lvl w:ilvl="3" w:tplc="00000000" w:tentative="1">
      <w:start w:val="1"/>
      <w:numFmt w:val="bullet"/>
      <w:lvlText w:val=""/>
      <w:lvlJc w:val="left"/>
      <w:pPr>
        <w:ind w:left="2880" w:hanging="360"/>
      </w:pPr>
      <w:rPr>
        <w:rFonts w:ascii="Symbol" w:hAnsi="Symbol" w:hint="default"/>
      </w:rPr>
    </w:lvl>
    <w:lvl w:ilvl="4" w:tplc="00000000" w:tentative="1">
      <w:start w:val="1"/>
      <w:numFmt w:val="bullet"/>
      <w:lvlText w:val="o"/>
      <w:lvlJc w:val="left"/>
      <w:pPr>
        <w:ind w:left="3600" w:hanging="360"/>
      </w:pPr>
      <w:rPr>
        <w:rFonts w:ascii="Courier New" w:hAnsi="Courier New" w:cs="Courier New" w:hint="default"/>
      </w:rPr>
    </w:lvl>
    <w:lvl w:ilvl="5" w:tplc="00000000" w:tentative="1">
      <w:start w:val="1"/>
      <w:numFmt w:val="bullet"/>
      <w:lvlText w:val=""/>
      <w:lvlJc w:val="left"/>
      <w:pPr>
        <w:ind w:left="4320" w:hanging="360"/>
      </w:pPr>
      <w:rPr>
        <w:rFonts w:ascii="Wingdings" w:hAnsi="Wingdings" w:hint="default"/>
      </w:rPr>
    </w:lvl>
    <w:lvl w:ilvl="6" w:tplc="00000000" w:tentative="1">
      <w:start w:val="1"/>
      <w:numFmt w:val="bullet"/>
      <w:lvlText w:val=""/>
      <w:lvlJc w:val="left"/>
      <w:pPr>
        <w:ind w:left="5040" w:hanging="360"/>
      </w:pPr>
      <w:rPr>
        <w:rFonts w:ascii="Symbol" w:hAnsi="Symbol" w:hint="default"/>
      </w:rPr>
    </w:lvl>
    <w:lvl w:ilvl="7" w:tplc="00000000" w:tentative="1">
      <w:start w:val="1"/>
      <w:numFmt w:val="bullet"/>
      <w:lvlText w:val="o"/>
      <w:lvlJc w:val="left"/>
      <w:pPr>
        <w:ind w:left="5760" w:hanging="360"/>
      </w:pPr>
      <w:rPr>
        <w:rFonts w:ascii="Courier New" w:hAnsi="Courier New" w:cs="Courier New" w:hint="default"/>
      </w:rPr>
    </w:lvl>
    <w:lvl w:ilvl="8" w:tplc="00000000" w:tentative="1">
      <w:start w:val="1"/>
      <w:numFmt w:val="bullet"/>
      <w:lvlText w:val=""/>
      <w:lvlJc w:val="left"/>
      <w:pPr>
        <w:ind w:left="6480" w:hanging="360"/>
      </w:pPr>
      <w:rPr>
        <w:rFonts w:ascii="Wingdings" w:hAnsi="Wingdings" w:hint="default"/>
      </w:rPr>
    </w:lvl>
  </w:abstractNum>
  <w:abstractNum w:abstractNumId="15" w15:restartNumberingAfterBreak="0">
    <w:nsid w:val="6BE03996"/>
    <w:multiLevelType w:val="hybridMultilevel"/>
    <w:tmpl w:val="E0CE00CC"/>
    <w:lvl w:ilvl="0" w:tplc="00FF0000">
      <w:numFmt w:val="decimal"/>
      <w:lvlText w:val=""/>
      <w:lvlJc w:val="left"/>
    </w:lvl>
    <w:lvl w:ilvl="1" w:tplc="00FF00FF">
      <w:numFmt w:val="decimal"/>
      <w:lvlText w:val=""/>
      <w:lvlJc w:val="left"/>
    </w:lvl>
    <w:lvl w:ilvl="2" w:tplc="00FF00FF">
      <w:numFmt w:val="decimal"/>
      <w:lvlText w:val=""/>
      <w:lvlJc w:val="left"/>
    </w:lvl>
    <w:lvl w:ilvl="3" w:tplc="00FF00FF">
      <w:numFmt w:val="decimal"/>
      <w:lvlText w:val=""/>
      <w:lvlJc w:val="left"/>
    </w:lvl>
    <w:lvl w:ilvl="4" w:tplc="00FF00FF">
      <w:numFmt w:val="decimal"/>
      <w:lvlText w:val=""/>
      <w:lvlJc w:val="left"/>
    </w:lvl>
    <w:lvl w:ilvl="5" w:tplc="00FF00FF">
      <w:numFmt w:val="decimal"/>
      <w:lvlText w:val=""/>
      <w:lvlJc w:val="left"/>
    </w:lvl>
    <w:lvl w:ilvl="6" w:tplc="00FF00FF">
      <w:numFmt w:val="decimal"/>
      <w:lvlText w:val=""/>
      <w:lvlJc w:val="left"/>
    </w:lvl>
    <w:lvl w:ilvl="7" w:tplc="00FF00FF">
      <w:numFmt w:val="decimal"/>
      <w:lvlText w:val=""/>
      <w:lvlJc w:val="left"/>
    </w:lvl>
    <w:lvl w:ilvl="8" w:tplc="00FF00FF">
      <w:numFmt w:val="decimal"/>
      <w:lvlText w:val=""/>
      <w:lvlJc w:val="left"/>
    </w:lvl>
  </w:abstractNum>
  <w:abstractNum w:abstractNumId="16" w15:restartNumberingAfterBreak="0">
    <w:nsid w:val="6EDB17B2"/>
    <w:multiLevelType w:val="hybridMultilevel"/>
    <w:tmpl w:val="94EA81EA"/>
    <w:lvl w:ilvl="0" w:tplc="FFFFFFFF">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7" w15:restartNumberingAfterBreak="0">
    <w:nsid w:val="6FB54F2B"/>
    <w:multiLevelType w:val="hybridMultilevel"/>
    <w:tmpl w:val="C1F2DCD2"/>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 w15:restartNumberingAfterBreak="0">
    <w:nsid w:val="7F705202"/>
    <w:multiLevelType w:val="hybridMultilevel"/>
    <w:tmpl w:val="68D07C54"/>
    <w:lvl w:ilvl="0" w:tplc="FFFFFFFF">
      <w:numFmt w:val="decim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num w:numId="1" w16cid:durableId="290522402">
    <w:abstractNumId w:val="3"/>
  </w:num>
  <w:num w:numId="2" w16cid:durableId="51586679">
    <w:abstractNumId w:val="17"/>
  </w:num>
  <w:num w:numId="3" w16cid:durableId="990210911">
    <w:abstractNumId w:val="14"/>
  </w:num>
  <w:num w:numId="4" w16cid:durableId="236594255">
    <w:abstractNumId w:val="7"/>
  </w:num>
  <w:num w:numId="5" w16cid:durableId="48185065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7835081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14535813">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55767275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03160768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93817943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714936925">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72071190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embedSystemFonts/>
  <w:proofState w:spelling="clean" w:grammar="clean"/>
  <w:linkStyle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720"/>
  <w:displayHorizontalDrawingGridEvery w:val="0"/>
  <w:displayVerticalDrawingGridEvery w:val="0"/>
  <w:doNotUseMarginsForDrawingGridOrigin/>
  <w:noPunctuationKerning/>
  <w:characterSpacingControl w:val="doNotCompress"/>
  <w:doNotValidateAgainstSchema/>
  <w:doNotDemarcateInvalidXml/>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a0MDYzN7awNDUyMDA1MLJQ0lEKTi0uzszPAykwqwUACTgtSSwAAAA="/>
  </w:docVars>
  <w:rsids>
    <w:rsidRoot w:val="00DF5BDD"/>
    <w:rsid w:val="00001553"/>
    <w:rsid w:val="00004663"/>
    <w:rsid w:val="00004DC3"/>
    <w:rsid w:val="0000553C"/>
    <w:rsid w:val="00006817"/>
    <w:rsid w:val="00007031"/>
    <w:rsid w:val="00011424"/>
    <w:rsid w:val="00011502"/>
    <w:rsid w:val="0001185E"/>
    <w:rsid w:val="00011E59"/>
    <w:rsid w:val="00012025"/>
    <w:rsid w:val="00015C32"/>
    <w:rsid w:val="00016452"/>
    <w:rsid w:val="00016A19"/>
    <w:rsid w:val="00016F15"/>
    <w:rsid w:val="0001796A"/>
    <w:rsid w:val="0002035D"/>
    <w:rsid w:val="0002351C"/>
    <w:rsid w:val="0002508E"/>
    <w:rsid w:val="0002538C"/>
    <w:rsid w:val="00025790"/>
    <w:rsid w:val="00031B06"/>
    <w:rsid w:val="00033049"/>
    <w:rsid w:val="000341F8"/>
    <w:rsid w:val="00037D45"/>
    <w:rsid w:val="00040A01"/>
    <w:rsid w:val="00040D45"/>
    <w:rsid w:val="0004359C"/>
    <w:rsid w:val="000478A2"/>
    <w:rsid w:val="0005128E"/>
    <w:rsid w:val="00052218"/>
    <w:rsid w:val="000548D6"/>
    <w:rsid w:val="000601E6"/>
    <w:rsid w:val="00060EC7"/>
    <w:rsid w:val="00063F60"/>
    <w:rsid w:val="000640D2"/>
    <w:rsid w:val="00064C07"/>
    <w:rsid w:val="00065D15"/>
    <w:rsid w:val="000704FC"/>
    <w:rsid w:val="0007055E"/>
    <w:rsid w:val="0007135E"/>
    <w:rsid w:val="0007212D"/>
    <w:rsid w:val="00074609"/>
    <w:rsid w:val="0008054A"/>
    <w:rsid w:val="0008235F"/>
    <w:rsid w:val="000836CB"/>
    <w:rsid w:val="00084208"/>
    <w:rsid w:val="00085381"/>
    <w:rsid w:val="00086161"/>
    <w:rsid w:val="00086F72"/>
    <w:rsid w:val="00087A4C"/>
    <w:rsid w:val="0008C385"/>
    <w:rsid w:val="000901DB"/>
    <w:rsid w:val="000903D5"/>
    <w:rsid w:val="00096BB2"/>
    <w:rsid w:val="000A1BF6"/>
    <w:rsid w:val="000A1FFF"/>
    <w:rsid w:val="000A257A"/>
    <w:rsid w:val="000A440E"/>
    <w:rsid w:val="000A48D2"/>
    <w:rsid w:val="000A741A"/>
    <w:rsid w:val="000B3150"/>
    <w:rsid w:val="000B36AE"/>
    <w:rsid w:val="000B3BB9"/>
    <w:rsid w:val="000B4A37"/>
    <w:rsid w:val="000B629B"/>
    <w:rsid w:val="000C0334"/>
    <w:rsid w:val="000C1AFC"/>
    <w:rsid w:val="000C33C5"/>
    <w:rsid w:val="000C55DD"/>
    <w:rsid w:val="000C6A0C"/>
    <w:rsid w:val="000C712D"/>
    <w:rsid w:val="000D100E"/>
    <w:rsid w:val="000D12F4"/>
    <w:rsid w:val="000D21B9"/>
    <w:rsid w:val="000D360F"/>
    <w:rsid w:val="000D3F9A"/>
    <w:rsid w:val="000D4E37"/>
    <w:rsid w:val="000D534B"/>
    <w:rsid w:val="000D53BD"/>
    <w:rsid w:val="000D5C05"/>
    <w:rsid w:val="000D6020"/>
    <w:rsid w:val="000D6787"/>
    <w:rsid w:val="000D7A81"/>
    <w:rsid w:val="000E0478"/>
    <w:rsid w:val="000E117C"/>
    <w:rsid w:val="000E331E"/>
    <w:rsid w:val="000E62AE"/>
    <w:rsid w:val="000E67AC"/>
    <w:rsid w:val="000E7334"/>
    <w:rsid w:val="000F3A94"/>
    <w:rsid w:val="000F437D"/>
    <w:rsid w:val="000F6AF8"/>
    <w:rsid w:val="000F7336"/>
    <w:rsid w:val="000F74EB"/>
    <w:rsid w:val="00100644"/>
    <w:rsid w:val="00100F8F"/>
    <w:rsid w:val="0010308F"/>
    <w:rsid w:val="0010389B"/>
    <w:rsid w:val="0010687B"/>
    <w:rsid w:val="00110251"/>
    <w:rsid w:val="00111B28"/>
    <w:rsid w:val="00112248"/>
    <w:rsid w:val="0011296B"/>
    <w:rsid w:val="001147B7"/>
    <w:rsid w:val="0011556A"/>
    <w:rsid w:val="0012024E"/>
    <w:rsid w:val="00121A25"/>
    <w:rsid w:val="00121F15"/>
    <w:rsid w:val="00125C07"/>
    <w:rsid w:val="001270F9"/>
    <w:rsid w:val="0013248E"/>
    <w:rsid w:val="00132585"/>
    <w:rsid w:val="0013396E"/>
    <w:rsid w:val="00133A99"/>
    <w:rsid w:val="001344FF"/>
    <w:rsid w:val="001347FC"/>
    <w:rsid w:val="00134B6D"/>
    <w:rsid w:val="00135B16"/>
    <w:rsid w:val="00136A00"/>
    <w:rsid w:val="00143196"/>
    <w:rsid w:val="00144B3A"/>
    <w:rsid w:val="0014519E"/>
    <w:rsid w:val="00145CBC"/>
    <w:rsid w:val="001466B2"/>
    <w:rsid w:val="001505E3"/>
    <w:rsid w:val="0015151E"/>
    <w:rsid w:val="001525F5"/>
    <w:rsid w:val="00153FBD"/>
    <w:rsid w:val="001545D3"/>
    <w:rsid w:val="00154613"/>
    <w:rsid w:val="001549BE"/>
    <w:rsid w:val="001553CE"/>
    <w:rsid w:val="00157D25"/>
    <w:rsid w:val="00160BA6"/>
    <w:rsid w:val="00160F8A"/>
    <w:rsid w:val="001627EE"/>
    <w:rsid w:val="0016358E"/>
    <w:rsid w:val="00165450"/>
    <w:rsid w:val="0016572D"/>
    <w:rsid w:val="00166AA1"/>
    <w:rsid w:val="00171098"/>
    <w:rsid w:val="001732B6"/>
    <w:rsid w:val="00174375"/>
    <w:rsid w:val="001778C5"/>
    <w:rsid w:val="00183590"/>
    <w:rsid w:val="00183C83"/>
    <w:rsid w:val="00184A72"/>
    <w:rsid w:val="00185CC2"/>
    <w:rsid w:val="00185CE8"/>
    <w:rsid w:val="00186ECA"/>
    <w:rsid w:val="00186FF2"/>
    <w:rsid w:val="00187DBE"/>
    <w:rsid w:val="00190566"/>
    <w:rsid w:val="001906F2"/>
    <w:rsid w:val="0019087B"/>
    <w:rsid w:val="00190D57"/>
    <w:rsid w:val="00192BDF"/>
    <w:rsid w:val="00193EF6"/>
    <w:rsid w:val="001972CB"/>
    <w:rsid w:val="001A2766"/>
    <w:rsid w:val="001A3547"/>
    <w:rsid w:val="001A3801"/>
    <w:rsid w:val="001A42F4"/>
    <w:rsid w:val="001A4A8A"/>
    <w:rsid w:val="001A5E5D"/>
    <w:rsid w:val="001A6B5F"/>
    <w:rsid w:val="001A7021"/>
    <w:rsid w:val="001B13BE"/>
    <w:rsid w:val="001B151A"/>
    <w:rsid w:val="001B2FE3"/>
    <w:rsid w:val="001B4197"/>
    <w:rsid w:val="001B4603"/>
    <w:rsid w:val="001B53AD"/>
    <w:rsid w:val="001B6ADE"/>
    <w:rsid w:val="001B70A9"/>
    <w:rsid w:val="001B7C8C"/>
    <w:rsid w:val="001C20E3"/>
    <w:rsid w:val="001C37BC"/>
    <w:rsid w:val="001C50D1"/>
    <w:rsid w:val="001C7A67"/>
    <w:rsid w:val="001C7DAE"/>
    <w:rsid w:val="001D257D"/>
    <w:rsid w:val="001D3D77"/>
    <w:rsid w:val="001D40BF"/>
    <w:rsid w:val="001D5EC1"/>
    <w:rsid w:val="001D7DCD"/>
    <w:rsid w:val="001E1134"/>
    <w:rsid w:val="001E4FCE"/>
    <w:rsid w:val="001E7949"/>
    <w:rsid w:val="001F0989"/>
    <w:rsid w:val="001F1D22"/>
    <w:rsid w:val="001F371E"/>
    <w:rsid w:val="001F40A6"/>
    <w:rsid w:val="001F4FAA"/>
    <w:rsid w:val="001F5F46"/>
    <w:rsid w:val="001F7BD4"/>
    <w:rsid w:val="00202966"/>
    <w:rsid w:val="00203EE0"/>
    <w:rsid w:val="00203EFF"/>
    <w:rsid w:val="0020430B"/>
    <w:rsid w:val="00207EBF"/>
    <w:rsid w:val="00211737"/>
    <w:rsid w:val="002147D4"/>
    <w:rsid w:val="00214805"/>
    <w:rsid w:val="00217C55"/>
    <w:rsid w:val="002218E8"/>
    <w:rsid w:val="00221AA9"/>
    <w:rsid w:val="00225B94"/>
    <w:rsid w:val="00227073"/>
    <w:rsid w:val="002275B5"/>
    <w:rsid w:val="00227A56"/>
    <w:rsid w:val="00227E13"/>
    <w:rsid w:val="0023025A"/>
    <w:rsid w:val="00230DFE"/>
    <w:rsid w:val="00231F0A"/>
    <w:rsid w:val="0023517C"/>
    <w:rsid w:val="00235EF3"/>
    <w:rsid w:val="002414FA"/>
    <w:rsid w:val="00241B20"/>
    <w:rsid w:val="00242739"/>
    <w:rsid w:val="00242E12"/>
    <w:rsid w:val="002440F9"/>
    <w:rsid w:val="002456E7"/>
    <w:rsid w:val="00250420"/>
    <w:rsid w:val="00251893"/>
    <w:rsid w:val="00251898"/>
    <w:rsid w:val="00252F80"/>
    <w:rsid w:val="00253CA2"/>
    <w:rsid w:val="00254B67"/>
    <w:rsid w:val="00256762"/>
    <w:rsid w:val="00257076"/>
    <w:rsid w:val="00257486"/>
    <w:rsid w:val="002608CE"/>
    <w:rsid w:val="00261EBA"/>
    <w:rsid w:val="00262ADD"/>
    <w:rsid w:val="002645B0"/>
    <w:rsid w:val="00264B16"/>
    <w:rsid w:val="00267815"/>
    <w:rsid w:val="002719BF"/>
    <w:rsid w:val="00274BD4"/>
    <w:rsid w:val="00275285"/>
    <w:rsid w:val="00276442"/>
    <w:rsid w:val="00276F4B"/>
    <w:rsid w:val="002770DD"/>
    <w:rsid w:val="00280863"/>
    <w:rsid w:val="00281C8B"/>
    <w:rsid w:val="0029042C"/>
    <w:rsid w:val="00291761"/>
    <w:rsid w:val="002946F8"/>
    <w:rsid w:val="00294B67"/>
    <w:rsid w:val="002950DE"/>
    <w:rsid w:val="00296070"/>
    <w:rsid w:val="00296947"/>
    <w:rsid w:val="002975BA"/>
    <w:rsid w:val="00297EA2"/>
    <w:rsid w:val="002A070E"/>
    <w:rsid w:val="002A24A9"/>
    <w:rsid w:val="002A354F"/>
    <w:rsid w:val="002A35DF"/>
    <w:rsid w:val="002A5386"/>
    <w:rsid w:val="002A61D2"/>
    <w:rsid w:val="002A66FE"/>
    <w:rsid w:val="002A74FC"/>
    <w:rsid w:val="002A7855"/>
    <w:rsid w:val="002A7C53"/>
    <w:rsid w:val="002B15D6"/>
    <w:rsid w:val="002B378D"/>
    <w:rsid w:val="002B4650"/>
    <w:rsid w:val="002C18CD"/>
    <w:rsid w:val="002C218B"/>
    <w:rsid w:val="002C345D"/>
    <w:rsid w:val="002C35CC"/>
    <w:rsid w:val="002C3FF7"/>
    <w:rsid w:val="002C4754"/>
    <w:rsid w:val="002C497C"/>
    <w:rsid w:val="002C660E"/>
    <w:rsid w:val="002D22B7"/>
    <w:rsid w:val="002D2D7F"/>
    <w:rsid w:val="002D3A63"/>
    <w:rsid w:val="002D52B5"/>
    <w:rsid w:val="002E14BE"/>
    <w:rsid w:val="002E1F50"/>
    <w:rsid w:val="002E4B25"/>
    <w:rsid w:val="002F21F7"/>
    <w:rsid w:val="002F2C18"/>
    <w:rsid w:val="002F2F47"/>
    <w:rsid w:val="002F419B"/>
    <w:rsid w:val="002F4325"/>
    <w:rsid w:val="002F50AE"/>
    <w:rsid w:val="002F5C8E"/>
    <w:rsid w:val="002F6A04"/>
    <w:rsid w:val="002F7FD4"/>
    <w:rsid w:val="00300EFC"/>
    <w:rsid w:val="00301260"/>
    <w:rsid w:val="00301272"/>
    <w:rsid w:val="00302C75"/>
    <w:rsid w:val="00303388"/>
    <w:rsid w:val="003035D8"/>
    <w:rsid w:val="00303A8C"/>
    <w:rsid w:val="003060A2"/>
    <w:rsid w:val="00312A87"/>
    <w:rsid w:val="0031444A"/>
    <w:rsid w:val="003145D6"/>
    <w:rsid w:val="00314927"/>
    <w:rsid w:val="00316009"/>
    <w:rsid w:val="00321017"/>
    <w:rsid w:val="00322B06"/>
    <w:rsid w:val="00323580"/>
    <w:rsid w:val="00325EA7"/>
    <w:rsid w:val="00330975"/>
    <w:rsid w:val="00330C86"/>
    <w:rsid w:val="003313A1"/>
    <w:rsid w:val="00331E55"/>
    <w:rsid w:val="0033215C"/>
    <w:rsid w:val="0033216D"/>
    <w:rsid w:val="00332A0B"/>
    <w:rsid w:val="00334081"/>
    <w:rsid w:val="0033571F"/>
    <w:rsid w:val="00342690"/>
    <w:rsid w:val="0034283D"/>
    <w:rsid w:val="003428B8"/>
    <w:rsid w:val="003429D3"/>
    <w:rsid w:val="003453BA"/>
    <w:rsid w:val="0034580A"/>
    <w:rsid w:val="003463F1"/>
    <w:rsid w:val="00346DCB"/>
    <w:rsid w:val="0035101E"/>
    <w:rsid w:val="00352A78"/>
    <w:rsid w:val="00352A7B"/>
    <w:rsid w:val="00354021"/>
    <w:rsid w:val="00354A8A"/>
    <w:rsid w:val="00355A99"/>
    <w:rsid w:val="00357870"/>
    <w:rsid w:val="00357EF2"/>
    <w:rsid w:val="00360079"/>
    <w:rsid w:val="003603E4"/>
    <w:rsid w:val="0036097C"/>
    <w:rsid w:val="00361F59"/>
    <w:rsid w:val="0036342A"/>
    <w:rsid w:val="003643BD"/>
    <w:rsid w:val="00364858"/>
    <w:rsid w:val="00364ACD"/>
    <w:rsid w:val="00364C2A"/>
    <w:rsid w:val="00364FF4"/>
    <w:rsid w:val="003651A8"/>
    <w:rsid w:val="00370AAD"/>
    <w:rsid w:val="0037137F"/>
    <w:rsid w:val="00372D19"/>
    <w:rsid w:val="0037518F"/>
    <w:rsid w:val="00376077"/>
    <w:rsid w:val="0037796C"/>
    <w:rsid w:val="00377C54"/>
    <w:rsid w:val="0038038B"/>
    <w:rsid w:val="00381263"/>
    <w:rsid w:val="003814E6"/>
    <w:rsid w:val="003819AD"/>
    <w:rsid w:val="0038324F"/>
    <w:rsid w:val="00383CA9"/>
    <w:rsid w:val="003855AD"/>
    <w:rsid w:val="00386362"/>
    <w:rsid w:val="00387303"/>
    <w:rsid w:val="0038755E"/>
    <w:rsid w:val="00387CA3"/>
    <w:rsid w:val="003901E3"/>
    <w:rsid w:val="0039055E"/>
    <w:rsid w:val="003936FA"/>
    <w:rsid w:val="00394479"/>
    <w:rsid w:val="003A037B"/>
    <w:rsid w:val="003A0767"/>
    <w:rsid w:val="003A20EE"/>
    <w:rsid w:val="003A253A"/>
    <w:rsid w:val="003A4266"/>
    <w:rsid w:val="003A4310"/>
    <w:rsid w:val="003A483F"/>
    <w:rsid w:val="003A4CFC"/>
    <w:rsid w:val="003A6C4D"/>
    <w:rsid w:val="003B02E1"/>
    <w:rsid w:val="003B0D68"/>
    <w:rsid w:val="003B3709"/>
    <w:rsid w:val="003B4A39"/>
    <w:rsid w:val="003B5F15"/>
    <w:rsid w:val="003B63B0"/>
    <w:rsid w:val="003B6FC0"/>
    <w:rsid w:val="003C018D"/>
    <w:rsid w:val="003C0726"/>
    <w:rsid w:val="003C1D97"/>
    <w:rsid w:val="003C3ACE"/>
    <w:rsid w:val="003C3CB9"/>
    <w:rsid w:val="003C3D91"/>
    <w:rsid w:val="003C4D2F"/>
    <w:rsid w:val="003C6265"/>
    <w:rsid w:val="003C78AC"/>
    <w:rsid w:val="003D2F68"/>
    <w:rsid w:val="003D450C"/>
    <w:rsid w:val="003D4852"/>
    <w:rsid w:val="003D6FED"/>
    <w:rsid w:val="003E07F0"/>
    <w:rsid w:val="003E14F7"/>
    <w:rsid w:val="003E2827"/>
    <w:rsid w:val="003E41DF"/>
    <w:rsid w:val="003E662D"/>
    <w:rsid w:val="003E7CF8"/>
    <w:rsid w:val="003F0158"/>
    <w:rsid w:val="003F114F"/>
    <w:rsid w:val="003F2DC4"/>
    <w:rsid w:val="003F65EB"/>
    <w:rsid w:val="003F77D0"/>
    <w:rsid w:val="004002BE"/>
    <w:rsid w:val="00402ED2"/>
    <w:rsid w:val="0040309E"/>
    <w:rsid w:val="00403330"/>
    <w:rsid w:val="004037EB"/>
    <w:rsid w:val="0040630C"/>
    <w:rsid w:val="00411BF3"/>
    <w:rsid w:val="00412178"/>
    <w:rsid w:val="004143D9"/>
    <w:rsid w:val="004152F1"/>
    <w:rsid w:val="004159BA"/>
    <w:rsid w:val="00420E13"/>
    <w:rsid w:val="00420EEF"/>
    <w:rsid w:val="004239AE"/>
    <w:rsid w:val="00424311"/>
    <w:rsid w:val="00426B2C"/>
    <w:rsid w:val="00427ED6"/>
    <w:rsid w:val="004343D4"/>
    <w:rsid w:val="00434EFD"/>
    <w:rsid w:val="004363AE"/>
    <w:rsid w:val="004377C2"/>
    <w:rsid w:val="004406BF"/>
    <w:rsid w:val="0044158C"/>
    <w:rsid w:val="004439F1"/>
    <w:rsid w:val="00444238"/>
    <w:rsid w:val="00444DFF"/>
    <w:rsid w:val="00444FC5"/>
    <w:rsid w:val="00445EED"/>
    <w:rsid w:val="00447ED3"/>
    <w:rsid w:val="00450029"/>
    <w:rsid w:val="004509AC"/>
    <w:rsid w:val="00450C0E"/>
    <w:rsid w:val="00450DB9"/>
    <w:rsid w:val="00453648"/>
    <w:rsid w:val="00453961"/>
    <w:rsid w:val="00454462"/>
    <w:rsid w:val="004550B8"/>
    <w:rsid w:val="00456EFD"/>
    <w:rsid w:val="00457078"/>
    <w:rsid w:val="004573D7"/>
    <w:rsid w:val="00459686"/>
    <w:rsid w:val="00460E21"/>
    <w:rsid w:val="004618E3"/>
    <w:rsid w:val="00461E01"/>
    <w:rsid w:val="00464A27"/>
    <w:rsid w:val="00470D6F"/>
    <w:rsid w:val="004724E0"/>
    <w:rsid w:val="00472D47"/>
    <w:rsid w:val="00476338"/>
    <w:rsid w:val="00476BA1"/>
    <w:rsid w:val="004777A0"/>
    <w:rsid w:val="0048159C"/>
    <w:rsid w:val="00482970"/>
    <w:rsid w:val="00482B38"/>
    <w:rsid w:val="00482FEC"/>
    <w:rsid w:val="00484EA5"/>
    <w:rsid w:val="00486D62"/>
    <w:rsid w:val="00486FDE"/>
    <w:rsid w:val="00487F0E"/>
    <w:rsid w:val="00490429"/>
    <w:rsid w:val="00490D2B"/>
    <w:rsid w:val="00491D7B"/>
    <w:rsid w:val="004923F8"/>
    <w:rsid w:val="00496382"/>
    <w:rsid w:val="0049860D"/>
    <w:rsid w:val="004A2729"/>
    <w:rsid w:val="004A284E"/>
    <w:rsid w:val="004A30C2"/>
    <w:rsid w:val="004A6024"/>
    <w:rsid w:val="004A66CB"/>
    <w:rsid w:val="004A68B8"/>
    <w:rsid w:val="004B05CC"/>
    <w:rsid w:val="004B55E1"/>
    <w:rsid w:val="004B669E"/>
    <w:rsid w:val="004B6B2B"/>
    <w:rsid w:val="004C4797"/>
    <w:rsid w:val="004C69F0"/>
    <w:rsid w:val="004C6AFF"/>
    <w:rsid w:val="004D06FE"/>
    <w:rsid w:val="004D17F2"/>
    <w:rsid w:val="004D3ED4"/>
    <w:rsid w:val="004D4581"/>
    <w:rsid w:val="004D489B"/>
    <w:rsid w:val="004D5ED2"/>
    <w:rsid w:val="004D61C4"/>
    <w:rsid w:val="004D6201"/>
    <w:rsid w:val="004E07CD"/>
    <w:rsid w:val="004E182B"/>
    <w:rsid w:val="004E20C8"/>
    <w:rsid w:val="004E2274"/>
    <w:rsid w:val="004E31C5"/>
    <w:rsid w:val="004E45E7"/>
    <w:rsid w:val="004E51F0"/>
    <w:rsid w:val="004E6E60"/>
    <w:rsid w:val="004E7B4B"/>
    <w:rsid w:val="004F0527"/>
    <w:rsid w:val="004F097B"/>
    <w:rsid w:val="004F1B17"/>
    <w:rsid w:val="004F1FBE"/>
    <w:rsid w:val="004F377A"/>
    <w:rsid w:val="004F389F"/>
    <w:rsid w:val="004F4CCB"/>
    <w:rsid w:val="004F54F8"/>
    <w:rsid w:val="004F5AFA"/>
    <w:rsid w:val="00503048"/>
    <w:rsid w:val="005062C8"/>
    <w:rsid w:val="0050655E"/>
    <w:rsid w:val="005068A8"/>
    <w:rsid w:val="00506F72"/>
    <w:rsid w:val="005076D4"/>
    <w:rsid w:val="0050B3A9"/>
    <w:rsid w:val="0051227B"/>
    <w:rsid w:val="00512CEE"/>
    <w:rsid w:val="00513179"/>
    <w:rsid w:val="005133C1"/>
    <w:rsid w:val="00513E8E"/>
    <w:rsid w:val="00514237"/>
    <w:rsid w:val="005147B1"/>
    <w:rsid w:val="005155AC"/>
    <w:rsid w:val="00515879"/>
    <w:rsid w:val="005205A1"/>
    <w:rsid w:val="005221F8"/>
    <w:rsid w:val="0052379A"/>
    <w:rsid w:val="00525DDC"/>
    <w:rsid w:val="005264AE"/>
    <w:rsid w:val="00526B4D"/>
    <w:rsid w:val="005311AC"/>
    <w:rsid w:val="00532014"/>
    <w:rsid w:val="00533F6F"/>
    <w:rsid w:val="00536352"/>
    <w:rsid w:val="00537CDD"/>
    <w:rsid w:val="00537E28"/>
    <w:rsid w:val="00540709"/>
    <w:rsid w:val="0054109E"/>
    <w:rsid w:val="005424B7"/>
    <w:rsid w:val="00543949"/>
    <w:rsid w:val="00543BA0"/>
    <w:rsid w:val="00544A2A"/>
    <w:rsid w:val="00547075"/>
    <w:rsid w:val="005477EC"/>
    <w:rsid w:val="00552D81"/>
    <w:rsid w:val="00553C4A"/>
    <w:rsid w:val="00553D8B"/>
    <w:rsid w:val="00554CF9"/>
    <w:rsid w:val="005574DC"/>
    <w:rsid w:val="00560713"/>
    <w:rsid w:val="0056080A"/>
    <w:rsid w:val="00560DBF"/>
    <w:rsid w:val="00563AD7"/>
    <w:rsid w:val="00565A17"/>
    <w:rsid w:val="00565C4A"/>
    <w:rsid w:val="00565FB0"/>
    <w:rsid w:val="00567DA2"/>
    <w:rsid w:val="005702C6"/>
    <w:rsid w:val="005756B3"/>
    <w:rsid w:val="0057698D"/>
    <w:rsid w:val="00582A2F"/>
    <w:rsid w:val="00582C08"/>
    <w:rsid w:val="00583BFD"/>
    <w:rsid w:val="005841C7"/>
    <w:rsid w:val="005878BA"/>
    <w:rsid w:val="0059041B"/>
    <w:rsid w:val="00590672"/>
    <w:rsid w:val="00591788"/>
    <w:rsid w:val="00592C22"/>
    <w:rsid w:val="00592CF8"/>
    <w:rsid w:val="0059361D"/>
    <w:rsid w:val="00593954"/>
    <w:rsid w:val="00594DAA"/>
    <w:rsid w:val="00595A1F"/>
    <w:rsid w:val="0059689B"/>
    <w:rsid w:val="00597D40"/>
    <w:rsid w:val="005A233A"/>
    <w:rsid w:val="005A237C"/>
    <w:rsid w:val="005A2D91"/>
    <w:rsid w:val="005A319E"/>
    <w:rsid w:val="005A3BAF"/>
    <w:rsid w:val="005A3BE2"/>
    <w:rsid w:val="005A6733"/>
    <w:rsid w:val="005A6960"/>
    <w:rsid w:val="005A6C68"/>
    <w:rsid w:val="005B0020"/>
    <w:rsid w:val="005B0227"/>
    <w:rsid w:val="005B2DE7"/>
    <w:rsid w:val="005B354E"/>
    <w:rsid w:val="005B7B05"/>
    <w:rsid w:val="005C0254"/>
    <w:rsid w:val="005C0906"/>
    <w:rsid w:val="005C13EF"/>
    <w:rsid w:val="005C31D6"/>
    <w:rsid w:val="005C477B"/>
    <w:rsid w:val="005C6053"/>
    <w:rsid w:val="005C6612"/>
    <w:rsid w:val="005C72D2"/>
    <w:rsid w:val="005D04C7"/>
    <w:rsid w:val="005D137D"/>
    <w:rsid w:val="005D2DE6"/>
    <w:rsid w:val="005D5A44"/>
    <w:rsid w:val="005D5D54"/>
    <w:rsid w:val="005D5DD7"/>
    <w:rsid w:val="005D69F2"/>
    <w:rsid w:val="005D761C"/>
    <w:rsid w:val="005D76CB"/>
    <w:rsid w:val="005E46AF"/>
    <w:rsid w:val="005E6ADD"/>
    <w:rsid w:val="005E7449"/>
    <w:rsid w:val="005E78AA"/>
    <w:rsid w:val="005E7BF1"/>
    <w:rsid w:val="005F0743"/>
    <w:rsid w:val="005F3131"/>
    <w:rsid w:val="005F51A9"/>
    <w:rsid w:val="005F6EBB"/>
    <w:rsid w:val="005F7F73"/>
    <w:rsid w:val="0060082E"/>
    <w:rsid w:val="00601C76"/>
    <w:rsid w:val="006028F8"/>
    <w:rsid w:val="006046D7"/>
    <w:rsid w:val="00606707"/>
    <w:rsid w:val="00606D01"/>
    <w:rsid w:val="00607461"/>
    <w:rsid w:val="00607C1F"/>
    <w:rsid w:val="00610B69"/>
    <w:rsid w:val="006112F3"/>
    <w:rsid w:val="00611938"/>
    <w:rsid w:val="00612C93"/>
    <w:rsid w:val="00613822"/>
    <w:rsid w:val="00614E46"/>
    <w:rsid w:val="006160A2"/>
    <w:rsid w:val="00617758"/>
    <w:rsid w:val="00620931"/>
    <w:rsid w:val="00621296"/>
    <w:rsid w:val="00624282"/>
    <w:rsid w:val="006267A1"/>
    <w:rsid w:val="00626D55"/>
    <w:rsid w:val="00628BB8"/>
    <w:rsid w:val="006304B5"/>
    <w:rsid w:val="006306E9"/>
    <w:rsid w:val="006319A7"/>
    <w:rsid w:val="00631BDB"/>
    <w:rsid w:val="00633ED4"/>
    <w:rsid w:val="006420FF"/>
    <w:rsid w:val="0064353E"/>
    <w:rsid w:val="00644602"/>
    <w:rsid w:val="00646A60"/>
    <w:rsid w:val="00647710"/>
    <w:rsid w:val="006477C7"/>
    <w:rsid w:val="00652FF7"/>
    <w:rsid w:val="006536F0"/>
    <w:rsid w:val="006545DF"/>
    <w:rsid w:val="00654AB9"/>
    <w:rsid w:val="006552FF"/>
    <w:rsid w:val="00656B59"/>
    <w:rsid w:val="00657E1C"/>
    <w:rsid w:val="00662B2E"/>
    <w:rsid w:val="00662F60"/>
    <w:rsid w:val="00663184"/>
    <w:rsid w:val="006640F8"/>
    <w:rsid w:val="00666C4D"/>
    <w:rsid w:val="00667F23"/>
    <w:rsid w:val="00670D6B"/>
    <w:rsid w:val="0067153F"/>
    <w:rsid w:val="00671B61"/>
    <w:rsid w:val="00672A0B"/>
    <w:rsid w:val="00672A5D"/>
    <w:rsid w:val="00673A0E"/>
    <w:rsid w:val="006762B9"/>
    <w:rsid w:val="006771A1"/>
    <w:rsid w:val="00680061"/>
    <w:rsid w:val="00680FEE"/>
    <w:rsid w:val="00682D1F"/>
    <w:rsid w:val="006840F0"/>
    <w:rsid w:val="006844F6"/>
    <w:rsid w:val="00685AD2"/>
    <w:rsid w:val="00686497"/>
    <w:rsid w:val="00687532"/>
    <w:rsid w:val="006875EE"/>
    <w:rsid w:val="00687B34"/>
    <w:rsid w:val="00687C3F"/>
    <w:rsid w:val="006924B0"/>
    <w:rsid w:val="0069279F"/>
    <w:rsid w:val="00694502"/>
    <w:rsid w:val="006955B6"/>
    <w:rsid w:val="006955E0"/>
    <w:rsid w:val="00695783"/>
    <w:rsid w:val="006A03D0"/>
    <w:rsid w:val="006A27EC"/>
    <w:rsid w:val="006A2FC3"/>
    <w:rsid w:val="006A3B7D"/>
    <w:rsid w:val="006A495E"/>
    <w:rsid w:val="006A5249"/>
    <w:rsid w:val="006B0484"/>
    <w:rsid w:val="006B0765"/>
    <w:rsid w:val="006B09EC"/>
    <w:rsid w:val="006B2F1A"/>
    <w:rsid w:val="006C1648"/>
    <w:rsid w:val="006C2994"/>
    <w:rsid w:val="006C3DF1"/>
    <w:rsid w:val="006C46AA"/>
    <w:rsid w:val="006C5EF3"/>
    <w:rsid w:val="006C7307"/>
    <w:rsid w:val="006C7B77"/>
    <w:rsid w:val="006C7FF7"/>
    <w:rsid w:val="006D0150"/>
    <w:rsid w:val="006D2CDB"/>
    <w:rsid w:val="006D3F7A"/>
    <w:rsid w:val="006E0F05"/>
    <w:rsid w:val="006E5393"/>
    <w:rsid w:val="006E67E1"/>
    <w:rsid w:val="006F0937"/>
    <w:rsid w:val="006F1B8C"/>
    <w:rsid w:val="006F1C1C"/>
    <w:rsid w:val="006F258D"/>
    <w:rsid w:val="006F36D3"/>
    <w:rsid w:val="006F7DAE"/>
    <w:rsid w:val="007007BA"/>
    <w:rsid w:val="0070171A"/>
    <w:rsid w:val="00702174"/>
    <w:rsid w:val="00702FC9"/>
    <w:rsid w:val="00703734"/>
    <w:rsid w:val="0070390A"/>
    <w:rsid w:val="00703CFC"/>
    <w:rsid w:val="007046C7"/>
    <w:rsid w:val="00704ABF"/>
    <w:rsid w:val="00704E2A"/>
    <w:rsid w:val="007100DB"/>
    <w:rsid w:val="007134C8"/>
    <w:rsid w:val="007139A2"/>
    <w:rsid w:val="00714533"/>
    <w:rsid w:val="00714573"/>
    <w:rsid w:val="007163E3"/>
    <w:rsid w:val="00721307"/>
    <w:rsid w:val="00721989"/>
    <w:rsid w:val="00722BA0"/>
    <w:rsid w:val="007233C5"/>
    <w:rsid w:val="007251C4"/>
    <w:rsid w:val="0072621D"/>
    <w:rsid w:val="007267D3"/>
    <w:rsid w:val="007276BF"/>
    <w:rsid w:val="00730467"/>
    <w:rsid w:val="00730766"/>
    <w:rsid w:val="00730D36"/>
    <w:rsid w:val="00731724"/>
    <w:rsid w:val="00731E06"/>
    <w:rsid w:val="00732480"/>
    <w:rsid w:val="0073368B"/>
    <w:rsid w:val="00734E3F"/>
    <w:rsid w:val="0073610B"/>
    <w:rsid w:val="00736392"/>
    <w:rsid w:val="007374D2"/>
    <w:rsid w:val="00740F4D"/>
    <w:rsid w:val="00744019"/>
    <w:rsid w:val="00744816"/>
    <w:rsid w:val="00752B11"/>
    <w:rsid w:val="007534D1"/>
    <w:rsid w:val="00753C96"/>
    <w:rsid w:val="00761B2A"/>
    <w:rsid w:val="00762640"/>
    <w:rsid w:val="00766228"/>
    <w:rsid w:val="007708E6"/>
    <w:rsid w:val="007734C8"/>
    <w:rsid w:val="007735A8"/>
    <w:rsid w:val="00776CA3"/>
    <w:rsid w:val="00777DD7"/>
    <w:rsid w:val="00780726"/>
    <w:rsid w:val="00781D0E"/>
    <w:rsid w:val="00784A8D"/>
    <w:rsid w:val="0078614D"/>
    <w:rsid w:val="00787345"/>
    <w:rsid w:val="00787DCE"/>
    <w:rsid w:val="00787EAE"/>
    <w:rsid w:val="007908C8"/>
    <w:rsid w:val="007931FA"/>
    <w:rsid w:val="00795B4C"/>
    <w:rsid w:val="00797242"/>
    <w:rsid w:val="00797E1A"/>
    <w:rsid w:val="007A79C1"/>
    <w:rsid w:val="007A7B93"/>
    <w:rsid w:val="007A7BB1"/>
    <w:rsid w:val="007B1D17"/>
    <w:rsid w:val="007B24FC"/>
    <w:rsid w:val="007B2F35"/>
    <w:rsid w:val="007B4689"/>
    <w:rsid w:val="007B46CD"/>
    <w:rsid w:val="007B4B1D"/>
    <w:rsid w:val="007B7416"/>
    <w:rsid w:val="007B751E"/>
    <w:rsid w:val="007B79E8"/>
    <w:rsid w:val="007C0126"/>
    <w:rsid w:val="007C04DE"/>
    <w:rsid w:val="007C0807"/>
    <w:rsid w:val="007C1914"/>
    <w:rsid w:val="007C1E25"/>
    <w:rsid w:val="007C2A0F"/>
    <w:rsid w:val="007C333D"/>
    <w:rsid w:val="007C34BD"/>
    <w:rsid w:val="007C3B18"/>
    <w:rsid w:val="007C4990"/>
    <w:rsid w:val="007C4A57"/>
    <w:rsid w:val="007C5466"/>
    <w:rsid w:val="007D0C17"/>
    <w:rsid w:val="007D1058"/>
    <w:rsid w:val="007D1763"/>
    <w:rsid w:val="007D4F60"/>
    <w:rsid w:val="007D57E8"/>
    <w:rsid w:val="007D5BB3"/>
    <w:rsid w:val="007D66F1"/>
    <w:rsid w:val="007D7941"/>
    <w:rsid w:val="007E0C29"/>
    <w:rsid w:val="007E115B"/>
    <w:rsid w:val="007E17E1"/>
    <w:rsid w:val="007E1D09"/>
    <w:rsid w:val="007E45CC"/>
    <w:rsid w:val="007E463A"/>
    <w:rsid w:val="007E7B9A"/>
    <w:rsid w:val="007E7D24"/>
    <w:rsid w:val="007F16A7"/>
    <w:rsid w:val="007F382C"/>
    <w:rsid w:val="007F472E"/>
    <w:rsid w:val="007F4DDC"/>
    <w:rsid w:val="007F5496"/>
    <w:rsid w:val="00800036"/>
    <w:rsid w:val="00803714"/>
    <w:rsid w:val="00803EE4"/>
    <w:rsid w:val="00804B34"/>
    <w:rsid w:val="00805E59"/>
    <w:rsid w:val="00811BDB"/>
    <w:rsid w:val="00814A62"/>
    <w:rsid w:val="008163E8"/>
    <w:rsid w:val="00816559"/>
    <w:rsid w:val="00817451"/>
    <w:rsid w:val="00821874"/>
    <w:rsid w:val="00824966"/>
    <w:rsid w:val="00826356"/>
    <w:rsid w:val="00826E35"/>
    <w:rsid w:val="00827D8D"/>
    <w:rsid w:val="00830348"/>
    <w:rsid w:val="00831BFE"/>
    <w:rsid w:val="00831EEA"/>
    <w:rsid w:val="008322F7"/>
    <w:rsid w:val="00832F36"/>
    <w:rsid w:val="00833358"/>
    <w:rsid w:val="00834C28"/>
    <w:rsid w:val="00834D05"/>
    <w:rsid w:val="008366A0"/>
    <w:rsid w:val="00840623"/>
    <w:rsid w:val="00841EF0"/>
    <w:rsid w:val="0084311F"/>
    <w:rsid w:val="00843280"/>
    <w:rsid w:val="0084335F"/>
    <w:rsid w:val="00843630"/>
    <w:rsid w:val="00847FA3"/>
    <w:rsid w:val="00850753"/>
    <w:rsid w:val="008512AA"/>
    <w:rsid w:val="008531B1"/>
    <w:rsid w:val="008542A6"/>
    <w:rsid w:val="00854803"/>
    <w:rsid w:val="0085693A"/>
    <w:rsid w:val="00856B46"/>
    <w:rsid w:val="0085742B"/>
    <w:rsid w:val="00862681"/>
    <w:rsid w:val="0086392D"/>
    <w:rsid w:val="00865B3F"/>
    <w:rsid w:val="00866132"/>
    <w:rsid w:val="008668CA"/>
    <w:rsid w:val="00866BEE"/>
    <w:rsid w:val="00871589"/>
    <w:rsid w:val="00871986"/>
    <w:rsid w:val="008722B7"/>
    <w:rsid w:val="0087287A"/>
    <w:rsid w:val="008729B1"/>
    <w:rsid w:val="00872C8A"/>
    <w:rsid w:val="00874D17"/>
    <w:rsid w:val="00875BBE"/>
    <w:rsid w:val="00876036"/>
    <w:rsid w:val="008772FB"/>
    <w:rsid w:val="00877980"/>
    <w:rsid w:val="008817E1"/>
    <w:rsid w:val="00881BFB"/>
    <w:rsid w:val="008837B7"/>
    <w:rsid w:val="008837E5"/>
    <w:rsid w:val="008845EC"/>
    <w:rsid w:val="00886972"/>
    <w:rsid w:val="00886D40"/>
    <w:rsid w:val="00886DEE"/>
    <w:rsid w:val="00887150"/>
    <w:rsid w:val="0088D455"/>
    <w:rsid w:val="00890731"/>
    <w:rsid w:val="00893298"/>
    <w:rsid w:val="00893B44"/>
    <w:rsid w:val="00894D4F"/>
    <w:rsid w:val="0089751D"/>
    <w:rsid w:val="008978B8"/>
    <w:rsid w:val="008A032B"/>
    <w:rsid w:val="008A0A99"/>
    <w:rsid w:val="008A10B3"/>
    <w:rsid w:val="008A2426"/>
    <w:rsid w:val="008A4048"/>
    <w:rsid w:val="008A4329"/>
    <w:rsid w:val="008A4B40"/>
    <w:rsid w:val="008A6535"/>
    <w:rsid w:val="008B1FC2"/>
    <w:rsid w:val="008B2B49"/>
    <w:rsid w:val="008B321D"/>
    <w:rsid w:val="008B3AED"/>
    <w:rsid w:val="008B4275"/>
    <w:rsid w:val="008B460B"/>
    <w:rsid w:val="008B7870"/>
    <w:rsid w:val="008B7DBB"/>
    <w:rsid w:val="008C02E0"/>
    <w:rsid w:val="008C114D"/>
    <w:rsid w:val="008C1A1C"/>
    <w:rsid w:val="008C33E8"/>
    <w:rsid w:val="008C74DC"/>
    <w:rsid w:val="008C7CFB"/>
    <w:rsid w:val="008D0566"/>
    <w:rsid w:val="008D0E6D"/>
    <w:rsid w:val="008D2487"/>
    <w:rsid w:val="008D2909"/>
    <w:rsid w:val="008D3D7F"/>
    <w:rsid w:val="008E04FB"/>
    <w:rsid w:val="008E088B"/>
    <w:rsid w:val="008E3658"/>
    <w:rsid w:val="008E4B3F"/>
    <w:rsid w:val="008E50A5"/>
    <w:rsid w:val="008E5DDB"/>
    <w:rsid w:val="008E61DF"/>
    <w:rsid w:val="008E78DE"/>
    <w:rsid w:val="008E7CC8"/>
    <w:rsid w:val="008E8D1B"/>
    <w:rsid w:val="008F234F"/>
    <w:rsid w:val="008F2DA3"/>
    <w:rsid w:val="008F5FE4"/>
    <w:rsid w:val="008F6786"/>
    <w:rsid w:val="008F6BFD"/>
    <w:rsid w:val="0090138D"/>
    <w:rsid w:val="00901BD1"/>
    <w:rsid w:val="009037F9"/>
    <w:rsid w:val="00903A61"/>
    <w:rsid w:val="009045A8"/>
    <w:rsid w:val="00904EAC"/>
    <w:rsid w:val="009061EC"/>
    <w:rsid w:val="0091231B"/>
    <w:rsid w:val="0091354E"/>
    <w:rsid w:val="00915AEC"/>
    <w:rsid w:val="00916060"/>
    <w:rsid w:val="00916ADE"/>
    <w:rsid w:val="00920F87"/>
    <w:rsid w:val="0092151D"/>
    <w:rsid w:val="00923A7B"/>
    <w:rsid w:val="0092454A"/>
    <w:rsid w:val="0092475E"/>
    <w:rsid w:val="00927A9E"/>
    <w:rsid w:val="00927E25"/>
    <w:rsid w:val="00931580"/>
    <w:rsid w:val="00932E6D"/>
    <w:rsid w:val="00933B3E"/>
    <w:rsid w:val="00935020"/>
    <w:rsid w:val="0093534F"/>
    <w:rsid w:val="00935462"/>
    <w:rsid w:val="00944668"/>
    <w:rsid w:val="00944F96"/>
    <w:rsid w:val="009472C0"/>
    <w:rsid w:val="00953026"/>
    <w:rsid w:val="00953789"/>
    <w:rsid w:val="00953A5F"/>
    <w:rsid w:val="00954B4F"/>
    <w:rsid w:val="00954E43"/>
    <w:rsid w:val="00955DCA"/>
    <w:rsid w:val="00961759"/>
    <w:rsid w:val="00962FBA"/>
    <w:rsid w:val="00963F30"/>
    <w:rsid w:val="00965568"/>
    <w:rsid w:val="009656B1"/>
    <w:rsid w:val="00970FAC"/>
    <w:rsid w:val="00972A01"/>
    <w:rsid w:val="0097634C"/>
    <w:rsid w:val="0097748E"/>
    <w:rsid w:val="00977D93"/>
    <w:rsid w:val="00977EBA"/>
    <w:rsid w:val="00980E10"/>
    <w:rsid w:val="00983B9F"/>
    <w:rsid w:val="00985109"/>
    <w:rsid w:val="009852D0"/>
    <w:rsid w:val="00985E14"/>
    <w:rsid w:val="0098632E"/>
    <w:rsid w:val="009873C8"/>
    <w:rsid w:val="00987DB1"/>
    <w:rsid w:val="009912EC"/>
    <w:rsid w:val="0099335B"/>
    <w:rsid w:val="0099624F"/>
    <w:rsid w:val="00996646"/>
    <w:rsid w:val="009A0847"/>
    <w:rsid w:val="009A1010"/>
    <w:rsid w:val="009A1C82"/>
    <w:rsid w:val="009A5A0D"/>
    <w:rsid w:val="009A64AC"/>
    <w:rsid w:val="009A6663"/>
    <w:rsid w:val="009A6BFC"/>
    <w:rsid w:val="009A6CCA"/>
    <w:rsid w:val="009B052A"/>
    <w:rsid w:val="009B135E"/>
    <w:rsid w:val="009B20A4"/>
    <w:rsid w:val="009B220D"/>
    <w:rsid w:val="009B2836"/>
    <w:rsid w:val="009B329E"/>
    <w:rsid w:val="009B396B"/>
    <w:rsid w:val="009B4377"/>
    <w:rsid w:val="009B5BF4"/>
    <w:rsid w:val="009C1EB0"/>
    <w:rsid w:val="009C2AA1"/>
    <w:rsid w:val="009C2DA2"/>
    <w:rsid w:val="009C3A68"/>
    <w:rsid w:val="009C654B"/>
    <w:rsid w:val="009D2EAF"/>
    <w:rsid w:val="009D35C6"/>
    <w:rsid w:val="009D7E9F"/>
    <w:rsid w:val="009E1547"/>
    <w:rsid w:val="009E41EB"/>
    <w:rsid w:val="009E44A3"/>
    <w:rsid w:val="009E4BA3"/>
    <w:rsid w:val="009E6135"/>
    <w:rsid w:val="009E61F7"/>
    <w:rsid w:val="009E6D15"/>
    <w:rsid w:val="009E7D0E"/>
    <w:rsid w:val="009F11D7"/>
    <w:rsid w:val="009F3816"/>
    <w:rsid w:val="009F3D9B"/>
    <w:rsid w:val="009F40C1"/>
    <w:rsid w:val="009F52EE"/>
    <w:rsid w:val="009F6F6C"/>
    <w:rsid w:val="00A00342"/>
    <w:rsid w:val="00A008C8"/>
    <w:rsid w:val="00A01037"/>
    <w:rsid w:val="00A04A4E"/>
    <w:rsid w:val="00A050D1"/>
    <w:rsid w:val="00A05510"/>
    <w:rsid w:val="00A0558B"/>
    <w:rsid w:val="00A05F28"/>
    <w:rsid w:val="00A06005"/>
    <w:rsid w:val="00A06707"/>
    <w:rsid w:val="00A07746"/>
    <w:rsid w:val="00A10136"/>
    <w:rsid w:val="00A1151F"/>
    <w:rsid w:val="00A11A03"/>
    <w:rsid w:val="00A11DC8"/>
    <w:rsid w:val="00A13BF7"/>
    <w:rsid w:val="00A14419"/>
    <w:rsid w:val="00A16857"/>
    <w:rsid w:val="00A204A1"/>
    <w:rsid w:val="00A21BBE"/>
    <w:rsid w:val="00A23095"/>
    <w:rsid w:val="00A243BD"/>
    <w:rsid w:val="00A24B38"/>
    <w:rsid w:val="00A30051"/>
    <w:rsid w:val="00A30777"/>
    <w:rsid w:val="00A32237"/>
    <w:rsid w:val="00A3309E"/>
    <w:rsid w:val="00A33785"/>
    <w:rsid w:val="00A33CCA"/>
    <w:rsid w:val="00A33F94"/>
    <w:rsid w:val="00A352AC"/>
    <w:rsid w:val="00A3719E"/>
    <w:rsid w:val="00A373EA"/>
    <w:rsid w:val="00A4795F"/>
    <w:rsid w:val="00A51239"/>
    <w:rsid w:val="00A534DC"/>
    <w:rsid w:val="00A54C5F"/>
    <w:rsid w:val="00A559ED"/>
    <w:rsid w:val="00A563E8"/>
    <w:rsid w:val="00A56F22"/>
    <w:rsid w:val="00A57BF6"/>
    <w:rsid w:val="00A60ED1"/>
    <w:rsid w:val="00A61000"/>
    <w:rsid w:val="00A61AF0"/>
    <w:rsid w:val="00A62CFA"/>
    <w:rsid w:val="00A67763"/>
    <w:rsid w:val="00A7074A"/>
    <w:rsid w:val="00A71074"/>
    <w:rsid w:val="00A719D8"/>
    <w:rsid w:val="00A71E69"/>
    <w:rsid w:val="00A73508"/>
    <w:rsid w:val="00A73DAF"/>
    <w:rsid w:val="00A73F27"/>
    <w:rsid w:val="00A74656"/>
    <w:rsid w:val="00A7517F"/>
    <w:rsid w:val="00A77543"/>
    <w:rsid w:val="00A8153B"/>
    <w:rsid w:val="00A8203E"/>
    <w:rsid w:val="00A87473"/>
    <w:rsid w:val="00A87F34"/>
    <w:rsid w:val="00A90B6B"/>
    <w:rsid w:val="00A92CE6"/>
    <w:rsid w:val="00A95180"/>
    <w:rsid w:val="00A97B2C"/>
    <w:rsid w:val="00A97DCD"/>
    <w:rsid w:val="00AA0B50"/>
    <w:rsid w:val="00AA426D"/>
    <w:rsid w:val="00AA6422"/>
    <w:rsid w:val="00AA7473"/>
    <w:rsid w:val="00AA7921"/>
    <w:rsid w:val="00AB3325"/>
    <w:rsid w:val="00AB4319"/>
    <w:rsid w:val="00AB5865"/>
    <w:rsid w:val="00AB5C3E"/>
    <w:rsid w:val="00AB65C0"/>
    <w:rsid w:val="00AB7692"/>
    <w:rsid w:val="00AC0673"/>
    <w:rsid w:val="00AC0CEF"/>
    <w:rsid w:val="00AC1C33"/>
    <w:rsid w:val="00AC20E1"/>
    <w:rsid w:val="00AC7A91"/>
    <w:rsid w:val="00AC7FDB"/>
    <w:rsid w:val="00AD1D18"/>
    <w:rsid w:val="00AD26C9"/>
    <w:rsid w:val="00AD2AE2"/>
    <w:rsid w:val="00AD4822"/>
    <w:rsid w:val="00AD4BA3"/>
    <w:rsid w:val="00AD5068"/>
    <w:rsid w:val="00AD7E65"/>
    <w:rsid w:val="00AE399D"/>
    <w:rsid w:val="00AE41FD"/>
    <w:rsid w:val="00AE6A57"/>
    <w:rsid w:val="00AF249B"/>
    <w:rsid w:val="00AF2E67"/>
    <w:rsid w:val="00AF4DFB"/>
    <w:rsid w:val="00AF6926"/>
    <w:rsid w:val="00B0162C"/>
    <w:rsid w:val="00B02FF6"/>
    <w:rsid w:val="00B03FF8"/>
    <w:rsid w:val="00B041A2"/>
    <w:rsid w:val="00B05D31"/>
    <w:rsid w:val="00B06E7D"/>
    <w:rsid w:val="00B07CD0"/>
    <w:rsid w:val="00B10FE5"/>
    <w:rsid w:val="00B11115"/>
    <w:rsid w:val="00B11B9B"/>
    <w:rsid w:val="00B13F6D"/>
    <w:rsid w:val="00B1500C"/>
    <w:rsid w:val="00B15240"/>
    <w:rsid w:val="00B16362"/>
    <w:rsid w:val="00B1666E"/>
    <w:rsid w:val="00B16B42"/>
    <w:rsid w:val="00B175F3"/>
    <w:rsid w:val="00B2021D"/>
    <w:rsid w:val="00B21405"/>
    <w:rsid w:val="00B22CCA"/>
    <w:rsid w:val="00B233FD"/>
    <w:rsid w:val="00B259AB"/>
    <w:rsid w:val="00B26314"/>
    <w:rsid w:val="00B26E7D"/>
    <w:rsid w:val="00B27B8E"/>
    <w:rsid w:val="00B309D9"/>
    <w:rsid w:val="00B338B9"/>
    <w:rsid w:val="00B3433F"/>
    <w:rsid w:val="00B34ADF"/>
    <w:rsid w:val="00B359BD"/>
    <w:rsid w:val="00B41A29"/>
    <w:rsid w:val="00B4328D"/>
    <w:rsid w:val="00B4495E"/>
    <w:rsid w:val="00B45E5D"/>
    <w:rsid w:val="00B467AA"/>
    <w:rsid w:val="00B5130E"/>
    <w:rsid w:val="00B513D6"/>
    <w:rsid w:val="00B5259C"/>
    <w:rsid w:val="00B527B6"/>
    <w:rsid w:val="00B5441C"/>
    <w:rsid w:val="00B60478"/>
    <w:rsid w:val="00B615FA"/>
    <w:rsid w:val="00B6310B"/>
    <w:rsid w:val="00B656DF"/>
    <w:rsid w:val="00B65C81"/>
    <w:rsid w:val="00B65E1B"/>
    <w:rsid w:val="00B67EBD"/>
    <w:rsid w:val="00B710CE"/>
    <w:rsid w:val="00B741A9"/>
    <w:rsid w:val="00B77F47"/>
    <w:rsid w:val="00B80454"/>
    <w:rsid w:val="00B82F3E"/>
    <w:rsid w:val="00B83CCB"/>
    <w:rsid w:val="00B83F15"/>
    <w:rsid w:val="00B84DDD"/>
    <w:rsid w:val="00B86412"/>
    <w:rsid w:val="00B87BCF"/>
    <w:rsid w:val="00B87ED2"/>
    <w:rsid w:val="00B9079C"/>
    <w:rsid w:val="00B9150F"/>
    <w:rsid w:val="00B91C6E"/>
    <w:rsid w:val="00B91F8B"/>
    <w:rsid w:val="00B92FB5"/>
    <w:rsid w:val="00B94038"/>
    <w:rsid w:val="00B94317"/>
    <w:rsid w:val="00B97B39"/>
    <w:rsid w:val="00BA0688"/>
    <w:rsid w:val="00BA0F50"/>
    <w:rsid w:val="00BA1331"/>
    <w:rsid w:val="00BA3A85"/>
    <w:rsid w:val="00BA5A9F"/>
    <w:rsid w:val="00BB0181"/>
    <w:rsid w:val="00BB13E9"/>
    <w:rsid w:val="00BB4517"/>
    <w:rsid w:val="00BB56E8"/>
    <w:rsid w:val="00BB6CF8"/>
    <w:rsid w:val="00BC1384"/>
    <w:rsid w:val="00BC1711"/>
    <w:rsid w:val="00BC551A"/>
    <w:rsid w:val="00BC58CE"/>
    <w:rsid w:val="00BC5907"/>
    <w:rsid w:val="00BC6BB8"/>
    <w:rsid w:val="00BD13D1"/>
    <w:rsid w:val="00BD3CF8"/>
    <w:rsid w:val="00BD5E3F"/>
    <w:rsid w:val="00BD78BA"/>
    <w:rsid w:val="00BD790E"/>
    <w:rsid w:val="00BD7CEF"/>
    <w:rsid w:val="00BD7E77"/>
    <w:rsid w:val="00BE06F7"/>
    <w:rsid w:val="00BE2AA8"/>
    <w:rsid w:val="00BE49CD"/>
    <w:rsid w:val="00BE5E98"/>
    <w:rsid w:val="00BE7968"/>
    <w:rsid w:val="00BF1451"/>
    <w:rsid w:val="00BF1AD0"/>
    <w:rsid w:val="00BF35BE"/>
    <w:rsid w:val="00BF3A1D"/>
    <w:rsid w:val="00BF6884"/>
    <w:rsid w:val="00BF69BA"/>
    <w:rsid w:val="00C00730"/>
    <w:rsid w:val="00C0127E"/>
    <w:rsid w:val="00C0217B"/>
    <w:rsid w:val="00C02AF5"/>
    <w:rsid w:val="00C03BC1"/>
    <w:rsid w:val="00C10DD9"/>
    <w:rsid w:val="00C10FC5"/>
    <w:rsid w:val="00C13542"/>
    <w:rsid w:val="00C14D96"/>
    <w:rsid w:val="00C17F20"/>
    <w:rsid w:val="00C24D4F"/>
    <w:rsid w:val="00C24EE3"/>
    <w:rsid w:val="00C2579F"/>
    <w:rsid w:val="00C25F9D"/>
    <w:rsid w:val="00C2788C"/>
    <w:rsid w:val="00C350A2"/>
    <w:rsid w:val="00C35802"/>
    <w:rsid w:val="00C36087"/>
    <w:rsid w:val="00C36E17"/>
    <w:rsid w:val="00C37AA8"/>
    <w:rsid w:val="00C40AEB"/>
    <w:rsid w:val="00C40AF4"/>
    <w:rsid w:val="00C40DDD"/>
    <w:rsid w:val="00C465A9"/>
    <w:rsid w:val="00C4728F"/>
    <w:rsid w:val="00C472F5"/>
    <w:rsid w:val="00C5034F"/>
    <w:rsid w:val="00C50F79"/>
    <w:rsid w:val="00C53754"/>
    <w:rsid w:val="00C5397B"/>
    <w:rsid w:val="00C569E2"/>
    <w:rsid w:val="00C57386"/>
    <w:rsid w:val="00C57486"/>
    <w:rsid w:val="00C57593"/>
    <w:rsid w:val="00C60158"/>
    <w:rsid w:val="00C61841"/>
    <w:rsid w:val="00C628FD"/>
    <w:rsid w:val="00C62DFC"/>
    <w:rsid w:val="00C66738"/>
    <w:rsid w:val="00C70265"/>
    <w:rsid w:val="00C704FE"/>
    <w:rsid w:val="00C70905"/>
    <w:rsid w:val="00C719CF"/>
    <w:rsid w:val="00C71C1D"/>
    <w:rsid w:val="00C73B26"/>
    <w:rsid w:val="00C76DB1"/>
    <w:rsid w:val="00C77422"/>
    <w:rsid w:val="00C77626"/>
    <w:rsid w:val="00C77C14"/>
    <w:rsid w:val="00C77D1D"/>
    <w:rsid w:val="00C80B0A"/>
    <w:rsid w:val="00C825B4"/>
    <w:rsid w:val="00C856A1"/>
    <w:rsid w:val="00C86375"/>
    <w:rsid w:val="00C87125"/>
    <w:rsid w:val="00C91F44"/>
    <w:rsid w:val="00C92BBD"/>
    <w:rsid w:val="00C93146"/>
    <w:rsid w:val="00C93EBD"/>
    <w:rsid w:val="00C94378"/>
    <w:rsid w:val="00C94953"/>
    <w:rsid w:val="00CA38E3"/>
    <w:rsid w:val="00CA4F85"/>
    <w:rsid w:val="00CA76E9"/>
    <w:rsid w:val="00CB002A"/>
    <w:rsid w:val="00CB1226"/>
    <w:rsid w:val="00CB1573"/>
    <w:rsid w:val="00CB2F04"/>
    <w:rsid w:val="00CB3994"/>
    <w:rsid w:val="00CB43C2"/>
    <w:rsid w:val="00CB5C63"/>
    <w:rsid w:val="00CB6B5F"/>
    <w:rsid w:val="00CC0067"/>
    <w:rsid w:val="00CC0AC0"/>
    <w:rsid w:val="00CC3643"/>
    <w:rsid w:val="00CC4757"/>
    <w:rsid w:val="00CC61B6"/>
    <w:rsid w:val="00CC7825"/>
    <w:rsid w:val="00CD1A19"/>
    <w:rsid w:val="00CD629A"/>
    <w:rsid w:val="00CE0193"/>
    <w:rsid w:val="00CE0510"/>
    <w:rsid w:val="00CE0579"/>
    <w:rsid w:val="00CE06FA"/>
    <w:rsid w:val="00CE07F3"/>
    <w:rsid w:val="00CE2254"/>
    <w:rsid w:val="00CE44D6"/>
    <w:rsid w:val="00CE4A54"/>
    <w:rsid w:val="00CE5302"/>
    <w:rsid w:val="00CE58DF"/>
    <w:rsid w:val="00CE6820"/>
    <w:rsid w:val="00CF003D"/>
    <w:rsid w:val="00CF0BE7"/>
    <w:rsid w:val="00CF20BC"/>
    <w:rsid w:val="00CF449C"/>
    <w:rsid w:val="00CF4B3B"/>
    <w:rsid w:val="00CF4E88"/>
    <w:rsid w:val="00CF502C"/>
    <w:rsid w:val="00CF5621"/>
    <w:rsid w:val="00CF6977"/>
    <w:rsid w:val="00CF7612"/>
    <w:rsid w:val="00CFA1C1"/>
    <w:rsid w:val="00D003E6"/>
    <w:rsid w:val="00D037A8"/>
    <w:rsid w:val="00D03E15"/>
    <w:rsid w:val="00D042D1"/>
    <w:rsid w:val="00D04433"/>
    <w:rsid w:val="00D044F4"/>
    <w:rsid w:val="00D045E9"/>
    <w:rsid w:val="00D04C41"/>
    <w:rsid w:val="00D05BCA"/>
    <w:rsid w:val="00D116C9"/>
    <w:rsid w:val="00D1360C"/>
    <w:rsid w:val="00D1495F"/>
    <w:rsid w:val="00D14DE1"/>
    <w:rsid w:val="00D168A6"/>
    <w:rsid w:val="00D16A4A"/>
    <w:rsid w:val="00D16ACE"/>
    <w:rsid w:val="00D201A4"/>
    <w:rsid w:val="00D20A5E"/>
    <w:rsid w:val="00D20BA9"/>
    <w:rsid w:val="00D21883"/>
    <w:rsid w:val="00D22377"/>
    <w:rsid w:val="00D232EE"/>
    <w:rsid w:val="00D263F2"/>
    <w:rsid w:val="00D26835"/>
    <w:rsid w:val="00D30C94"/>
    <w:rsid w:val="00D3127B"/>
    <w:rsid w:val="00D319FE"/>
    <w:rsid w:val="00D340C5"/>
    <w:rsid w:val="00D36DF5"/>
    <w:rsid w:val="00D404C9"/>
    <w:rsid w:val="00D41510"/>
    <w:rsid w:val="00D42701"/>
    <w:rsid w:val="00D42CA3"/>
    <w:rsid w:val="00D44010"/>
    <w:rsid w:val="00D45568"/>
    <w:rsid w:val="00D47396"/>
    <w:rsid w:val="00D503AD"/>
    <w:rsid w:val="00D54843"/>
    <w:rsid w:val="00D56542"/>
    <w:rsid w:val="00D56AE1"/>
    <w:rsid w:val="00D572E8"/>
    <w:rsid w:val="00D57DAA"/>
    <w:rsid w:val="00D62D18"/>
    <w:rsid w:val="00D64CE0"/>
    <w:rsid w:val="00D65C5B"/>
    <w:rsid w:val="00D662BC"/>
    <w:rsid w:val="00D673F8"/>
    <w:rsid w:val="00D67549"/>
    <w:rsid w:val="00D67FE1"/>
    <w:rsid w:val="00D70C1D"/>
    <w:rsid w:val="00D7239E"/>
    <w:rsid w:val="00D72E19"/>
    <w:rsid w:val="00D73C00"/>
    <w:rsid w:val="00D74F2C"/>
    <w:rsid w:val="00D76168"/>
    <w:rsid w:val="00D76E72"/>
    <w:rsid w:val="00D83DA7"/>
    <w:rsid w:val="00D87852"/>
    <w:rsid w:val="00D878E4"/>
    <w:rsid w:val="00D92C60"/>
    <w:rsid w:val="00D95F59"/>
    <w:rsid w:val="00D97B79"/>
    <w:rsid w:val="00DA04C6"/>
    <w:rsid w:val="00DA249F"/>
    <w:rsid w:val="00DA31C0"/>
    <w:rsid w:val="00DA406D"/>
    <w:rsid w:val="00DA4745"/>
    <w:rsid w:val="00DA5BE1"/>
    <w:rsid w:val="00DA64D9"/>
    <w:rsid w:val="00DB1198"/>
    <w:rsid w:val="00DB124E"/>
    <w:rsid w:val="00DB1919"/>
    <w:rsid w:val="00DB2E49"/>
    <w:rsid w:val="00DB2F37"/>
    <w:rsid w:val="00DB4230"/>
    <w:rsid w:val="00DB530C"/>
    <w:rsid w:val="00DB7306"/>
    <w:rsid w:val="00DB744E"/>
    <w:rsid w:val="00DC1483"/>
    <w:rsid w:val="00DC14C4"/>
    <w:rsid w:val="00DC1AE5"/>
    <w:rsid w:val="00DC2650"/>
    <w:rsid w:val="00DC5EC6"/>
    <w:rsid w:val="00DD02C8"/>
    <w:rsid w:val="00DD07EB"/>
    <w:rsid w:val="00DD3342"/>
    <w:rsid w:val="00DD6473"/>
    <w:rsid w:val="00DD6BAA"/>
    <w:rsid w:val="00DD6E54"/>
    <w:rsid w:val="00DD746F"/>
    <w:rsid w:val="00DE309A"/>
    <w:rsid w:val="00DE34DA"/>
    <w:rsid w:val="00DE61F8"/>
    <w:rsid w:val="00DF0717"/>
    <w:rsid w:val="00DF1BA3"/>
    <w:rsid w:val="00DF1DDD"/>
    <w:rsid w:val="00DF3B43"/>
    <w:rsid w:val="00DF5BDD"/>
    <w:rsid w:val="00E01A5F"/>
    <w:rsid w:val="00E01E09"/>
    <w:rsid w:val="00E030BA"/>
    <w:rsid w:val="00E0701E"/>
    <w:rsid w:val="00E07BC9"/>
    <w:rsid w:val="00E107A3"/>
    <w:rsid w:val="00E10CD4"/>
    <w:rsid w:val="00E112D1"/>
    <w:rsid w:val="00E120EB"/>
    <w:rsid w:val="00E1254D"/>
    <w:rsid w:val="00E139E8"/>
    <w:rsid w:val="00E1456C"/>
    <w:rsid w:val="00E167D3"/>
    <w:rsid w:val="00E1696C"/>
    <w:rsid w:val="00E206E7"/>
    <w:rsid w:val="00E213FF"/>
    <w:rsid w:val="00E217DC"/>
    <w:rsid w:val="00E2229E"/>
    <w:rsid w:val="00E23F31"/>
    <w:rsid w:val="00E27EB8"/>
    <w:rsid w:val="00E30E95"/>
    <w:rsid w:val="00E31B31"/>
    <w:rsid w:val="00E33120"/>
    <w:rsid w:val="00E33A8A"/>
    <w:rsid w:val="00E344C9"/>
    <w:rsid w:val="00E34771"/>
    <w:rsid w:val="00E34C8C"/>
    <w:rsid w:val="00E35B57"/>
    <w:rsid w:val="00E400E0"/>
    <w:rsid w:val="00E43730"/>
    <w:rsid w:val="00E43B4B"/>
    <w:rsid w:val="00E4560E"/>
    <w:rsid w:val="00E4694F"/>
    <w:rsid w:val="00E46B9C"/>
    <w:rsid w:val="00E46EFB"/>
    <w:rsid w:val="00E477DA"/>
    <w:rsid w:val="00E4796E"/>
    <w:rsid w:val="00E50615"/>
    <w:rsid w:val="00E525D3"/>
    <w:rsid w:val="00E541FE"/>
    <w:rsid w:val="00E574AA"/>
    <w:rsid w:val="00E61E50"/>
    <w:rsid w:val="00E63ED6"/>
    <w:rsid w:val="00E66953"/>
    <w:rsid w:val="00E670DB"/>
    <w:rsid w:val="00E71A84"/>
    <w:rsid w:val="00E75631"/>
    <w:rsid w:val="00E756ED"/>
    <w:rsid w:val="00E7586C"/>
    <w:rsid w:val="00E82DF6"/>
    <w:rsid w:val="00E85710"/>
    <w:rsid w:val="00E86D61"/>
    <w:rsid w:val="00E90352"/>
    <w:rsid w:val="00E905AF"/>
    <w:rsid w:val="00E95228"/>
    <w:rsid w:val="00E96A15"/>
    <w:rsid w:val="00EA14BD"/>
    <w:rsid w:val="00EA1E71"/>
    <w:rsid w:val="00EA2833"/>
    <w:rsid w:val="00EA2A1B"/>
    <w:rsid w:val="00EA3A8B"/>
    <w:rsid w:val="00EA5524"/>
    <w:rsid w:val="00EB1663"/>
    <w:rsid w:val="00EB1927"/>
    <w:rsid w:val="00EB2132"/>
    <w:rsid w:val="00EB7A89"/>
    <w:rsid w:val="00EB7D06"/>
    <w:rsid w:val="00EC036E"/>
    <w:rsid w:val="00EC3B19"/>
    <w:rsid w:val="00EC56E8"/>
    <w:rsid w:val="00EC5D2A"/>
    <w:rsid w:val="00ED057F"/>
    <w:rsid w:val="00ED065A"/>
    <w:rsid w:val="00ED09DF"/>
    <w:rsid w:val="00ED0C34"/>
    <w:rsid w:val="00ED1546"/>
    <w:rsid w:val="00ED63F1"/>
    <w:rsid w:val="00ED6EE6"/>
    <w:rsid w:val="00EE1D4B"/>
    <w:rsid w:val="00EE3EE7"/>
    <w:rsid w:val="00EF1028"/>
    <w:rsid w:val="00EF1578"/>
    <w:rsid w:val="00EF2142"/>
    <w:rsid w:val="00EF3810"/>
    <w:rsid w:val="00EF4FE2"/>
    <w:rsid w:val="00EF60BE"/>
    <w:rsid w:val="00EF667D"/>
    <w:rsid w:val="00EF6CC0"/>
    <w:rsid w:val="00EF7111"/>
    <w:rsid w:val="00F01ACF"/>
    <w:rsid w:val="00F0426A"/>
    <w:rsid w:val="00F042A0"/>
    <w:rsid w:val="00F16152"/>
    <w:rsid w:val="00F16C06"/>
    <w:rsid w:val="00F176EE"/>
    <w:rsid w:val="00F24585"/>
    <w:rsid w:val="00F30F19"/>
    <w:rsid w:val="00F34697"/>
    <w:rsid w:val="00F34B6A"/>
    <w:rsid w:val="00F3582D"/>
    <w:rsid w:val="00F40016"/>
    <w:rsid w:val="00F4085B"/>
    <w:rsid w:val="00F43BEF"/>
    <w:rsid w:val="00F44936"/>
    <w:rsid w:val="00F46417"/>
    <w:rsid w:val="00F47CC3"/>
    <w:rsid w:val="00F506E7"/>
    <w:rsid w:val="00F50744"/>
    <w:rsid w:val="00F51171"/>
    <w:rsid w:val="00F51865"/>
    <w:rsid w:val="00F5618D"/>
    <w:rsid w:val="00F61FDB"/>
    <w:rsid w:val="00F62335"/>
    <w:rsid w:val="00F64D5E"/>
    <w:rsid w:val="00F6551E"/>
    <w:rsid w:val="00F66D50"/>
    <w:rsid w:val="00F679AB"/>
    <w:rsid w:val="00F73059"/>
    <w:rsid w:val="00F74E55"/>
    <w:rsid w:val="00F76994"/>
    <w:rsid w:val="00F80EB6"/>
    <w:rsid w:val="00F83517"/>
    <w:rsid w:val="00F83EA1"/>
    <w:rsid w:val="00F8643B"/>
    <w:rsid w:val="00F865B7"/>
    <w:rsid w:val="00F872C1"/>
    <w:rsid w:val="00F92883"/>
    <w:rsid w:val="00F928FE"/>
    <w:rsid w:val="00F94F0A"/>
    <w:rsid w:val="00F95AA4"/>
    <w:rsid w:val="00F9689B"/>
    <w:rsid w:val="00F968BD"/>
    <w:rsid w:val="00FA05FD"/>
    <w:rsid w:val="00FA1926"/>
    <w:rsid w:val="00FA3091"/>
    <w:rsid w:val="00FA4300"/>
    <w:rsid w:val="00FA4953"/>
    <w:rsid w:val="00FB0C87"/>
    <w:rsid w:val="00FB18D6"/>
    <w:rsid w:val="00FB363B"/>
    <w:rsid w:val="00FB57FC"/>
    <w:rsid w:val="00FB5873"/>
    <w:rsid w:val="00FB5D30"/>
    <w:rsid w:val="00FC20E0"/>
    <w:rsid w:val="00FC2255"/>
    <w:rsid w:val="00FC32F9"/>
    <w:rsid w:val="00FC57DB"/>
    <w:rsid w:val="00FC5E2F"/>
    <w:rsid w:val="00FC5E7D"/>
    <w:rsid w:val="00FC664A"/>
    <w:rsid w:val="00FC7C2E"/>
    <w:rsid w:val="00FD0A8B"/>
    <w:rsid w:val="00FD727F"/>
    <w:rsid w:val="00FE0039"/>
    <w:rsid w:val="00FE0C06"/>
    <w:rsid w:val="00FE3468"/>
    <w:rsid w:val="00FE50E5"/>
    <w:rsid w:val="00FE55B0"/>
    <w:rsid w:val="00FE6613"/>
    <w:rsid w:val="00FF2ADF"/>
    <w:rsid w:val="00FF48EC"/>
    <w:rsid w:val="00FF5683"/>
    <w:rsid w:val="00FF7139"/>
    <w:rsid w:val="010C2DB8"/>
    <w:rsid w:val="01184828"/>
    <w:rsid w:val="01323312"/>
    <w:rsid w:val="0133F0DC"/>
    <w:rsid w:val="01420E8E"/>
    <w:rsid w:val="01652C9D"/>
    <w:rsid w:val="016F2465"/>
    <w:rsid w:val="017B0CC1"/>
    <w:rsid w:val="0185723F"/>
    <w:rsid w:val="018AB474"/>
    <w:rsid w:val="0191F74E"/>
    <w:rsid w:val="0199E382"/>
    <w:rsid w:val="01D72A54"/>
    <w:rsid w:val="0258EE95"/>
    <w:rsid w:val="028ED46A"/>
    <w:rsid w:val="02CF52B6"/>
    <w:rsid w:val="02DA259F"/>
    <w:rsid w:val="031FF01D"/>
    <w:rsid w:val="032FA102"/>
    <w:rsid w:val="033715FB"/>
    <w:rsid w:val="035C285F"/>
    <w:rsid w:val="03959755"/>
    <w:rsid w:val="03C59665"/>
    <w:rsid w:val="04389CA1"/>
    <w:rsid w:val="04939FD3"/>
    <w:rsid w:val="049C35E7"/>
    <w:rsid w:val="04B6803E"/>
    <w:rsid w:val="04E94AE0"/>
    <w:rsid w:val="0505AF9B"/>
    <w:rsid w:val="05427CED"/>
    <w:rsid w:val="055A765A"/>
    <w:rsid w:val="055EA349"/>
    <w:rsid w:val="056AB512"/>
    <w:rsid w:val="056E12E8"/>
    <w:rsid w:val="05D000E1"/>
    <w:rsid w:val="05E9E681"/>
    <w:rsid w:val="060A3D2B"/>
    <w:rsid w:val="06125DFC"/>
    <w:rsid w:val="06372DD0"/>
    <w:rsid w:val="0671100B"/>
    <w:rsid w:val="0687B69B"/>
    <w:rsid w:val="06AE2545"/>
    <w:rsid w:val="06B20603"/>
    <w:rsid w:val="06DD7ED8"/>
    <w:rsid w:val="07045A64"/>
    <w:rsid w:val="074BAAA1"/>
    <w:rsid w:val="0779442D"/>
    <w:rsid w:val="078982E5"/>
    <w:rsid w:val="079D77BB"/>
    <w:rsid w:val="07A4AE18"/>
    <w:rsid w:val="0837B771"/>
    <w:rsid w:val="0847F629"/>
    <w:rsid w:val="08590AC6"/>
    <w:rsid w:val="087C7132"/>
    <w:rsid w:val="08E11633"/>
    <w:rsid w:val="091D4259"/>
    <w:rsid w:val="092BAC3A"/>
    <w:rsid w:val="093B21A4"/>
    <w:rsid w:val="096031A0"/>
    <w:rsid w:val="09681F26"/>
    <w:rsid w:val="09A8B0CD"/>
    <w:rsid w:val="0A0E662C"/>
    <w:rsid w:val="0AAD581F"/>
    <w:rsid w:val="0B312920"/>
    <w:rsid w:val="0B4A5B33"/>
    <w:rsid w:val="0B505D15"/>
    <w:rsid w:val="0B5533B7"/>
    <w:rsid w:val="0B6704E2"/>
    <w:rsid w:val="0B722400"/>
    <w:rsid w:val="0B7EFF73"/>
    <w:rsid w:val="0B965753"/>
    <w:rsid w:val="0BA44EC3"/>
    <w:rsid w:val="0BACFFC5"/>
    <w:rsid w:val="0BB0C252"/>
    <w:rsid w:val="0BB17A8A"/>
    <w:rsid w:val="0BD3EFE4"/>
    <w:rsid w:val="0BDAFCF6"/>
    <w:rsid w:val="0BE15C4B"/>
    <w:rsid w:val="0BE83D10"/>
    <w:rsid w:val="0BED1C8A"/>
    <w:rsid w:val="0BF87995"/>
    <w:rsid w:val="0C04E016"/>
    <w:rsid w:val="0C1507C1"/>
    <w:rsid w:val="0C153A92"/>
    <w:rsid w:val="0C4E19ED"/>
    <w:rsid w:val="0C54CD37"/>
    <w:rsid w:val="0C64BB25"/>
    <w:rsid w:val="0C97F33D"/>
    <w:rsid w:val="0C9F6ECF"/>
    <w:rsid w:val="0CBC865E"/>
    <w:rsid w:val="0CBEA9C1"/>
    <w:rsid w:val="0CC93083"/>
    <w:rsid w:val="0CE0518F"/>
    <w:rsid w:val="0CE7E4AC"/>
    <w:rsid w:val="0D020D19"/>
    <w:rsid w:val="0D28E099"/>
    <w:rsid w:val="0D4D4AEB"/>
    <w:rsid w:val="0D58951A"/>
    <w:rsid w:val="0DA5DBDB"/>
    <w:rsid w:val="0DBAEC25"/>
    <w:rsid w:val="0DC213F4"/>
    <w:rsid w:val="0DE723F0"/>
    <w:rsid w:val="0E1C0EF8"/>
    <w:rsid w:val="0E4271D3"/>
    <w:rsid w:val="0E6CEAB0"/>
    <w:rsid w:val="0EA59734"/>
    <w:rsid w:val="0ECE022A"/>
    <w:rsid w:val="0F4AC6DD"/>
    <w:rsid w:val="0F7AAF07"/>
    <w:rsid w:val="0F9E1A49"/>
    <w:rsid w:val="0FA1431B"/>
    <w:rsid w:val="0FA146B2"/>
    <w:rsid w:val="0FB11F71"/>
    <w:rsid w:val="0FDC0438"/>
    <w:rsid w:val="0FEFAA08"/>
    <w:rsid w:val="0FF5B30B"/>
    <w:rsid w:val="100085BC"/>
    <w:rsid w:val="101FDFD7"/>
    <w:rsid w:val="10350C28"/>
    <w:rsid w:val="1047F208"/>
    <w:rsid w:val="1057B22D"/>
    <w:rsid w:val="10663EFA"/>
    <w:rsid w:val="107260E0"/>
    <w:rsid w:val="10859FA7"/>
    <w:rsid w:val="108824EC"/>
    <w:rsid w:val="1093BC26"/>
    <w:rsid w:val="1097C493"/>
    <w:rsid w:val="10CC1FBC"/>
    <w:rsid w:val="10F1A4A5"/>
    <w:rsid w:val="10F28CE7"/>
    <w:rsid w:val="1102A16B"/>
    <w:rsid w:val="11261AC0"/>
    <w:rsid w:val="1129D814"/>
    <w:rsid w:val="118077EC"/>
    <w:rsid w:val="118F994F"/>
    <w:rsid w:val="118FA167"/>
    <w:rsid w:val="11C868CF"/>
    <w:rsid w:val="11DCA07E"/>
    <w:rsid w:val="11FC8771"/>
    <w:rsid w:val="1247F2AF"/>
    <w:rsid w:val="126B6D67"/>
    <w:rsid w:val="127DCB08"/>
    <w:rsid w:val="12C972BF"/>
    <w:rsid w:val="12FCC97B"/>
    <w:rsid w:val="137F92CA"/>
    <w:rsid w:val="13C78B92"/>
    <w:rsid w:val="13F3B39C"/>
    <w:rsid w:val="140033AE"/>
    <w:rsid w:val="144DA11F"/>
    <w:rsid w:val="146178D6"/>
    <w:rsid w:val="1469A2CA"/>
    <w:rsid w:val="14871E05"/>
    <w:rsid w:val="14994646"/>
    <w:rsid w:val="151C5DE7"/>
    <w:rsid w:val="152CDC66"/>
    <w:rsid w:val="153E173D"/>
    <w:rsid w:val="15866A35"/>
    <w:rsid w:val="1594E0D2"/>
    <w:rsid w:val="15A1386D"/>
    <w:rsid w:val="15B2A5FC"/>
    <w:rsid w:val="15E420DA"/>
    <w:rsid w:val="15F1D88B"/>
    <w:rsid w:val="1612816F"/>
    <w:rsid w:val="162F43B2"/>
    <w:rsid w:val="1665403D"/>
    <w:rsid w:val="16B07743"/>
    <w:rsid w:val="16B7338C"/>
    <w:rsid w:val="171E41A6"/>
    <w:rsid w:val="172ABCE6"/>
    <w:rsid w:val="174309E4"/>
    <w:rsid w:val="1749D2CF"/>
    <w:rsid w:val="17A4393B"/>
    <w:rsid w:val="17C8FC8A"/>
    <w:rsid w:val="17DDB109"/>
    <w:rsid w:val="17F8A594"/>
    <w:rsid w:val="182D2AFA"/>
    <w:rsid w:val="188CBF07"/>
    <w:rsid w:val="18EA46BE"/>
    <w:rsid w:val="191B12FF"/>
    <w:rsid w:val="1925D9DC"/>
    <w:rsid w:val="1930952D"/>
    <w:rsid w:val="19758C1C"/>
    <w:rsid w:val="19C6C21D"/>
    <w:rsid w:val="19DCF8BF"/>
    <w:rsid w:val="19F86003"/>
    <w:rsid w:val="1A817391"/>
    <w:rsid w:val="1AA0DA14"/>
    <w:rsid w:val="1AB73ADB"/>
    <w:rsid w:val="1AB74794"/>
    <w:rsid w:val="1AD8B2CF"/>
    <w:rsid w:val="1AD983D2"/>
    <w:rsid w:val="1B219E19"/>
    <w:rsid w:val="1B3832E1"/>
    <w:rsid w:val="1B681521"/>
    <w:rsid w:val="1B6D48FE"/>
    <w:rsid w:val="1B9131C6"/>
    <w:rsid w:val="1B9A64D4"/>
    <w:rsid w:val="1C504134"/>
    <w:rsid w:val="1C679E77"/>
    <w:rsid w:val="1C6ECAFA"/>
    <w:rsid w:val="1C922FEA"/>
    <w:rsid w:val="1CC38BF3"/>
    <w:rsid w:val="1CEB0046"/>
    <w:rsid w:val="1D24AFA3"/>
    <w:rsid w:val="1D41A216"/>
    <w:rsid w:val="1D4CAF88"/>
    <w:rsid w:val="1D67FF2E"/>
    <w:rsid w:val="1D82CC62"/>
    <w:rsid w:val="1DAA9832"/>
    <w:rsid w:val="1DD8CA32"/>
    <w:rsid w:val="1DEF32BF"/>
    <w:rsid w:val="1DF8CBFA"/>
    <w:rsid w:val="1E1D2FDB"/>
    <w:rsid w:val="1E3778C7"/>
    <w:rsid w:val="1E5731A8"/>
    <w:rsid w:val="1E588620"/>
    <w:rsid w:val="1E73ADB7"/>
    <w:rsid w:val="1E76F6E0"/>
    <w:rsid w:val="1ED3BEAC"/>
    <w:rsid w:val="1F24F89B"/>
    <w:rsid w:val="1F4D6391"/>
    <w:rsid w:val="1F58A39D"/>
    <w:rsid w:val="1F59B0D2"/>
    <w:rsid w:val="1F62FDCC"/>
    <w:rsid w:val="1FA66BBC"/>
    <w:rsid w:val="1FC3FCA2"/>
    <w:rsid w:val="1FC6DFE6"/>
    <w:rsid w:val="1FF39894"/>
    <w:rsid w:val="201828E8"/>
    <w:rsid w:val="20301D83"/>
    <w:rsid w:val="204816F0"/>
    <w:rsid w:val="206508B5"/>
    <w:rsid w:val="20751A25"/>
    <w:rsid w:val="20EE90C7"/>
    <w:rsid w:val="21002D64"/>
    <w:rsid w:val="21175F12"/>
    <w:rsid w:val="21258548"/>
    <w:rsid w:val="213A4BBD"/>
    <w:rsid w:val="21827A1C"/>
    <w:rsid w:val="21ACD96A"/>
    <w:rsid w:val="21F07DFB"/>
    <w:rsid w:val="2204E9FC"/>
    <w:rsid w:val="22645750"/>
    <w:rsid w:val="2282B4F3"/>
    <w:rsid w:val="228792B7"/>
    <w:rsid w:val="22912904"/>
    <w:rsid w:val="22A3BBE5"/>
    <w:rsid w:val="230D0538"/>
    <w:rsid w:val="230F148C"/>
    <w:rsid w:val="2330475A"/>
    <w:rsid w:val="238CB482"/>
    <w:rsid w:val="23B4A1BF"/>
    <w:rsid w:val="23F0E1DA"/>
    <w:rsid w:val="2408648F"/>
    <w:rsid w:val="243DC64F"/>
    <w:rsid w:val="24405173"/>
    <w:rsid w:val="24558CEB"/>
    <w:rsid w:val="2455BCB2"/>
    <w:rsid w:val="24673040"/>
    <w:rsid w:val="24EE7778"/>
    <w:rsid w:val="250EE223"/>
    <w:rsid w:val="253383D6"/>
    <w:rsid w:val="253E0859"/>
    <w:rsid w:val="253E7781"/>
    <w:rsid w:val="256B5F93"/>
    <w:rsid w:val="25C8C9C6"/>
    <w:rsid w:val="25D33339"/>
    <w:rsid w:val="263976D7"/>
    <w:rsid w:val="267759B3"/>
    <w:rsid w:val="267E007D"/>
    <w:rsid w:val="268333BD"/>
    <w:rsid w:val="26F52BE0"/>
    <w:rsid w:val="26FE15C6"/>
    <w:rsid w:val="271B9088"/>
    <w:rsid w:val="27645E10"/>
    <w:rsid w:val="27684F87"/>
    <w:rsid w:val="276B41AA"/>
    <w:rsid w:val="278C9635"/>
    <w:rsid w:val="27A2AB5B"/>
    <w:rsid w:val="27A954FF"/>
    <w:rsid w:val="27E3B116"/>
    <w:rsid w:val="280AFECE"/>
    <w:rsid w:val="284B0979"/>
    <w:rsid w:val="2860405F"/>
    <w:rsid w:val="288D128A"/>
    <w:rsid w:val="289492F4"/>
    <w:rsid w:val="289D937F"/>
    <w:rsid w:val="28BCCB19"/>
    <w:rsid w:val="28D4F757"/>
    <w:rsid w:val="28E29E9D"/>
    <w:rsid w:val="2929FE99"/>
    <w:rsid w:val="2939D2EC"/>
    <w:rsid w:val="293CF818"/>
    <w:rsid w:val="2963A6E7"/>
    <w:rsid w:val="2966765F"/>
    <w:rsid w:val="2982F912"/>
    <w:rsid w:val="2A30FB96"/>
    <w:rsid w:val="2A3E7138"/>
    <w:rsid w:val="2A55D232"/>
    <w:rsid w:val="2A56706B"/>
    <w:rsid w:val="2A5A61E2"/>
    <w:rsid w:val="2A90E1EB"/>
    <w:rsid w:val="2AAB88DC"/>
    <w:rsid w:val="2AB360C7"/>
    <w:rsid w:val="2AD64A86"/>
    <w:rsid w:val="2B06430F"/>
    <w:rsid w:val="2B0C41E8"/>
    <w:rsid w:val="2B27E4A8"/>
    <w:rsid w:val="2B35611F"/>
    <w:rsid w:val="2B4342F2"/>
    <w:rsid w:val="2B53E2FA"/>
    <w:rsid w:val="2B5CCFF6"/>
    <w:rsid w:val="2B89CD78"/>
    <w:rsid w:val="2BAB4370"/>
    <w:rsid w:val="2BACCF75"/>
    <w:rsid w:val="2BADDA94"/>
    <w:rsid w:val="2BBC7E47"/>
    <w:rsid w:val="2C2029B7"/>
    <w:rsid w:val="2C31109D"/>
    <w:rsid w:val="2C4840BC"/>
    <w:rsid w:val="2C61F2D2"/>
    <w:rsid w:val="2C84EEC4"/>
    <w:rsid w:val="2CB602E2"/>
    <w:rsid w:val="2CD32F02"/>
    <w:rsid w:val="2D2C299E"/>
    <w:rsid w:val="2D48CE47"/>
    <w:rsid w:val="2D4C743D"/>
    <w:rsid w:val="2D6AF2AE"/>
    <w:rsid w:val="2D7CDB28"/>
    <w:rsid w:val="2D7FDB08"/>
    <w:rsid w:val="2DDAD16D"/>
    <w:rsid w:val="2DF7EE4A"/>
    <w:rsid w:val="2DFF6E26"/>
    <w:rsid w:val="2E005C16"/>
    <w:rsid w:val="2E0D440F"/>
    <w:rsid w:val="2E442415"/>
    <w:rsid w:val="2E4F8838"/>
    <w:rsid w:val="2E7CF771"/>
    <w:rsid w:val="2E8C1E8B"/>
    <w:rsid w:val="2E9C8FCE"/>
    <w:rsid w:val="2EE57B56"/>
    <w:rsid w:val="2F1369D4"/>
    <w:rsid w:val="2F18286F"/>
    <w:rsid w:val="2F3A5317"/>
    <w:rsid w:val="2F83041A"/>
    <w:rsid w:val="2F8E2177"/>
    <w:rsid w:val="2FCCC4F8"/>
    <w:rsid w:val="2FD91239"/>
    <w:rsid w:val="2FF13E77"/>
    <w:rsid w:val="300ED521"/>
    <w:rsid w:val="302A236F"/>
    <w:rsid w:val="3038D913"/>
    <w:rsid w:val="30828168"/>
    <w:rsid w:val="31585FE7"/>
    <w:rsid w:val="317E30E6"/>
    <w:rsid w:val="31BF953F"/>
    <w:rsid w:val="31E5DAEC"/>
    <w:rsid w:val="32504C4B"/>
    <w:rsid w:val="325962F4"/>
    <w:rsid w:val="326B064C"/>
    <w:rsid w:val="32761AFD"/>
    <w:rsid w:val="3298FA5B"/>
    <w:rsid w:val="32C30CBF"/>
    <w:rsid w:val="32D6D0C0"/>
    <w:rsid w:val="3302D223"/>
    <w:rsid w:val="33179538"/>
    <w:rsid w:val="33247D31"/>
    <w:rsid w:val="3388C6E0"/>
    <w:rsid w:val="33A3EB8E"/>
    <w:rsid w:val="33D1841F"/>
    <w:rsid w:val="33E962AB"/>
    <w:rsid w:val="340D550B"/>
    <w:rsid w:val="34101F36"/>
    <w:rsid w:val="342F1539"/>
    <w:rsid w:val="345076F5"/>
    <w:rsid w:val="34528812"/>
    <w:rsid w:val="3456753D"/>
    <w:rsid w:val="3467392C"/>
    <w:rsid w:val="348FC340"/>
    <w:rsid w:val="34A16855"/>
    <w:rsid w:val="34AF2675"/>
    <w:rsid w:val="34DC01B2"/>
    <w:rsid w:val="34FA8CB1"/>
    <w:rsid w:val="3509A689"/>
    <w:rsid w:val="35323C94"/>
    <w:rsid w:val="3563A18D"/>
    <w:rsid w:val="35685B00"/>
    <w:rsid w:val="3577DB02"/>
    <w:rsid w:val="3592C73A"/>
    <w:rsid w:val="35B7318C"/>
    <w:rsid w:val="35C8E31B"/>
    <w:rsid w:val="35CD0B7E"/>
    <w:rsid w:val="35E28225"/>
    <w:rsid w:val="35F0BA70"/>
    <w:rsid w:val="360D10BC"/>
    <w:rsid w:val="361855F4"/>
    <w:rsid w:val="362B93A1"/>
    <w:rsid w:val="364B5B0C"/>
    <w:rsid w:val="368054DD"/>
    <w:rsid w:val="36898975"/>
    <w:rsid w:val="36B43D1C"/>
    <w:rsid w:val="36B8DE5F"/>
    <w:rsid w:val="36E2F307"/>
    <w:rsid w:val="3750A9A4"/>
    <w:rsid w:val="3784C8AE"/>
    <w:rsid w:val="37B0BA3A"/>
    <w:rsid w:val="37B2A27F"/>
    <w:rsid w:val="37FCC4DD"/>
    <w:rsid w:val="37FE9221"/>
    <w:rsid w:val="38040335"/>
    <w:rsid w:val="380CF8CE"/>
    <w:rsid w:val="384D6270"/>
    <w:rsid w:val="38528B68"/>
    <w:rsid w:val="385BFBC6"/>
    <w:rsid w:val="38673FCB"/>
    <w:rsid w:val="386E4887"/>
    <w:rsid w:val="38D8F677"/>
    <w:rsid w:val="38E6327E"/>
    <w:rsid w:val="38E729AA"/>
    <w:rsid w:val="390DBCB1"/>
    <w:rsid w:val="39556BDC"/>
    <w:rsid w:val="395820AA"/>
    <w:rsid w:val="3961D39D"/>
    <w:rsid w:val="39DE6CB9"/>
    <w:rsid w:val="39FA9FC4"/>
    <w:rsid w:val="3A66385D"/>
    <w:rsid w:val="3A7CD2ED"/>
    <w:rsid w:val="3A9B24F7"/>
    <w:rsid w:val="3A9C0B03"/>
    <w:rsid w:val="3A9E56BD"/>
    <w:rsid w:val="3AAFC98E"/>
    <w:rsid w:val="3ABC6970"/>
    <w:rsid w:val="3AF3F10B"/>
    <w:rsid w:val="3B05F77D"/>
    <w:rsid w:val="3B119E96"/>
    <w:rsid w:val="3B123365"/>
    <w:rsid w:val="3B247E24"/>
    <w:rsid w:val="3B55FB64"/>
    <w:rsid w:val="3B5AFA53"/>
    <w:rsid w:val="3B77864C"/>
    <w:rsid w:val="3B7F4101"/>
    <w:rsid w:val="3B7F4160"/>
    <w:rsid w:val="3BB3BEC6"/>
    <w:rsid w:val="3BC437F0"/>
    <w:rsid w:val="3BD93C05"/>
    <w:rsid w:val="3BDD2D7C"/>
    <w:rsid w:val="3C3187C4"/>
    <w:rsid w:val="3C4B3076"/>
    <w:rsid w:val="3C99745F"/>
    <w:rsid w:val="3C9B1C33"/>
    <w:rsid w:val="3CA6B992"/>
    <w:rsid w:val="3CB39A2D"/>
    <w:rsid w:val="3CBD0070"/>
    <w:rsid w:val="3CBD726D"/>
    <w:rsid w:val="3CD9ACF6"/>
    <w:rsid w:val="3CE2513A"/>
    <w:rsid w:val="3CE27F96"/>
    <w:rsid w:val="3D151D15"/>
    <w:rsid w:val="3D424D22"/>
    <w:rsid w:val="3D51FAF1"/>
    <w:rsid w:val="3D720D71"/>
    <w:rsid w:val="3DBAB83C"/>
    <w:rsid w:val="3DCF4526"/>
    <w:rsid w:val="3E0FD074"/>
    <w:rsid w:val="3E68C898"/>
    <w:rsid w:val="3EA68714"/>
    <w:rsid w:val="3EBB3150"/>
    <w:rsid w:val="3ECF3FD7"/>
    <w:rsid w:val="3ED3E9F6"/>
    <w:rsid w:val="3EE61617"/>
    <w:rsid w:val="3F122D43"/>
    <w:rsid w:val="3F39C58A"/>
    <w:rsid w:val="3F6D35AB"/>
    <w:rsid w:val="3F6E961A"/>
    <w:rsid w:val="3F8CE9CD"/>
    <w:rsid w:val="3F904902"/>
    <w:rsid w:val="3FACA4DC"/>
    <w:rsid w:val="3FBF383A"/>
    <w:rsid w:val="3FEF6213"/>
    <w:rsid w:val="4013E79A"/>
    <w:rsid w:val="404C265F"/>
    <w:rsid w:val="404D281B"/>
    <w:rsid w:val="406857F2"/>
    <w:rsid w:val="40773BC3"/>
    <w:rsid w:val="407827C2"/>
    <w:rsid w:val="4088E2B4"/>
    <w:rsid w:val="40A85659"/>
    <w:rsid w:val="40B17757"/>
    <w:rsid w:val="40C418D6"/>
    <w:rsid w:val="40CE63C9"/>
    <w:rsid w:val="40D5E6B8"/>
    <w:rsid w:val="40FFD9AA"/>
    <w:rsid w:val="412BAAF4"/>
    <w:rsid w:val="412C887B"/>
    <w:rsid w:val="4145F3D6"/>
    <w:rsid w:val="4167856D"/>
    <w:rsid w:val="419E711C"/>
    <w:rsid w:val="41A91AF3"/>
    <w:rsid w:val="41C15232"/>
    <w:rsid w:val="42042853"/>
    <w:rsid w:val="423ACE87"/>
    <w:rsid w:val="423CC77A"/>
    <w:rsid w:val="42ABF9AA"/>
    <w:rsid w:val="42B753DA"/>
    <w:rsid w:val="42E1E0D1"/>
    <w:rsid w:val="4308B5E3"/>
    <w:rsid w:val="4340163F"/>
    <w:rsid w:val="435DECDC"/>
    <w:rsid w:val="437A717A"/>
    <w:rsid w:val="43832FA9"/>
    <w:rsid w:val="43889F47"/>
    <w:rsid w:val="439D2B95"/>
    <w:rsid w:val="43BF6FC4"/>
    <w:rsid w:val="43FA1C48"/>
    <w:rsid w:val="4450E586"/>
    <w:rsid w:val="445D1E97"/>
    <w:rsid w:val="446DA450"/>
    <w:rsid w:val="4494E99C"/>
    <w:rsid w:val="44E0774D"/>
    <w:rsid w:val="44E47041"/>
    <w:rsid w:val="44ED3AE1"/>
    <w:rsid w:val="44EFE7D1"/>
    <w:rsid w:val="45153EE8"/>
    <w:rsid w:val="455D068D"/>
    <w:rsid w:val="45FD0896"/>
    <w:rsid w:val="46155161"/>
    <w:rsid w:val="465F74A1"/>
    <w:rsid w:val="4661D55D"/>
    <w:rsid w:val="46A27729"/>
    <w:rsid w:val="471C544E"/>
    <w:rsid w:val="472E269D"/>
    <w:rsid w:val="4730C124"/>
    <w:rsid w:val="47607FA2"/>
    <w:rsid w:val="4762E4DE"/>
    <w:rsid w:val="478D7C31"/>
    <w:rsid w:val="47C9C437"/>
    <w:rsid w:val="47CD83C3"/>
    <w:rsid w:val="47D1AB1C"/>
    <w:rsid w:val="47DC2706"/>
    <w:rsid w:val="47E72AE5"/>
    <w:rsid w:val="4867FD5E"/>
    <w:rsid w:val="48839E4E"/>
    <w:rsid w:val="48901E60"/>
    <w:rsid w:val="48A99860"/>
    <w:rsid w:val="49371CFE"/>
    <w:rsid w:val="49ACEF45"/>
    <w:rsid w:val="4A0356C7"/>
    <w:rsid w:val="4A0C6D19"/>
    <w:rsid w:val="4A0FFA40"/>
    <w:rsid w:val="4A669437"/>
    <w:rsid w:val="4A81EEB1"/>
    <w:rsid w:val="4AAEEC33"/>
    <w:rsid w:val="4AE666F1"/>
    <w:rsid w:val="4B0ED4DF"/>
    <w:rsid w:val="4B1D537D"/>
    <w:rsid w:val="4B3B9F75"/>
    <w:rsid w:val="4B4061F5"/>
    <w:rsid w:val="4B4673BB"/>
    <w:rsid w:val="4B4FF74E"/>
    <w:rsid w:val="4B582891"/>
    <w:rsid w:val="4BC35D1A"/>
    <w:rsid w:val="4BF6E7B3"/>
    <w:rsid w:val="4BFED539"/>
    <w:rsid w:val="4C102357"/>
    <w:rsid w:val="4C43CC28"/>
    <w:rsid w:val="4C5C8EE3"/>
    <w:rsid w:val="4C68EEDB"/>
    <w:rsid w:val="4C8AFC95"/>
    <w:rsid w:val="4CA83731"/>
    <w:rsid w:val="4CB58DC8"/>
    <w:rsid w:val="4CEA132E"/>
    <w:rsid w:val="4D19D2F1"/>
    <w:rsid w:val="4D2CACAC"/>
    <w:rsid w:val="4D5B90C2"/>
    <w:rsid w:val="4DA35B1C"/>
    <w:rsid w:val="4DD8794C"/>
    <w:rsid w:val="4DFCA958"/>
    <w:rsid w:val="4E08EA59"/>
    <w:rsid w:val="4E0DFAD1"/>
    <w:rsid w:val="4E2DAEF3"/>
    <w:rsid w:val="4E4116E3"/>
    <w:rsid w:val="4E420052"/>
    <w:rsid w:val="4E42FF7A"/>
    <w:rsid w:val="4E50620A"/>
    <w:rsid w:val="4EE4C892"/>
    <w:rsid w:val="4EEFA424"/>
    <w:rsid w:val="4F279399"/>
    <w:rsid w:val="4F2F8ED5"/>
    <w:rsid w:val="4F43F577"/>
    <w:rsid w:val="4F9041C3"/>
    <w:rsid w:val="4F9C3016"/>
    <w:rsid w:val="4FA7A023"/>
    <w:rsid w:val="4FB971B1"/>
    <w:rsid w:val="4FC4212D"/>
    <w:rsid w:val="4FDF4DB2"/>
    <w:rsid w:val="50008589"/>
    <w:rsid w:val="502CC8A4"/>
    <w:rsid w:val="506DD297"/>
    <w:rsid w:val="5081033D"/>
    <w:rsid w:val="509E8A44"/>
    <w:rsid w:val="50A237BE"/>
    <w:rsid w:val="50E48793"/>
    <w:rsid w:val="51000D2C"/>
    <w:rsid w:val="5127C72B"/>
    <w:rsid w:val="5139E138"/>
    <w:rsid w:val="5141CEBE"/>
    <w:rsid w:val="51B26600"/>
    <w:rsid w:val="51BB06BB"/>
    <w:rsid w:val="51CAAF65"/>
    <w:rsid w:val="51EFB631"/>
    <w:rsid w:val="51F02768"/>
    <w:rsid w:val="521C0C1B"/>
    <w:rsid w:val="5274D388"/>
    <w:rsid w:val="52AE5195"/>
    <w:rsid w:val="52BC7068"/>
    <w:rsid w:val="52D3D0D8"/>
    <w:rsid w:val="52E6B771"/>
    <w:rsid w:val="53255165"/>
    <w:rsid w:val="5326CCCD"/>
    <w:rsid w:val="5336D46C"/>
    <w:rsid w:val="53645252"/>
    <w:rsid w:val="53705200"/>
    <w:rsid w:val="539CC5D5"/>
    <w:rsid w:val="539CF421"/>
    <w:rsid w:val="53AF6B34"/>
    <w:rsid w:val="53BCD0D3"/>
    <w:rsid w:val="53E7F6D7"/>
    <w:rsid w:val="53F97443"/>
    <w:rsid w:val="540AE837"/>
    <w:rsid w:val="5411D3A9"/>
    <w:rsid w:val="542664E8"/>
    <w:rsid w:val="542EC544"/>
    <w:rsid w:val="545AA343"/>
    <w:rsid w:val="545D97D8"/>
    <w:rsid w:val="546CC34F"/>
    <w:rsid w:val="547C0D65"/>
    <w:rsid w:val="54BCA69B"/>
    <w:rsid w:val="5509C293"/>
    <w:rsid w:val="550CE91A"/>
    <w:rsid w:val="550E5C44"/>
    <w:rsid w:val="5534F1FE"/>
    <w:rsid w:val="5578892E"/>
    <w:rsid w:val="55941B8C"/>
    <w:rsid w:val="55A9D40B"/>
    <w:rsid w:val="55B39D29"/>
    <w:rsid w:val="55BBB7B3"/>
    <w:rsid w:val="55F06FEA"/>
    <w:rsid w:val="56118431"/>
    <w:rsid w:val="561FF661"/>
    <w:rsid w:val="5630A17C"/>
    <w:rsid w:val="568AA5C6"/>
    <w:rsid w:val="56C696E6"/>
    <w:rsid w:val="56D0F67C"/>
    <w:rsid w:val="56D494E3"/>
    <w:rsid w:val="571F381E"/>
    <w:rsid w:val="57A9A001"/>
    <w:rsid w:val="57BBC6C2"/>
    <w:rsid w:val="57BFF830"/>
    <w:rsid w:val="57C25948"/>
    <w:rsid w:val="57D8F26C"/>
    <w:rsid w:val="58270459"/>
    <w:rsid w:val="5880CC8C"/>
    <w:rsid w:val="58A4EF2A"/>
    <w:rsid w:val="58E574B9"/>
    <w:rsid w:val="58E89B34"/>
    <w:rsid w:val="5918D593"/>
    <w:rsid w:val="592BE4A0"/>
    <w:rsid w:val="595C6813"/>
    <w:rsid w:val="5973AC76"/>
    <w:rsid w:val="59769A1B"/>
    <w:rsid w:val="59A0FFEF"/>
    <w:rsid w:val="59B8EEF6"/>
    <w:rsid w:val="5A0C35A5"/>
    <w:rsid w:val="5A3F7C3A"/>
    <w:rsid w:val="5A5F6D9F"/>
    <w:rsid w:val="5A6829FB"/>
    <w:rsid w:val="5A77623A"/>
    <w:rsid w:val="5AA35CDC"/>
    <w:rsid w:val="5AA6C6E2"/>
    <w:rsid w:val="5AB6097B"/>
    <w:rsid w:val="5AEC5C1D"/>
    <w:rsid w:val="5B1916B4"/>
    <w:rsid w:val="5B4C3493"/>
    <w:rsid w:val="5B610184"/>
    <w:rsid w:val="5BA30492"/>
    <w:rsid w:val="5BA5A78F"/>
    <w:rsid w:val="5BAABAC2"/>
    <w:rsid w:val="5BAC8DB1"/>
    <w:rsid w:val="5BB29ABC"/>
    <w:rsid w:val="5BCDCA8C"/>
    <w:rsid w:val="5BF08142"/>
    <w:rsid w:val="5BF35D49"/>
    <w:rsid w:val="5BF912F1"/>
    <w:rsid w:val="5C1D157B"/>
    <w:rsid w:val="5C243B9C"/>
    <w:rsid w:val="5C2ED351"/>
    <w:rsid w:val="5C393FB1"/>
    <w:rsid w:val="5C498AE7"/>
    <w:rsid w:val="5C5A5022"/>
    <w:rsid w:val="5C83D1E6"/>
    <w:rsid w:val="5C848165"/>
    <w:rsid w:val="5C95FD3C"/>
    <w:rsid w:val="5CA32B5E"/>
    <w:rsid w:val="5CD33976"/>
    <w:rsid w:val="5CE804F4"/>
    <w:rsid w:val="5CFE5472"/>
    <w:rsid w:val="5D154699"/>
    <w:rsid w:val="5D3AFF5F"/>
    <w:rsid w:val="5D3BB12F"/>
    <w:rsid w:val="5D679269"/>
    <w:rsid w:val="5D7BBAF5"/>
    <w:rsid w:val="5DDA4B06"/>
    <w:rsid w:val="5E2ACC2F"/>
    <w:rsid w:val="5E580D84"/>
    <w:rsid w:val="5E68196B"/>
    <w:rsid w:val="5E76FB37"/>
    <w:rsid w:val="5E8ACC82"/>
    <w:rsid w:val="5E9BEC1B"/>
    <w:rsid w:val="5EC1828A"/>
    <w:rsid w:val="5EC99C53"/>
    <w:rsid w:val="5EEA833C"/>
    <w:rsid w:val="5F0362CA"/>
    <w:rsid w:val="5F190F2C"/>
    <w:rsid w:val="5F268CAF"/>
    <w:rsid w:val="5F6DB284"/>
    <w:rsid w:val="5F7AD954"/>
    <w:rsid w:val="5F96B1D9"/>
    <w:rsid w:val="5FC86C81"/>
    <w:rsid w:val="5FF14673"/>
    <w:rsid w:val="60221459"/>
    <w:rsid w:val="60602548"/>
    <w:rsid w:val="608C75E9"/>
    <w:rsid w:val="608D92D1"/>
    <w:rsid w:val="60CE8B17"/>
    <w:rsid w:val="60E7B770"/>
    <w:rsid w:val="61423259"/>
    <w:rsid w:val="6157F288"/>
    <w:rsid w:val="61633A1F"/>
    <w:rsid w:val="616F545F"/>
    <w:rsid w:val="61C36963"/>
    <w:rsid w:val="6200A59D"/>
    <w:rsid w:val="6212A3FC"/>
    <w:rsid w:val="62189F0A"/>
    <w:rsid w:val="6280A9A1"/>
    <w:rsid w:val="62986F30"/>
    <w:rsid w:val="62A7833E"/>
    <w:rsid w:val="62BCBFD3"/>
    <w:rsid w:val="63CE5D7F"/>
    <w:rsid w:val="63F1D3A9"/>
    <w:rsid w:val="6409281E"/>
    <w:rsid w:val="640AFF17"/>
    <w:rsid w:val="6450F7CF"/>
    <w:rsid w:val="647C65CE"/>
    <w:rsid w:val="64B11556"/>
    <w:rsid w:val="64CDA7FC"/>
    <w:rsid w:val="64F5E021"/>
    <w:rsid w:val="64FEC20A"/>
    <w:rsid w:val="650AB165"/>
    <w:rsid w:val="651DC684"/>
    <w:rsid w:val="654D9ED4"/>
    <w:rsid w:val="655D9372"/>
    <w:rsid w:val="659AF6BD"/>
    <w:rsid w:val="65A3B94C"/>
    <w:rsid w:val="65A414AD"/>
    <w:rsid w:val="65B45365"/>
    <w:rsid w:val="65BB2F77"/>
    <w:rsid w:val="65BE29D5"/>
    <w:rsid w:val="661977A3"/>
    <w:rsid w:val="6642AB3F"/>
    <w:rsid w:val="6644C876"/>
    <w:rsid w:val="668F8573"/>
    <w:rsid w:val="6698C439"/>
    <w:rsid w:val="66AF8773"/>
    <w:rsid w:val="66BA9A9A"/>
    <w:rsid w:val="66BC5024"/>
    <w:rsid w:val="66E48849"/>
    <w:rsid w:val="670497AC"/>
    <w:rsid w:val="677EA24E"/>
    <w:rsid w:val="67A7C0EA"/>
    <w:rsid w:val="67AB1A83"/>
    <w:rsid w:val="67F27934"/>
    <w:rsid w:val="68101701"/>
    <w:rsid w:val="68270A3F"/>
    <w:rsid w:val="6876AB56"/>
    <w:rsid w:val="68A665C0"/>
    <w:rsid w:val="68EF5F73"/>
    <w:rsid w:val="690943A8"/>
    <w:rsid w:val="6920DE34"/>
    <w:rsid w:val="693518FB"/>
    <w:rsid w:val="695E5685"/>
    <w:rsid w:val="69E0FDA6"/>
    <w:rsid w:val="6A2F7139"/>
    <w:rsid w:val="6A79B234"/>
    <w:rsid w:val="6A7D1424"/>
    <w:rsid w:val="6A7ED991"/>
    <w:rsid w:val="6A822E21"/>
    <w:rsid w:val="6AB48878"/>
    <w:rsid w:val="6AEBA919"/>
    <w:rsid w:val="6B183999"/>
    <w:rsid w:val="6B1EA7D9"/>
    <w:rsid w:val="6B23614E"/>
    <w:rsid w:val="6B23C123"/>
    <w:rsid w:val="6B2656DD"/>
    <w:rsid w:val="6B4E8C03"/>
    <w:rsid w:val="6B7D93B0"/>
    <w:rsid w:val="6B98781B"/>
    <w:rsid w:val="6BA4281E"/>
    <w:rsid w:val="6BB536E5"/>
    <w:rsid w:val="6BB54962"/>
    <w:rsid w:val="6BC8348D"/>
    <w:rsid w:val="6C5058D9"/>
    <w:rsid w:val="6C5B9FA6"/>
    <w:rsid w:val="6C74A09D"/>
    <w:rsid w:val="6C8BA396"/>
    <w:rsid w:val="6CB8DF5C"/>
    <w:rsid w:val="6CE59E9A"/>
    <w:rsid w:val="6D1EB61B"/>
    <w:rsid w:val="6D360EE4"/>
    <w:rsid w:val="6D38A636"/>
    <w:rsid w:val="6D8F0DC9"/>
    <w:rsid w:val="6D8FD717"/>
    <w:rsid w:val="6D91DEBF"/>
    <w:rsid w:val="6DAA17AE"/>
    <w:rsid w:val="6E5FFD88"/>
    <w:rsid w:val="6E6643C8"/>
    <w:rsid w:val="6E78B827"/>
    <w:rsid w:val="6E7E7006"/>
    <w:rsid w:val="6EAA3E98"/>
    <w:rsid w:val="6EBF757E"/>
    <w:rsid w:val="6ED50A8C"/>
    <w:rsid w:val="6EFBE026"/>
    <w:rsid w:val="6F2282FC"/>
    <w:rsid w:val="6F7168B0"/>
    <w:rsid w:val="6F95E22F"/>
    <w:rsid w:val="6FD84519"/>
    <w:rsid w:val="6FEF111B"/>
    <w:rsid w:val="701CA7E4"/>
    <w:rsid w:val="701CF0B1"/>
    <w:rsid w:val="70369E4C"/>
    <w:rsid w:val="7045749D"/>
    <w:rsid w:val="70C61713"/>
    <w:rsid w:val="70DD5078"/>
    <w:rsid w:val="70E93C45"/>
    <w:rsid w:val="70F16FA5"/>
    <w:rsid w:val="70FA9C79"/>
    <w:rsid w:val="710FEB7D"/>
    <w:rsid w:val="7122905C"/>
    <w:rsid w:val="714C3F5B"/>
    <w:rsid w:val="71578CD5"/>
    <w:rsid w:val="717BA46B"/>
    <w:rsid w:val="71877B1D"/>
    <w:rsid w:val="71C7D552"/>
    <w:rsid w:val="721DEBC3"/>
    <w:rsid w:val="728D4006"/>
    <w:rsid w:val="72C06B67"/>
    <w:rsid w:val="72FCAB82"/>
    <w:rsid w:val="731D06AC"/>
    <w:rsid w:val="733C73DB"/>
    <w:rsid w:val="735E613B"/>
    <w:rsid w:val="737DAE69"/>
    <w:rsid w:val="73A6934F"/>
    <w:rsid w:val="74090DC9"/>
    <w:rsid w:val="74434A80"/>
    <w:rsid w:val="75029409"/>
    <w:rsid w:val="750FBCD5"/>
    <w:rsid w:val="75304A99"/>
    <w:rsid w:val="758E405A"/>
    <w:rsid w:val="7592F5B0"/>
    <w:rsid w:val="75A70467"/>
    <w:rsid w:val="75DE7F25"/>
    <w:rsid w:val="75F0CB5E"/>
    <w:rsid w:val="76681EF4"/>
    <w:rsid w:val="76AA4AC6"/>
    <w:rsid w:val="76B716E5"/>
    <w:rsid w:val="76E9A2BB"/>
    <w:rsid w:val="770088D9"/>
    <w:rsid w:val="7726E047"/>
    <w:rsid w:val="774FFD25"/>
    <w:rsid w:val="7760B129"/>
    <w:rsid w:val="77AE36B3"/>
    <w:rsid w:val="77EBD4A1"/>
    <w:rsid w:val="77EDA126"/>
    <w:rsid w:val="78296104"/>
    <w:rsid w:val="782B13C8"/>
    <w:rsid w:val="7886F247"/>
    <w:rsid w:val="78870805"/>
    <w:rsid w:val="78A3033F"/>
    <w:rsid w:val="78CC6CE1"/>
    <w:rsid w:val="78DED6A8"/>
    <w:rsid w:val="78E8BDBE"/>
    <w:rsid w:val="79260114"/>
    <w:rsid w:val="792C2E62"/>
    <w:rsid w:val="7934D6A9"/>
    <w:rsid w:val="79A3FB54"/>
    <w:rsid w:val="79D34DBF"/>
    <w:rsid w:val="79D79B6E"/>
    <w:rsid w:val="79FA0208"/>
    <w:rsid w:val="7A1E7E64"/>
    <w:rsid w:val="7A2EF27F"/>
    <w:rsid w:val="7A338136"/>
    <w:rsid w:val="7A33E7DC"/>
    <w:rsid w:val="7A71E59D"/>
    <w:rsid w:val="7AAA6864"/>
    <w:rsid w:val="7ADB1B1A"/>
    <w:rsid w:val="7B066845"/>
    <w:rsid w:val="7B495A57"/>
    <w:rsid w:val="7B61E5A1"/>
    <w:rsid w:val="7B791A60"/>
    <w:rsid w:val="7BB4534F"/>
    <w:rsid w:val="7BBCABF7"/>
    <w:rsid w:val="7BD2E293"/>
    <w:rsid w:val="7BE80E8D"/>
    <w:rsid w:val="7C023734"/>
    <w:rsid w:val="7C0DB5FE"/>
    <w:rsid w:val="7C2E3049"/>
    <w:rsid w:val="7C38BB42"/>
    <w:rsid w:val="7CBCE25D"/>
    <w:rsid w:val="7CE1A2FF"/>
    <w:rsid w:val="7CEE893E"/>
    <w:rsid w:val="7D0A34EE"/>
    <w:rsid w:val="7D1F40F9"/>
    <w:rsid w:val="7D2C653E"/>
    <w:rsid w:val="7D905E02"/>
    <w:rsid w:val="7D973EAA"/>
    <w:rsid w:val="7DE0D7D1"/>
    <w:rsid w:val="7E0368DA"/>
    <w:rsid w:val="7E0E6F30"/>
    <w:rsid w:val="7E1D83CA"/>
    <w:rsid w:val="7E67E987"/>
    <w:rsid w:val="7E6B2CBB"/>
    <w:rsid w:val="7EA6054F"/>
    <w:rsid w:val="7EAD3A9D"/>
    <w:rsid w:val="7EC3C9F9"/>
    <w:rsid w:val="7EE5A52F"/>
    <w:rsid w:val="7F03008F"/>
    <w:rsid w:val="7F0D1406"/>
    <w:rsid w:val="7F2EC5D3"/>
    <w:rsid w:val="7F4BC070"/>
    <w:rsid w:val="7F66DC39"/>
    <w:rsid w:val="7F80AE6D"/>
    <w:rsid w:val="7FB2F875"/>
    <w:rsid w:val="7FD46DFC"/>
    <w:rsid w:val="7FD57696"/>
    <w:rsid w:val="7FE81343"/>
  </w:rsids>
  <m:mathPr>
    <m:mathFont m:val="Cambria Math"/>
    <m:brkBin m:val="before"/>
    <m:brkBinSub m:val="--"/>
    <m:smallFrac m:val="0"/>
    <m:dispDef m:val="0"/>
    <m:lMargin m:val="0"/>
    <m:rMargin m:val="0"/>
    <m:defJc m:val="centerGroup"/>
    <m:wrapRight/>
    <m:intLim m:val="subSup"/>
    <m:naryLim m:val="subSup"/>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oNotEmbedSmartTags/>
  <w:decimalSymbol w:val="."/>
  <w:listSeparator w:val=","/>
  <w14:docId w14:val="697084DD"/>
  <w15:docId w15:val="{F7E68020-08F1-4561-BB71-7D88C19E11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w:eastAsia="Times" w:hAnsi="Times"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3" w:qFormat="1"/>
    <w:lsdException w:name="heading 2" w:semiHidden="1" w:uiPriority="4" w:unhideWhenUsed="1" w:qFormat="1"/>
    <w:lsdException w:name="heading 3" w:uiPriority="9" w:qFormat="1"/>
    <w:lsdException w:name="heading 4" w:semiHidden="1" w:uiPriority="9" w:unhideWhenUsed="1" w:qFormat="1"/>
    <w:lsdException w:name="heading 5" w:semiHidden="1"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99" w:unhideWhenUsed="1"/>
    <w:lsdException w:name="List Bullet" w:semiHidden="1" w:uiPriority="14" w:unhideWhenUsed="1" w:qFormat="1"/>
    <w:lsdException w:name="List Number" w:uiPriority="99"/>
    <w:lsdException w:name="List 2" w:semiHidden="1" w:uiPriority="99" w:unhideWhenUsed="1"/>
    <w:lsdException w:name="List 3" w:semiHidden="1" w:uiPriority="99" w:unhideWhenUsed="1"/>
    <w:lsdException w:name="List 4" w:uiPriority="99"/>
    <w:lsdException w:name="List 5" w:uiPriority="99"/>
    <w:lsdException w:name="List Bullet 2" w:semiHidden="1" w:uiPriority="99" w:unhideWhenUsed="1"/>
    <w:lsdException w:name="List Bullet 3" w:semiHidden="1" w:uiPriority="99" w:unhideWhenUsed="1"/>
    <w:lsdException w:name="List Bullet 4" w:semiHidden="1" w:unhideWhenUsed="1"/>
    <w:lsdException w:name="List Bullet 5" w:semiHidden="1"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uiPriority="2" w:qFormat="1"/>
    <w:lsdException w:name="Closing" w:semiHidden="1" w:unhideWhenUsed="1"/>
    <w:lsdException w:name="Signature" w:semiHidden="1" w:unhideWhenUsed="1"/>
    <w:lsdException w:name="Default Paragraph Font" w:semiHidden="1" w:uiPriority="1" w:unhideWhenUsed="1"/>
    <w:lsdException w:name="Body Text" w:semiHidden="1" w:uiPriority="99"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36"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qFormat="1"/>
    <w:lsdException w:name="Intense Quote"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uiPriority="34" w:qFormat="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Intense Emphasis" w:qFormat="1"/>
    <w:lsdException w:name="Subtle Reference" w:qFormat="1"/>
    <w:lsdException w:name="Intense Reference" w:uiPriority="32" w:qFormat="1"/>
    <w:lsdException w:name="Book Title" w:uiPriority="33" w:qFormat="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06005"/>
    <w:rPr>
      <w:rFonts w:asciiTheme="minorHAnsi" w:eastAsiaTheme="minorHAnsi" w:hAnsiTheme="minorHAnsi" w:cstheme="minorBidi"/>
      <w:sz w:val="24"/>
      <w:szCs w:val="24"/>
    </w:rPr>
  </w:style>
  <w:style w:type="paragraph" w:styleId="Heading1">
    <w:name w:val="heading 1"/>
    <w:basedOn w:val="Normal"/>
    <w:next w:val="Normal"/>
    <w:link w:val="Heading1Char"/>
    <w:uiPriority w:val="3"/>
    <w:qFormat/>
    <w:rsid w:val="00BE5E98"/>
    <w:pPr>
      <w:keepNext/>
      <w:keepLines/>
      <w:spacing w:before="560" w:after="180"/>
      <w:jc w:val="center"/>
      <w:outlineLvl w:val="0"/>
    </w:pPr>
    <w:rPr>
      <w:rFonts w:eastAsiaTheme="majorEastAsia" w:cstheme="majorBidi"/>
      <w:b/>
      <w:bCs/>
      <w:u w:val="single"/>
    </w:rPr>
  </w:style>
  <w:style w:type="paragraph" w:styleId="Heading2">
    <w:name w:val="heading 2"/>
    <w:basedOn w:val="Normal"/>
    <w:next w:val="Normal"/>
    <w:link w:val="Heading2Char"/>
    <w:uiPriority w:val="4"/>
    <w:unhideWhenUsed/>
    <w:qFormat/>
    <w:rsid w:val="00BE5E98"/>
    <w:pPr>
      <w:shd w:val="clear" w:color="auto" w:fill="E6E6E6"/>
      <w:spacing w:before="240"/>
      <w:outlineLvl w:val="1"/>
    </w:pPr>
    <w:rPr>
      <w:b/>
      <w:bCs/>
      <w:noProof/>
    </w:rPr>
  </w:style>
  <w:style w:type="paragraph" w:styleId="Heading3">
    <w:name w:val="heading 3"/>
    <w:basedOn w:val="Normal"/>
    <w:next w:val="Normal"/>
    <w:link w:val="Heading3Char"/>
    <w:uiPriority w:val="9"/>
    <w:unhideWhenUsed/>
    <w:qFormat/>
    <w:rsid w:val="00BE5E98"/>
    <w:pPr>
      <w:shd w:val="clear" w:color="auto" w:fill="E6E6E6"/>
      <w:outlineLvl w:val="2"/>
    </w:pPr>
    <w:rPr>
      <w:b/>
      <w:bCs/>
      <w:i/>
      <w:iCs/>
    </w:rPr>
  </w:style>
  <w:style w:type="paragraph" w:styleId="Heading4">
    <w:name w:val="heading 4"/>
    <w:basedOn w:val="Normal"/>
    <w:next w:val="Normal"/>
    <w:link w:val="Heading4Char"/>
    <w:uiPriority w:val="9"/>
    <w:unhideWhenUsed/>
    <w:qFormat/>
    <w:rsid w:val="00BE5E98"/>
    <w:pPr>
      <w:keepNext/>
      <w:keepLines/>
      <w:spacing w:before="40"/>
      <w:outlineLvl w:val="3"/>
    </w:pPr>
    <w:rPr>
      <w:rFonts w:asciiTheme="majorBidi" w:eastAsiaTheme="majorEastAsia" w:hAnsiTheme="majorBidi" w:cstheme="majorBidi"/>
      <w:i/>
      <w:iCs/>
      <w:color w:val="000000" w:themeColor="text1"/>
    </w:rPr>
  </w:style>
  <w:style w:type="paragraph" w:styleId="Heading5">
    <w:name w:val="heading 5"/>
    <w:basedOn w:val="Normal"/>
    <w:link w:val="Heading5Char"/>
    <w:qFormat/>
    <w:rsid w:val="004777A0"/>
    <w:pPr>
      <w:spacing w:before="100" w:beforeAutospacing="1" w:after="100" w:afterAutospacing="1"/>
      <w:outlineLvl w:val="4"/>
    </w:pPr>
    <w:rPr>
      <w:rFonts w:ascii="Times New Roman" w:hAnsi="Times New Roman" w:cs="Times New Roman"/>
      <w:b/>
      <w:bCs/>
      <w:color w:val="5B9BD5" w:themeColor="accent1"/>
      <w:szCs w:val="20"/>
      <w:lang w:eastAsia="en-GB"/>
    </w:rPr>
  </w:style>
  <w:style w:type="paragraph" w:styleId="Heading6">
    <w:name w:val="heading 6"/>
    <w:basedOn w:val="Normal"/>
    <w:next w:val="Normal"/>
    <w:link w:val="Heading6Char"/>
    <w:uiPriority w:val="9"/>
    <w:unhideWhenUsed/>
    <w:qFormat/>
    <w:rsid w:val="00BE5E98"/>
    <w:pPr>
      <w:keepNext/>
      <w:keepLines/>
      <w:spacing w:before="40"/>
      <w:outlineLvl w:val="5"/>
    </w:pPr>
    <w:rPr>
      <w:rFonts w:asciiTheme="majorHAnsi" w:eastAsiaTheme="majorEastAsia" w:hAnsiTheme="majorHAnsi" w:cstheme="majorBidi"/>
      <w:color w:val="5B9BD5" w:themeColor="accent1"/>
    </w:rPr>
  </w:style>
  <w:style w:type="paragraph" w:styleId="Heading7">
    <w:name w:val="heading 7"/>
    <w:basedOn w:val="Normal"/>
    <w:next w:val="Normal"/>
    <w:link w:val="Heading7Char"/>
    <w:uiPriority w:val="9"/>
    <w:unhideWhenUsed/>
    <w:qFormat/>
    <w:rsid w:val="00BE5E98"/>
    <w:pPr>
      <w:keepNext/>
      <w:keepLines/>
      <w:spacing w:before="40"/>
      <w:outlineLvl w:val="6"/>
    </w:pPr>
    <w:rPr>
      <w:rFonts w:asciiTheme="majorHAnsi" w:eastAsiaTheme="majorEastAsia" w:hAnsiTheme="majorHAnsi" w:cstheme="majorBidi"/>
      <w:i/>
      <w:iCs/>
      <w:color w:val="5B9BD5" w:themeColor="accent1"/>
    </w:rPr>
  </w:style>
  <w:style w:type="paragraph" w:styleId="Heading8">
    <w:name w:val="heading 8"/>
    <w:basedOn w:val="Normal"/>
    <w:next w:val="Normal"/>
    <w:link w:val="Heading8Char"/>
    <w:uiPriority w:val="9"/>
    <w:semiHidden/>
    <w:unhideWhenUsed/>
    <w:qFormat/>
    <w:rsid w:val="00BE5E98"/>
    <w:pPr>
      <w:keepNext/>
      <w:keepLines/>
      <w:spacing w:before="40"/>
      <w:outlineLvl w:val="7"/>
    </w:pPr>
    <w:rPr>
      <w:rFonts w:asciiTheme="majorHAnsi" w:eastAsiaTheme="majorEastAsia" w:hAnsiTheme="majorHAnsi" w:cstheme="majorBidi"/>
      <w:color w:val="272727" w:themeColor="text1" w:themeTint="D8"/>
      <w:szCs w:val="21"/>
    </w:rPr>
  </w:style>
  <w:style w:type="paragraph" w:styleId="Heading9">
    <w:name w:val="heading 9"/>
    <w:basedOn w:val="Normal"/>
    <w:next w:val="Normal"/>
    <w:link w:val="Heading9Char"/>
    <w:uiPriority w:val="9"/>
    <w:semiHidden/>
    <w:unhideWhenUsed/>
    <w:qFormat/>
    <w:rsid w:val="00BE5E98"/>
    <w:pPr>
      <w:keepNext/>
      <w:keepLines/>
      <w:spacing w:before="40"/>
      <w:outlineLvl w:val="8"/>
    </w:pPr>
    <w:rPr>
      <w:rFonts w:asciiTheme="majorHAnsi" w:eastAsiaTheme="majorEastAsia" w:hAnsiTheme="majorHAnsi" w:cstheme="majorBidi"/>
      <w:i/>
      <w:iCs/>
      <w:color w:val="272727" w:themeColor="text1" w:themeTint="D8"/>
      <w:szCs w:val="21"/>
    </w:rPr>
  </w:style>
  <w:style w:type="character" w:default="1" w:styleId="DefaultParagraphFont">
    <w:name w:val="Default Paragraph Font"/>
    <w:uiPriority w:val="1"/>
    <w:semiHidden/>
    <w:unhideWhenUsed/>
    <w:rsid w:val="00A06005"/>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rsid w:val="00A06005"/>
  </w:style>
  <w:style w:type="character" w:customStyle="1" w:styleId="Heading3Char">
    <w:name w:val="Heading 3 Char"/>
    <w:basedOn w:val="DefaultParagraphFont"/>
    <w:link w:val="Heading3"/>
    <w:uiPriority w:val="9"/>
    <w:rsid w:val="00BE5E98"/>
    <w:rPr>
      <w:rFonts w:ascii="Arial Narrow" w:eastAsia="Trebuchet MS" w:hAnsi="Arial Narrow"/>
      <w:b/>
      <w:bCs/>
      <w:i/>
      <w:iCs/>
      <w:color w:val="000000"/>
      <w:shd w:val="clear" w:color="auto" w:fill="E6E6E6"/>
    </w:rPr>
  </w:style>
  <w:style w:type="paragraph" w:styleId="Header">
    <w:name w:val="header"/>
    <w:basedOn w:val="Normal"/>
    <w:link w:val="HeaderChar"/>
    <w:uiPriority w:val="99"/>
    <w:unhideWhenUsed/>
    <w:rsid w:val="00BE5E98"/>
  </w:style>
  <w:style w:type="paragraph" w:styleId="Footer">
    <w:name w:val="footer"/>
    <w:basedOn w:val="Normal"/>
    <w:link w:val="FooterChar"/>
    <w:uiPriority w:val="99"/>
    <w:unhideWhenUsed/>
    <w:rsid w:val="00BE5E98"/>
    <w:pPr>
      <w:spacing w:before="120"/>
      <w:jc w:val="right"/>
    </w:pPr>
    <w:rPr>
      <w:b/>
      <w:bCs/>
      <w:color w:val="262626" w:themeColor="text1" w:themeTint="D9"/>
    </w:rPr>
  </w:style>
  <w:style w:type="character" w:styleId="PageNumber">
    <w:name w:val="page number"/>
    <w:basedOn w:val="DefaultParagraphFont"/>
    <w:rsid w:val="00BE5E98"/>
  </w:style>
  <w:style w:type="paragraph" w:styleId="BodyTextIndent">
    <w:name w:val="Body Text Indent"/>
    <w:basedOn w:val="Normal"/>
    <w:link w:val="BodyTextIndentChar"/>
    <w:rsid w:val="00BE5E98"/>
    <w:pPr>
      <w:ind w:left="720" w:firstLine="720"/>
    </w:pPr>
  </w:style>
  <w:style w:type="character" w:customStyle="1" w:styleId="BodyTextIndentChar">
    <w:name w:val="Body Text Indent Char"/>
    <w:link w:val="BodyTextIndent"/>
    <w:rsid w:val="00BE5E98"/>
    <w:rPr>
      <w:rFonts w:ascii="Arial Narrow" w:eastAsia="Trebuchet MS" w:hAnsi="Arial Narrow"/>
      <w:color w:val="000000"/>
    </w:rPr>
  </w:style>
  <w:style w:type="paragraph" w:styleId="FootnoteText">
    <w:name w:val="footnote text"/>
    <w:basedOn w:val="Normal"/>
    <w:link w:val="FootnoteTextChar"/>
    <w:rsid w:val="00BE5E98"/>
  </w:style>
  <w:style w:type="character" w:styleId="FootnoteReference">
    <w:name w:val="footnote reference"/>
    <w:rsid w:val="00BE5E98"/>
    <w:rPr>
      <w:vertAlign w:val="superscript"/>
    </w:rPr>
  </w:style>
  <w:style w:type="character" w:styleId="Hyperlink">
    <w:name w:val="Hyperlink"/>
    <w:basedOn w:val="DefaultParagraphFont"/>
    <w:uiPriority w:val="99"/>
    <w:unhideWhenUsed/>
    <w:rsid w:val="00BE5E98"/>
    <w:rPr>
      <w:color w:val="0563C1" w:themeColor="hyperlink"/>
      <w:u w:val="single"/>
    </w:rPr>
  </w:style>
  <w:style w:type="paragraph" w:customStyle="1" w:styleId="Style1">
    <w:name w:val="Style1"/>
    <w:basedOn w:val="Normal"/>
    <w:rsid w:val="00BE5E98"/>
    <w:pPr>
      <w:ind w:left="720" w:hanging="720"/>
    </w:pPr>
  </w:style>
  <w:style w:type="character" w:styleId="FollowedHyperlink">
    <w:name w:val="FollowedHyperlink"/>
    <w:uiPriority w:val="99"/>
    <w:rsid w:val="00BE5E98"/>
    <w:rPr>
      <w:color w:val="800080"/>
      <w:u w:val="single"/>
    </w:rPr>
  </w:style>
  <w:style w:type="paragraph" w:customStyle="1" w:styleId="hanging">
    <w:name w:val="hanging"/>
    <w:basedOn w:val="Normal"/>
    <w:rsid w:val="00BE5E98"/>
    <w:pPr>
      <w:ind w:left="720" w:hanging="720"/>
    </w:pPr>
  </w:style>
  <w:style w:type="paragraph" w:customStyle="1" w:styleId="112">
    <w:name w:val="1 1/2"/>
    <w:basedOn w:val="Normal"/>
    <w:rsid w:val="00BE5E98"/>
    <w:pPr>
      <w:spacing w:line="360" w:lineRule="auto"/>
    </w:pPr>
  </w:style>
  <w:style w:type="paragraph" w:customStyle="1" w:styleId="hangingindent">
    <w:name w:val="hanging indent"/>
    <w:basedOn w:val="Normal"/>
    <w:rsid w:val="00BE5E98"/>
    <w:pPr>
      <w:ind w:left="720" w:hanging="720"/>
    </w:pPr>
  </w:style>
  <w:style w:type="paragraph" w:customStyle="1" w:styleId="doublespace">
    <w:name w:val="double space"/>
    <w:basedOn w:val="Normal"/>
    <w:rsid w:val="00BE5E98"/>
    <w:pPr>
      <w:spacing w:line="480" w:lineRule="auto"/>
      <w:ind w:firstLine="720"/>
    </w:pPr>
  </w:style>
  <w:style w:type="paragraph" w:customStyle="1" w:styleId="bibliography2">
    <w:name w:val="bibliography 2"/>
    <w:basedOn w:val="Normal"/>
    <w:rsid w:val="00BE5E98"/>
    <w:pPr>
      <w:ind w:left="1440" w:hanging="720"/>
    </w:pPr>
  </w:style>
  <w:style w:type="paragraph" w:customStyle="1" w:styleId="oneandahalf">
    <w:name w:val="one and a half"/>
    <w:basedOn w:val="Normal"/>
    <w:rsid w:val="00BE5E98"/>
    <w:pPr>
      <w:spacing w:line="360" w:lineRule="auto"/>
    </w:pPr>
  </w:style>
  <w:style w:type="paragraph" w:customStyle="1" w:styleId="endnote">
    <w:name w:val="end note"/>
    <w:basedOn w:val="hanging"/>
    <w:rsid w:val="00BE5E98"/>
    <w:pPr>
      <w:ind w:left="0" w:firstLine="720"/>
    </w:pPr>
    <w:rPr>
      <w:vertAlign w:val="superscript"/>
    </w:rPr>
  </w:style>
  <w:style w:type="paragraph" w:customStyle="1" w:styleId="indent">
    <w:name w:val="indent"/>
    <w:basedOn w:val="Normal"/>
    <w:rsid w:val="00BE5E98"/>
    <w:pPr>
      <w:ind w:firstLine="720"/>
    </w:pPr>
  </w:style>
  <w:style w:type="paragraph" w:customStyle="1" w:styleId="singlespace">
    <w:name w:val="single space"/>
    <w:basedOn w:val="Normal"/>
    <w:rsid w:val="00BE5E98"/>
  </w:style>
  <w:style w:type="paragraph" w:customStyle="1" w:styleId="reading">
    <w:name w:val="reading"/>
    <w:basedOn w:val="BodyTextIndent2"/>
    <w:rsid w:val="00BE5E98"/>
    <w:pPr>
      <w:tabs>
        <w:tab w:val="decimal" w:pos="1980"/>
        <w:tab w:val="left" w:pos="2160"/>
      </w:tabs>
      <w:spacing w:line="240" w:lineRule="auto"/>
      <w:ind w:left="1440" w:hanging="18"/>
    </w:pPr>
  </w:style>
  <w:style w:type="paragraph" w:styleId="BodyTextIndent2">
    <w:name w:val="Body Text Indent 2"/>
    <w:basedOn w:val="Normal"/>
    <w:link w:val="BodyTextIndent2Char"/>
    <w:rsid w:val="00BE5E98"/>
    <w:pPr>
      <w:spacing w:line="480" w:lineRule="auto"/>
      <w:ind w:left="360"/>
    </w:pPr>
  </w:style>
  <w:style w:type="character" w:customStyle="1" w:styleId="BodyTextIndent2Char">
    <w:name w:val="Body Text Indent 2 Char"/>
    <w:link w:val="BodyTextIndent2"/>
    <w:rsid w:val="00BE5E98"/>
    <w:rPr>
      <w:rFonts w:ascii="Arial Narrow" w:eastAsia="Trebuchet MS" w:hAnsi="Arial Narrow"/>
      <w:color w:val="000000"/>
    </w:rPr>
  </w:style>
  <w:style w:type="paragraph" w:customStyle="1" w:styleId="List1">
    <w:name w:val="List1"/>
    <w:basedOn w:val="Normal"/>
    <w:rsid w:val="00BE5E98"/>
    <w:pPr>
      <w:widowControl w:val="0"/>
      <w:tabs>
        <w:tab w:val="left" w:pos="360"/>
      </w:tabs>
      <w:spacing w:before="40"/>
      <w:ind w:left="216" w:hanging="216"/>
    </w:pPr>
    <w:rPr>
      <w:rFonts w:cs="Helvetica"/>
    </w:rPr>
  </w:style>
  <w:style w:type="paragraph" w:customStyle="1" w:styleId="DCPAssignmentReadings">
    <w:name w:val="DCP Assignment Readings"/>
    <w:basedOn w:val="Normal"/>
    <w:rsid w:val="00BE5E98"/>
    <w:pPr>
      <w:widowControl w:val="0"/>
      <w:autoSpaceDE w:val="0"/>
      <w:autoSpaceDN w:val="0"/>
      <w:adjustRightInd w:val="0"/>
      <w:ind w:left="1440" w:hanging="1170"/>
    </w:pPr>
  </w:style>
  <w:style w:type="paragraph" w:customStyle="1" w:styleId="DCPAssignments-Main">
    <w:name w:val="DCP Assignments-Main"/>
    <w:basedOn w:val="DCPAssignmentReadings"/>
    <w:rsid w:val="00BE5E98"/>
    <w:pPr>
      <w:spacing w:line="360" w:lineRule="auto"/>
      <w:ind w:left="274" w:firstLine="0"/>
    </w:pPr>
  </w:style>
  <w:style w:type="character" w:customStyle="1" w:styleId="title-link-wrapper">
    <w:name w:val="title-link-wrapper"/>
    <w:basedOn w:val="DefaultParagraphFont"/>
    <w:rsid w:val="00BE5E98"/>
  </w:style>
  <w:style w:type="character" w:customStyle="1" w:styleId="medium-font">
    <w:name w:val="medium-font"/>
    <w:basedOn w:val="DefaultParagraphFont"/>
    <w:rsid w:val="00BE5E98"/>
  </w:style>
  <w:style w:type="paragraph" w:styleId="BodyTextIndent3">
    <w:name w:val="Body Text Indent 3"/>
    <w:basedOn w:val="Normal"/>
    <w:link w:val="BodyTextIndent3Char"/>
    <w:rsid w:val="00BE5E98"/>
    <w:pPr>
      <w:ind w:left="360"/>
    </w:pPr>
    <w:rPr>
      <w:sz w:val="16"/>
      <w:szCs w:val="16"/>
    </w:rPr>
  </w:style>
  <w:style w:type="character" w:customStyle="1" w:styleId="BodyTextIndent3Char">
    <w:name w:val="Body Text Indent 3 Char"/>
    <w:link w:val="BodyTextIndent3"/>
    <w:rsid w:val="00BE5E98"/>
    <w:rPr>
      <w:rFonts w:ascii="Arial Narrow" w:eastAsia="Trebuchet MS" w:hAnsi="Arial Narrow"/>
      <w:color w:val="000000"/>
      <w:sz w:val="16"/>
      <w:szCs w:val="16"/>
    </w:rPr>
  </w:style>
  <w:style w:type="character" w:customStyle="1" w:styleId="FooterChar">
    <w:name w:val="Footer Char"/>
    <w:basedOn w:val="DefaultParagraphFont"/>
    <w:link w:val="Footer"/>
    <w:uiPriority w:val="99"/>
    <w:rsid w:val="00BE5E98"/>
    <w:rPr>
      <w:rFonts w:ascii="Arial Narrow" w:eastAsia="Trebuchet MS" w:hAnsi="Arial Narrow"/>
      <w:b/>
      <w:bCs/>
      <w:color w:val="262626" w:themeColor="text1" w:themeTint="D9"/>
    </w:rPr>
  </w:style>
  <w:style w:type="paragraph" w:customStyle="1" w:styleId="ColorfulList-Accent11">
    <w:name w:val="Colorful List - Accent 11"/>
    <w:basedOn w:val="Normal"/>
    <w:uiPriority w:val="34"/>
    <w:qFormat/>
    <w:rsid w:val="00BE5E98"/>
    <w:pPr>
      <w:spacing w:after="200" w:line="276" w:lineRule="auto"/>
      <w:ind w:left="720"/>
      <w:contextualSpacing/>
    </w:pPr>
    <w:rPr>
      <w:rFonts w:ascii="Calibri" w:hAnsi="Calibri"/>
    </w:rPr>
  </w:style>
  <w:style w:type="character" w:styleId="Emphasis">
    <w:name w:val="Emphasis"/>
    <w:uiPriority w:val="20"/>
    <w:qFormat/>
    <w:rsid w:val="00BE5E98"/>
    <w:rPr>
      <w:i/>
      <w:iCs/>
    </w:rPr>
  </w:style>
  <w:style w:type="paragraph" w:styleId="NormalWeb">
    <w:name w:val="Normal (Web)"/>
    <w:basedOn w:val="Normal"/>
    <w:uiPriority w:val="99"/>
    <w:unhideWhenUsed/>
    <w:rsid w:val="00BE5E98"/>
    <w:pPr>
      <w:spacing w:before="100" w:beforeAutospacing="1" w:after="100" w:afterAutospacing="1"/>
    </w:pPr>
    <w:rPr>
      <w:rFonts w:eastAsia="Calibri"/>
    </w:rPr>
  </w:style>
  <w:style w:type="paragraph" w:styleId="BalloonText">
    <w:name w:val="Balloon Text"/>
    <w:basedOn w:val="Normal"/>
    <w:link w:val="BalloonTextChar"/>
    <w:rsid w:val="00BE5E98"/>
    <w:rPr>
      <w:rFonts w:ascii="Tahoma" w:hAnsi="Tahoma" w:cs="Tahoma"/>
      <w:sz w:val="16"/>
      <w:szCs w:val="16"/>
    </w:rPr>
  </w:style>
  <w:style w:type="character" w:customStyle="1" w:styleId="BalloonTextChar">
    <w:name w:val="Balloon Text Char"/>
    <w:link w:val="BalloonText"/>
    <w:rsid w:val="00BE5E98"/>
    <w:rPr>
      <w:rFonts w:ascii="Tahoma" w:eastAsia="Trebuchet MS" w:hAnsi="Tahoma" w:cs="Tahoma"/>
      <w:color w:val="000000"/>
      <w:sz w:val="16"/>
      <w:szCs w:val="16"/>
    </w:rPr>
  </w:style>
  <w:style w:type="character" w:styleId="CommentReference">
    <w:name w:val="annotation reference"/>
    <w:rsid w:val="00BE5E98"/>
    <w:rPr>
      <w:sz w:val="18"/>
      <w:szCs w:val="18"/>
    </w:rPr>
  </w:style>
  <w:style w:type="paragraph" w:styleId="CommentText">
    <w:name w:val="annotation text"/>
    <w:basedOn w:val="Normal"/>
    <w:link w:val="CommentTextChar"/>
    <w:rsid w:val="00BE5E98"/>
  </w:style>
  <w:style w:type="character" w:customStyle="1" w:styleId="CommentTextChar">
    <w:name w:val="Comment Text Char"/>
    <w:link w:val="CommentText"/>
    <w:rsid w:val="00BE5E98"/>
    <w:rPr>
      <w:rFonts w:ascii="Arial Narrow" w:eastAsia="Trebuchet MS" w:hAnsi="Arial Narrow"/>
      <w:color w:val="000000"/>
      <w:szCs w:val="24"/>
    </w:rPr>
  </w:style>
  <w:style w:type="paragraph" w:styleId="CommentSubject">
    <w:name w:val="annotation subject"/>
    <w:basedOn w:val="CommentText"/>
    <w:next w:val="CommentText"/>
    <w:link w:val="CommentSubjectChar"/>
    <w:rsid w:val="00BE5E98"/>
    <w:rPr>
      <w:b/>
      <w:bCs/>
      <w:szCs w:val="20"/>
    </w:rPr>
  </w:style>
  <w:style w:type="character" w:customStyle="1" w:styleId="CommentSubjectChar">
    <w:name w:val="Comment Subject Char"/>
    <w:link w:val="CommentSubject"/>
    <w:rsid w:val="00BE5E98"/>
    <w:rPr>
      <w:rFonts w:ascii="Arial Narrow" w:eastAsia="Trebuchet MS" w:hAnsi="Arial Narrow"/>
      <w:b/>
      <w:bCs/>
      <w:color w:val="000000"/>
    </w:rPr>
  </w:style>
  <w:style w:type="character" w:customStyle="1" w:styleId="Heading1Char">
    <w:name w:val="Heading 1 Char"/>
    <w:basedOn w:val="DefaultParagraphFont"/>
    <w:link w:val="Heading1"/>
    <w:uiPriority w:val="3"/>
    <w:rsid w:val="00BE5E98"/>
    <w:rPr>
      <w:rFonts w:ascii="Arial Narrow" w:eastAsiaTheme="majorEastAsia" w:hAnsi="Arial Narrow" w:cstheme="majorBidi"/>
      <w:b/>
      <w:bCs/>
      <w:color w:val="000000"/>
      <w:sz w:val="24"/>
      <w:u w:val="single"/>
    </w:rPr>
  </w:style>
  <w:style w:type="character" w:customStyle="1" w:styleId="HeaderChar">
    <w:name w:val="Header Char"/>
    <w:basedOn w:val="DefaultParagraphFont"/>
    <w:link w:val="Header"/>
    <w:uiPriority w:val="99"/>
    <w:rsid w:val="00BE5E98"/>
    <w:rPr>
      <w:rFonts w:ascii="Arial Narrow" w:eastAsia="Trebuchet MS" w:hAnsi="Arial Narrow"/>
      <w:color w:val="000000"/>
    </w:rPr>
  </w:style>
  <w:style w:type="character" w:customStyle="1" w:styleId="FootnoteTextChar">
    <w:name w:val="Footnote Text Char"/>
    <w:basedOn w:val="DefaultParagraphFont"/>
    <w:link w:val="FootnoteText"/>
    <w:rsid w:val="00BE5E98"/>
    <w:rPr>
      <w:rFonts w:ascii="Arial Narrow" w:eastAsia="Trebuchet MS" w:hAnsi="Arial Narrow"/>
      <w:color w:val="000000"/>
    </w:rPr>
  </w:style>
  <w:style w:type="paragraph" w:styleId="ListParagraph">
    <w:name w:val="List Paragraph"/>
    <w:basedOn w:val="Normal"/>
    <w:uiPriority w:val="34"/>
    <w:unhideWhenUsed/>
    <w:qFormat/>
    <w:rsid w:val="00BE5E98"/>
    <w:pPr>
      <w:ind w:left="720"/>
      <w:contextualSpacing/>
    </w:pPr>
  </w:style>
  <w:style w:type="character" w:styleId="Strong">
    <w:name w:val="Strong"/>
    <w:basedOn w:val="DefaultParagraphFont"/>
    <w:uiPriority w:val="22"/>
    <w:qFormat/>
    <w:rsid w:val="00BE5E98"/>
    <w:rPr>
      <w:b/>
      <w:bCs/>
      <w:color w:val="262626" w:themeColor="text1" w:themeTint="D9"/>
    </w:rPr>
  </w:style>
  <w:style w:type="paragraph" w:styleId="Title">
    <w:name w:val="Title"/>
    <w:basedOn w:val="Normal"/>
    <w:next w:val="Normal"/>
    <w:link w:val="TitleChar"/>
    <w:uiPriority w:val="2"/>
    <w:qFormat/>
    <w:rsid w:val="00BE5E98"/>
    <w:pPr>
      <w:spacing w:after="80"/>
      <w:contextualSpacing/>
      <w:jc w:val="center"/>
    </w:pPr>
    <w:rPr>
      <w:rFonts w:eastAsiaTheme="majorEastAsia" w:cstheme="majorBidi"/>
      <w:b/>
      <w:bCs/>
      <w:kern w:val="28"/>
      <w:sz w:val="32"/>
    </w:rPr>
  </w:style>
  <w:style w:type="character" w:customStyle="1" w:styleId="TitleChar">
    <w:name w:val="Title Char"/>
    <w:basedOn w:val="DefaultParagraphFont"/>
    <w:link w:val="Title"/>
    <w:uiPriority w:val="2"/>
    <w:rsid w:val="00BE5E98"/>
    <w:rPr>
      <w:rFonts w:ascii="Arial Narrow" w:eastAsiaTheme="majorEastAsia" w:hAnsi="Arial Narrow" w:cstheme="majorBidi"/>
      <w:b/>
      <w:bCs/>
      <w:color w:val="000000"/>
      <w:kern w:val="28"/>
      <w:sz w:val="32"/>
    </w:rPr>
  </w:style>
  <w:style w:type="character" w:customStyle="1" w:styleId="Heading2Char">
    <w:name w:val="Heading 2 Char"/>
    <w:basedOn w:val="DefaultParagraphFont"/>
    <w:link w:val="Heading2"/>
    <w:uiPriority w:val="4"/>
    <w:rsid w:val="00BE5E98"/>
    <w:rPr>
      <w:rFonts w:ascii="Arial Narrow" w:eastAsia="Trebuchet MS" w:hAnsi="Arial Narrow"/>
      <w:b/>
      <w:bCs/>
      <w:noProof/>
      <w:color w:val="000000"/>
      <w:shd w:val="clear" w:color="auto" w:fill="E6E6E6"/>
    </w:rPr>
  </w:style>
  <w:style w:type="character" w:customStyle="1" w:styleId="Heading4Char">
    <w:name w:val="Heading 4 Char"/>
    <w:basedOn w:val="DefaultParagraphFont"/>
    <w:link w:val="Heading4"/>
    <w:uiPriority w:val="9"/>
    <w:rsid w:val="00BE5E98"/>
    <w:rPr>
      <w:rFonts w:asciiTheme="majorBidi" w:eastAsiaTheme="majorEastAsia" w:hAnsiTheme="majorBidi" w:cstheme="majorBidi"/>
      <w:i/>
      <w:iCs/>
      <w:color w:val="000000" w:themeColor="text1"/>
      <w:sz w:val="22"/>
    </w:rPr>
  </w:style>
  <w:style w:type="character" w:customStyle="1" w:styleId="Heading5Char">
    <w:name w:val="Heading 5 Char"/>
    <w:basedOn w:val="DefaultParagraphFont"/>
    <w:link w:val="Heading5"/>
    <w:rsid w:val="004777A0"/>
    <w:rPr>
      <w:rFonts w:ascii="Times New Roman" w:eastAsia="Times New Roman" w:hAnsi="Times New Roman"/>
      <w:b/>
      <w:bCs/>
      <w:color w:val="5B9BD5" w:themeColor="accent1"/>
      <w:sz w:val="24"/>
      <w:lang w:val="en-GB" w:eastAsia="en-GB"/>
    </w:rPr>
  </w:style>
  <w:style w:type="character" w:customStyle="1" w:styleId="Heading6Char">
    <w:name w:val="Heading 6 Char"/>
    <w:basedOn w:val="DefaultParagraphFont"/>
    <w:link w:val="Heading6"/>
    <w:uiPriority w:val="9"/>
    <w:rsid w:val="00BE5E98"/>
    <w:rPr>
      <w:rFonts w:asciiTheme="majorHAnsi" w:eastAsiaTheme="majorEastAsia" w:hAnsiTheme="majorHAnsi" w:cstheme="majorBidi"/>
      <w:color w:val="5B9BD5" w:themeColor="accent1"/>
    </w:rPr>
  </w:style>
  <w:style w:type="character" w:customStyle="1" w:styleId="Heading7Char">
    <w:name w:val="Heading 7 Char"/>
    <w:basedOn w:val="DefaultParagraphFont"/>
    <w:link w:val="Heading7"/>
    <w:uiPriority w:val="9"/>
    <w:rsid w:val="00BE5E98"/>
    <w:rPr>
      <w:rFonts w:asciiTheme="majorHAnsi" w:eastAsiaTheme="majorEastAsia" w:hAnsiTheme="majorHAnsi" w:cstheme="majorBidi"/>
      <w:i/>
      <w:iCs/>
      <w:color w:val="5B9BD5" w:themeColor="accent1"/>
    </w:rPr>
  </w:style>
  <w:style w:type="character" w:customStyle="1" w:styleId="Heading8Char">
    <w:name w:val="Heading 8 Char"/>
    <w:basedOn w:val="DefaultParagraphFont"/>
    <w:link w:val="Heading8"/>
    <w:uiPriority w:val="9"/>
    <w:semiHidden/>
    <w:rsid w:val="00BE5E98"/>
    <w:rPr>
      <w:rFonts w:asciiTheme="majorHAnsi" w:eastAsiaTheme="majorEastAsia" w:hAnsiTheme="majorHAnsi" w:cstheme="majorBidi"/>
      <w:color w:val="272727" w:themeColor="text1" w:themeTint="D8"/>
      <w:szCs w:val="21"/>
    </w:rPr>
  </w:style>
  <w:style w:type="character" w:customStyle="1" w:styleId="Heading9Char">
    <w:name w:val="Heading 9 Char"/>
    <w:basedOn w:val="DefaultParagraphFont"/>
    <w:link w:val="Heading9"/>
    <w:uiPriority w:val="9"/>
    <w:semiHidden/>
    <w:rsid w:val="00BE5E98"/>
    <w:rPr>
      <w:rFonts w:asciiTheme="majorHAnsi" w:eastAsiaTheme="majorEastAsia" w:hAnsiTheme="majorHAnsi" w:cstheme="majorBidi"/>
      <w:i/>
      <w:iCs/>
      <w:color w:val="272727" w:themeColor="text1" w:themeTint="D8"/>
      <w:szCs w:val="21"/>
    </w:rPr>
  </w:style>
  <w:style w:type="table" w:styleId="TableGrid">
    <w:name w:val="Table Grid"/>
    <w:basedOn w:val="TableNormal"/>
    <w:uiPriority w:val="39"/>
    <w:rsid w:val="00BE5E98"/>
    <w:rPr>
      <w:rFonts w:eastAsiaTheme="minorHAnsi"/>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BE5E98"/>
    <w:rPr>
      <w:rFonts w:eastAsiaTheme="minorHAnsi"/>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i w:val="0"/>
        <w:color w:val="5B9BD5" w:themeColor="accent1"/>
      </w:rPr>
      <w:tblPr/>
      <w:tcPr>
        <w:tcBorders>
          <w:bottom w:val="nil"/>
        </w:tcBorders>
      </w:tcPr>
    </w:tblStylePr>
  </w:style>
  <w:style w:type="paragraph" w:styleId="ListBullet">
    <w:name w:val="List Bullet"/>
    <w:basedOn w:val="Normal"/>
    <w:uiPriority w:val="14"/>
    <w:unhideWhenUsed/>
    <w:qFormat/>
    <w:rsid w:val="00BE5E98"/>
    <w:pPr>
      <w:numPr>
        <w:numId w:val="1"/>
      </w:numPr>
      <w:tabs>
        <w:tab w:val="num" w:pos="144"/>
      </w:tabs>
      <w:ind w:left="144" w:hanging="144"/>
    </w:pPr>
  </w:style>
  <w:style w:type="paragraph" w:styleId="Subtitle">
    <w:name w:val="Subtitle"/>
    <w:basedOn w:val="Heading2"/>
    <w:next w:val="Normal"/>
    <w:link w:val="SubtitleChar"/>
    <w:uiPriority w:val="2"/>
    <w:qFormat/>
    <w:rsid w:val="00BE5E98"/>
    <w:pPr>
      <w:spacing w:before="120"/>
      <w:jc w:val="center"/>
    </w:pPr>
    <w:rPr>
      <w:rFonts w:asciiTheme="majorBidi" w:hAnsiTheme="majorBidi" w:cstheme="majorBidi"/>
      <w:sz w:val="28"/>
      <w:szCs w:val="28"/>
    </w:rPr>
  </w:style>
  <w:style w:type="character" w:customStyle="1" w:styleId="SubtitleChar">
    <w:name w:val="Subtitle Char"/>
    <w:basedOn w:val="DefaultParagraphFont"/>
    <w:link w:val="Subtitle"/>
    <w:uiPriority w:val="2"/>
    <w:rsid w:val="00BE5E98"/>
    <w:rPr>
      <w:rFonts w:asciiTheme="majorBidi" w:eastAsia="Trebuchet MS" w:hAnsiTheme="majorBidi" w:cstheme="majorBidi"/>
      <w:b/>
      <w:bCs/>
      <w:noProof/>
      <w:color w:val="000000"/>
      <w:sz w:val="28"/>
      <w:szCs w:val="28"/>
      <w:shd w:val="clear" w:color="auto" w:fill="E6E6E6"/>
    </w:rPr>
  </w:style>
  <w:style w:type="table" w:styleId="PlainTable4">
    <w:name w:val="Plain Table 4"/>
    <w:basedOn w:val="TableNormal"/>
    <w:uiPriority w:val="44"/>
    <w:rsid w:val="00BE5E98"/>
    <w:rPr>
      <w:rFonts w:eastAsiaTheme="minorHAnsi"/>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SyllabusTable-NoBorders">
    <w:name w:val="Syllabus Table - No Borders"/>
    <w:basedOn w:val="TableNormal"/>
    <w:uiPriority w:val="99"/>
    <w:rsid w:val="00BE5E98"/>
    <w:rPr>
      <w:rFonts w:eastAsiaTheme="minorHAnsi"/>
      <w:lang w:eastAsia="ja-JP"/>
    </w:rPr>
    <w:tblPr>
      <w:tblCellMar>
        <w:left w:w="0" w:type="dxa"/>
        <w:right w:w="115" w:type="dxa"/>
      </w:tblCellMar>
    </w:tblPr>
    <w:tblStylePr w:type="firstRow">
      <w:pPr>
        <w:wordWrap/>
        <w:spacing w:afterLines="0" w:after="80" w:afterAutospacing="0"/>
      </w:pPr>
      <w:rPr>
        <w:rFonts w:asciiTheme="majorHAnsi" w:hAnsiTheme="majorHAnsi"/>
        <w:b/>
        <w:color w:val="5B9BD5" w:themeColor="accent1"/>
        <w:sz w:val="20"/>
      </w:rPr>
      <w:tblPr/>
      <w:trPr>
        <w:tblHeader/>
      </w:trPr>
    </w:tblStylePr>
  </w:style>
  <w:style w:type="table" w:customStyle="1" w:styleId="SyllabusTable-withBorders">
    <w:name w:val="Syllabus Table - with Borders"/>
    <w:basedOn w:val="TableNormal"/>
    <w:uiPriority w:val="99"/>
    <w:rsid w:val="00BE5E98"/>
    <w:pPr>
      <w:spacing w:before="80" w:after="80"/>
    </w:pPr>
    <w:rPr>
      <w:rFonts w:eastAsiaTheme="minorHAnsi"/>
      <w:lang w:eastAsia="ja-JP"/>
    </w:rPr>
    <w:tblPr>
      <w:tblBorders>
        <w:bottom w:val="single" w:sz="4" w:space="0" w:color="5B9BD5" w:themeColor="accent1"/>
        <w:insideH w:val="single" w:sz="4" w:space="0" w:color="BFBFBF" w:themeColor="background1" w:themeShade="BF"/>
      </w:tblBorders>
      <w:tblCellMar>
        <w:left w:w="0" w:type="dxa"/>
        <w:right w:w="115" w:type="dxa"/>
      </w:tblCellMar>
    </w:tblPr>
    <w:tblStylePr w:type="firstRow">
      <w:pPr>
        <w:wordWrap/>
        <w:spacing w:beforeLines="0" w:before="0" w:beforeAutospacing="0" w:afterLines="0" w:after="80" w:afterAutospacing="0"/>
      </w:pPr>
      <w:rPr>
        <w:rFonts w:asciiTheme="majorHAnsi" w:hAnsiTheme="majorHAnsi"/>
        <w:b/>
        <w:color w:val="5B9BD5" w:themeColor="accent1"/>
        <w:sz w:val="20"/>
      </w:rPr>
      <w:tblPr/>
      <w:trPr>
        <w:tblHeader/>
      </w:trPr>
      <w:tcPr>
        <w:tcBorders>
          <w:top w:val="nil"/>
          <w:left w:val="nil"/>
          <w:bottom w:val="single" w:sz="4" w:space="0" w:color="5B9BD5" w:themeColor="accent1"/>
          <w:right w:val="nil"/>
          <w:insideH w:val="nil"/>
          <w:insideV w:val="nil"/>
          <w:tl2br w:val="nil"/>
          <w:tr2bl w:val="nil"/>
        </w:tcBorders>
      </w:tcPr>
    </w:tblStylePr>
    <w:tblStylePr w:type="firstCol">
      <w:rPr>
        <w:b/>
        <w:color w:val="262626" w:themeColor="text1" w:themeTint="D9"/>
      </w:rPr>
    </w:tblStylePr>
  </w:style>
  <w:style w:type="paragraph" w:styleId="NoSpacing">
    <w:name w:val="No Spacing"/>
    <w:uiPriority w:val="36"/>
    <w:qFormat/>
    <w:rsid w:val="00BE5E98"/>
    <w:rPr>
      <w:rFonts w:eastAsiaTheme="minorHAnsi"/>
    </w:rPr>
  </w:style>
  <w:style w:type="paragraph" w:styleId="Caption">
    <w:name w:val="caption"/>
    <w:basedOn w:val="Normal"/>
    <w:next w:val="Normal"/>
    <w:uiPriority w:val="35"/>
    <w:semiHidden/>
    <w:unhideWhenUsed/>
    <w:qFormat/>
    <w:rsid w:val="00BE5E98"/>
    <w:pPr>
      <w:spacing w:after="200"/>
    </w:pPr>
    <w:rPr>
      <w:i/>
      <w:iCs/>
      <w:sz w:val="18"/>
      <w:szCs w:val="18"/>
    </w:rPr>
  </w:style>
  <w:style w:type="character" w:styleId="BookTitle">
    <w:name w:val="Book Title"/>
    <w:basedOn w:val="DefaultParagraphFont"/>
    <w:uiPriority w:val="33"/>
    <w:unhideWhenUsed/>
    <w:qFormat/>
    <w:rsid w:val="00BE5E98"/>
    <w:rPr>
      <w:b/>
      <w:bCs/>
      <w:i/>
      <w:iCs/>
      <w:spacing w:val="0"/>
    </w:rPr>
  </w:style>
  <w:style w:type="character" w:styleId="IntenseReference">
    <w:name w:val="Intense Reference"/>
    <w:basedOn w:val="DefaultParagraphFont"/>
    <w:uiPriority w:val="32"/>
    <w:unhideWhenUsed/>
    <w:qFormat/>
    <w:rsid w:val="00BE5E98"/>
    <w:rPr>
      <w:b/>
      <w:bCs/>
      <w:caps w:val="0"/>
      <w:smallCaps/>
      <w:color w:val="5B9BD5" w:themeColor="accent1"/>
      <w:spacing w:val="0"/>
    </w:rPr>
  </w:style>
  <w:style w:type="paragraph" w:styleId="TOCHeading">
    <w:name w:val="TOC Heading"/>
    <w:basedOn w:val="Heading1"/>
    <w:next w:val="Normal"/>
    <w:uiPriority w:val="39"/>
    <w:semiHidden/>
    <w:unhideWhenUsed/>
    <w:qFormat/>
    <w:rsid w:val="00BE5E98"/>
    <w:pPr>
      <w:spacing w:before="240" w:after="0"/>
      <w:outlineLvl w:val="9"/>
    </w:pPr>
    <w:rPr>
      <w:b w:val="0"/>
      <w:bCs w:val="0"/>
      <w:color w:val="5B9BD5" w:themeColor="accent1"/>
      <w:sz w:val="32"/>
      <w:szCs w:val="32"/>
    </w:rPr>
  </w:style>
  <w:style w:type="paragraph" w:customStyle="1" w:styleId="paragraph">
    <w:name w:val="paragraph"/>
    <w:basedOn w:val="Normal"/>
    <w:rsid w:val="00BE5E98"/>
    <w:pPr>
      <w:spacing w:before="100" w:beforeAutospacing="1" w:after="100" w:afterAutospacing="1"/>
    </w:pPr>
  </w:style>
  <w:style w:type="character" w:customStyle="1" w:styleId="normaltextrun">
    <w:name w:val="normaltextrun"/>
    <w:basedOn w:val="DefaultParagraphFont"/>
    <w:rsid w:val="00BE5E98"/>
  </w:style>
  <w:style w:type="character" w:customStyle="1" w:styleId="eop">
    <w:name w:val="eop"/>
    <w:basedOn w:val="DefaultParagraphFont"/>
    <w:rsid w:val="00BE5E98"/>
  </w:style>
  <w:style w:type="character" w:customStyle="1" w:styleId="apple-converted-space">
    <w:name w:val="apple-converted-space"/>
    <w:basedOn w:val="DefaultParagraphFont"/>
    <w:rsid w:val="00BE5E98"/>
  </w:style>
  <w:style w:type="paragraph" w:styleId="List">
    <w:name w:val="List"/>
    <w:basedOn w:val="Normal"/>
    <w:uiPriority w:val="99"/>
    <w:unhideWhenUsed/>
    <w:rsid w:val="00BE5E98"/>
    <w:pPr>
      <w:ind w:left="360" w:hanging="360"/>
      <w:contextualSpacing/>
    </w:pPr>
  </w:style>
  <w:style w:type="character" w:customStyle="1" w:styleId="UnresolvedMention1">
    <w:name w:val="Unresolved Mention1"/>
    <w:basedOn w:val="DefaultParagraphFont"/>
    <w:uiPriority w:val="99"/>
    <w:semiHidden/>
    <w:unhideWhenUsed/>
    <w:rsid w:val="00BE5E98"/>
    <w:rPr>
      <w:color w:val="605E5C"/>
      <w:shd w:val="clear" w:color="auto" w:fill="E1DFDD"/>
    </w:rPr>
  </w:style>
  <w:style w:type="paragraph" w:styleId="List2">
    <w:name w:val="List 2"/>
    <w:basedOn w:val="Normal"/>
    <w:uiPriority w:val="99"/>
    <w:unhideWhenUsed/>
    <w:rsid w:val="00BE5E98"/>
    <w:pPr>
      <w:ind w:left="720" w:hanging="360"/>
      <w:contextualSpacing/>
    </w:pPr>
  </w:style>
  <w:style w:type="paragraph" w:customStyle="1" w:styleId="Normal1">
    <w:name w:val="Normal1"/>
    <w:rsid w:val="00BE5E98"/>
    <w:rPr>
      <w:rFonts w:ascii="Times New Roman" w:eastAsia="Times New Roman" w:hAnsi="Times New Roman"/>
      <w:color w:val="000000"/>
      <w:sz w:val="24"/>
      <w:szCs w:val="22"/>
    </w:rPr>
  </w:style>
  <w:style w:type="character" w:customStyle="1" w:styleId="label">
    <w:name w:val="label"/>
    <w:rsid w:val="00A24B38"/>
  </w:style>
  <w:style w:type="character" w:customStyle="1" w:styleId="a-size-large">
    <w:name w:val="a-size-large"/>
    <w:basedOn w:val="DefaultParagraphFont"/>
    <w:rsid w:val="00A24B38"/>
  </w:style>
  <w:style w:type="character" w:customStyle="1" w:styleId="a-declarative">
    <w:name w:val="a-declarative"/>
    <w:basedOn w:val="DefaultParagraphFont"/>
    <w:rsid w:val="00A24B38"/>
  </w:style>
  <w:style w:type="paragraph" w:styleId="BodyText">
    <w:name w:val="Body Text"/>
    <w:basedOn w:val="Normal"/>
    <w:link w:val="BodyTextChar"/>
    <w:uiPriority w:val="99"/>
    <w:unhideWhenUsed/>
    <w:rsid w:val="00E477DA"/>
  </w:style>
  <w:style w:type="character" w:customStyle="1" w:styleId="BodyTextChar">
    <w:name w:val="Body Text Char"/>
    <w:basedOn w:val="DefaultParagraphFont"/>
    <w:link w:val="BodyText"/>
    <w:uiPriority w:val="99"/>
    <w:rsid w:val="00E477DA"/>
    <w:rPr>
      <w:rFonts w:ascii="Times New Roman" w:eastAsia="Trebuchet MS" w:hAnsi="Times New Roman"/>
      <w:color w:val="000000"/>
    </w:rPr>
  </w:style>
  <w:style w:type="paragraph" w:customStyle="1" w:styleId="BodyB">
    <w:name w:val="Body B"/>
    <w:rsid w:val="00E477DA"/>
    <w:pPr>
      <w:widowControl w:val="0"/>
      <w:pBdr>
        <w:top w:val="nil"/>
        <w:left w:val="nil"/>
        <w:bottom w:val="nil"/>
        <w:right w:val="nil"/>
        <w:between w:val="nil"/>
        <w:bar w:val="nil"/>
      </w:pBdr>
      <w:spacing w:line="276" w:lineRule="auto"/>
    </w:pPr>
    <w:rPr>
      <w:rFonts w:ascii="Times New Roman" w:eastAsia="Arial Unicode MS" w:hAnsi="Times New Roman" w:cs="Arial Unicode MS"/>
      <w:color w:val="000000"/>
      <w:sz w:val="24"/>
      <w:szCs w:val="24"/>
      <w:u w:color="000000"/>
      <w:bdr w:val="nil"/>
    </w:rPr>
  </w:style>
  <w:style w:type="character" w:customStyle="1" w:styleId="None">
    <w:name w:val="None"/>
    <w:rsid w:val="00E477DA"/>
  </w:style>
  <w:style w:type="numbering" w:customStyle="1" w:styleId="ImportedStyle15">
    <w:name w:val="Imported Style 15"/>
    <w:rsid w:val="00E477DA"/>
  </w:style>
  <w:style w:type="numbering" w:customStyle="1" w:styleId="ImportedStyle17">
    <w:name w:val="Imported Style 17"/>
    <w:rsid w:val="00E477DA"/>
  </w:style>
  <w:style w:type="numbering" w:customStyle="1" w:styleId="ImportedStyle160">
    <w:name w:val="Imported Style 16.0"/>
    <w:rsid w:val="00E477DA"/>
  </w:style>
  <w:style w:type="character" w:customStyle="1" w:styleId="Hyperlink6">
    <w:name w:val="Hyperlink.6"/>
    <w:basedOn w:val="None"/>
    <w:rsid w:val="00E477DA"/>
    <w:rPr>
      <w:color w:val="000000"/>
      <w:u w:val="single" w:color="000000"/>
    </w:rPr>
  </w:style>
  <w:style w:type="paragraph" w:customStyle="1" w:styleId="StyleHeading2TimesNewRoman11pt">
    <w:name w:val="Style Heading 2 + Times New Roman 11 pt"/>
    <w:basedOn w:val="Normal"/>
    <w:rsid w:val="00953789"/>
    <w:pPr>
      <w:numPr>
        <w:numId w:val="5"/>
      </w:numPr>
      <w:ind w:left="360"/>
    </w:pPr>
  </w:style>
  <w:style w:type="paragraph" w:customStyle="1" w:styleId="Default">
    <w:name w:val="Default"/>
    <w:link w:val="DefaultChar"/>
    <w:rsid w:val="007931FA"/>
    <w:pPr>
      <w:autoSpaceDE w:val="0"/>
      <w:autoSpaceDN w:val="0"/>
      <w:adjustRightInd w:val="0"/>
    </w:pPr>
    <w:rPr>
      <w:rFonts w:ascii="Times New Roman" w:eastAsia="Times New Roman" w:hAnsi="Times New Roman"/>
      <w:color w:val="000000"/>
      <w:sz w:val="24"/>
      <w:szCs w:val="24"/>
    </w:rPr>
  </w:style>
  <w:style w:type="character" w:customStyle="1" w:styleId="DefaultChar">
    <w:name w:val="Default Char"/>
    <w:basedOn w:val="DefaultParagraphFont"/>
    <w:link w:val="Default"/>
    <w:rsid w:val="007931FA"/>
    <w:rPr>
      <w:rFonts w:ascii="Times New Roman" w:eastAsia="Times New Roman" w:hAnsi="Times New Roman"/>
      <w:color w:val="000000"/>
      <w:sz w:val="24"/>
      <w:szCs w:val="24"/>
    </w:rPr>
  </w:style>
  <w:style w:type="paragraph" w:customStyle="1" w:styleId="TableParagraph">
    <w:name w:val="Table Paragraph"/>
    <w:basedOn w:val="Normal"/>
    <w:uiPriority w:val="1"/>
    <w:qFormat/>
    <w:rsid w:val="007931FA"/>
    <w:pPr>
      <w:widowControl w:val="0"/>
      <w:autoSpaceDE w:val="0"/>
      <w:autoSpaceDN w:val="0"/>
    </w:pPr>
    <w:rPr>
      <w:rFonts w:ascii="Arial" w:eastAsia="Arial" w:hAnsi="Arial" w:cs="Arial"/>
    </w:rPr>
  </w:style>
  <w:style w:type="character" w:customStyle="1" w:styleId="callnum1">
    <w:name w:val="callnum1"/>
    <w:basedOn w:val="DefaultParagraphFont"/>
    <w:rsid w:val="007931FA"/>
    <w:rPr>
      <w:rFonts w:ascii="Trebuchet MS" w:hAnsi="Trebuchet MS" w:hint="default"/>
      <w:color w:val="606060"/>
      <w:sz w:val="24"/>
      <w:szCs w:val="24"/>
    </w:rPr>
  </w:style>
  <w:style w:type="paragraph" w:styleId="TOC2">
    <w:name w:val="toc 2"/>
    <w:basedOn w:val="Normal"/>
    <w:next w:val="Normal"/>
    <w:autoRedefine/>
    <w:semiHidden/>
    <w:rsid w:val="007233C5"/>
    <w:pPr>
      <w:ind w:left="240"/>
    </w:pPr>
    <w:rPr>
      <w:smallCaps/>
      <w:lang w:eastAsia="en-GB"/>
    </w:rPr>
  </w:style>
  <w:style w:type="paragraph" w:styleId="TOC3">
    <w:name w:val="toc 3"/>
    <w:basedOn w:val="Normal"/>
    <w:next w:val="Normal"/>
    <w:autoRedefine/>
    <w:semiHidden/>
    <w:rsid w:val="007233C5"/>
    <w:pPr>
      <w:ind w:left="480"/>
    </w:pPr>
    <w:rPr>
      <w:i/>
      <w:iCs/>
      <w:lang w:eastAsia="en-GB"/>
    </w:rPr>
  </w:style>
  <w:style w:type="paragraph" w:customStyle="1" w:styleId="WW-PlainText">
    <w:name w:val="WW-Plain Text"/>
    <w:basedOn w:val="Normal"/>
    <w:rsid w:val="007233C5"/>
    <w:pPr>
      <w:suppressAutoHyphens/>
    </w:pPr>
    <w:rPr>
      <w:rFonts w:ascii="Courier New" w:hAnsi="Courier New" w:cs="Courier New"/>
      <w:lang w:val="en-AU" w:eastAsia="ar-SA"/>
    </w:rPr>
  </w:style>
  <w:style w:type="character" w:customStyle="1" w:styleId="grame">
    <w:name w:val="grame"/>
    <w:basedOn w:val="DefaultParagraphFont"/>
    <w:rsid w:val="007233C5"/>
  </w:style>
  <w:style w:type="paragraph" w:styleId="TOC1">
    <w:name w:val="toc 1"/>
    <w:basedOn w:val="Normal"/>
    <w:next w:val="Normal"/>
    <w:autoRedefine/>
    <w:semiHidden/>
    <w:rsid w:val="007233C5"/>
    <w:rPr>
      <w:lang w:eastAsia="en-GB"/>
    </w:rPr>
  </w:style>
  <w:style w:type="paragraph" w:customStyle="1" w:styleId="msonormal0">
    <w:name w:val="msonormal"/>
    <w:basedOn w:val="Normal"/>
    <w:rsid w:val="007C04DE"/>
    <w:pPr>
      <w:spacing w:before="100" w:beforeAutospacing="1" w:after="100" w:afterAutospacing="1"/>
    </w:pPr>
  </w:style>
  <w:style w:type="character" w:styleId="UnresolvedMention">
    <w:name w:val="Unresolved Mention"/>
    <w:basedOn w:val="DefaultParagraphFont"/>
    <w:uiPriority w:val="99"/>
    <w:semiHidden/>
    <w:unhideWhenUsed/>
    <w:rsid w:val="00BE5E98"/>
    <w:rPr>
      <w:color w:val="605E5C"/>
      <w:shd w:val="clear" w:color="auto" w:fill="E1DFDD"/>
    </w:rPr>
  </w:style>
  <w:style w:type="paragraph" w:styleId="Revision">
    <w:name w:val="Revision"/>
    <w:hidden/>
    <w:semiHidden/>
    <w:rsid w:val="005C6053"/>
    <w:rPr>
      <w:rFonts w:ascii="Times New Roman" w:eastAsia="Trebuchet MS" w:hAnsi="Times New Roman"/>
      <w:color w:val="000000"/>
    </w:rPr>
  </w:style>
  <w:style w:type="table" w:styleId="GridTable4-Accent5">
    <w:name w:val="Grid Table 4 Accent 5"/>
    <w:basedOn w:val="TableNormal"/>
    <w:uiPriority w:val="49"/>
    <w:rsid w:val="00BB4517"/>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GridTable4-Accent6">
    <w:name w:val="Grid Table 4 Accent 6"/>
    <w:basedOn w:val="TableNormal"/>
    <w:uiPriority w:val="49"/>
    <w:rsid w:val="00BB4517"/>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4-Accent1">
    <w:name w:val="Grid Table 4 Accent 1"/>
    <w:basedOn w:val="TableNormal"/>
    <w:uiPriority w:val="49"/>
    <w:rsid w:val="00BB4517"/>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List3">
    <w:name w:val="List 3"/>
    <w:basedOn w:val="Normal"/>
    <w:uiPriority w:val="99"/>
    <w:unhideWhenUsed/>
    <w:rsid w:val="00F0426A"/>
    <w:pPr>
      <w:ind w:left="1080" w:hanging="360"/>
      <w:contextualSpacing/>
    </w:pPr>
    <w:rPr>
      <w:rFonts w:ascii="Times" w:hAnsi="Times"/>
    </w:rPr>
  </w:style>
  <w:style w:type="character" w:customStyle="1" w:styleId="screenreader-only">
    <w:name w:val="screenreader-only"/>
    <w:basedOn w:val="DefaultParagraphFont"/>
    <w:rsid w:val="00A563E8"/>
  </w:style>
  <w:style w:type="character" w:customStyle="1" w:styleId="xsmall">
    <w:name w:val="x_small"/>
    <w:basedOn w:val="DefaultParagraphFont"/>
    <w:rsid w:val="004E7B4B"/>
  </w:style>
  <w:style w:type="character" w:customStyle="1" w:styleId="a-size-medium">
    <w:name w:val="a-size-medium"/>
    <w:basedOn w:val="DefaultParagraphFont"/>
    <w:rsid w:val="00E139E8"/>
  </w:style>
  <w:style w:type="character" w:customStyle="1" w:styleId="a-size-base">
    <w:name w:val="a-size-base"/>
    <w:basedOn w:val="DefaultParagraphFont"/>
    <w:rsid w:val="00E139E8"/>
  </w:style>
  <w:style w:type="paragraph" w:styleId="IntenseQuote">
    <w:name w:val="Intense Quote"/>
    <w:basedOn w:val="Normal"/>
    <w:next w:val="Normal"/>
    <w:link w:val="IntenseQuoteChar"/>
    <w:qFormat/>
    <w:rsid w:val="00316009"/>
    <w:pPr>
      <w:pBdr>
        <w:top w:val="single" w:sz="4" w:space="10" w:color="5B9BD5" w:themeColor="accent1"/>
        <w:bottom w:val="single" w:sz="4" w:space="10" w:color="5B9BD5" w:themeColor="accent1"/>
      </w:pBdr>
      <w:spacing w:before="360" w:after="360"/>
      <w:ind w:left="864" w:right="864"/>
      <w:jc w:val="center"/>
    </w:pPr>
    <w:rPr>
      <w:i/>
      <w:iCs/>
      <w:color w:val="5B9BD5" w:themeColor="accent1"/>
    </w:rPr>
  </w:style>
  <w:style w:type="character" w:customStyle="1" w:styleId="IntenseQuoteChar">
    <w:name w:val="Intense Quote Char"/>
    <w:basedOn w:val="DefaultParagraphFont"/>
    <w:link w:val="IntenseQuote"/>
    <w:rsid w:val="00316009"/>
    <w:rPr>
      <w:rFonts w:asciiTheme="minorHAnsi" w:eastAsiaTheme="minorHAnsi" w:hAnsiTheme="minorHAnsi" w:cstheme="minorBidi"/>
      <w:i/>
      <w:iCs/>
      <w:color w:val="5B9BD5" w:themeColor="accent1"/>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492783">
      <w:bodyDiv w:val="1"/>
      <w:marLeft w:val="0"/>
      <w:marRight w:val="0"/>
      <w:marTop w:val="0"/>
      <w:marBottom w:val="0"/>
      <w:divBdr>
        <w:top w:val="none" w:sz="0" w:space="0" w:color="auto"/>
        <w:left w:val="none" w:sz="0" w:space="0" w:color="auto"/>
        <w:bottom w:val="none" w:sz="0" w:space="0" w:color="auto"/>
        <w:right w:val="none" w:sz="0" w:space="0" w:color="auto"/>
      </w:divBdr>
    </w:div>
    <w:div w:id="116684182">
      <w:bodyDiv w:val="1"/>
      <w:marLeft w:val="0"/>
      <w:marRight w:val="0"/>
      <w:marTop w:val="0"/>
      <w:marBottom w:val="0"/>
      <w:divBdr>
        <w:top w:val="none" w:sz="0" w:space="0" w:color="auto"/>
        <w:left w:val="none" w:sz="0" w:space="0" w:color="auto"/>
        <w:bottom w:val="none" w:sz="0" w:space="0" w:color="auto"/>
        <w:right w:val="none" w:sz="0" w:space="0" w:color="auto"/>
      </w:divBdr>
    </w:div>
    <w:div w:id="194125606">
      <w:bodyDiv w:val="1"/>
      <w:marLeft w:val="0"/>
      <w:marRight w:val="0"/>
      <w:marTop w:val="0"/>
      <w:marBottom w:val="0"/>
      <w:divBdr>
        <w:top w:val="none" w:sz="0" w:space="0" w:color="auto"/>
        <w:left w:val="none" w:sz="0" w:space="0" w:color="auto"/>
        <w:bottom w:val="none" w:sz="0" w:space="0" w:color="auto"/>
        <w:right w:val="none" w:sz="0" w:space="0" w:color="auto"/>
      </w:divBdr>
      <w:divsChild>
        <w:div w:id="33233333">
          <w:blockQuote w:val="1"/>
          <w:marLeft w:val="720"/>
          <w:marRight w:val="720"/>
          <w:marTop w:val="100"/>
          <w:marBottom w:val="100"/>
          <w:divBdr>
            <w:top w:val="none" w:sz="0" w:space="0" w:color="auto"/>
            <w:left w:val="none" w:sz="0" w:space="0" w:color="auto"/>
            <w:bottom w:val="none" w:sz="0" w:space="0" w:color="auto"/>
            <w:right w:val="none" w:sz="0" w:space="0" w:color="auto"/>
          </w:divBdr>
        </w:div>
        <w:div w:id="102771002">
          <w:blockQuote w:val="1"/>
          <w:marLeft w:val="720"/>
          <w:marRight w:val="720"/>
          <w:marTop w:val="100"/>
          <w:marBottom w:val="100"/>
          <w:divBdr>
            <w:top w:val="none" w:sz="0" w:space="0" w:color="auto"/>
            <w:left w:val="none" w:sz="0" w:space="0" w:color="auto"/>
            <w:bottom w:val="none" w:sz="0" w:space="0" w:color="auto"/>
            <w:right w:val="none" w:sz="0" w:space="0" w:color="auto"/>
          </w:divBdr>
        </w:div>
        <w:div w:id="604847652">
          <w:blockQuote w:val="1"/>
          <w:marLeft w:val="720"/>
          <w:marRight w:val="720"/>
          <w:marTop w:val="100"/>
          <w:marBottom w:val="100"/>
          <w:divBdr>
            <w:top w:val="none" w:sz="0" w:space="0" w:color="auto"/>
            <w:left w:val="none" w:sz="0" w:space="0" w:color="auto"/>
            <w:bottom w:val="none" w:sz="0" w:space="0" w:color="auto"/>
            <w:right w:val="none" w:sz="0" w:space="0" w:color="auto"/>
          </w:divBdr>
        </w:div>
        <w:div w:id="653874590">
          <w:blockQuote w:val="1"/>
          <w:marLeft w:val="720"/>
          <w:marRight w:val="720"/>
          <w:marTop w:val="100"/>
          <w:marBottom w:val="100"/>
          <w:divBdr>
            <w:top w:val="none" w:sz="0" w:space="0" w:color="auto"/>
            <w:left w:val="none" w:sz="0" w:space="0" w:color="auto"/>
            <w:bottom w:val="none" w:sz="0" w:space="0" w:color="auto"/>
            <w:right w:val="none" w:sz="0" w:space="0" w:color="auto"/>
          </w:divBdr>
        </w:div>
        <w:div w:id="662200592">
          <w:blockQuote w:val="1"/>
          <w:marLeft w:val="720"/>
          <w:marRight w:val="720"/>
          <w:marTop w:val="100"/>
          <w:marBottom w:val="100"/>
          <w:divBdr>
            <w:top w:val="none" w:sz="0" w:space="0" w:color="auto"/>
            <w:left w:val="none" w:sz="0" w:space="0" w:color="auto"/>
            <w:bottom w:val="none" w:sz="0" w:space="0" w:color="auto"/>
            <w:right w:val="none" w:sz="0" w:space="0" w:color="auto"/>
          </w:divBdr>
        </w:div>
        <w:div w:id="945767638">
          <w:blockQuote w:val="1"/>
          <w:marLeft w:val="720"/>
          <w:marRight w:val="720"/>
          <w:marTop w:val="100"/>
          <w:marBottom w:val="100"/>
          <w:divBdr>
            <w:top w:val="none" w:sz="0" w:space="0" w:color="auto"/>
            <w:left w:val="none" w:sz="0" w:space="0" w:color="auto"/>
            <w:bottom w:val="none" w:sz="0" w:space="0" w:color="auto"/>
            <w:right w:val="none" w:sz="0" w:space="0" w:color="auto"/>
          </w:divBdr>
        </w:div>
        <w:div w:id="1187476348">
          <w:blockQuote w:val="1"/>
          <w:marLeft w:val="720"/>
          <w:marRight w:val="720"/>
          <w:marTop w:val="100"/>
          <w:marBottom w:val="100"/>
          <w:divBdr>
            <w:top w:val="none" w:sz="0" w:space="0" w:color="auto"/>
            <w:left w:val="none" w:sz="0" w:space="0" w:color="auto"/>
            <w:bottom w:val="none" w:sz="0" w:space="0" w:color="auto"/>
            <w:right w:val="none" w:sz="0" w:space="0" w:color="auto"/>
          </w:divBdr>
        </w:div>
        <w:div w:id="1445612512">
          <w:blockQuote w:val="1"/>
          <w:marLeft w:val="720"/>
          <w:marRight w:val="720"/>
          <w:marTop w:val="100"/>
          <w:marBottom w:val="100"/>
          <w:divBdr>
            <w:top w:val="none" w:sz="0" w:space="0" w:color="auto"/>
            <w:left w:val="none" w:sz="0" w:space="0" w:color="auto"/>
            <w:bottom w:val="none" w:sz="0" w:space="0" w:color="auto"/>
            <w:right w:val="none" w:sz="0" w:space="0" w:color="auto"/>
          </w:divBdr>
        </w:div>
        <w:div w:id="1884562790">
          <w:blockQuote w:val="1"/>
          <w:marLeft w:val="720"/>
          <w:marRight w:val="720"/>
          <w:marTop w:val="100"/>
          <w:marBottom w:val="100"/>
          <w:divBdr>
            <w:top w:val="none" w:sz="0" w:space="0" w:color="auto"/>
            <w:left w:val="none" w:sz="0" w:space="0" w:color="auto"/>
            <w:bottom w:val="none" w:sz="0" w:space="0" w:color="auto"/>
            <w:right w:val="none" w:sz="0" w:space="0" w:color="auto"/>
          </w:divBdr>
        </w:div>
        <w:div w:id="1951283261">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9883471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285506012">
      <w:bodyDiv w:val="1"/>
      <w:marLeft w:val="0"/>
      <w:marRight w:val="0"/>
      <w:marTop w:val="0"/>
      <w:marBottom w:val="0"/>
      <w:divBdr>
        <w:top w:val="none" w:sz="0" w:space="0" w:color="auto"/>
        <w:left w:val="none" w:sz="0" w:space="0" w:color="auto"/>
        <w:bottom w:val="none" w:sz="0" w:space="0" w:color="auto"/>
        <w:right w:val="none" w:sz="0" w:space="0" w:color="auto"/>
      </w:divBdr>
    </w:div>
    <w:div w:id="320817830">
      <w:bodyDiv w:val="1"/>
      <w:marLeft w:val="0"/>
      <w:marRight w:val="0"/>
      <w:marTop w:val="0"/>
      <w:marBottom w:val="0"/>
      <w:divBdr>
        <w:top w:val="none" w:sz="0" w:space="0" w:color="auto"/>
        <w:left w:val="none" w:sz="0" w:space="0" w:color="auto"/>
        <w:bottom w:val="none" w:sz="0" w:space="0" w:color="auto"/>
        <w:right w:val="none" w:sz="0" w:space="0" w:color="auto"/>
      </w:divBdr>
    </w:div>
    <w:div w:id="323437207">
      <w:bodyDiv w:val="1"/>
      <w:marLeft w:val="0"/>
      <w:marRight w:val="0"/>
      <w:marTop w:val="0"/>
      <w:marBottom w:val="0"/>
      <w:divBdr>
        <w:top w:val="none" w:sz="0" w:space="0" w:color="auto"/>
        <w:left w:val="none" w:sz="0" w:space="0" w:color="auto"/>
        <w:bottom w:val="none" w:sz="0" w:space="0" w:color="auto"/>
        <w:right w:val="none" w:sz="0" w:space="0" w:color="auto"/>
      </w:divBdr>
    </w:div>
    <w:div w:id="340932758">
      <w:bodyDiv w:val="1"/>
      <w:marLeft w:val="0"/>
      <w:marRight w:val="0"/>
      <w:marTop w:val="0"/>
      <w:marBottom w:val="0"/>
      <w:divBdr>
        <w:top w:val="none" w:sz="0" w:space="0" w:color="auto"/>
        <w:left w:val="none" w:sz="0" w:space="0" w:color="auto"/>
        <w:bottom w:val="none" w:sz="0" w:space="0" w:color="auto"/>
        <w:right w:val="none" w:sz="0" w:space="0" w:color="auto"/>
      </w:divBdr>
    </w:div>
    <w:div w:id="386995774">
      <w:bodyDiv w:val="1"/>
      <w:marLeft w:val="0"/>
      <w:marRight w:val="0"/>
      <w:marTop w:val="0"/>
      <w:marBottom w:val="0"/>
      <w:divBdr>
        <w:top w:val="none" w:sz="0" w:space="0" w:color="auto"/>
        <w:left w:val="none" w:sz="0" w:space="0" w:color="auto"/>
        <w:bottom w:val="none" w:sz="0" w:space="0" w:color="auto"/>
        <w:right w:val="none" w:sz="0" w:space="0" w:color="auto"/>
      </w:divBdr>
    </w:div>
    <w:div w:id="401568057">
      <w:bodyDiv w:val="1"/>
      <w:marLeft w:val="0"/>
      <w:marRight w:val="0"/>
      <w:marTop w:val="0"/>
      <w:marBottom w:val="0"/>
      <w:divBdr>
        <w:top w:val="none" w:sz="0" w:space="0" w:color="auto"/>
        <w:left w:val="none" w:sz="0" w:space="0" w:color="auto"/>
        <w:bottom w:val="none" w:sz="0" w:space="0" w:color="auto"/>
        <w:right w:val="none" w:sz="0" w:space="0" w:color="auto"/>
      </w:divBdr>
    </w:div>
    <w:div w:id="427431619">
      <w:bodyDiv w:val="1"/>
      <w:marLeft w:val="0"/>
      <w:marRight w:val="0"/>
      <w:marTop w:val="0"/>
      <w:marBottom w:val="0"/>
      <w:divBdr>
        <w:top w:val="none" w:sz="0" w:space="0" w:color="auto"/>
        <w:left w:val="none" w:sz="0" w:space="0" w:color="auto"/>
        <w:bottom w:val="none" w:sz="0" w:space="0" w:color="auto"/>
        <w:right w:val="none" w:sz="0" w:space="0" w:color="auto"/>
      </w:divBdr>
    </w:div>
    <w:div w:id="440611000">
      <w:bodyDiv w:val="1"/>
      <w:marLeft w:val="0"/>
      <w:marRight w:val="0"/>
      <w:marTop w:val="0"/>
      <w:marBottom w:val="0"/>
      <w:divBdr>
        <w:top w:val="none" w:sz="0" w:space="0" w:color="auto"/>
        <w:left w:val="none" w:sz="0" w:space="0" w:color="auto"/>
        <w:bottom w:val="none" w:sz="0" w:space="0" w:color="auto"/>
        <w:right w:val="none" w:sz="0" w:space="0" w:color="auto"/>
      </w:divBdr>
    </w:div>
    <w:div w:id="451175137">
      <w:bodyDiv w:val="1"/>
      <w:marLeft w:val="0"/>
      <w:marRight w:val="0"/>
      <w:marTop w:val="0"/>
      <w:marBottom w:val="0"/>
      <w:divBdr>
        <w:top w:val="none" w:sz="0" w:space="0" w:color="auto"/>
        <w:left w:val="none" w:sz="0" w:space="0" w:color="auto"/>
        <w:bottom w:val="none" w:sz="0" w:space="0" w:color="auto"/>
        <w:right w:val="none" w:sz="0" w:space="0" w:color="auto"/>
      </w:divBdr>
    </w:div>
    <w:div w:id="506597999">
      <w:bodyDiv w:val="1"/>
      <w:marLeft w:val="0"/>
      <w:marRight w:val="0"/>
      <w:marTop w:val="0"/>
      <w:marBottom w:val="0"/>
      <w:divBdr>
        <w:top w:val="none" w:sz="0" w:space="0" w:color="auto"/>
        <w:left w:val="none" w:sz="0" w:space="0" w:color="auto"/>
        <w:bottom w:val="none" w:sz="0" w:space="0" w:color="auto"/>
        <w:right w:val="none" w:sz="0" w:space="0" w:color="auto"/>
      </w:divBdr>
    </w:div>
    <w:div w:id="625283030">
      <w:bodyDiv w:val="1"/>
      <w:marLeft w:val="0"/>
      <w:marRight w:val="0"/>
      <w:marTop w:val="0"/>
      <w:marBottom w:val="0"/>
      <w:divBdr>
        <w:top w:val="none" w:sz="0" w:space="0" w:color="auto"/>
        <w:left w:val="none" w:sz="0" w:space="0" w:color="auto"/>
        <w:bottom w:val="none" w:sz="0" w:space="0" w:color="auto"/>
        <w:right w:val="none" w:sz="0" w:space="0" w:color="auto"/>
      </w:divBdr>
    </w:div>
    <w:div w:id="630478575">
      <w:bodyDiv w:val="1"/>
      <w:marLeft w:val="0"/>
      <w:marRight w:val="0"/>
      <w:marTop w:val="0"/>
      <w:marBottom w:val="0"/>
      <w:divBdr>
        <w:top w:val="none" w:sz="0" w:space="0" w:color="auto"/>
        <w:left w:val="none" w:sz="0" w:space="0" w:color="auto"/>
        <w:bottom w:val="none" w:sz="0" w:space="0" w:color="auto"/>
        <w:right w:val="none" w:sz="0" w:space="0" w:color="auto"/>
      </w:divBdr>
      <w:divsChild>
        <w:div w:id="2135055307">
          <w:marLeft w:val="0"/>
          <w:marRight w:val="0"/>
          <w:marTop w:val="0"/>
          <w:marBottom w:val="0"/>
          <w:divBdr>
            <w:top w:val="none" w:sz="0" w:space="0" w:color="auto"/>
            <w:left w:val="none" w:sz="0" w:space="0" w:color="auto"/>
            <w:bottom w:val="none" w:sz="0" w:space="0" w:color="auto"/>
            <w:right w:val="none" w:sz="0" w:space="0" w:color="auto"/>
          </w:divBdr>
          <w:divsChild>
            <w:div w:id="803430987">
              <w:blockQuote w:val="1"/>
              <w:marLeft w:val="720"/>
              <w:marRight w:val="720"/>
              <w:marTop w:val="100"/>
              <w:marBottom w:val="100"/>
              <w:divBdr>
                <w:top w:val="none" w:sz="0" w:space="0" w:color="auto"/>
                <w:left w:val="none" w:sz="0" w:space="0" w:color="auto"/>
                <w:bottom w:val="none" w:sz="0" w:space="0" w:color="auto"/>
                <w:right w:val="none" w:sz="0" w:space="0" w:color="auto"/>
              </w:divBdr>
            </w:div>
            <w:div w:id="1882092557">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0582990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206401987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698243134">
      <w:bodyDiv w:val="1"/>
      <w:marLeft w:val="0"/>
      <w:marRight w:val="0"/>
      <w:marTop w:val="0"/>
      <w:marBottom w:val="0"/>
      <w:divBdr>
        <w:top w:val="none" w:sz="0" w:space="0" w:color="auto"/>
        <w:left w:val="none" w:sz="0" w:space="0" w:color="auto"/>
        <w:bottom w:val="none" w:sz="0" w:space="0" w:color="auto"/>
        <w:right w:val="none" w:sz="0" w:space="0" w:color="auto"/>
      </w:divBdr>
    </w:div>
    <w:div w:id="760024662">
      <w:bodyDiv w:val="1"/>
      <w:marLeft w:val="0"/>
      <w:marRight w:val="0"/>
      <w:marTop w:val="0"/>
      <w:marBottom w:val="0"/>
      <w:divBdr>
        <w:top w:val="none" w:sz="0" w:space="0" w:color="auto"/>
        <w:left w:val="none" w:sz="0" w:space="0" w:color="auto"/>
        <w:bottom w:val="none" w:sz="0" w:space="0" w:color="auto"/>
        <w:right w:val="none" w:sz="0" w:space="0" w:color="auto"/>
      </w:divBdr>
    </w:div>
    <w:div w:id="774522011">
      <w:bodyDiv w:val="1"/>
      <w:marLeft w:val="0"/>
      <w:marRight w:val="0"/>
      <w:marTop w:val="0"/>
      <w:marBottom w:val="0"/>
      <w:divBdr>
        <w:top w:val="none" w:sz="0" w:space="0" w:color="auto"/>
        <w:left w:val="none" w:sz="0" w:space="0" w:color="auto"/>
        <w:bottom w:val="none" w:sz="0" w:space="0" w:color="auto"/>
        <w:right w:val="none" w:sz="0" w:space="0" w:color="auto"/>
      </w:divBdr>
    </w:div>
    <w:div w:id="825828571">
      <w:bodyDiv w:val="1"/>
      <w:marLeft w:val="0"/>
      <w:marRight w:val="0"/>
      <w:marTop w:val="0"/>
      <w:marBottom w:val="0"/>
      <w:divBdr>
        <w:top w:val="none" w:sz="0" w:space="0" w:color="auto"/>
        <w:left w:val="none" w:sz="0" w:space="0" w:color="auto"/>
        <w:bottom w:val="none" w:sz="0" w:space="0" w:color="auto"/>
        <w:right w:val="none" w:sz="0" w:space="0" w:color="auto"/>
      </w:divBdr>
    </w:div>
    <w:div w:id="928468443">
      <w:bodyDiv w:val="1"/>
      <w:marLeft w:val="0"/>
      <w:marRight w:val="0"/>
      <w:marTop w:val="0"/>
      <w:marBottom w:val="0"/>
      <w:divBdr>
        <w:top w:val="none" w:sz="0" w:space="0" w:color="auto"/>
        <w:left w:val="none" w:sz="0" w:space="0" w:color="auto"/>
        <w:bottom w:val="none" w:sz="0" w:space="0" w:color="auto"/>
        <w:right w:val="none" w:sz="0" w:space="0" w:color="auto"/>
      </w:divBdr>
    </w:div>
    <w:div w:id="966355676">
      <w:bodyDiv w:val="1"/>
      <w:marLeft w:val="0"/>
      <w:marRight w:val="0"/>
      <w:marTop w:val="0"/>
      <w:marBottom w:val="0"/>
      <w:divBdr>
        <w:top w:val="none" w:sz="0" w:space="0" w:color="auto"/>
        <w:left w:val="none" w:sz="0" w:space="0" w:color="auto"/>
        <w:bottom w:val="none" w:sz="0" w:space="0" w:color="auto"/>
        <w:right w:val="none" w:sz="0" w:space="0" w:color="auto"/>
      </w:divBdr>
      <w:divsChild>
        <w:div w:id="418137221">
          <w:marLeft w:val="0"/>
          <w:marRight w:val="0"/>
          <w:marTop w:val="0"/>
          <w:marBottom w:val="0"/>
          <w:divBdr>
            <w:top w:val="none" w:sz="0" w:space="0" w:color="auto"/>
            <w:left w:val="none" w:sz="0" w:space="0" w:color="auto"/>
            <w:bottom w:val="none" w:sz="0" w:space="0" w:color="auto"/>
            <w:right w:val="none" w:sz="0" w:space="0" w:color="auto"/>
          </w:divBdr>
        </w:div>
        <w:div w:id="1845046679">
          <w:marLeft w:val="0"/>
          <w:marRight w:val="0"/>
          <w:marTop w:val="0"/>
          <w:marBottom w:val="0"/>
          <w:divBdr>
            <w:top w:val="none" w:sz="0" w:space="0" w:color="auto"/>
            <w:left w:val="none" w:sz="0" w:space="0" w:color="auto"/>
            <w:bottom w:val="none" w:sz="0" w:space="0" w:color="auto"/>
            <w:right w:val="none" w:sz="0" w:space="0" w:color="auto"/>
          </w:divBdr>
        </w:div>
      </w:divsChild>
    </w:div>
    <w:div w:id="1078013992">
      <w:bodyDiv w:val="1"/>
      <w:marLeft w:val="0"/>
      <w:marRight w:val="0"/>
      <w:marTop w:val="0"/>
      <w:marBottom w:val="0"/>
      <w:divBdr>
        <w:top w:val="none" w:sz="0" w:space="0" w:color="auto"/>
        <w:left w:val="none" w:sz="0" w:space="0" w:color="auto"/>
        <w:bottom w:val="none" w:sz="0" w:space="0" w:color="auto"/>
        <w:right w:val="none" w:sz="0" w:space="0" w:color="auto"/>
      </w:divBdr>
      <w:divsChild>
        <w:div w:id="730270239">
          <w:marLeft w:val="0"/>
          <w:marRight w:val="0"/>
          <w:marTop w:val="0"/>
          <w:marBottom w:val="0"/>
          <w:divBdr>
            <w:top w:val="none" w:sz="0" w:space="0" w:color="auto"/>
            <w:left w:val="none" w:sz="0" w:space="0" w:color="auto"/>
            <w:bottom w:val="none" w:sz="0" w:space="0" w:color="auto"/>
            <w:right w:val="none" w:sz="0" w:space="0" w:color="auto"/>
          </w:divBdr>
          <w:divsChild>
            <w:div w:id="1600945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63144465">
      <w:bodyDiv w:val="1"/>
      <w:marLeft w:val="0"/>
      <w:marRight w:val="0"/>
      <w:marTop w:val="0"/>
      <w:marBottom w:val="0"/>
      <w:divBdr>
        <w:top w:val="none" w:sz="0" w:space="0" w:color="auto"/>
        <w:left w:val="none" w:sz="0" w:space="0" w:color="auto"/>
        <w:bottom w:val="none" w:sz="0" w:space="0" w:color="auto"/>
        <w:right w:val="none" w:sz="0" w:space="0" w:color="auto"/>
      </w:divBdr>
    </w:div>
    <w:div w:id="1266225907">
      <w:bodyDiv w:val="1"/>
      <w:marLeft w:val="0"/>
      <w:marRight w:val="0"/>
      <w:marTop w:val="0"/>
      <w:marBottom w:val="0"/>
      <w:divBdr>
        <w:top w:val="none" w:sz="0" w:space="0" w:color="auto"/>
        <w:left w:val="none" w:sz="0" w:space="0" w:color="auto"/>
        <w:bottom w:val="none" w:sz="0" w:space="0" w:color="auto"/>
        <w:right w:val="none" w:sz="0" w:space="0" w:color="auto"/>
      </w:divBdr>
    </w:div>
    <w:div w:id="1372268231">
      <w:bodyDiv w:val="1"/>
      <w:marLeft w:val="0"/>
      <w:marRight w:val="0"/>
      <w:marTop w:val="0"/>
      <w:marBottom w:val="0"/>
      <w:divBdr>
        <w:top w:val="none" w:sz="0" w:space="0" w:color="auto"/>
        <w:left w:val="none" w:sz="0" w:space="0" w:color="auto"/>
        <w:bottom w:val="none" w:sz="0" w:space="0" w:color="auto"/>
        <w:right w:val="none" w:sz="0" w:space="0" w:color="auto"/>
      </w:divBdr>
    </w:div>
    <w:div w:id="1417903720">
      <w:bodyDiv w:val="1"/>
      <w:marLeft w:val="0"/>
      <w:marRight w:val="0"/>
      <w:marTop w:val="0"/>
      <w:marBottom w:val="0"/>
      <w:divBdr>
        <w:top w:val="none" w:sz="0" w:space="0" w:color="auto"/>
        <w:left w:val="none" w:sz="0" w:space="0" w:color="auto"/>
        <w:bottom w:val="none" w:sz="0" w:space="0" w:color="auto"/>
        <w:right w:val="none" w:sz="0" w:space="0" w:color="auto"/>
      </w:divBdr>
      <w:divsChild>
        <w:div w:id="16467628">
          <w:marLeft w:val="0"/>
          <w:marRight w:val="0"/>
          <w:marTop w:val="0"/>
          <w:marBottom w:val="0"/>
          <w:divBdr>
            <w:top w:val="none" w:sz="0" w:space="0" w:color="auto"/>
            <w:left w:val="none" w:sz="0" w:space="0" w:color="auto"/>
            <w:bottom w:val="none" w:sz="0" w:space="0" w:color="auto"/>
            <w:right w:val="none" w:sz="0" w:space="0" w:color="auto"/>
          </w:divBdr>
          <w:divsChild>
            <w:div w:id="20056080">
              <w:blockQuote w:val="1"/>
              <w:marLeft w:val="720"/>
              <w:marRight w:val="720"/>
              <w:marTop w:val="100"/>
              <w:marBottom w:val="100"/>
              <w:divBdr>
                <w:top w:val="none" w:sz="0" w:space="0" w:color="auto"/>
                <w:left w:val="none" w:sz="0" w:space="0" w:color="auto"/>
                <w:bottom w:val="none" w:sz="0" w:space="0" w:color="auto"/>
                <w:right w:val="none" w:sz="0" w:space="0" w:color="auto"/>
              </w:divBdr>
            </w:div>
            <w:div w:id="404035115">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30716963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555165096">
              <w:blockQuote w:val="1"/>
              <w:marLeft w:val="720"/>
              <w:marRight w:val="720"/>
              <w:marTop w:val="100"/>
              <w:marBottom w:val="100"/>
              <w:divBdr>
                <w:top w:val="none" w:sz="0" w:space="0" w:color="auto"/>
                <w:left w:val="none" w:sz="0" w:space="0" w:color="auto"/>
                <w:bottom w:val="none" w:sz="0" w:space="0" w:color="auto"/>
                <w:right w:val="none" w:sz="0" w:space="0" w:color="auto"/>
              </w:divBdr>
            </w:div>
            <w:div w:id="677846718">
              <w:blockQuote w:val="1"/>
              <w:marLeft w:val="720"/>
              <w:marRight w:val="720"/>
              <w:marTop w:val="100"/>
              <w:marBottom w:val="100"/>
              <w:divBdr>
                <w:top w:val="none" w:sz="0" w:space="0" w:color="auto"/>
                <w:left w:val="none" w:sz="0" w:space="0" w:color="auto"/>
                <w:bottom w:val="none" w:sz="0" w:space="0" w:color="auto"/>
                <w:right w:val="none" w:sz="0" w:space="0" w:color="auto"/>
              </w:divBdr>
            </w:div>
            <w:div w:id="1073773870">
              <w:blockQuote w:val="1"/>
              <w:marLeft w:val="720"/>
              <w:marRight w:val="720"/>
              <w:marTop w:val="100"/>
              <w:marBottom w:val="100"/>
              <w:divBdr>
                <w:top w:val="none" w:sz="0" w:space="0" w:color="auto"/>
                <w:left w:val="none" w:sz="0" w:space="0" w:color="auto"/>
                <w:bottom w:val="none" w:sz="0" w:space="0" w:color="auto"/>
                <w:right w:val="none" w:sz="0" w:space="0" w:color="auto"/>
              </w:divBdr>
            </w:div>
            <w:div w:id="1164204325">
              <w:blockQuote w:val="1"/>
              <w:marLeft w:val="720"/>
              <w:marRight w:val="720"/>
              <w:marTop w:val="100"/>
              <w:marBottom w:val="100"/>
              <w:divBdr>
                <w:top w:val="none" w:sz="0" w:space="0" w:color="auto"/>
                <w:left w:val="none" w:sz="0" w:space="0" w:color="auto"/>
                <w:bottom w:val="none" w:sz="0" w:space="0" w:color="auto"/>
                <w:right w:val="none" w:sz="0" w:space="0" w:color="auto"/>
              </w:divBdr>
            </w:div>
            <w:div w:id="1241522350">
              <w:blockQuote w:val="1"/>
              <w:marLeft w:val="720"/>
              <w:marRight w:val="720"/>
              <w:marTop w:val="100"/>
              <w:marBottom w:val="100"/>
              <w:divBdr>
                <w:top w:val="none" w:sz="0" w:space="0" w:color="auto"/>
                <w:left w:val="none" w:sz="0" w:space="0" w:color="auto"/>
                <w:bottom w:val="none" w:sz="0" w:space="0" w:color="auto"/>
                <w:right w:val="none" w:sz="0" w:space="0" w:color="auto"/>
              </w:divBdr>
            </w:div>
            <w:div w:id="1513182044">
              <w:blockQuote w:val="1"/>
              <w:marLeft w:val="720"/>
              <w:marRight w:val="720"/>
              <w:marTop w:val="100"/>
              <w:marBottom w:val="100"/>
              <w:divBdr>
                <w:top w:val="none" w:sz="0" w:space="0" w:color="auto"/>
                <w:left w:val="none" w:sz="0" w:space="0" w:color="auto"/>
                <w:bottom w:val="none" w:sz="0" w:space="0" w:color="auto"/>
                <w:right w:val="none" w:sz="0" w:space="0" w:color="auto"/>
              </w:divBdr>
            </w:div>
            <w:div w:id="2063170739">
              <w:blockQuote w:val="1"/>
              <w:marLeft w:val="720"/>
              <w:marRight w:val="720"/>
              <w:marTop w:val="100"/>
              <w:marBottom w:val="100"/>
              <w:divBdr>
                <w:top w:val="none" w:sz="0" w:space="0" w:color="auto"/>
                <w:left w:val="none" w:sz="0" w:space="0" w:color="auto"/>
                <w:bottom w:val="none" w:sz="0" w:space="0" w:color="auto"/>
                <w:right w:val="none" w:sz="0" w:space="0" w:color="auto"/>
              </w:divBdr>
            </w:div>
            <w:div w:id="209061252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418285789">
      <w:bodyDiv w:val="1"/>
      <w:marLeft w:val="0"/>
      <w:marRight w:val="0"/>
      <w:marTop w:val="0"/>
      <w:marBottom w:val="0"/>
      <w:divBdr>
        <w:top w:val="none" w:sz="0" w:space="0" w:color="auto"/>
        <w:left w:val="none" w:sz="0" w:space="0" w:color="auto"/>
        <w:bottom w:val="none" w:sz="0" w:space="0" w:color="auto"/>
        <w:right w:val="none" w:sz="0" w:space="0" w:color="auto"/>
      </w:divBdr>
    </w:div>
    <w:div w:id="1506168790">
      <w:bodyDiv w:val="1"/>
      <w:marLeft w:val="0"/>
      <w:marRight w:val="0"/>
      <w:marTop w:val="0"/>
      <w:marBottom w:val="0"/>
      <w:divBdr>
        <w:top w:val="none" w:sz="0" w:space="0" w:color="auto"/>
        <w:left w:val="none" w:sz="0" w:space="0" w:color="auto"/>
        <w:bottom w:val="none" w:sz="0" w:space="0" w:color="auto"/>
        <w:right w:val="none" w:sz="0" w:space="0" w:color="auto"/>
      </w:divBdr>
    </w:div>
    <w:div w:id="1528060244">
      <w:bodyDiv w:val="1"/>
      <w:marLeft w:val="0"/>
      <w:marRight w:val="0"/>
      <w:marTop w:val="0"/>
      <w:marBottom w:val="0"/>
      <w:divBdr>
        <w:top w:val="none" w:sz="0" w:space="0" w:color="auto"/>
        <w:left w:val="none" w:sz="0" w:space="0" w:color="auto"/>
        <w:bottom w:val="none" w:sz="0" w:space="0" w:color="auto"/>
        <w:right w:val="none" w:sz="0" w:space="0" w:color="auto"/>
      </w:divBdr>
      <w:divsChild>
        <w:div w:id="271788381">
          <w:marLeft w:val="0"/>
          <w:marRight w:val="0"/>
          <w:marTop w:val="0"/>
          <w:marBottom w:val="0"/>
          <w:divBdr>
            <w:top w:val="none" w:sz="0" w:space="0" w:color="auto"/>
            <w:left w:val="none" w:sz="0" w:space="0" w:color="auto"/>
            <w:bottom w:val="none" w:sz="0" w:space="0" w:color="auto"/>
            <w:right w:val="none" w:sz="0" w:space="0" w:color="auto"/>
          </w:divBdr>
          <w:divsChild>
            <w:div w:id="52001224">
              <w:blockQuote w:val="1"/>
              <w:marLeft w:val="720"/>
              <w:marRight w:val="720"/>
              <w:marTop w:val="100"/>
              <w:marBottom w:val="100"/>
              <w:divBdr>
                <w:top w:val="none" w:sz="0" w:space="0" w:color="auto"/>
                <w:left w:val="none" w:sz="0" w:space="0" w:color="auto"/>
                <w:bottom w:val="none" w:sz="0" w:space="0" w:color="auto"/>
                <w:right w:val="none" w:sz="0" w:space="0" w:color="auto"/>
              </w:divBdr>
            </w:div>
            <w:div w:id="521742371">
              <w:blockQuote w:val="1"/>
              <w:marLeft w:val="720"/>
              <w:marRight w:val="720"/>
              <w:marTop w:val="100"/>
              <w:marBottom w:val="100"/>
              <w:divBdr>
                <w:top w:val="none" w:sz="0" w:space="0" w:color="auto"/>
                <w:left w:val="none" w:sz="0" w:space="0" w:color="auto"/>
                <w:bottom w:val="none" w:sz="0" w:space="0" w:color="auto"/>
                <w:right w:val="none" w:sz="0" w:space="0" w:color="auto"/>
              </w:divBdr>
            </w:div>
            <w:div w:id="673994817">
              <w:blockQuote w:val="1"/>
              <w:marLeft w:val="720"/>
              <w:marRight w:val="720"/>
              <w:marTop w:val="100"/>
              <w:marBottom w:val="100"/>
              <w:divBdr>
                <w:top w:val="none" w:sz="0" w:space="0" w:color="auto"/>
                <w:left w:val="none" w:sz="0" w:space="0" w:color="auto"/>
                <w:bottom w:val="none" w:sz="0" w:space="0" w:color="auto"/>
                <w:right w:val="none" w:sz="0" w:space="0" w:color="auto"/>
              </w:divBdr>
            </w:div>
            <w:div w:id="868836592">
              <w:blockQuote w:val="1"/>
              <w:marLeft w:val="720"/>
              <w:marRight w:val="720"/>
              <w:marTop w:val="100"/>
              <w:marBottom w:val="100"/>
              <w:divBdr>
                <w:top w:val="none" w:sz="0" w:space="0" w:color="auto"/>
                <w:left w:val="none" w:sz="0" w:space="0" w:color="auto"/>
                <w:bottom w:val="none" w:sz="0" w:space="0" w:color="auto"/>
                <w:right w:val="none" w:sz="0" w:space="0" w:color="auto"/>
              </w:divBdr>
            </w:div>
            <w:div w:id="1248341200">
              <w:blockQuote w:val="1"/>
              <w:marLeft w:val="720"/>
              <w:marRight w:val="720"/>
              <w:marTop w:val="100"/>
              <w:marBottom w:val="100"/>
              <w:divBdr>
                <w:top w:val="none" w:sz="0" w:space="0" w:color="auto"/>
                <w:left w:val="none" w:sz="0" w:space="0" w:color="auto"/>
                <w:bottom w:val="none" w:sz="0" w:space="0" w:color="auto"/>
                <w:right w:val="none" w:sz="0" w:space="0" w:color="auto"/>
              </w:divBdr>
            </w:div>
            <w:div w:id="1292708329">
              <w:blockQuote w:val="1"/>
              <w:marLeft w:val="720"/>
              <w:marRight w:val="720"/>
              <w:marTop w:val="100"/>
              <w:marBottom w:val="100"/>
              <w:divBdr>
                <w:top w:val="none" w:sz="0" w:space="0" w:color="auto"/>
                <w:left w:val="none" w:sz="0" w:space="0" w:color="auto"/>
                <w:bottom w:val="none" w:sz="0" w:space="0" w:color="auto"/>
                <w:right w:val="none" w:sz="0" w:space="0" w:color="auto"/>
              </w:divBdr>
            </w:div>
            <w:div w:id="1368334657">
              <w:blockQuote w:val="1"/>
              <w:marLeft w:val="720"/>
              <w:marRight w:val="720"/>
              <w:marTop w:val="100"/>
              <w:marBottom w:val="100"/>
              <w:divBdr>
                <w:top w:val="none" w:sz="0" w:space="0" w:color="auto"/>
                <w:left w:val="none" w:sz="0" w:space="0" w:color="auto"/>
                <w:bottom w:val="none" w:sz="0" w:space="0" w:color="auto"/>
                <w:right w:val="none" w:sz="0" w:space="0" w:color="auto"/>
              </w:divBdr>
            </w:div>
            <w:div w:id="1449931628">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35195041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462190590">
              <w:blockQuote w:val="1"/>
              <w:marLeft w:val="720"/>
              <w:marRight w:val="720"/>
              <w:marTop w:val="100"/>
              <w:marBottom w:val="100"/>
              <w:divBdr>
                <w:top w:val="none" w:sz="0" w:space="0" w:color="auto"/>
                <w:left w:val="none" w:sz="0" w:space="0" w:color="auto"/>
                <w:bottom w:val="none" w:sz="0" w:space="0" w:color="auto"/>
                <w:right w:val="none" w:sz="0" w:space="0" w:color="auto"/>
              </w:divBdr>
            </w:div>
            <w:div w:id="1481117345">
              <w:blockQuote w:val="1"/>
              <w:marLeft w:val="720"/>
              <w:marRight w:val="720"/>
              <w:marTop w:val="100"/>
              <w:marBottom w:val="100"/>
              <w:divBdr>
                <w:top w:val="none" w:sz="0" w:space="0" w:color="auto"/>
                <w:left w:val="none" w:sz="0" w:space="0" w:color="auto"/>
                <w:bottom w:val="none" w:sz="0" w:space="0" w:color="auto"/>
                <w:right w:val="none" w:sz="0" w:space="0" w:color="auto"/>
              </w:divBdr>
            </w:div>
            <w:div w:id="1607300342">
              <w:blockQuote w:val="1"/>
              <w:marLeft w:val="720"/>
              <w:marRight w:val="720"/>
              <w:marTop w:val="100"/>
              <w:marBottom w:val="100"/>
              <w:divBdr>
                <w:top w:val="none" w:sz="0" w:space="0" w:color="auto"/>
                <w:left w:val="none" w:sz="0" w:space="0" w:color="auto"/>
                <w:bottom w:val="none" w:sz="0" w:space="0" w:color="auto"/>
                <w:right w:val="none" w:sz="0" w:space="0" w:color="auto"/>
              </w:divBdr>
            </w:div>
            <w:div w:id="186092646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563951996">
      <w:bodyDiv w:val="1"/>
      <w:marLeft w:val="0"/>
      <w:marRight w:val="0"/>
      <w:marTop w:val="0"/>
      <w:marBottom w:val="0"/>
      <w:divBdr>
        <w:top w:val="none" w:sz="0" w:space="0" w:color="auto"/>
        <w:left w:val="none" w:sz="0" w:space="0" w:color="auto"/>
        <w:bottom w:val="none" w:sz="0" w:space="0" w:color="auto"/>
        <w:right w:val="none" w:sz="0" w:space="0" w:color="auto"/>
      </w:divBdr>
    </w:div>
    <w:div w:id="1641494632">
      <w:bodyDiv w:val="1"/>
      <w:marLeft w:val="0"/>
      <w:marRight w:val="0"/>
      <w:marTop w:val="0"/>
      <w:marBottom w:val="0"/>
      <w:divBdr>
        <w:top w:val="none" w:sz="0" w:space="0" w:color="auto"/>
        <w:left w:val="none" w:sz="0" w:space="0" w:color="auto"/>
        <w:bottom w:val="none" w:sz="0" w:space="0" w:color="auto"/>
        <w:right w:val="none" w:sz="0" w:space="0" w:color="auto"/>
      </w:divBdr>
    </w:div>
    <w:div w:id="1690374252">
      <w:bodyDiv w:val="1"/>
      <w:marLeft w:val="0"/>
      <w:marRight w:val="0"/>
      <w:marTop w:val="0"/>
      <w:marBottom w:val="0"/>
      <w:divBdr>
        <w:top w:val="none" w:sz="0" w:space="0" w:color="auto"/>
        <w:left w:val="none" w:sz="0" w:space="0" w:color="auto"/>
        <w:bottom w:val="none" w:sz="0" w:space="0" w:color="auto"/>
        <w:right w:val="none" w:sz="0" w:space="0" w:color="auto"/>
      </w:divBdr>
    </w:div>
    <w:div w:id="1834640924">
      <w:bodyDiv w:val="1"/>
      <w:marLeft w:val="0"/>
      <w:marRight w:val="0"/>
      <w:marTop w:val="0"/>
      <w:marBottom w:val="0"/>
      <w:divBdr>
        <w:top w:val="none" w:sz="0" w:space="0" w:color="auto"/>
        <w:left w:val="none" w:sz="0" w:space="0" w:color="auto"/>
        <w:bottom w:val="none" w:sz="0" w:space="0" w:color="auto"/>
        <w:right w:val="none" w:sz="0" w:space="0" w:color="auto"/>
      </w:divBdr>
      <w:divsChild>
        <w:div w:id="251353344">
          <w:marLeft w:val="0"/>
          <w:marRight w:val="0"/>
          <w:marTop w:val="0"/>
          <w:marBottom w:val="0"/>
          <w:divBdr>
            <w:top w:val="none" w:sz="0" w:space="0" w:color="auto"/>
            <w:left w:val="none" w:sz="0" w:space="0" w:color="auto"/>
            <w:bottom w:val="none" w:sz="0" w:space="0" w:color="auto"/>
            <w:right w:val="none" w:sz="0" w:space="0" w:color="auto"/>
          </w:divBdr>
          <w:divsChild>
            <w:div w:id="378434789">
              <w:blockQuote w:val="1"/>
              <w:marLeft w:val="720"/>
              <w:marRight w:val="720"/>
              <w:marTop w:val="100"/>
              <w:marBottom w:val="100"/>
              <w:divBdr>
                <w:top w:val="none" w:sz="0" w:space="0" w:color="auto"/>
                <w:left w:val="none" w:sz="0" w:space="0" w:color="auto"/>
                <w:bottom w:val="none" w:sz="0" w:space="0" w:color="auto"/>
                <w:right w:val="none" w:sz="0" w:space="0" w:color="auto"/>
              </w:divBdr>
            </w:div>
            <w:div w:id="495413457">
              <w:blockQuote w:val="1"/>
              <w:marLeft w:val="720"/>
              <w:marRight w:val="720"/>
              <w:marTop w:val="100"/>
              <w:marBottom w:val="100"/>
              <w:divBdr>
                <w:top w:val="none" w:sz="0" w:space="0" w:color="auto"/>
                <w:left w:val="none" w:sz="0" w:space="0" w:color="auto"/>
                <w:bottom w:val="none" w:sz="0" w:space="0" w:color="auto"/>
                <w:right w:val="none" w:sz="0" w:space="0" w:color="auto"/>
              </w:divBdr>
            </w:div>
            <w:div w:id="555316708">
              <w:blockQuote w:val="1"/>
              <w:marLeft w:val="720"/>
              <w:marRight w:val="720"/>
              <w:marTop w:val="100"/>
              <w:marBottom w:val="100"/>
              <w:divBdr>
                <w:top w:val="none" w:sz="0" w:space="0" w:color="auto"/>
                <w:left w:val="none" w:sz="0" w:space="0" w:color="auto"/>
                <w:bottom w:val="none" w:sz="0" w:space="0" w:color="auto"/>
                <w:right w:val="none" w:sz="0" w:space="0" w:color="auto"/>
              </w:divBdr>
            </w:div>
            <w:div w:id="850411611">
              <w:blockQuote w:val="1"/>
              <w:marLeft w:val="720"/>
              <w:marRight w:val="720"/>
              <w:marTop w:val="100"/>
              <w:marBottom w:val="100"/>
              <w:divBdr>
                <w:top w:val="none" w:sz="0" w:space="0" w:color="auto"/>
                <w:left w:val="none" w:sz="0" w:space="0" w:color="auto"/>
                <w:bottom w:val="none" w:sz="0" w:space="0" w:color="auto"/>
                <w:right w:val="none" w:sz="0" w:space="0" w:color="auto"/>
              </w:divBdr>
            </w:div>
            <w:div w:id="866405195">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19796098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402603518">
              <w:blockQuote w:val="1"/>
              <w:marLeft w:val="720"/>
              <w:marRight w:val="720"/>
              <w:marTop w:val="100"/>
              <w:marBottom w:val="100"/>
              <w:divBdr>
                <w:top w:val="none" w:sz="0" w:space="0" w:color="auto"/>
                <w:left w:val="none" w:sz="0" w:space="0" w:color="auto"/>
                <w:bottom w:val="none" w:sz="0" w:space="0" w:color="auto"/>
                <w:right w:val="none" w:sz="0" w:space="0" w:color="auto"/>
              </w:divBdr>
            </w:div>
            <w:div w:id="149507399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866208338">
      <w:bodyDiv w:val="1"/>
      <w:marLeft w:val="0"/>
      <w:marRight w:val="0"/>
      <w:marTop w:val="0"/>
      <w:marBottom w:val="0"/>
      <w:divBdr>
        <w:top w:val="none" w:sz="0" w:space="0" w:color="auto"/>
        <w:left w:val="none" w:sz="0" w:space="0" w:color="auto"/>
        <w:bottom w:val="none" w:sz="0" w:space="0" w:color="auto"/>
        <w:right w:val="none" w:sz="0" w:space="0" w:color="auto"/>
      </w:divBdr>
    </w:div>
    <w:div w:id="1893344831">
      <w:bodyDiv w:val="1"/>
      <w:marLeft w:val="0"/>
      <w:marRight w:val="0"/>
      <w:marTop w:val="0"/>
      <w:marBottom w:val="0"/>
      <w:divBdr>
        <w:top w:val="none" w:sz="0" w:space="0" w:color="auto"/>
        <w:left w:val="none" w:sz="0" w:space="0" w:color="auto"/>
        <w:bottom w:val="none" w:sz="0" w:space="0" w:color="auto"/>
        <w:right w:val="none" w:sz="0" w:space="0" w:color="auto"/>
      </w:divBdr>
    </w:div>
    <w:div w:id="1948194036">
      <w:bodyDiv w:val="1"/>
      <w:marLeft w:val="0"/>
      <w:marRight w:val="0"/>
      <w:marTop w:val="0"/>
      <w:marBottom w:val="0"/>
      <w:divBdr>
        <w:top w:val="none" w:sz="0" w:space="0" w:color="auto"/>
        <w:left w:val="none" w:sz="0" w:space="0" w:color="auto"/>
        <w:bottom w:val="none" w:sz="0" w:space="0" w:color="auto"/>
        <w:right w:val="none" w:sz="0" w:space="0" w:color="auto"/>
      </w:divBdr>
    </w:div>
    <w:div w:id="1949654200">
      <w:bodyDiv w:val="1"/>
      <w:marLeft w:val="0"/>
      <w:marRight w:val="0"/>
      <w:marTop w:val="0"/>
      <w:marBottom w:val="0"/>
      <w:divBdr>
        <w:top w:val="none" w:sz="0" w:space="0" w:color="auto"/>
        <w:left w:val="none" w:sz="0" w:space="0" w:color="auto"/>
        <w:bottom w:val="none" w:sz="0" w:space="0" w:color="auto"/>
        <w:right w:val="none" w:sz="0" w:space="0" w:color="auto"/>
      </w:divBdr>
    </w:div>
    <w:div w:id="1958221936">
      <w:bodyDiv w:val="1"/>
      <w:marLeft w:val="0"/>
      <w:marRight w:val="0"/>
      <w:marTop w:val="0"/>
      <w:marBottom w:val="0"/>
      <w:divBdr>
        <w:top w:val="none" w:sz="0" w:space="0" w:color="auto"/>
        <w:left w:val="none" w:sz="0" w:space="0" w:color="auto"/>
        <w:bottom w:val="none" w:sz="0" w:space="0" w:color="auto"/>
        <w:right w:val="none" w:sz="0" w:space="0" w:color="auto"/>
      </w:divBdr>
    </w:div>
    <w:div w:id="2026008134">
      <w:bodyDiv w:val="1"/>
      <w:marLeft w:val="0"/>
      <w:marRight w:val="0"/>
      <w:marTop w:val="0"/>
      <w:marBottom w:val="0"/>
      <w:divBdr>
        <w:top w:val="none" w:sz="0" w:space="0" w:color="auto"/>
        <w:left w:val="none" w:sz="0" w:space="0" w:color="auto"/>
        <w:bottom w:val="none" w:sz="0" w:space="0" w:color="auto"/>
        <w:right w:val="none" w:sz="0" w:space="0" w:color="auto"/>
      </w:divBdr>
    </w:div>
    <w:div w:id="2029213429">
      <w:bodyDiv w:val="1"/>
      <w:marLeft w:val="0"/>
      <w:marRight w:val="0"/>
      <w:marTop w:val="0"/>
      <w:marBottom w:val="0"/>
      <w:divBdr>
        <w:top w:val="none" w:sz="0" w:space="0" w:color="auto"/>
        <w:left w:val="none" w:sz="0" w:space="0" w:color="auto"/>
        <w:bottom w:val="none" w:sz="0" w:space="0" w:color="auto"/>
        <w:right w:val="none" w:sz="0" w:space="0" w:color="auto"/>
      </w:divBdr>
    </w:div>
    <w:div w:id="2052916445">
      <w:bodyDiv w:val="1"/>
      <w:marLeft w:val="0"/>
      <w:marRight w:val="0"/>
      <w:marTop w:val="0"/>
      <w:marBottom w:val="0"/>
      <w:divBdr>
        <w:top w:val="none" w:sz="0" w:space="0" w:color="auto"/>
        <w:left w:val="none" w:sz="0" w:space="0" w:color="auto"/>
        <w:bottom w:val="none" w:sz="0" w:space="0" w:color="auto"/>
        <w:right w:val="none" w:sz="0" w:space="0" w:color="auto"/>
      </w:divBdr>
    </w:div>
    <w:div w:id="2056271738">
      <w:bodyDiv w:val="1"/>
      <w:marLeft w:val="0"/>
      <w:marRight w:val="0"/>
      <w:marTop w:val="0"/>
      <w:marBottom w:val="0"/>
      <w:divBdr>
        <w:top w:val="none" w:sz="0" w:space="0" w:color="auto"/>
        <w:left w:val="none" w:sz="0" w:space="0" w:color="auto"/>
        <w:bottom w:val="none" w:sz="0" w:space="0" w:color="auto"/>
        <w:right w:val="none" w:sz="0" w:space="0" w:color="auto"/>
      </w:divBdr>
    </w:div>
    <w:div w:id="2079740365">
      <w:bodyDiv w:val="1"/>
      <w:marLeft w:val="0"/>
      <w:marRight w:val="0"/>
      <w:marTop w:val="0"/>
      <w:marBottom w:val="0"/>
      <w:divBdr>
        <w:top w:val="none" w:sz="0" w:space="0" w:color="auto"/>
        <w:left w:val="none" w:sz="0" w:space="0" w:color="auto"/>
        <w:bottom w:val="none" w:sz="0" w:space="0" w:color="auto"/>
        <w:right w:val="none" w:sz="0" w:space="0" w:color="auto"/>
      </w:divBdr>
    </w:div>
    <w:div w:id="214658396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pixelsPerInch w:val="72"/>
</w:webSettings>
</file>

<file path=word/_rels/document.xml.rels><?xml version="1.0" encoding="UTF-8" standalone="yes"?>
<Relationships xmlns="http://schemas.openxmlformats.org/package/2006/relationships"><Relationship Id="rId13" Type="http://schemas.openxmlformats.org/officeDocument/2006/relationships/hyperlink" Target="https://www.wciu.edu/wciu-blog/resourcing-urban-transformation-webinar-series-with-chuck-proudfit" TargetMode="External"/><Relationship Id="rId18" Type="http://schemas.openxmlformats.org/officeDocument/2006/relationships/hyperlink" Target="https://www.wciu.edu/wciu-blog/resourcing-urban-transformation-webinar-series-2" TargetMode="External"/><Relationship Id="rId26" Type="http://schemas.openxmlformats.org/officeDocument/2006/relationships/footer" Target="footer1.xml"/><Relationship Id="rId21" Type="http://schemas.openxmlformats.org/officeDocument/2006/relationships/hyperlink" Target="https://www.scribd.com/book/294372094/Nonprofit-Fundraising-101-A-Practical-Guide-to-Easy-to-Implement-Ideas-and-Tips-from-Industry-Experts?utm_medium=cpc&amp;utm_source=google_search&amp;utm_campaign=3Q_Google_DSA_NB_RoW&amp;utm_term=&amp;utm_device=c&amp;gclid=CjwKCAjwgaeYBhBAEiwAvMgp2qcMs6SYgCDYuoEmnpINQ1CApzazfm7hiQYahtgiQl2c0L-LkwqyFBoCcuAQAvD_BwE" TargetMode="External"/><Relationship Id="rId34" Type="http://schemas.openxmlformats.org/officeDocument/2006/relationships/hyperlink" Target="about:blank" TargetMode="External"/><Relationship Id="rId7" Type="http://schemas.openxmlformats.org/officeDocument/2006/relationships/settings" Target="settings.xml"/><Relationship Id="rId12" Type="http://schemas.openxmlformats.org/officeDocument/2006/relationships/hyperlink" Target="https://www.wciu.edu/wciu-blog" TargetMode="External"/><Relationship Id="rId17" Type="http://schemas.openxmlformats.org/officeDocument/2006/relationships/hyperlink" Target="https://www.wciu.edu/wciu-blog/resourcing-urban-transformation-webinar-series-1" TargetMode="External"/><Relationship Id="rId25" Type="http://schemas.openxmlformats.org/officeDocument/2006/relationships/header" Target="header1.xml"/><Relationship Id="rId33" Type="http://schemas.openxmlformats.org/officeDocument/2006/relationships/hyperlink" Target="about:blank" TargetMode="External"/><Relationship Id="rId38"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hyperlink" Target="https://www.wciu.edu/wciu-blog/resourcing-urban-transformation-webinar-series" TargetMode="External"/><Relationship Id="rId20" Type="http://schemas.openxmlformats.org/officeDocument/2006/relationships/hyperlink" Target="https://www.wciu.edu/wciu-blog/resourcing-urban-transformation" TargetMode="External"/><Relationship Id="rId29"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hyperlink" Target="https://www.amazon.com/Practicing-Kings-Economy-Honoring-Jesus-ebook/dp/B0741F9F31/ref=sr_1_1?dchild=1&amp;keywords=Living+in+King+Jesus%E2%80%99+Economy&amp;qid=1621478571&amp;s=digital-text&amp;sr=1-1" TargetMode="External"/><Relationship Id="rId32" Type="http://schemas.openxmlformats.org/officeDocument/2006/relationships/footer" Target="footer5.xml"/><Relationship Id="rId37"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yperlink" Target="https://www.wciu.edu/wciu-blog/resourcing-urban-transformation-webinar-session-with-ralph-plumb" TargetMode="External"/><Relationship Id="rId23" Type="http://schemas.openxmlformats.org/officeDocument/2006/relationships/hyperlink" Target="https://www.amazon.com/Robby-Holt/e/B07D2KW5FX?ref=sr_ntt_srch_lnk_1&amp;qid=1621478571&amp;sr=1-1" TargetMode="External"/><Relationship Id="rId28" Type="http://schemas.openxmlformats.org/officeDocument/2006/relationships/header" Target="header2.xml"/><Relationship Id="rId36"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s://www.wciu.edu/wciu-blog/g6cmaiktdsyz4mv7v36spzi1r1xqu4" TargetMode="External"/><Relationship Id="rId3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wciu.edu/wciu-blog/resourcing-urban-transformation-webinar-series-with-rev-kina-robertshaw" TargetMode="External"/><Relationship Id="rId22" Type="http://schemas.openxmlformats.org/officeDocument/2006/relationships/hyperlink" Target="https://www.christianbook.com/extraordinary-world-sold-what-need-compass/michael-dauphinee/9781424556885/pd/556885" TargetMode="External"/><Relationship Id="rId27" Type="http://schemas.openxmlformats.org/officeDocument/2006/relationships/footer" Target="footer2.xml"/><Relationship Id="rId30" Type="http://schemas.openxmlformats.org/officeDocument/2006/relationships/header" Target="header3.xml"/><Relationship Id="rId35" Type="http://schemas.openxmlformats.org/officeDocument/2006/relationships/footer" Target="footer6.xml"/><Relationship Id="rId8" Type="http://schemas.openxmlformats.org/officeDocument/2006/relationships/webSettings" Target="webSettings.xml"/><Relationship Id="rId3" Type="http://schemas.openxmlformats.org/officeDocument/2006/relationships/customXml" Target="../customXml/item3.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56d2f2b4-c699-4525-9aa9-5c6e47e173d8">
      <UserInfo>
        <DisplayName>Paul Pennington</DisplayName>
        <AccountId>86</AccountId>
        <AccountType/>
      </UserInfo>
      <UserInfo>
        <DisplayName>Andrea  McAleenan</DisplayName>
        <AccountId>298</AccountId>
        <AccountType/>
      </UserInfo>
      <UserInfo>
        <DisplayName>Amie Gardner</DisplayName>
        <AccountId>306</AccountId>
        <AccountType/>
      </UserInfo>
      <UserInfo>
        <DisplayName>Josiah Lewis</DisplayName>
        <AccountId>24</AccountId>
        <AccountType/>
      </UserInfo>
      <UserInfo>
        <DisplayName>Peter McLallen</DisplayName>
        <AccountId>183</AccountId>
        <AccountType/>
      </UserInfo>
    </SharedWithUsers>
    <MigrationWizIdPermissions xmlns="9ac77a13-e7e0-47c2-9708-07b56c7ae287" xsi:nil="true"/>
    <Sign_x002d_off_x0020_status xmlns="9ac77a13-e7e0-47c2-9708-07b56c7ae287" xsi:nil="true"/>
    <lcf76f155ced4ddcb4097134ff3c332f xmlns="9ac77a13-e7e0-47c2-9708-07b56c7ae287">
      <Terms xmlns="http://schemas.microsoft.com/office/infopath/2007/PartnerControls"/>
    </lcf76f155ced4ddcb4097134ff3c332f>
    <TaxCatchAll xmlns="56d2f2b4-c699-4525-9aa9-5c6e47e173d8" xsi:nil="true"/>
    <MigrationWizId xmlns="9ac77a13-e7e0-47c2-9708-07b56c7ae287" xsi:nil="true"/>
    <MigrationWizIdVersion xmlns="9ac77a13-e7e0-47c2-9708-07b56c7ae287" xsi:nil="true"/>
    <_ip_UnifiedCompliancePolicyUIAction xmlns="http://schemas.microsoft.com/sharepoint/v3" xsi:nil="true"/>
    <_ip_UnifiedCompliancePolicyProperties xmlns="http://schemas.microsoft.com/sharepoint/v3" xsi:nil="true"/>
    <_dlc_DocId xmlns="56d2f2b4-c699-4525-9aa9-5c6e47e173d8">X5YYCWS22R3Z-1480610276-9097</_dlc_DocId>
    <_dlc_DocIdUrl xmlns="56d2f2b4-c699-4525-9aa9-5c6e47e173d8">
      <Url>https://wciuadmin.sharepoint.com/teams/WCIU/_layouts/15/DocIdRedir.aspx?ID=X5YYCWS22R3Z-1480610276-9097</Url>
      <Description>X5YYCWS22R3Z-1480610276-9097</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7E13F69D9BE3D54DB8E0DAD20AEFA628" ma:contentTypeVersion="22" ma:contentTypeDescription="Create a new document." ma:contentTypeScope="" ma:versionID="1fb5fd29493ed03e3ed018bc56e41cd2">
  <xsd:schema xmlns:xsd="http://www.w3.org/2001/XMLSchema" xmlns:xs="http://www.w3.org/2001/XMLSchema" xmlns:p="http://schemas.microsoft.com/office/2006/metadata/properties" xmlns:ns1="http://schemas.microsoft.com/sharepoint/v3" xmlns:ns2="56d2f2b4-c699-4525-9aa9-5c6e47e173d8" xmlns:ns3="9ac77a13-e7e0-47c2-9708-07b56c7ae287" targetNamespace="http://schemas.microsoft.com/office/2006/metadata/properties" ma:root="true" ma:fieldsID="0561ba90f32eb6c5f19de43e785ce530" ns1:_="" ns2:_="" ns3:_="">
    <xsd:import namespace="http://schemas.microsoft.com/sharepoint/v3"/>
    <xsd:import namespace="56d2f2b4-c699-4525-9aa9-5c6e47e173d8"/>
    <xsd:import namespace="9ac77a13-e7e0-47c2-9708-07b56c7ae287"/>
    <xsd:element name="properties">
      <xsd:complexType>
        <xsd:sequence>
          <xsd:element name="documentManagement">
            <xsd:complexType>
              <xsd:all>
                <xsd:element ref="ns2:_dlc_DocId" minOccurs="0"/>
                <xsd:element ref="ns2:_dlc_DocIdUrl" minOccurs="0"/>
                <xsd:element ref="ns2:_dlc_DocIdPersistId" minOccurs="0"/>
                <xsd:element ref="ns3:MigrationWizId" minOccurs="0"/>
                <xsd:element ref="ns3:MigrationWizIdPermissions" minOccurs="0"/>
                <xsd:element ref="ns3:MigrationWizIdVersion" minOccurs="0"/>
                <xsd:element ref="ns3:Sign_x002d_off_x0020_statu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Location" minOccurs="0"/>
                <xsd:element ref="ns3:lcf76f155ced4ddcb4097134ff3c332f" minOccurs="0"/>
                <xsd:element ref="ns2:TaxCatchAll"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1" nillable="true" ma:displayName="Unified Compliance Policy Properties" ma:hidden="true" ma:internalName="_ip_UnifiedCompliancePolicyProperties">
      <xsd:simpleType>
        <xsd:restriction base="dms:Note"/>
      </xsd:simpleType>
    </xsd:element>
    <xsd:element name="_ip_UnifiedCompliancePolicyUIAction" ma:index="3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6d2f2b4-c699-4525-9aa9-5c6e47e173d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TaxCatchAll" ma:index="30" nillable="true" ma:displayName="Taxonomy Catch All Column" ma:hidden="true" ma:list="{2bc8e7e5-b73f-4e2f-a1e1-bed6e2b38053}" ma:internalName="TaxCatchAll" ma:showField="CatchAllData" ma:web="56d2f2b4-c699-4525-9aa9-5c6e47e173d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ac77a13-e7e0-47c2-9708-07b56c7ae287" elementFormDefault="qualified">
    <xsd:import namespace="http://schemas.microsoft.com/office/2006/documentManagement/types"/>
    <xsd:import namespace="http://schemas.microsoft.com/office/infopath/2007/PartnerControls"/>
    <xsd:element name="MigrationWizId" ma:index="11" nillable="true" ma:displayName="MigrationWizId" ma:internalName="MigrationWizId">
      <xsd:simpleType>
        <xsd:restriction base="dms:Text"/>
      </xsd:simpleType>
    </xsd:element>
    <xsd:element name="MigrationWizIdPermissions" ma:index="12" nillable="true" ma:displayName="MigrationWizIdPermissions" ma:internalName="MigrationWizIdPermissions">
      <xsd:simpleType>
        <xsd:restriction base="dms:Text"/>
      </xsd:simpleType>
    </xsd:element>
    <xsd:element name="MigrationWizIdVersion" ma:index="13" nillable="true" ma:displayName="MigrationWizIdVersion" ma:internalName="MigrationWizIdVersion">
      <xsd:simpleType>
        <xsd:restriction base="dms:Text"/>
      </xsd:simpleType>
    </xsd:element>
    <xsd:element name="Sign_x002d_off_x0020_status" ma:index="14" nillable="true" ma:displayName="Sign-off status" ma:internalName="Sign_x002d_off_x0020_status" ma:readOnly="false">
      <xsd:simpleType>
        <xsd:restriction base="dms:Text">
          <xsd:maxLength value="255"/>
        </xsd:restriction>
      </xsd:simpleType>
    </xsd:element>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AutoTags" ma:index="21" nillable="true" ma:displayName="Tags" ma:internalName="MediaServiceAutoTags"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Location" ma:index="27" nillable="true" ma:displayName="Location" ma:internalName="MediaServiceLocation" ma:readOnly="true">
      <xsd:simpleType>
        <xsd:restriction base="dms:Text"/>
      </xsd:simpleType>
    </xsd:element>
    <xsd:element name="lcf76f155ced4ddcb4097134ff3c332f" ma:index="29" nillable="true" ma:taxonomy="true" ma:internalName="lcf76f155ced4ddcb4097134ff3c332f" ma:taxonomyFieldName="MediaServiceImageTags" ma:displayName="Image Tags" ma:readOnly="false" ma:fieldId="{5cf76f15-5ced-4ddc-b409-7134ff3c332f}" ma:taxonomyMulti="true" ma:sspId="674bfd23-81f7-46a6-8a2b-9612842262d7"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C1A7147-F5D5-42A0-BADF-D8820680D720}">
  <ds:schemaRefs>
    <ds:schemaRef ds:uri="http://schemas.microsoft.com/office/2006/metadata/properties"/>
    <ds:schemaRef ds:uri="http://schemas.microsoft.com/office/infopath/2007/PartnerControls"/>
    <ds:schemaRef ds:uri="a3683cd3-bf5a-4a61-b1a4-86ac11adc745"/>
    <ds:schemaRef ds:uri="1de11fac-a5ee-47b5-bf3b-850b7cc2cfca"/>
  </ds:schemaRefs>
</ds:datastoreItem>
</file>

<file path=customXml/itemProps2.xml><?xml version="1.0" encoding="utf-8"?>
<ds:datastoreItem xmlns:ds="http://schemas.openxmlformats.org/officeDocument/2006/customXml" ds:itemID="{C22F3604-3CF7-4EA3-B3D1-96C38819F560}">
  <ds:schemaRefs>
    <ds:schemaRef ds:uri="http://schemas.microsoft.com/sharepoint/v3/contenttype/forms"/>
  </ds:schemaRefs>
</ds:datastoreItem>
</file>

<file path=customXml/itemProps3.xml><?xml version="1.0" encoding="utf-8"?>
<ds:datastoreItem xmlns:ds="http://schemas.openxmlformats.org/officeDocument/2006/customXml" ds:itemID="{8309C3B1-AD2B-4446-ABDA-081133E5DDAA}">
  <ds:schemaRefs>
    <ds:schemaRef ds:uri="http://schemas.openxmlformats.org/officeDocument/2006/bibliography"/>
  </ds:schemaRefs>
</ds:datastoreItem>
</file>

<file path=customXml/itemProps4.xml><?xml version="1.0" encoding="utf-8"?>
<ds:datastoreItem xmlns:ds="http://schemas.openxmlformats.org/officeDocument/2006/customXml" ds:itemID="{0C952FF2-AAFD-434B-BFCE-0E32747193C3}"/>
</file>

<file path=customXml/itemProps5.xml><?xml version="1.0" encoding="utf-8"?>
<ds:datastoreItem xmlns:ds="http://schemas.openxmlformats.org/officeDocument/2006/customXml" ds:itemID="{98015047-5B60-4EF0-A9B0-288A7C5EF76B}"/>
</file>

<file path=docProps/app.xml><?xml version="1.0" encoding="utf-8"?>
<Properties xmlns="http://schemas.openxmlformats.org/officeDocument/2006/extended-properties" xmlns:vt="http://schemas.openxmlformats.org/officeDocument/2006/docPropsVTypes">
  <Template>Normal.dotm</Template>
  <TotalTime>1</TotalTime>
  <Pages>15</Pages>
  <Words>5377</Words>
  <Characters>30653</Characters>
  <Application>Microsoft Office Word</Application>
  <DocSecurity>0</DocSecurity>
  <Lines>255</Lines>
  <Paragraphs>71</Paragraphs>
  <ScaleCrop>false</ScaleCrop>
  <HeadingPairs>
    <vt:vector size="2" baseType="variant">
      <vt:variant>
        <vt:lpstr>Title</vt:lpstr>
      </vt:variant>
      <vt:variant>
        <vt:i4>1</vt:i4>
      </vt:variant>
    </vt:vector>
  </HeadingPairs>
  <TitlesOfParts>
    <vt:vector size="1" baseType="lpstr">
      <vt:lpstr>IJFM/Rory’s responsibilites</vt:lpstr>
    </vt:vector>
  </TitlesOfParts>
  <Company>USCWM</Company>
  <LinksUpToDate>false</LinksUpToDate>
  <CharactersWithSpaces>35959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IJFM/Rory’s responsibilites</dc:title>
  <dc:subject/>
  <dc:creator>Beth Snodderly</dc:creator>
  <cp:keywords/>
  <cp:lastModifiedBy>Viv Grigg</cp:lastModifiedBy>
  <cp:revision>2</cp:revision>
  <cp:lastPrinted>2022-09-04T19:35:00Z</cp:lastPrinted>
  <dcterms:created xsi:type="dcterms:W3CDTF">2022-09-05T04:03:00Z</dcterms:created>
  <dcterms:modified xsi:type="dcterms:W3CDTF">2022-09-05T04:03:00Z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0x0101007E13F69D9BE3D54DB8E0DAD20AEFA628</vt:lpwstr>
  </property>
  <property fmtid="{D5CDD505-2E9C-101B-9397-08002B2CF9AE}" pid="3" name="_dlc_DocIdItemGuid">
    <vt:lpwstr>442a0f81-1119-41fb-9d15-5511f98ca5bc</vt:lpwstr>
  </property>
</Properties>
</file>