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2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85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E3704414-0B24-5F44-96DC-745B7011C98E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7BEC7185-291C-A94D-89A5-3EE31BBF90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Wesleyanism" TargetMode="External"/><Relationship Id="rId4" Type="http://schemas.openxmlformats.org/officeDocument/2006/relationships/hyperlink" Target="http://en.wikipedia.org/wiki/Revitalization_movement%23cite_note-0" TargetMode="External"/><Relationship Id="rId5" Type="http://schemas.openxmlformats.org/officeDocument/2006/relationships/hyperlink" Target="http://en.wikipedia.org/wiki/Christianity" TargetMode="External"/><Relationship Id="rId7" Type="http://schemas.openxmlformats.org/officeDocument/2006/relationships/hyperlink" Target="http://en.wikipedia.org/wiki/Buddhis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Anthony_F._C._Wallace" TargetMode="External"/><Relationship Id="rId3" Type="http://schemas.openxmlformats.org/officeDocument/2006/relationships/hyperlink" Target="http://en.wikipedia.org/wiki/Culture" TargetMode="External"/><Relationship Id="rId6" Type="http://schemas.openxmlformats.org/officeDocument/2006/relationships/hyperlink" Target="http://en.wikipedia.org/wiki/Islam" TargetMode="Externa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://www.jstor.org/action/showPublisher?publisherCode=anthr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stor.org/action/showPublication?journalCode=ameranth" TargetMode="External"/><Relationship Id="rId3" Type="http://schemas.openxmlformats.org/officeDocument/2006/relationships/hyperlink" Target="http://www.jstor.org/action/showPublisher?publisherCode=black" TargetMode="Externa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hyperlink" Target="http://www.britannica.com/EBchecked/topic/496842/relative-deprivation" TargetMode="External"/><Relationship Id="rId4" Type="http://schemas.openxmlformats.org/officeDocument/2006/relationships/hyperlink" Target="http://www.britannica.com/EBchecked/topic/551217/social-evolu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ritannica.com/EBchecked/topic/568921/stress" TargetMode="External"/><Relationship Id="rId3" Type="http://schemas.openxmlformats.org/officeDocument/2006/relationships/hyperlink" Target="http://www.britannica.com/EBchecked/topic/3083/acculturation" TargetMode="External"/><Relationship Id="rId5" Type="http://schemas.openxmlformats.org/officeDocument/2006/relationships/hyperlink" Target="http://www.britannica.com/EBchecked/topic/344816/standard-of-liv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Revitalization Movements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A.F.C. Wallace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PHASES OF a Revitalization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Steady State</a:t>
            </a:r>
          </a:p>
          <a:p>
            <a:r>
              <a:rPr lang="en-US" dirty="0" smtClean="0"/>
              <a:t>Individual Stress</a:t>
            </a:r>
          </a:p>
          <a:p>
            <a:r>
              <a:rPr lang="en-US" dirty="0" smtClean="0"/>
              <a:t>Cultural Disorientation</a:t>
            </a:r>
          </a:p>
          <a:p>
            <a:r>
              <a:rPr lang="en-US" dirty="0" smtClean="0"/>
              <a:t>Period of Revitalization</a:t>
            </a:r>
          </a:p>
          <a:p>
            <a:pPr lvl="1"/>
            <a:r>
              <a:rPr lang="en-US" dirty="0" err="1" smtClean="0"/>
              <a:t>Mazeway</a:t>
            </a:r>
            <a:r>
              <a:rPr lang="en-US" dirty="0" smtClean="0"/>
              <a:t> reformulation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err="1" smtClean="0"/>
              <a:t>Organisation</a:t>
            </a:r>
            <a:endParaRPr lang="en-US" dirty="0" smtClean="0"/>
          </a:p>
          <a:p>
            <a:pPr lvl="1"/>
            <a:r>
              <a:rPr lang="en-US" dirty="0" smtClean="0"/>
              <a:t>Adaption</a:t>
            </a:r>
          </a:p>
          <a:p>
            <a:pPr lvl="1"/>
            <a:r>
              <a:rPr lang="en-US" dirty="0" smtClean="0"/>
              <a:t>Cultural Transformation</a:t>
            </a:r>
          </a:p>
          <a:p>
            <a:pPr lvl="1"/>
            <a:r>
              <a:rPr lang="en-US" dirty="0" err="1" smtClean="0"/>
              <a:t>Routinization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New Steady State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Mazeway</a:t>
            </a:r>
            <a:r>
              <a:rPr lang="en-US" dirty="0" smtClean="0"/>
              <a:t> Reformulation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role of the Prophet</a:t>
            </a:r>
          </a:p>
          <a:p>
            <a:pPr lvl="1"/>
            <a:r>
              <a:rPr lang="en-US" dirty="0" smtClean="0"/>
              <a:t>Builds on existing cultural elements </a:t>
            </a:r>
          </a:p>
          <a:p>
            <a:pPr lvl="1"/>
            <a:r>
              <a:rPr lang="en-US" dirty="0" smtClean="0"/>
              <a:t>A moment of insight</a:t>
            </a:r>
          </a:p>
          <a:p>
            <a:pPr lvl="1"/>
            <a:r>
              <a:rPr lang="en-US" dirty="0" smtClean="0"/>
              <a:t>Preaching the Vision</a:t>
            </a:r>
          </a:p>
          <a:p>
            <a:pPr lvl="1"/>
            <a:r>
              <a:rPr lang="en-US" dirty="0" smtClean="0"/>
              <a:t>Organization of followers behind the prophet as he and they hear God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Opposition</a:t>
            </a:r>
          </a:p>
          <a:p>
            <a:r>
              <a:rPr lang="en-US" dirty="0" smtClean="0"/>
              <a:t>Adapting the vision to interest groups</a:t>
            </a:r>
          </a:p>
          <a:p>
            <a:r>
              <a:rPr lang="en-US" dirty="0" smtClean="0"/>
              <a:t>Limiting the impact of opposition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Cultural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significant sector of the population comes to accept the new vision</a:t>
            </a:r>
          </a:p>
          <a:p>
            <a:r>
              <a:rPr lang="en-US" dirty="0" smtClean="0"/>
              <a:t>Social revitalization occurs</a:t>
            </a:r>
          </a:p>
          <a:p>
            <a:r>
              <a:rPr lang="en-US" dirty="0" smtClean="0"/>
              <a:t>Cultural change</a:t>
            </a:r>
          </a:p>
          <a:p>
            <a:r>
              <a:rPr lang="en-US" dirty="0" smtClean="0"/>
              <a:t>Decrease in stress</a:t>
            </a:r>
          </a:p>
          <a:p>
            <a:r>
              <a:rPr lang="en-US" dirty="0" smtClean="0"/>
              <a:t>Successful social, economic and political reforms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 </a:t>
            </a:r>
            <a:r>
              <a:rPr lang="en-US" dirty="0" err="1" smtClean="0"/>
              <a:t>Routinization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Becomes </a:t>
            </a:r>
            <a:r>
              <a:rPr lang="en-US" dirty="0" err="1" smtClean="0"/>
              <a:t>ritualised</a:t>
            </a:r>
            <a:r>
              <a:rPr lang="en-US" dirty="0" smtClean="0"/>
              <a:t> in culture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1956, </a:t>
            </a:r>
            <a:r>
              <a:rPr lang="en-US" dirty="0" smtClean="0">
                <a:hlinkClick r:id="rId2" tooltip="Anthony F. C. Wallace"/>
              </a:rPr>
              <a:t>Anthony F. C. Wallace</a:t>
            </a:r>
            <a:r>
              <a:rPr lang="en-US" dirty="0" smtClean="0"/>
              <a:t> published a paper called </a:t>
            </a:r>
            <a:r>
              <a:rPr lang="en-US" b="1" dirty="0" smtClean="0"/>
              <a:t>"Revitalization Movements"</a:t>
            </a:r>
            <a:r>
              <a:rPr lang="en-US" dirty="0" smtClean="0"/>
              <a:t> to describe how </a:t>
            </a:r>
            <a:r>
              <a:rPr lang="en-US" dirty="0" smtClean="0">
                <a:hlinkClick r:id="rId3" tooltip="Culture"/>
              </a:rPr>
              <a:t>cultures</a:t>
            </a:r>
            <a:r>
              <a:rPr lang="en-US" dirty="0" smtClean="0"/>
              <a:t> change themselves. A revitalization movement is a "deliberate, organized, conscious effort by members of a group to create a new culture," and Wallace describes at length the processes by which a revitalization movement takes place.</a:t>
            </a:r>
            <a:r>
              <a:rPr lang="en-US" baseline="30000" dirty="0" smtClean="0">
                <a:hlinkClick r:id="rId4"/>
              </a:rPr>
              <a:t>[1]</a:t>
            </a:r>
            <a:endParaRPr lang="en-US" dirty="0" smtClean="0"/>
          </a:p>
          <a:p>
            <a:r>
              <a:rPr lang="en-US" dirty="0" smtClean="0"/>
              <a:t>Wallace derived his theory from studies of so-called primitive peoples (preliterate and homogeneous), Wallace believed that his revitalization model applies to movements as broad and complex as the rise of </a:t>
            </a:r>
            <a:r>
              <a:rPr lang="en-US" dirty="0" smtClean="0">
                <a:hlinkClick r:id="rId5" tooltip="Christianity"/>
              </a:rPr>
              <a:t>Christianity</a:t>
            </a:r>
            <a:r>
              <a:rPr lang="en-US" dirty="0" smtClean="0"/>
              <a:t>, </a:t>
            </a:r>
            <a:r>
              <a:rPr lang="en-US" dirty="0" smtClean="0">
                <a:hlinkClick r:id="rId6" tooltip="Islam"/>
              </a:rPr>
              <a:t>Islam</a:t>
            </a:r>
            <a:r>
              <a:rPr lang="en-US" dirty="0" smtClean="0"/>
              <a:t>, </a:t>
            </a:r>
            <a:r>
              <a:rPr lang="en-US" dirty="0" smtClean="0">
                <a:hlinkClick r:id="rId7" tooltip="Buddhism"/>
              </a:rPr>
              <a:t>Buddhism</a:t>
            </a:r>
            <a:r>
              <a:rPr lang="en-US" dirty="0" smtClean="0"/>
              <a:t>, or </a:t>
            </a:r>
            <a:r>
              <a:rPr lang="en-US" dirty="0" smtClean="0">
                <a:hlinkClick r:id="rId8" tooltip="Wesleyanism"/>
              </a:rPr>
              <a:t>Wesleyan Methodism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Revitalization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Many </a:t>
            </a:r>
            <a:r>
              <a:rPr lang="en-US" dirty="0" smtClean="0"/>
              <a:t>types </a:t>
            </a:r>
            <a:r>
              <a:rPr lang="en-US" dirty="0" smtClean="0"/>
              <a:t>of </a:t>
            </a:r>
            <a:r>
              <a:rPr lang="en-US" dirty="0" smtClean="0"/>
              <a:t>movement</a:t>
            </a:r>
            <a:r>
              <a:rPr lang="en-US" dirty="0" smtClean="0"/>
              <a:t>, like </a:t>
            </a:r>
            <a:r>
              <a:rPr lang="en-US" dirty="0" smtClean="0"/>
              <a:t>people movements, </a:t>
            </a:r>
            <a:r>
              <a:rPr lang="en-US" dirty="0" smtClean="0"/>
              <a:t>revival </a:t>
            </a:r>
            <a:r>
              <a:rPr lang="en-US" dirty="0" smtClean="0"/>
              <a:t>movements, </a:t>
            </a:r>
            <a:r>
              <a:rPr lang="en-US" dirty="0" smtClean="0"/>
              <a:t>cargo cult, social </a:t>
            </a:r>
            <a:r>
              <a:rPr lang="en-US" dirty="0" smtClean="0"/>
              <a:t>movements, </a:t>
            </a:r>
            <a:r>
              <a:rPr lang="en-US" dirty="0" smtClean="0"/>
              <a:t>sect formation</a:t>
            </a:r>
          </a:p>
          <a:p>
            <a:r>
              <a:rPr lang="en-US" dirty="0" smtClean="0"/>
              <a:t>Described </a:t>
            </a:r>
            <a:r>
              <a:rPr lang="en-US" dirty="0" smtClean="0"/>
              <a:t>differently </a:t>
            </a:r>
            <a:r>
              <a:rPr lang="en-US" dirty="0" smtClean="0"/>
              <a:t>by different disciplines</a:t>
            </a:r>
          </a:p>
          <a:p>
            <a:r>
              <a:rPr lang="en-US" dirty="0" smtClean="0"/>
              <a:t>Wallace searched for a common theory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Revitalization </a:t>
            </a:r>
            <a:r>
              <a:rPr lang="en-US" dirty="0" smtClean="0"/>
              <a:t>Movements</a:t>
            </a:r>
          </a:p>
          <a:p>
            <a:pPr>
              <a:buNone/>
            </a:pPr>
            <a:r>
              <a:rPr lang="en-US" dirty="0" smtClean="0"/>
              <a:t>Anthony F. C. Wallace</a:t>
            </a:r>
          </a:p>
          <a:p>
            <a:pPr>
              <a:buNone/>
            </a:pPr>
            <a:r>
              <a:rPr lang="en-US" i="1" dirty="0" smtClean="0">
                <a:hlinkClick r:id="rId2"/>
              </a:rPr>
              <a:t>American Anthropologist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New Series, Vol. 58, No. 2 (Apr., 1956), pp. 264-281 </a:t>
            </a:r>
            <a:br>
              <a:rPr lang="en-US" dirty="0" smtClean="0"/>
            </a:br>
            <a:r>
              <a:rPr lang="en-US" dirty="0" smtClean="0"/>
              <a:t>(article consists of 18 pages) </a:t>
            </a:r>
          </a:p>
          <a:p>
            <a:pPr>
              <a:buNone/>
            </a:pPr>
            <a:r>
              <a:rPr lang="en-US" dirty="0" smtClean="0"/>
              <a:t>Published by: </a:t>
            </a:r>
            <a:r>
              <a:rPr lang="en-US" dirty="0" smtClean="0">
                <a:hlinkClick r:id="rId3"/>
              </a:rPr>
              <a:t>Blackwell Publishing</a:t>
            </a:r>
            <a:r>
              <a:rPr lang="en-US" dirty="0" smtClean="0"/>
              <a:t> on behalf of the </a:t>
            </a:r>
            <a:r>
              <a:rPr lang="en-US" dirty="0" smtClean="0">
                <a:hlinkClick r:id="rId4"/>
              </a:rPr>
              <a:t>American Anthropological Association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Movements as a Response 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Social scientists generally agree that revitalization movements are societal responses to excessive </a:t>
            </a:r>
            <a:r>
              <a:rPr lang="en-US" dirty="0" smtClean="0">
                <a:hlinkClick r:id="rId2" tooltip="stress"/>
              </a:rPr>
              <a:t>stress</a:t>
            </a:r>
            <a:r>
              <a:rPr lang="en-US" dirty="0" smtClean="0"/>
              <a:t>. However, several mutually exclusive theories have been proposed to explain the generation of a revitalization movement: </a:t>
            </a:r>
            <a:r>
              <a:rPr lang="en-US" dirty="0" smtClean="0">
                <a:hlinkClick r:id="rId3" tooltip="acculturation"/>
              </a:rPr>
              <a:t>acculturation</a:t>
            </a:r>
            <a:r>
              <a:rPr lang="en-US" dirty="0" smtClean="0"/>
              <a:t> holds that conquest and other forms of hegemony generate utopian movements; </a:t>
            </a:r>
            <a:r>
              <a:rPr lang="en-US" dirty="0" smtClean="0">
                <a:hlinkClick r:id="rId4" tooltip="social evolution"/>
              </a:rPr>
              <a:t>social evolution</a:t>
            </a:r>
            <a:r>
              <a:rPr lang="en-US" dirty="0" smtClean="0"/>
              <a:t> views revitalization movements as expressions of empowerment by disadvantaged classes or groups; and absolute deprivation posits that dissatisfaction with a low </a:t>
            </a:r>
            <a:r>
              <a:rPr lang="en-US" dirty="0" smtClean="0">
                <a:hlinkClick r:id="rId5" tooltip="standard of living"/>
              </a:rPr>
              <a:t>standard of living</a:t>
            </a:r>
            <a:r>
              <a:rPr lang="en-US" dirty="0" smtClean="0"/>
              <a:t> leads people to adopt a revolutionary ideology. The most widely accepted theory, </a:t>
            </a:r>
            <a:r>
              <a:rPr lang="en-US" dirty="0" smtClean="0">
                <a:hlinkClick r:id="rId6" tooltip="relative deprivation"/>
              </a:rPr>
              <a:t>relative deprivation</a:t>
            </a:r>
            <a:r>
              <a:rPr lang="en-US" dirty="0" smtClean="0"/>
              <a:t>, suggests that revitalization movements may occur when a significant proportion of a society finds its status and economic circumstances trailing those of the rest of society, even if the dissatisfied group has a relatively high standard of living according to independent economic measures or in comparison to its past standard of living.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deliberate, </a:t>
            </a:r>
            <a:r>
              <a:rPr lang="en-US" dirty="0" err="1" smtClean="0"/>
              <a:t>organised</a:t>
            </a:r>
            <a:r>
              <a:rPr lang="en-US" dirty="0" smtClean="0"/>
              <a:t> conscious effort to construct a more satisfying culture</a:t>
            </a:r>
          </a:p>
          <a:p>
            <a:pPr lvl="1"/>
            <a:r>
              <a:rPr lang="en-US" dirty="0" smtClean="0"/>
              <a:t>Must perceive their culture as a system</a:t>
            </a:r>
          </a:p>
          <a:p>
            <a:pPr lvl="1"/>
            <a:r>
              <a:rPr lang="en-US" dirty="0" smtClean="0"/>
              <a:t>Must see it as inadequate</a:t>
            </a:r>
          </a:p>
          <a:p>
            <a:pPr lvl="1"/>
            <a:r>
              <a:rPr lang="en-US" dirty="0" smtClean="0"/>
              <a:t>Must seek to innovate change</a:t>
            </a:r>
          </a:p>
          <a:p>
            <a:r>
              <a:rPr lang="en-US" dirty="0" smtClean="0"/>
              <a:t>Generally cultures drift, evolve, </a:t>
            </a:r>
            <a:r>
              <a:rPr lang="en-US" dirty="0" err="1" smtClean="0"/>
              <a:t>axculturate</a:t>
            </a:r>
            <a:r>
              <a:rPr lang="en-US" dirty="0" smtClean="0"/>
              <a:t> gradually</a:t>
            </a:r>
          </a:p>
          <a:p>
            <a:r>
              <a:rPr lang="en-US" dirty="0" smtClean="0"/>
              <a:t>Revitalization requires a rapid change, a rapid shift in </a:t>
            </a:r>
            <a:r>
              <a:rPr lang="en-US" i="1" dirty="0" smtClean="0"/>
              <a:t>Gestalt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1.Stress as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Cultures seek integration that gives meaning</a:t>
            </a:r>
          </a:p>
          <a:p>
            <a:r>
              <a:rPr lang="en-US" dirty="0" smtClean="0"/>
              <a:t>In emergency some members will seek to action to preserve the culture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Mazeways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mental image of society</a:t>
            </a:r>
          </a:p>
          <a:p>
            <a:endParaRPr lang="en-US" dirty="0" smtClean="0"/>
          </a:p>
          <a:p>
            <a:r>
              <a:rPr lang="en-US" dirty="0" smtClean="0"/>
              <a:t>Revitalization changes the </a:t>
            </a:r>
            <a:r>
              <a:rPr lang="en-US" dirty="0" err="1" smtClean="0"/>
              <a:t>mazeways</a:t>
            </a:r>
            <a:endParaRPr lang="en-US" dirty="0" smtClean="0"/>
          </a:p>
          <a:p>
            <a:r>
              <a:rPr lang="en-US" dirty="0" smtClean="0"/>
              <a:t>Discuss: What happens as churches become more traditional but the culture keeps changing?</a:t>
            </a:r>
          </a:p>
          <a:p>
            <a:r>
              <a:rPr lang="en-US" dirty="0" smtClean="0"/>
              <a:t> Revitalization is collective action to change the </a:t>
            </a:r>
            <a:r>
              <a:rPr lang="en-US" dirty="0" err="1" smtClean="0"/>
              <a:t>mazeways</a:t>
            </a:r>
            <a:r>
              <a:rPr lang="en-US" dirty="0" smtClean="0"/>
              <a:t> and the “real” systems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Ways of </a:t>
            </a:r>
            <a:r>
              <a:rPr lang="en-US" dirty="0" smtClean="0"/>
              <a:t>focusing </a:t>
            </a:r>
            <a:r>
              <a:rPr lang="en-US" dirty="0" smtClean="0"/>
              <a:t>on new </a:t>
            </a:r>
            <a:r>
              <a:rPr lang="en-US" dirty="0" err="1" smtClean="0"/>
              <a:t>mazeways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Revivalistic</a:t>
            </a:r>
            <a:r>
              <a:rPr lang="en-US" dirty="0" smtClean="0"/>
              <a:t>: Going back to the old </a:t>
            </a:r>
            <a:r>
              <a:rPr lang="en-US" dirty="0" err="1" smtClean="0"/>
              <a:t>mazeways</a:t>
            </a:r>
            <a:endParaRPr lang="en-US" dirty="0" smtClean="0"/>
          </a:p>
          <a:p>
            <a:r>
              <a:rPr lang="en-US" dirty="0" smtClean="0"/>
              <a:t>Millenarian: Going on to the new </a:t>
            </a:r>
            <a:r>
              <a:rPr lang="en-US" dirty="0" err="1" smtClean="0"/>
              <a:t>Millenum</a:t>
            </a:r>
            <a:endParaRPr lang="en-US" dirty="0" smtClean="0"/>
          </a:p>
          <a:p>
            <a:r>
              <a:rPr lang="en-US" dirty="0" smtClean="0"/>
              <a:t>Cargo cults – injecting new elements into the </a:t>
            </a:r>
            <a:r>
              <a:rPr lang="en-US" dirty="0" err="1" smtClean="0"/>
              <a:t>mazeways</a:t>
            </a:r>
            <a:endParaRPr lang="en-US" dirty="0" smtClean="0"/>
          </a:p>
          <a:p>
            <a:r>
              <a:rPr lang="en-US" dirty="0" smtClean="0"/>
              <a:t>Messianic – New </a:t>
            </a:r>
            <a:r>
              <a:rPr lang="en-US" dirty="0" err="1" smtClean="0"/>
              <a:t>saviour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Failed Revitalization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denominations form after failure of </a:t>
            </a:r>
            <a:r>
              <a:rPr lang="en-US" dirty="0" err="1" smtClean="0"/>
              <a:t>revitalisation</a:t>
            </a:r>
            <a:r>
              <a:rPr lang="en-US" dirty="0" smtClean="0"/>
              <a:t> </a:t>
            </a:r>
            <a:r>
              <a:rPr lang="en-US" dirty="0" err="1" smtClean="0"/>
              <a:t>movments</a:t>
            </a:r>
            <a:r>
              <a:rPr lang="en-US" dirty="0" smtClean="0"/>
              <a:t> to transform an old denomination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146</TotalTime>
  <Words>631</Words>
  <Application>Microsoft Macintosh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Revitalization Movements</vt:lpstr>
      <vt:lpstr>Background</vt:lpstr>
      <vt:lpstr>Theory of Revitalization Movements</vt:lpstr>
      <vt:lpstr>Movements as a Response to…</vt:lpstr>
      <vt:lpstr>Definition</vt:lpstr>
      <vt:lpstr>1.Stress as Condition</vt:lpstr>
      <vt:lpstr>Mazeways</vt:lpstr>
      <vt:lpstr>Ways of focusing on new mazeways</vt:lpstr>
      <vt:lpstr>Failed Revitalization Movements</vt:lpstr>
      <vt:lpstr>PHASES OF a Revitalization Movement</vt:lpstr>
      <vt:lpstr> Mazeway Reformulation</vt:lpstr>
      <vt:lpstr>4.Adaptation</vt:lpstr>
      <vt:lpstr>5 Cultural Transformation</vt:lpstr>
      <vt:lpstr>6.  Routinization</vt:lpstr>
    </vt:vector>
  </TitlesOfParts>
  <Company>Azusa Pacific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Revitalization Movements</dc:title>
  <dc:creator>Viv Grigg</dc:creator>
  <cp:lastModifiedBy>Viv Grigg</cp:lastModifiedBy>
  <cp:revision>3</cp:revision>
  <dcterms:created xsi:type="dcterms:W3CDTF">2010-08-26T16:22:46Z</dcterms:created>
  <dcterms:modified xsi:type="dcterms:W3CDTF">2010-08-26T16:29:20Z</dcterms:modified>
</cp:coreProperties>
</file>