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0" r:id="rId2"/>
  </p:sldMasterIdLst>
  <p:notesMasterIdLst>
    <p:notesMasterId r:id="rId51"/>
  </p:notesMasterIdLst>
  <p:sldIdLst>
    <p:sldId id="288" r:id="rId3"/>
    <p:sldId id="290" r:id="rId4"/>
    <p:sldId id="461" r:id="rId5"/>
    <p:sldId id="309" r:id="rId6"/>
    <p:sldId id="310" r:id="rId7"/>
    <p:sldId id="289" r:id="rId8"/>
    <p:sldId id="264" r:id="rId9"/>
    <p:sldId id="291" r:id="rId10"/>
    <p:sldId id="266" r:id="rId11"/>
    <p:sldId id="261" r:id="rId12"/>
    <p:sldId id="296" r:id="rId13"/>
    <p:sldId id="262" r:id="rId14"/>
    <p:sldId id="311" r:id="rId15"/>
    <p:sldId id="312" r:id="rId16"/>
    <p:sldId id="466" r:id="rId17"/>
    <p:sldId id="273" r:id="rId18"/>
    <p:sldId id="274" r:id="rId19"/>
    <p:sldId id="467" r:id="rId20"/>
    <p:sldId id="295" r:id="rId21"/>
    <p:sldId id="279" r:id="rId22"/>
    <p:sldId id="280" r:id="rId23"/>
    <p:sldId id="462" r:id="rId24"/>
    <p:sldId id="313" r:id="rId25"/>
    <p:sldId id="281" r:id="rId26"/>
    <p:sldId id="463" r:id="rId27"/>
    <p:sldId id="293" r:id="rId28"/>
    <p:sldId id="306" r:id="rId29"/>
    <p:sldId id="465" r:id="rId30"/>
    <p:sldId id="307" r:id="rId31"/>
    <p:sldId id="464" r:id="rId32"/>
    <p:sldId id="297" r:id="rId33"/>
    <p:sldId id="298" r:id="rId34"/>
    <p:sldId id="286" r:id="rId35"/>
    <p:sldId id="287" r:id="rId36"/>
    <p:sldId id="294" r:id="rId37"/>
    <p:sldId id="314" r:id="rId38"/>
    <p:sldId id="315" r:id="rId39"/>
    <p:sldId id="316" r:id="rId40"/>
    <p:sldId id="317" r:id="rId41"/>
    <p:sldId id="318" r:id="rId42"/>
    <p:sldId id="299" r:id="rId43"/>
    <p:sldId id="300" r:id="rId44"/>
    <p:sldId id="319" r:id="rId45"/>
    <p:sldId id="468" r:id="rId46"/>
    <p:sldId id="469" r:id="rId47"/>
    <p:sldId id="470" r:id="rId48"/>
    <p:sldId id="471" r:id="rId49"/>
    <p:sldId id="292"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A7F4"/>
    <a:srgbClr val="208ECD"/>
    <a:srgbClr val="135881"/>
    <a:srgbClr val="00FFFC"/>
    <a:srgbClr val="00BEBC"/>
    <a:srgbClr val="007C82"/>
    <a:srgbClr val="CCFAFF"/>
    <a:srgbClr val="70CE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46"/>
    <p:restoredTop sz="82721"/>
  </p:normalViewPr>
  <p:slideViewPr>
    <p:cSldViewPr snapToGrid="0" snapToObjects="1">
      <p:cViewPr varScale="1">
        <p:scale>
          <a:sx n="105" d="100"/>
          <a:sy n="105" d="100"/>
        </p:scale>
        <p:origin x="896" y="184"/>
      </p:cViewPr>
      <p:guideLst>
        <p:guide orient="horz" pos="218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026084-2575-AE4C-863D-191AAFC09EDE}" type="doc">
      <dgm:prSet loTypeId="urn:microsoft.com/office/officeart/2005/8/layout/chart3" loCatId="relationship" qsTypeId="urn:microsoft.com/office/officeart/2005/8/quickstyle/simple4" qsCatId="simple" csTypeId="urn:microsoft.com/office/officeart/2005/8/colors/colorful1" csCatId="colorful" phldr="1"/>
      <dgm:spPr/>
      <dgm:t>
        <a:bodyPr/>
        <a:lstStyle/>
        <a:p>
          <a:endParaRPr lang="en-US"/>
        </a:p>
      </dgm:t>
    </dgm:pt>
    <dgm:pt modelId="{8A1C0939-C1C7-6347-953F-A0517E1D490F}">
      <dgm:prSet/>
      <dgm:spPr/>
      <dgm:t>
        <a:bodyPr/>
        <a:lstStyle/>
        <a:p>
          <a:pPr rtl="0"/>
          <a:r>
            <a:rPr lang="en-US" dirty="0"/>
            <a:t>1.Love and Human Worth, </a:t>
          </a:r>
        </a:p>
      </dgm:t>
    </dgm:pt>
    <dgm:pt modelId="{B1794413-58A1-B541-AFD9-A6556F65765E}" type="parTrans" cxnId="{1D43085F-95E2-0248-9AC1-1B642A788031}">
      <dgm:prSet/>
      <dgm:spPr/>
      <dgm:t>
        <a:bodyPr/>
        <a:lstStyle/>
        <a:p>
          <a:endParaRPr lang="en-US"/>
        </a:p>
      </dgm:t>
    </dgm:pt>
    <dgm:pt modelId="{D7494D3C-24EE-314B-9876-35946F11011B}" type="sibTrans" cxnId="{1D43085F-95E2-0248-9AC1-1B642A788031}">
      <dgm:prSet/>
      <dgm:spPr/>
      <dgm:t>
        <a:bodyPr/>
        <a:lstStyle/>
        <a:p>
          <a:endParaRPr lang="en-US"/>
        </a:p>
      </dgm:t>
    </dgm:pt>
    <dgm:pt modelId="{C9E6CBCF-2912-C44C-BF65-48A71E2C1CC4}">
      <dgm:prSet/>
      <dgm:spPr/>
      <dgm:t>
        <a:bodyPr/>
        <a:lstStyle/>
        <a:p>
          <a:pPr rtl="0"/>
          <a:r>
            <a:rPr lang="en-US" dirty="0"/>
            <a:t>2. Creativity</a:t>
          </a:r>
        </a:p>
      </dgm:t>
    </dgm:pt>
    <dgm:pt modelId="{9DEBE058-DDDE-FE40-B726-C534E9DFBACC}" type="parTrans" cxnId="{43263B42-704F-264F-854B-12687B791FF1}">
      <dgm:prSet/>
      <dgm:spPr/>
      <dgm:t>
        <a:bodyPr/>
        <a:lstStyle/>
        <a:p>
          <a:endParaRPr lang="en-US"/>
        </a:p>
      </dgm:t>
    </dgm:pt>
    <dgm:pt modelId="{D7DA398D-AF6A-C848-ACB2-224C5036786D}" type="sibTrans" cxnId="{43263B42-704F-264F-854B-12687B791FF1}">
      <dgm:prSet/>
      <dgm:spPr/>
      <dgm:t>
        <a:bodyPr/>
        <a:lstStyle/>
        <a:p>
          <a:endParaRPr lang="en-US"/>
        </a:p>
      </dgm:t>
    </dgm:pt>
    <dgm:pt modelId="{A3F965FB-2886-B341-B517-BDCFFBDAEF3F}">
      <dgm:prSet/>
      <dgm:spPr/>
      <dgm:t>
        <a:bodyPr/>
        <a:lstStyle/>
        <a:p>
          <a:pPr rtl="0"/>
          <a:r>
            <a:rPr lang="en-US" dirty="0"/>
            <a:t>3. Productivity</a:t>
          </a:r>
        </a:p>
      </dgm:t>
    </dgm:pt>
    <dgm:pt modelId="{965A0A85-BAD1-8341-8577-76B589356DB9}" type="parTrans" cxnId="{C6C1D6E4-85B6-DA4E-BB47-8CE03D49FE18}">
      <dgm:prSet/>
      <dgm:spPr/>
      <dgm:t>
        <a:bodyPr/>
        <a:lstStyle/>
        <a:p>
          <a:endParaRPr lang="en-US"/>
        </a:p>
      </dgm:t>
    </dgm:pt>
    <dgm:pt modelId="{99C194DB-DF35-0646-8BD2-0719D0002C4B}" type="sibTrans" cxnId="{C6C1D6E4-85B6-DA4E-BB47-8CE03D49FE18}">
      <dgm:prSet/>
      <dgm:spPr/>
      <dgm:t>
        <a:bodyPr/>
        <a:lstStyle/>
        <a:p>
          <a:endParaRPr lang="en-US"/>
        </a:p>
      </dgm:t>
    </dgm:pt>
    <dgm:pt modelId="{D24371C2-86C0-B749-9412-E512594389FD}">
      <dgm:prSet/>
      <dgm:spPr/>
      <dgm:t>
        <a:bodyPr/>
        <a:lstStyle/>
        <a:p>
          <a:pPr rtl="0"/>
          <a:r>
            <a:rPr lang="en-US" dirty="0"/>
            <a:t>4. Co-operation</a:t>
          </a:r>
        </a:p>
      </dgm:t>
    </dgm:pt>
    <dgm:pt modelId="{8C1F5AF7-10DC-DC4E-A8B4-BBA2C95AE645}" type="parTrans" cxnId="{A2B3B123-166A-D94A-8765-160390C0855F}">
      <dgm:prSet/>
      <dgm:spPr/>
      <dgm:t>
        <a:bodyPr/>
        <a:lstStyle/>
        <a:p>
          <a:endParaRPr lang="en-US"/>
        </a:p>
      </dgm:t>
    </dgm:pt>
    <dgm:pt modelId="{156345CC-BA62-2B43-95B7-58DFBB9E9D2B}" type="sibTrans" cxnId="{A2B3B123-166A-D94A-8765-160390C0855F}">
      <dgm:prSet/>
      <dgm:spPr/>
      <dgm:t>
        <a:bodyPr/>
        <a:lstStyle/>
        <a:p>
          <a:endParaRPr lang="en-US"/>
        </a:p>
      </dgm:t>
    </dgm:pt>
    <dgm:pt modelId="{371C71DE-A048-9F47-B513-4379CA7F560C}">
      <dgm:prSet/>
      <dgm:spPr/>
      <dgm:t>
        <a:bodyPr/>
        <a:lstStyle/>
        <a:p>
          <a:pPr rtl="0"/>
          <a:r>
            <a:rPr lang="en-US" dirty="0"/>
            <a:t>5. Work &amp; Rest</a:t>
          </a:r>
        </a:p>
      </dgm:t>
    </dgm:pt>
    <dgm:pt modelId="{C5C84A35-DCD3-4A4C-A098-60EDF468BE0C}" type="parTrans" cxnId="{DFA006D2-705B-6A4E-A0E5-7CD5CE57358A}">
      <dgm:prSet/>
      <dgm:spPr/>
      <dgm:t>
        <a:bodyPr/>
        <a:lstStyle/>
        <a:p>
          <a:endParaRPr lang="en-US"/>
        </a:p>
      </dgm:t>
    </dgm:pt>
    <dgm:pt modelId="{CAEFBF53-492E-374A-B6EB-0B8663541503}" type="sibTrans" cxnId="{DFA006D2-705B-6A4E-A0E5-7CD5CE57358A}">
      <dgm:prSet/>
      <dgm:spPr/>
      <dgm:t>
        <a:bodyPr/>
        <a:lstStyle/>
        <a:p>
          <a:endParaRPr lang="en-US"/>
        </a:p>
      </dgm:t>
    </dgm:pt>
    <dgm:pt modelId="{9D473478-FFB3-7049-8E3D-972704B1E5ED}" type="pres">
      <dgm:prSet presAssocID="{B0026084-2575-AE4C-863D-191AAFC09EDE}" presName="compositeShape" presStyleCnt="0">
        <dgm:presLayoutVars>
          <dgm:chMax val="7"/>
          <dgm:dir/>
          <dgm:resizeHandles val="exact"/>
        </dgm:presLayoutVars>
      </dgm:prSet>
      <dgm:spPr/>
    </dgm:pt>
    <dgm:pt modelId="{A7856A08-F70A-434E-8818-0A48609DE644}" type="pres">
      <dgm:prSet presAssocID="{B0026084-2575-AE4C-863D-191AAFC09EDE}" presName="wedge1" presStyleLbl="node1" presStyleIdx="0" presStyleCnt="5"/>
      <dgm:spPr/>
    </dgm:pt>
    <dgm:pt modelId="{8FCF7703-5F8F-784F-99F5-7B7414C219CC}" type="pres">
      <dgm:prSet presAssocID="{B0026084-2575-AE4C-863D-191AAFC09EDE}" presName="wedge1Tx" presStyleLbl="node1" presStyleIdx="0" presStyleCnt="5">
        <dgm:presLayoutVars>
          <dgm:chMax val="0"/>
          <dgm:chPref val="0"/>
          <dgm:bulletEnabled val="1"/>
        </dgm:presLayoutVars>
      </dgm:prSet>
      <dgm:spPr/>
    </dgm:pt>
    <dgm:pt modelId="{98077C68-AA2B-5347-9B96-026BDEC7C471}" type="pres">
      <dgm:prSet presAssocID="{B0026084-2575-AE4C-863D-191AAFC09EDE}" presName="wedge2" presStyleLbl="node1" presStyleIdx="1" presStyleCnt="5" custLinFactNeighborX="5081"/>
      <dgm:spPr/>
    </dgm:pt>
    <dgm:pt modelId="{922AADBB-B504-1144-9129-95F1FF01EE96}" type="pres">
      <dgm:prSet presAssocID="{B0026084-2575-AE4C-863D-191AAFC09EDE}" presName="wedge2Tx" presStyleLbl="node1" presStyleIdx="1" presStyleCnt="5">
        <dgm:presLayoutVars>
          <dgm:chMax val="0"/>
          <dgm:chPref val="0"/>
          <dgm:bulletEnabled val="1"/>
        </dgm:presLayoutVars>
      </dgm:prSet>
      <dgm:spPr/>
    </dgm:pt>
    <dgm:pt modelId="{4975664F-3FF2-4740-B6EE-2CBF6B3AD8D5}" type="pres">
      <dgm:prSet presAssocID="{B0026084-2575-AE4C-863D-191AAFC09EDE}" presName="wedge3" presStyleLbl="node1" presStyleIdx="2" presStyleCnt="5" custLinFactNeighborX="1815" custLinFactNeighborY="4718"/>
      <dgm:spPr/>
    </dgm:pt>
    <dgm:pt modelId="{9CA1920E-261C-1645-85CB-8F0BBEFD067A}" type="pres">
      <dgm:prSet presAssocID="{B0026084-2575-AE4C-863D-191AAFC09EDE}" presName="wedge3Tx" presStyleLbl="node1" presStyleIdx="2" presStyleCnt="5">
        <dgm:presLayoutVars>
          <dgm:chMax val="0"/>
          <dgm:chPref val="0"/>
          <dgm:bulletEnabled val="1"/>
        </dgm:presLayoutVars>
      </dgm:prSet>
      <dgm:spPr/>
    </dgm:pt>
    <dgm:pt modelId="{396B3533-24DD-684B-8775-47EE875B6189}" type="pres">
      <dgm:prSet presAssocID="{B0026084-2575-AE4C-863D-191AAFC09EDE}" presName="wedge4" presStyleLbl="node1" presStyleIdx="3" presStyleCnt="5" custLinFactNeighborX="-4718"/>
      <dgm:spPr/>
    </dgm:pt>
    <dgm:pt modelId="{B27DACEE-F68A-1D47-8444-9AC8867E874E}" type="pres">
      <dgm:prSet presAssocID="{B0026084-2575-AE4C-863D-191AAFC09EDE}" presName="wedge4Tx" presStyleLbl="node1" presStyleIdx="3" presStyleCnt="5">
        <dgm:presLayoutVars>
          <dgm:chMax val="0"/>
          <dgm:chPref val="0"/>
          <dgm:bulletEnabled val="1"/>
        </dgm:presLayoutVars>
      </dgm:prSet>
      <dgm:spPr/>
    </dgm:pt>
    <dgm:pt modelId="{7F07DFE7-7DE6-9447-B1A3-FF2825F9982F}" type="pres">
      <dgm:prSet presAssocID="{B0026084-2575-AE4C-863D-191AAFC09EDE}" presName="wedge5" presStyleLbl="node1" presStyleIdx="4" presStyleCnt="5" custLinFactNeighborX="-3630" custLinFactNeighborY="-4718"/>
      <dgm:spPr/>
    </dgm:pt>
    <dgm:pt modelId="{C883A644-0726-E848-B269-EB3FE0F6F5D6}" type="pres">
      <dgm:prSet presAssocID="{B0026084-2575-AE4C-863D-191AAFC09EDE}" presName="wedge5Tx" presStyleLbl="node1" presStyleIdx="4" presStyleCnt="5">
        <dgm:presLayoutVars>
          <dgm:chMax val="0"/>
          <dgm:chPref val="0"/>
          <dgm:bulletEnabled val="1"/>
        </dgm:presLayoutVars>
      </dgm:prSet>
      <dgm:spPr/>
    </dgm:pt>
  </dgm:ptLst>
  <dgm:cxnLst>
    <dgm:cxn modelId="{52021703-A5AA-D34F-AED3-C3E4FE462E78}" type="presOf" srcId="{D24371C2-86C0-B749-9412-E512594389FD}" destId="{396B3533-24DD-684B-8775-47EE875B6189}" srcOrd="0" destOrd="0" presId="urn:microsoft.com/office/officeart/2005/8/layout/chart3"/>
    <dgm:cxn modelId="{6ABF9714-A701-D34D-BD82-6823F0EFB4AD}" type="presOf" srcId="{C9E6CBCF-2912-C44C-BF65-48A71E2C1CC4}" destId="{922AADBB-B504-1144-9129-95F1FF01EE96}" srcOrd="1" destOrd="0" presId="urn:microsoft.com/office/officeart/2005/8/layout/chart3"/>
    <dgm:cxn modelId="{A2B3B123-166A-D94A-8765-160390C0855F}" srcId="{B0026084-2575-AE4C-863D-191AAFC09EDE}" destId="{D24371C2-86C0-B749-9412-E512594389FD}" srcOrd="3" destOrd="0" parTransId="{8C1F5AF7-10DC-DC4E-A8B4-BBA2C95AE645}" sibTransId="{156345CC-BA62-2B43-95B7-58DFBB9E9D2B}"/>
    <dgm:cxn modelId="{43263B42-704F-264F-854B-12687B791FF1}" srcId="{B0026084-2575-AE4C-863D-191AAFC09EDE}" destId="{C9E6CBCF-2912-C44C-BF65-48A71E2C1CC4}" srcOrd="1" destOrd="0" parTransId="{9DEBE058-DDDE-FE40-B726-C534E9DFBACC}" sibTransId="{D7DA398D-AF6A-C848-ACB2-224C5036786D}"/>
    <dgm:cxn modelId="{1D43085F-95E2-0248-9AC1-1B642A788031}" srcId="{B0026084-2575-AE4C-863D-191AAFC09EDE}" destId="{8A1C0939-C1C7-6347-953F-A0517E1D490F}" srcOrd="0" destOrd="0" parTransId="{B1794413-58A1-B541-AFD9-A6556F65765E}" sibTransId="{D7494D3C-24EE-314B-9876-35946F11011B}"/>
    <dgm:cxn modelId="{12FBD368-B8F9-274A-8E6D-CB1BD2EFD23F}" type="presOf" srcId="{B0026084-2575-AE4C-863D-191AAFC09EDE}" destId="{9D473478-FFB3-7049-8E3D-972704B1E5ED}" srcOrd="0" destOrd="0" presId="urn:microsoft.com/office/officeart/2005/8/layout/chart3"/>
    <dgm:cxn modelId="{1D21E178-56BB-C74A-9A22-11C29376BCA0}" type="presOf" srcId="{A3F965FB-2886-B341-B517-BDCFFBDAEF3F}" destId="{9CA1920E-261C-1645-85CB-8F0BBEFD067A}" srcOrd="1" destOrd="0" presId="urn:microsoft.com/office/officeart/2005/8/layout/chart3"/>
    <dgm:cxn modelId="{E3AFE87A-E9D0-8E40-9F27-065F369E523A}" type="presOf" srcId="{D24371C2-86C0-B749-9412-E512594389FD}" destId="{B27DACEE-F68A-1D47-8444-9AC8867E874E}" srcOrd="1" destOrd="0" presId="urn:microsoft.com/office/officeart/2005/8/layout/chart3"/>
    <dgm:cxn modelId="{C2EF6FC4-7DF3-2B42-8E9F-7A81664718C7}" type="presOf" srcId="{371C71DE-A048-9F47-B513-4379CA7F560C}" destId="{7F07DFE7-7DE6-9447-B1A3-FF2825F9982F}" srcOrd="0" destOrd="0" presId="urn:microsoft.com/office/officeart/2005/8/layout/chart3"/>
    <dgm:cxn modelId="{DFA006D2-705B-6A4E-A0E5-7CD5CE57358A}" srcId="{B0026084-2575-AE4C-863D-191AAFC09EDE}" destId="{371C71DE-A048-9F47-B513-4379CA7F560C}" srcOrd="4" destOrd="0" parTransId="{C5C84A35-DCD3-4A4C-A098-60EDF468BE0C}" sibTransId="{CAEFBF53-492E-374A-B6EB-0B8663541503}"/>
    <dgm:cxn modelId="{C6C1D6E4-85B6-DA4E-BB47-8CE03D49FE18}" srcId="{B0026084-2575-AE4C-863D-191AAFC09EDE}" destId="{A3F965FB-2886-B341-B517-BDCFFBDAEF3F}" srcOrd="2" destOrd="0" parTransId="{965A0A85-BAD1-8341-8577-76B589356DB9}" sibTransId="{99C194DB-DF35-0646-8BD2-0719D0002C4B}"/>
    <dgm:cxn modelId="{9E8D30E8-C544-664E-A400-EEF91ED97826}" type="presOf" srcId="{C9E6CBCF-2912-C44C-BF65-48A71E2C1CC4}" destId="{98077C68-AA2B-5347-9B96-026BDEC7C471}" srcOrd="0" destOrd="0" presId="urn:microsoft.com/office/officeart/2005/8/layout/chart3"/>
    <dgm:cxn modelId="{758398EC-4D95-B846-9C26-F7F3522251AD}" type="presOf" srcId="{A3F965FB-2886-B341-B517-BDCFFBDAEF3F}" destId="{4975664F-3FF2-4740-B6EE-2CBF6B3AD8D5}" srcOrd="0" destOrd="0" presId="urn:microsoft.com/office/officeart/2005/8/layout/chart3"/>
    <dgm:cxn modelId="{B63AC7F8-6C46-B348-9DE6-8F010DB759C6}" type="presOf" srcId="{8A1C0939-C1C7-6347-953F-A0517E1D490F}" destId="{A7856A08-F70A-434E-8818-0A48609DE644}" srcOrd="0" destOrd="0" presId="urn:microsoft.com/office/officeart/2005/8/layout/chart3"/>
    <dgm:cxn modelId="{3640EDFB-8D3D-8540-8243-38A01D1B3DD1}" type="presOf" srcId="{8A1C0939-C1C7-6347-953F-A0517E1D490F}" destId="{8FCF7703-5F8F-784F-99F5-7B7414C219CC}" srcOrd="1" destOrd="0" presId="urn:microsoft.com/office/officeart/2005/8/layout/chart3"/>
    <dgm:cxn modelId="{9A1CDAFE-C0AC-A047-A109-7F444CBD5F57}" type="presOf" srcId="{371C71DE-A048-9F47-B513-4379CA7F560C}" destId="{C883A644-0726-E848-B269-EB3FE0F6F5D6}" srcOrd="1" destOrd="0" presId="urn:microsoft.com/office/officeart/2005/8/layout/chart3"/>
    <dgm:cxn modelId="{2C87A52B-AB9E-3240-9F5A-2DCC47D104E5}" type="presParOf" srcId="{9D473478-FFB3-7049-8E3D-972704B1E5ED}" destId="{A7856A08-F70A-434E-8818-0A48609DE644}" srcOrd="0" destOrd="0" presId="urn:microsoft.com/office/officeart/2005/8/layout/chart3"/>
    <dgm:cxn modelId="{515B2F4F-28F0-3449-A5D2-E612EBFE99E4}" type="presParOf" srcId="{9D473478-FFB3-7049-8E3D-972704B1E5ED}" destId="{8FCF7703-5F8F-784F-99F5-7B7414C219CC}" srcOrd="1" destOrd="0" presId="urn:microsoft.com/office/officeart/2005/8/layout/chart3"/>
    <dgm:cxn modelId="{3889FEBF-8B54-524F-BCEE-B71707A1C230}" type="presParOf" srcId="{9D473478-FFB3-7049-8E3D-972704B1E5ED}" destId="{98077C68-AA2B-5347-9B96-026BDEC7C471}" srcOrd="2" destOrd="0" presId="urn:microsoft.com/office/officeart/2005/8/layout/chart3"/>
    <dgm:cxn modelId="{E85C91BF-FAAC-8740-9AE7-14668EBDCB2C}" type="presParOf" srcId="{9D473478-FFB3-7049-8E3D-972704B1E5ED}" destId="{922AADBB-B504-1144-9129-95F1FF01EE96}" srcOrd="3" destOrd="0" presId="urn:microsoft.com/office/officeart/2005/8/layout/chart3"/>
    <dgm:cxn modelId="{9DEEB589-B628-1449-BEAB-3E9B590DADB9}" type="presParOf" srcId="{9D473478-FFB3-7049-8E3D-972704B1E5ED}" destId="{4975664F-3FF2-4740-B6EE-2CBF6B3AD8D5}" srcOrd="4" destOrd="0" presId="urn:microsoft.com/office/officeart/2005/8/layout/chart3"/>
    <dgm:cxn modelId="{80A08A08-09B1-754F-8677-1A62E82C8014}" type="presParOf" srcId="{9D473478-FFB3-7049-8E3D-972704B1E5ED}" destId="{9CA1920E-261C-1645-85CB-8F0BBEFD067A}" srcOrd="5" destOrd="0" presId="urn:microsoft.com/office/officeart/2005/8/layout/chart3"/>
    <dgm:cxn modelId="{5A7BAA3E-3A01-BC4B-8E9E-13155980C8F8}" type="presParOf" srcId="{9D473478-FFB3-7049-8E3D-972704B1E5ED}" destId="{396B3533-24DD-684B-8775-47EE875B6189}" srcOrd="6" destOrd="0" presId="urn:microsoft.com/office/officeart/2005/8/layout/chart3"/>
    <dgm:cxn modelId="{B3881B92-8933-214E-9194-7D1D966D00B0}" type="presParOf" srcId="{9D473478-FFB3-7049-8E3D-972704B1E5ED}" destId="{B27DACEE-F68A-1D47-8444-9AC8867E874E}" srcOrd="7" destOrd="0" presId="urn:microsoft.com/office/officeart/2005/8/layout/chart3"/>
    <dgm:cxn modelId="{CBD5B93E-699A-F349-B003-4C13BBC30604}" type="presParOf" srcId="{9D473478-FFB3-7049-8E3D-972704B1E5ED}" destId="{7F07DFE7-7DE6-9447-B1A3-FF2825F9982F}" srcOrd="8" destOrd="0" presId="urn:microsoft.com/office/officeart/2005/8/layout/chart3"/>
    <dgm:cxn modelId="{C9555E31-1470-8747-A2CB-090C8CBD5232}" type="presParOf" srcId="{9D473478-FFB3-7049-8E3D-972704B1E5ED}" destId="{C883A644-0726-E848-B269-EB3FE0F6F5D6}"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026084-2575-AE4C-863D-191AAFC09EDE}" type="doc">
      <dgm:prSet loTypeId="urn:microsoft.com/office/officeart/2005/8/layout/chart3" loCatId="relationship" qsTypeId="urn:microsoft.com/office/officeart/2005/8/quickstyle/simple4" qsCatId="simple" csTypeId="urn:microsoft.com/office/officeart/2005/8/colors/colorful1" csCatId="colorful" phldr="1"/>
      <dgm:spPr/>
      <dgm:t>
        <a:bodyPr/>
        <a:lstStyle/>
        <a:p>
          <a:endParaRPr lang="en-US"/>
        </a:p>
      </dgm:t>
    </dgm:pt>
    <dgm:pt modelId="{8A1C0939-C1C7-6347-953F-A0517E1D490F}">
      <dgm:prSet custT="1"/>
      <dgm:spPr/>
      <dgm:t>
        <a:bodyPr/>
        <a:lstStyle/>
        <a:p>
          <a:pPr rtl="0"/>
          <a:r>
            <a:rPr lang="en-US" sz="2000" b="0" i="0" u="none" dirty="0"/>
            <a:t>6. Simplicity</a:t>
          </a:r>
          <a:endParaRPr lang="en-US" sz="2000" dirty="0"/>
        </a:p>
      </dgm:t>
    </dgm:pt>
    <dgm:pt modelId="{B1794413-58A1-B541-AFD9-A6556F65765E}" type="parTrans" cxnId="{1D43085F-95E2-0248-9AC1-1B642A788031}">
      <dgm:prSet/>
      <dgm:spPr/>
      <dgm:t>
        <a:bodyPr/>
        <a:lstStyle/>
        <a:p>
          <a:endParaRPr lang="en-US"/>
        </a:p>
      </dgm:t>
    </dgm:pt>
    <dgm:pt modelId="{D7494D3C-24EE-314B-9876-35946F11011B}" type="sibTrans" cxnId="{1D43085F-95E2-0248-9AC1-1B642A788031}">
      <dgm:prSet/>
      <dgm:spPr/>
      <dgm:t>
        <a:bodyPr/>
        <a:lstStyle/>
        <a:p>
          <a:endParaRPr lang="en-US"/>
        </a:p>
      </dgm:t>
    </dgm:pt>
    <dgm:pt modelId="{F0479308-BDA8-B24B-9C69-E24E7165126C}">
      <dgm:prSet custT="1"/>
      <dgm:spPr/>
      <dgm:t>
        <a:bodyPr/>
        <a:lstStyle/>
        <a:p>
          <a:pPr rtl="0"/>
          <a:r>
            <a:rPr lang="en-US" sz="2000" b="0" i="0" u="none" dirty="0"/>
            <a:t>7. Redistribution</a:t>
          </a:r>
        </a:p>
      </dgm:t>
    </dgm:pt>
    <dgm:pt modelId="{18D96704-8F9E-3444-93BF-3B7048076EC5}" type="parTrans" cxnId="{0815B9AE-6079-5843-9DD2-80B7BDF78962}">
      <dgm:prSet/>
      <dgm:spPr/>
      <dgm:t>
        <a:bodyPr/>
        <a:lstStyle/>
        <a:p>
          <a:endParaRPr lang="en-US"/>
        </a:p>
      </dgm:t>
    </dgm:pt>
    <dgm:pt modelId="{E1C4B836-8289-2445-8D98-023D93941FEC}" type="sibTrans" cxnId="{0815B9AE-6079-5843-9DD2-80B7BDF78962}">
      <dgm:prSet/>
      <dgm:spPr/>
      <dgm:t>
        <a:bodyPr/>
        <a:lstStyle/>
        <a:p>
          <a:endParaRPr lang="en-US"/>
        </a:p>
      </dgm:t>
    </dgm:pt>
    <dgm:pt modelId="{41931C41-EBE9-994B-9E65-8B2FE0371A7C}">
      <dgm:prSet custT="1"/>
      <dgm:spPr/>
      <dgm:t>
        <a:bodyPr/>
        <a:lstStyle/>
        <a:p>
          <a:pPr rtl="0"/>
          <a:r>
            <a:rPr lang="en-US" sz="2000" b="0" i="0" u="none" dirty="0"/>
            <a:t>8. Management</a:t>
          </a:r>
        </a:p>
      </dgm:t>
    </dgm:pt>
    <dgm:pt modelId="{30D656BB-AFF9-B34B-8282-9E62BD235F85}" type="parTrans" cxnId="{301799C8-01A4-8445-BEAB-491837FA7F76}">
      <dgm:prSet/>
      <dgm:spPr/>
      <dgm:t>
        <a:bodyPr/>
        <a:lstStyle/>
        <a:p>
          <a:endParaRPr lang="en-US"/>
        </a:p>
      </dgm:t>
    </dgm:pt>
    <dgm:pt modelId="{9981E93A-1A2B-154A-A8B8-6B0ED09B4819}" type="sibTrans" cxnId="{301799C8-01A4-8445-BEAB-491837FA7F76}">
      <dgm:prSet/>
      <dgm:spPr/>
      <dgm:t>
        <a:bodyPr/>
        <a:lstStyle/>
        <a:p>
          <a:endParaRPr lang="en-US"/>
        </a:p>
      </dgm:t>
    </dgm:pt>
    <dgm:pt modelId="{C2C7F158-D864-E140-AADE-A700498D104B}">
      <dgm:prSet custT="1"/>
      <dgm:spPr/>
      <dgm:t>
        <a:bodyPr/>
        <a:lstStyle/>
        <a:p>
          <a:pPr rtl="0"/>
          <a:r>
            <a:rPr lang="en-US" sz="2000" b="0" i="0" u="none" dirty="0"/>
            <a:t>9. </a:t>
          </a:r>
          <a:r>
            <a:rPr lang="en-US" sz="2000" b="0" i="0" u="none" baseline="0" dirty="0"/>
            <a:t>Ownership</a:t>
          </a:r>
          <a:endParaRPr lang="en-US" sz="2000" b="0" i="0" u="none" dirty="0"/>
        </a:p>
      </dgm:t>
    </dgm:pt>
    <dgm:pt modelId="{D46FEEBF-5996-2843-A29A-528EE8D1D2DE}" type="parTrans" cxnId="{C778A7E0-C045-3E45-A64A-9BDB8CA41E36}">
      <dgm:prSet/>
      <dgm:spPr/>
      <dgm:t>
        <a:bodyPr/>
        <a:lstStyle/>
        <a:p>
          <a:endParaRPr lang="en-US"/>
        </a:p>
      </dgm:t>
    </dgm:pt>
    <dgm:pt modelId="{03488343-30F3-F044-AE78-A6D5F52DEB0F}" type="sibTrans" cxnId="{C778A7E0-C045-3E45-A64A-9BDB8CA41E36}">
      <dgm:prSet/>
      <dgm:spPr/>
      <dgm:t>
        <a:bodyPr/>
        <a:lstStyle/>
        <a:p>
          <a:endParaRPr lang="en-US"/>
        </a:p>
      </dgm:t>
    </dgm:pt>
    <dgm:pt modelId="{185D9927-B82B-8948-AE23-BA8136A8A90D}">
      <dgm:prSet custT="1"/>
      <dgm:spPr/>
      <dgm:t>
        <a:bodyPr/>
        <a:lstStyle/>
        <a:p>
          <a:pPr rtl="0"/>
          <a:r>
            <a:rPr lang="en-US" sz="2000" b="0" i="0" u="none" dirty="0"/>
            <a:t>10.</a:t>
          </a:r>
          <a:r>
            <a:rPr lang="en-US" sz="2000" b="0" i="0" u="none" baseline="0" dirty="0"/>
            <a:t> </a:t>
          </a:r>
          <a:r>
            <a:rPr lang="en-US" sz="2000" b="0" i="0" u="none" dirty="0"/>
            <a:t>Celebration &amp; </a:t>
          </a:r>
          <a:r>
            <a:rPr lang="en-US" sz="2000" b="0" i="0" u="none" dirty="0" err="1"/>
            <a:t>FReedom</a:t>
          </a:r>
          <a:endParaRPr lang="en-US" sz="2000" b="0" i="0" u="none" dirty="0"/>
        </a:p>
      </dgm:t>
    </dgm:pt>
    <dgm:pt modelId="{AF9C4376-E4B6-5F4C-9681-1FE253C82E72}" type="parTrans" cxnId="{A6E5C2F2-9A26-FD4A-B11F-BCE0507D5D2C}">
      <dgm:prSet/>
      <dgm:spPr/>
      <dgm:t>
        <a:bodyPr/>
        <a:lstStyle/>
        <a:p>
          <a:endParaRPr lang="en-US"/>
        </a:p>
      </dgm:t>
    </dgm:pt>
    <dgm:pt modelId="{55A54B7A-5166-F24C-A91C-05EAF2EB863D}" type="sibTrans" cxnId="{A6E5C2F2-9A26-FD4A-B11F-BCE0507D5D2C}">
      <dgm:prSet/>
      <dgm:spPr/>
      <dgm:t>
        <a:bodyPr/>
        <a:lstStyle/>
        <a:p>
          <a:endParaRPr lang="en-US"/>
        </a:p>
      </dgm:t>
    </dgm:pt>
    <dgm:pt modelId="{9D473478-FFB3-7049-8E3D-972704B1E5ED}" type="pres">
      <dgm:prSet presAssocID="{B0026084-2575-AE4C-863D-191AAFC09EDE}" presName="compositeShape" presStyleCnt="0">
        <dgm:presLayoutVars>
          <dgm:chMax val="7"/>
          <dgm:dir/>
          <dgm:resizeHandles val="exact"/>
        </dgm:presLayoutVars>
      </dgm:prSet>
      <dgm:spPr/>
    </dgm:pt>
    <dgm:pt modelId="{A7856A08-F70A-434E-8818-0A48609DE644}" type="pres">
      <dgm:prSet presAssocID="{B0026084-2575-AE4C-863D-191AAFC09EDE}" presName="wedge1" presStyleLbl="node1" presStyleIdx="0" presStyleCnt="5"/>
      <dgm:spPr/>
    </dgm:pt>
    <dgm:pt modelId="{8FCF7703-5F8F-784F-99F5-7B7414C219CC}" type="pres">
      <dgm:prSet presAssocID="{B0026084-2575-AE4C-863D-191AAFC09EDE}" presName="wedge1Tx" presStyleLbl="node1" presStyleIdx="0" presStyleCnt="5">
        <dgm:presLayoutVars>
          <dgm:chMax val="0"/>
          <dgm:chPref val="0"/>
          <dgm:bulletEnabled val="1"/>
        </dgm:presLayoutVars>
      </dgm:prSet>
      <dgm:spPr/>
    </dgm:pt>
    <dgm:pt modelId="{98077C68-AA2B-5347-9B96-026BDEC7C471}" type="pres">
      <dgm:prSet presAssocID="{B0026084-2575-AE4C-863D-191AAFC09EDE}" presName="wedge2" presStyleLbl="node1" presStyleIdx="1" presStyleCnt="5" custScaleX="100387" custLinFactNeighborX="5081"/>
      <dgm:spPr/>
    </dgm:pt>
    <dgm:pt modelId="{922AADBB-B504-1144-9129-95F1FF01EE96}" type="pres">
      <dgm:prSet presAssocID="{B0026084-2575-AE4C-863D-191AAFC09EDE}" presName="wedge2Tx" presStyleLbl="node1" presStyleIdx="1" presStyleCnt="5">
        <dgm:presLayoutVars>
          <dgm:chMax val="0"/>
          <dgm:chPref val="0"/>
          <dgm:bulletEnabled val="1"/>
        </dgm:presLayoutVars>
      </dgm:prSet>
      <dgm:spPr/>
    </dgm:pt>
    <dgm:pt modelId="{4975664F-3FF2-4740-B6EE-2CBF6B3AD8D5}" type="pres">
      <dgm:prSet presAssocID="{B0026084-2575-AE4C-863D-191AAFC09EDE}" presName="wedge3" presStyleLbl="node1" presStyleIdx="2" presStyleCnt="5" custScaleX="112292" custScaleY="105765" custLinFactNeighborX="1815" custLinFactNeighborY="4718"/>
      <dgm:spPr/>
    </dgm:pt>
    <dgm:pt modelId="{9CA1920E-261C-1645-85CB-8F0BBEFD067A}" type="pres">
      <dgm:prSet presAssocID="{B0026084-2575-AE4C-863D-191AAFC09EDE}" presName="wedge3Tx" presStyleLbl="node1" presStyleIdx="2" presStyleCnt="5">
        <dgm:presLayoutVars>
          <dgm:chMax val="0"/>
          <dgm:chPref val="0"/>
          <dgm:bulletEnabled val="1"/>
        </dgm:presLayoutVars>
      </dgm:prSet>
      <dgm:spPr/>
    </dgm:pt>
    <dgm:pt modelId="{396B3533-24DD-684B-8775-47EE875B6189}" type="pres">
      <dgm:prSet presAssocID="{B0026084-2575-AE4C-863D-191AAFC09EDE}" presName="wedge4" presStyleLbl="node1" presStyleIdx="3" presStyleCnt="5" custScaleX="110307" custLinFactNeighborX="-4718"/>
      <dgm:spPr/>
    </dgm:pt>
    <dgm:pt modelId="{B27DACEE-F68A-1D47-8444-9AC8867E874E}" type="pres">
      <dgm:prSet presAssocID="{B0026084-2575-AE4C-863D-191AAFC09EDE}" presName="wedge4Tx" presStyleLbl="node1" presStyleIdx="3" presStyleCnt="5">
        <dgm:presLayoutVars>
          <dgm:chMax val="0"/>
          <dgm:chPref val="0"/>
          <dgm:bulletEnabled val="1"/>
        </dgm:presLayoutVars>
      </dgm:prSet>
      <dgm:spPr/>
    </dgm:pt>
    <dgm:pt modelId="{7F07DFE7-7DE6-9447-B1A3-FF2825F9982F}" type="pres">
      <dgm:prSet presAssocID="{B0026084-2575-AE4C-863D-191AAFC09EDE}" presName="wedge5" presStyleLbl="node1" presStyleIdx="4" presStyleCnt="5" custScaleX="110886" custScaleY="100664" custLinFactNeighborX="-3630" custLinFactNeighborY="-4718"/>
      <dgm:spPr/>
    </dgm:pt>
    <dgm:pt modelId="{C883A644-0726-E848-B269-EB3FE0F6F5D6}" type="pres">
      <dgm:prSet presAssocID="{B0026084-2575-AE4C-863D-191AAFC09EDE}" presName="wedge5Tx" presStyleLbl="node1" presStyleIdx="4" presStyleCnt="5">
        <dgm:presLayoutVars>
          <dgm:chMax val="0"/>
          <dgm:chPref val="0"/>
          <dgm:bulletEnabled val="1"/>
        </dgm:presLayoutVars>
      </dgm:prSet>
      <dgm:spPr/>
    </dgm:pt>
  </dgm:ptLst>
  <dgm:cxnLst>
    <dgm:cxn modelId="{35C8F629-D2B7-AA42-B044-A17FAFA1CCE1}" type="presOf" srcId="{8A1C0939-C1C7-6347-953F-A0517E1D490F}" destId="{8FCF7703-5F8F-784F-99F5-7B7414C219CC}" srcOrd="1" destOrd="0" presId="urn:microsoft.com/office/officeart/2005/8/layout/chart3"/>
    <dgm:cxn modelId="{98C74C33-03B0-A348-9FC5-723D177CC57D}" type="presOf" srcId="{C2C7F158-D864-E140-AADE-A700498D104B}" destId="{B27DACEE-F68A-1D47-8444-9AC8867E874E}" srcOrd="1" destOrd="0" presId="urn:microsoft.com/office/officeart/2005/8/layout/chart3"/>
    <dgm:cxn modelId="{FBA4D656-99B7-DF45-A978-483F7CADEEE1}" type="presOf" srcId="{41931C41-EBE9-994B-9E65-8B2FE0371A7C}" destId="{4975664F-3FF2-4740-B6EE-2CBF6B3AD8D5}" srcOrd="0" destOrd="0" presId="urn:microsoft.com/office/officeart/2005/8/layout/chart3"/>
    <dgm:cxn modelId="{1D43085F-95E2-0248-9AC1-1B642A788031}" srcId="{B0026084-2575-AE4C-863D-191AAFC09EDE}" destId="{8A1C0939-C1C7-6347-953F-A0517E1D490F}" srcOrd="0" destOrd="0" parTransId="{B1794413-58A1-B541-AFD9-A6556F65765E}" sibTransId="{D7494D3C-24EE-314B-9876-35946F11011B}"/>
    <dgm:cxn modelId="{89CBB17A-C971-394B-BA2B-00792BF5875A}" type="presOf" srcId="{F0479308-BDA8-B24B-9C69-E24E7165126C}" destId="{98077C68-AA2B-5347-9B96-026BDEC7C471}" srcOrd="0" destOrd="0" presId="urn:microsoft.com/office/officeart/2005/8/layout/chart3"/>
    <dgm:cxn modelId="{E6BFA990-4748-2445-9804-DBB0FF5A5B5C}" type="presOf" srcId="{C2C7F158-D864-E140-AADE-A700498D104B}" destId="{396B3533-24DD-684B-8775-47EE875B6189}" srcOrd="0" destOrd="0" presId="urn:microsoft.com/office/officeart/2005/8/layout/chart3"/>
    <dgm:cxn modelId="{69728898-F60A-914B-9ABE-2C17AD0ED5D8}" type="presOf" srcId="{41931C41-EBE9-994B-9E65-8B2FE0371A7C}" destId="{9CA1920E-261C-1645-85CB-8F0BBEFD067A}" srcOrd="1" destOrd="0" presId="urn:microsoft.com/office/officeart/2005/8/layout/chart3"/>
    <dgm:cxn modelId="{BE4A069C-5060-4043-BAFC-24FBB0958AA6}" type="presOf" srcId="{185D9927-B82B-8948-AE23-BA8136A8A90D}" destId="{7F07DFE7-7DE6-9447-B1A3-FF2825F9982F}" srcOrd="0" destOrd="0" presId="urn:microsoft.com/office/officeart/2005/8/layout/chart3"/>
    <dgm:cxn modelId="{0815B9AE-6079-5843-9DD2-80B7BDF78962}" srcId="{B0026084-2575-AE4C-863D-191AAFC09EDE}" destId="{F0479308-BDA8-B24B-9C69-E24E7165126C}" srcOrd="1" destOrd="0" parTransId="{18D96704-8F9E-3444-93BF-3B7048076EC5}" sibTransId="{E1C4B836-8289-2445-8D98-023D93941FEC}"/>
    <dgm:cxn modelId="{5238DCB0-F448-A14B-8863-9ACD7F77F366}" type="presOf" srcId="{B0026084-2575-AE4C-863D-191AAFC09EDE}" destId="{9D473478-FFB3-7049-8E3D-972704B1E5ED}" srcOrd="0" destOrd="0" presId="urn:microsoft.com/office/officeart/2005/8/layout/chart3"/>
    <dgm:cxn modelId="{FF22FABF-F6C5-2C4E-B976-6709330AE46C}" type="presOf" srcId="{185D9927-B82B-8948-AE23-BA8136A8A90D}" destId="{C883A644-0726-E848-B269-EB3FE0F6F5D6}" srcOrd="1" destOrd="0" presId="urn:microsoft.com/office/officeart/2005/8/layout/chart3"/>
    <dgm:cxn modelId="{301799C8-01A4-8445-BEAB-491837FA7F76}" srcId="{B0026084-2575-AE4C-863D-191AAFC09EDE}" destId="{41931C41-EBE9-994B-9E65-8B2FE0371A7C}" srcOrd="2" destOrd="0" parTransId="{30D656BB-AFF9-B34B-8282-9E62BD235F85}" sibTransId="{9981E93A-1A2B-154A-A8B8-6B0ED09B4819}"/>
    <dgm:cxn modelId="{732017D9-C5D9-814C-B824-981879917239}" type="presOf" srcId="{F0479308-BDA8-B24B-9C69-E24E7165126C}" destId="{922AADBB-B504-1144-9129-95F1FF01EE96}" srcOrd="1" destOrd="0" presId="urn:microsoft.com/office/officeart/2005/8/layout/chart3"/>
    <dgm:cxn modelId="{C778A7E0-C045-3E45-A64A-9BDB8CA41E36}" srcId="{B0026084-2575-AE4C-863D-191AAFC09EDE}" destId="{C2C7F158-D864-E140-AADE-A700498D104B}" srcOrd="3" destOrd="0" parTransId="{D46FEEBF-5996-2843-A29A-528EE8D1D2DE}" sibTransId="{03488343-30F3-F044-AE78-A6D5F52DEB0F}"/>
    <dgm:cxn modelId="{50B61BE3-CB42-1042-B616-D4E6B6004B09}" type="presOf" srcId="{8A1C0939-C1C7-6347-953F-A0517E1D490F}" destId="{A7856A08-F70A-434E-8818-0A48609DE644}" srcOrd="0" destOrd="0" presId="urn:microsoft.com/office/officeart/2005/8/layout/chart3"/>
    <dgm:cxn modelId="{A6E5C2F2-9A26-FD4A-B11F-BCE0507D5D2C}" srcId="{B0026084-2575-AE4C-863D-191AAFC09EDE}" destId="{185D9927-B82B-8948-AE23-BA8136A8A90D}" srcOrd="4" destOrd="0" parTransId="{AF9C4376-E4B6-5F4C-9681-1FE253C82E72}" sibTransId="{55A54B7A-5166-F24C-A91C-05EAF2EB863D}"/>
    <dgm:cxn modelId="{3BF1FAF2-DF53-184A-BCAA-CBC36944F288}" type="presParOf" srcId="{9D473478-FFB3-7049-8E3D-972704B1E5ED}" destId="{A7856A08-F70A-434E-8818-0A48609DE644}" srcOrd="0" destOrd="0" presId="urn:microsoft.com/office/officeart/2005/8/layout/chart3"/>
    <dgm:cxn modelId="{4E9831A7-1D7C-5944-BE65-E9ACDB26DF56}" type="presParOf" srcId="{9D473478-FFB3-7049-8E3D-972704B1E5ED}" destId="{8FCF7703-5F8F-784F-99F5-7B7414C219CC}" srcOrd="1" destOrd="0" presId="urn:microsoft.com/office/officeart/2005/8/layout/chart3"/>
    <dgm:cxn modelId="{E972EDEB-7A80-C14E-BB38-85B88C8986D5}" type="presParOf" srcId="{9D473478-FFB3-7049-8E3D-972704B1E5ED}" destId="{98077C68-AA2B-5347-9B96-026BDEC7C471}" srcOrd="2" destOrd="0" presId="urn:microsoft.com/office/officeart/2005/8/layout/chart3"/>
    <dgm:cxn modelId="{B7190153-87E3-C744-9265-F655693F6122}" type="presParOf" srcId="{9D473478-FFB3-7049-8E3D-972704B1E5ED}" destId="{922AADBB-B504-1144-9129-95F1FF01EE96}" srcOrd="3" destOrd="0" presId="urn:microsoft.com/office/officeart/2005/8/layout/chart3"/>
    <dgm:cxn modelId="{03FDF17F-A8BC-0141-BB24-D5B3DFFFF2F2}" type="presParOf" srcId="{9D473478-FFB3-7049-8E3D-972704B1E5ED}" destId="{4975664F-3FF2-4740-B6EE-2CBF6B3AD8D5}" srcOrd="4" destOrd="0" presId="urn:microsoft.com/office/officeart/2005/8/layout/chart3"/>
    <dgm:cxn modelId="{5E875049-2651-3747-BEC7-3A0C8BF40776}" type="presParOf" srcId="{9D473478-FFB3-7049-8E3D-972704B1E5ED}" destId="{9CA1920E-261C-1645-85CB-8F0BBEFD067A}" srcOrd="5" destOrd="0" presId="urn:microsoft.com/office/officeart/2005/8/layout/chart3"/>
    <dgm:cxn modelId="{7282FD5B-E45F-A949-A566-E98BB5DE20CB}" type="presParOf" srcId="{9D473478-FFB3-7049-8E3D-972704B1E5ED}" destId="{396B3533-24DD-684B-8775-47EE875B6189}" srcOrd="6" destOrd="0" presId="urn:microsoft.com/office/officeart/2005/8/layout/chart3"/>
    <dgm:cxn modelId="{690729F0-B597-5845-A161-B7E860C9408A}" type="presParOf" srcId="{9D473478-FFB3-7049-8E3D-972704B1E5ED}" destId="{B27DACEE-F68A-1D47-8444-9AC8867E874E}" srcOrd="7" destOrd="0" presId="urn:microsoft.com/office/officeart/2005/8/layout/chart3"/>
    <dgm:cxn modelId="{8EB10318-6CD9-BA4C-B623-3FAFAF29562A}" type="presParOf" srcId="{9D473478-FFB3-7049-8E3D-972704B1E5ED}" destId="{7F07DFE7-7DE6-9447-B1A3-FF2825F9982F}" srcOrd="8" destOrd="0" presId="urn:microsoft.com/office/officeart/2005/8/layout/chart3"/>
    <dgm:cxn modelId="{0103988B-CCC6-B249-AADC-DA9D65A1B6E7}" type="presParOf" srcId="{9D473478-FFB3-7049-8E3D-972704B1E5ED}" destId="{C883A644-0726-E848-B269-EB3FE0F6F5D6}" srcOrd="9"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56A08-F70A-434E-8818-0A48609DE644}">
      <dsp:nvSpPr>
        <dsp:cNvPr id="0" name=""/>
        <dsp:cNvSpPr/>
      </dsp:nvSpPr>
      <dsp:spPr>
        <a:xfrm>
          <a:off x="838383" y="260064"/>
          <a:ext cx="3656136" cy="3656136"/>
        </a:xfrm>
        <a:prstGeom prst="pie">
          <a:avLst>
            <a:gd name="adj1" fmla="val 16200000"/>
            <a:gd name="adj2" fmla="val 20520000"/>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t>1.Love and Human Worth, </a:t>
          </a:r>
        </a:p>
      </dsp:txBody>
      <dsp:txXfrm>
        <a:off x="2712588" y="806308"/>
        <a:ext cx="1240475" cy="848746"/>
      </dsp:txXfrm>
    </dsp:sp>
    <dsp:sp modelId="{98077C68-AA2B-5347-9B96-026BDEC7C471}">
      <dsp:nvSpPr>
        <dsp:cNvPr id="0" name=""/>
        <dsp:cNvSpPr/>
      </dsp:nvSpPr>
      <dsp:spPr>
        <a:xfrm>
          <a:off x="896186" y="436342"/>
          <a:ext cx="3656136" cy="3656136"/>
        </a:xfrm>
        <a:prstGeom prst="pie">
          <a:avLst>
            <a:gd name="adj1" fmla="val 20520000"/>
            <a:gd name="adj2" fmla="val 3240000"/>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t>2. Creativity</a:t>
          </a:r>
        </a:p>
      </dsp:txBody>
      <dsp:txXfrm>
        <a:off x="3285733" y="2090309"/>
        <a:ext cx="1088136" cy="918386"/>
      </dsp:txXfrm>
    </dsp:sp>
    <dsp:sp modelId="{4975664F-3FF2-4740-B6EE-2CBF6B3AD8D5}">
      <dsp:nvSpPr>
        <dsp:cNvPr id="0" name=""/>
        <dsp:cNvSpPr/>
      </dsp:nvSpPr>
      <dsp:spPr>
        <a:xfrm>
          <a:off x="776777" y="608839"/>
          <a:ext cx="3656136" cy="3656136"/>
        </a:xfrm>
        <a:prstGeom prst="pie">
          <a:avLst>
            <a:gd name="adj1" fmla="val 3240000"/>
            <a:gd name="adj2" fmla="val 756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t>3. Productivity</a:t>
          </a:r>
        </a:p>
      </dsp:txBody>
      <dsp:txXfrm>
        <a:off x="1951964" y="3350941"/>
        <a:ext cx="1305763" cy="783457"/>
      </dsp:txXfrm>
    </dsp:sp>
    <dsp:sp modelId="{396B3533-24DD-684B-8775-47EE875B6189}">
      <dsp:nvSpPr>
        <dsp:cNvPr id="0" name=""/>
        <dsp:cNvSpPr/>
      </dsp:nvSpPr>
      <dsp:spPr>
        <a:xfrm>
          <a:off x="537922" y="436342"/>
          <a:ext cx="3656136" cy="3656136"/>
        </a:xfrm>
        <a:prstGeom prst="pie">
          <a:avLst>
            <a:gd name="adj1" fmla="val 7560000"/>
            <a:gd name="adj2" fmla="val 1188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t>4. Co-operation</a:t>
          </a:r>
        </a:p>
      </dsp:txBody>
      <dsp:txXfrm>
        <a:off x="712023" y="2090309"/>
        <a:ext cx="1088136" cy="918386"/>
      </dsp:txXfrm>
    </dsp:sp>
    <dsp:sp modelId="{7F07DFE7-7DE6-9447-B1A3-FF2825F9982F}">
      <dsp:nvSpPr>
        <dsp:cNvPr id="0" name=""/>
        <dsp:cNvSpPr/>
      </dsp:nvSpPr>
      <dsp:spPr>
        <a:xfrm>
          <a:off x="577700" y="263845"/>
          <a:ext cx="3656136" cy="3656136"/>
        </a:xfrm>
        <a:prstGeom prst="pie">
          <a:avLst>
            <a:gd name="adj1" fmla="val 11880000"/>
            <a:gd name="adj2" fmla="val 16200000"/>
          </a:avLst>
        </a:prstGeom>
        <a:gradFill rotWithShape="0">
          <a:gsLst>
            <a:gs pos="0">
              <a:schemeClr val="accent6">
                <a:hueOff val="0"/>
                <a:satOff val="0"/>
                <a:lumOff val="0"/>
                <a:alphaOff val="0"/>
                <a:tint val="75000"/>
                <a:shade val="85000"/>
                <a:satMod val="230000"/>
              </a:schemeClr>
            </a:gs>
            <a:gs pos="25000">
              <a:schemeClr val="accent6">
                <a:hueOff val="0"/>
                <a:satOff val="0"/>
                <a:lumOff val="0"/>
                <a:alphaOff val="0"/>
                <a:tint val="90000"/>
                <a:shade val="70000"/>
                <a:satMod val="220000"/>
              </a:schemeClr>
            </a:gs>
            <a:gs pos="50000">
              <a:schemeClr val="accent6">
                <a:hueOff val="0"/>
                <a:satOff val="0"/>
                <a:lumOff val="0"/>
                <a:alphaOff val="0"/>
                <a:tint val="90000"/>
                <a:shade val="58000"/>
                <a:satMod val="225000"/>
              </a:schemeClr>
            </a:gs>
            <a:gs pos="65000">
              <a:schemeClr val="accent6">
                <a:hueOff val="0"/>
                <a:satOff val="0"/>
                <a:lumOff val="0"/>
                <a:alphaOff val="0"/>
                <a:tint val="90000"/>
                <a:shade val="58000"/>
                <a:satMod val="225000"/>
              </a:schemeClr>
            </a:gs>
            <a:gs pos="80000">
              <a:schemeClr val="accent6">
                <a:hueOff val="0"/>
                <a:satOff val="0"/>
                <a:lumOff val="0"/>
                <a:alphaOff val="0"/>
                <a:tint val="90000"/>
                <a:shade val="69000"/>
                <a:satMod val="220000"/>
              </a:schemeClr>
            </a:gs>
            <a:gs pos="100000">
              <a:schemeClr val="accent6">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t>5. Work &amp; Rest</a:t>
          </a:r>
        </a:p>
      </dsp:txBody>
      <dsp:txXfrm>
        <a:off x="1110887" y="820971"/>
        <a:ext cx="1240475" cy="848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56A08-F70A-434E-8818-0A48609DE644}">
      <dsp:nvSpPr>
        <dsp:cNvPr id="0" name=""/>
        <dsp:cNvSpPr/>
      </dsp:nvSpPr>
      <dsp:spPr>
        <a:xfrm>
          <a:off x="898340" y="215296"/>
          <a:ext cx="3795887" cy="3795887"/>
        </a:xfrm>
        <a:prstGeom prst="pie">
          <a:avLst>
            <a:gd name="adj1" fmla="val 16200000"/>
            <a:gd name="adj2" fmla="val 20520000"/>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0" i="0" u="none" kern="1200" dirty="0"/>
            <a:t>6. Simplicity</a:t>
          </a:r>
          <a:endParaRPr lang="en-US" sz="2000" kern="1200" dirty="0"/>
        </a:p>
      </dsp:txBody>
      <dsp:txXfrm>
        <a:off x="2844185" y="782420"/>
        <a:ext cx="1287890" cy="881188"/>
      </dsp:txXfrm>
    </dsp:sp>
    <dsp:sp modelId="{98077C68-AA2B-5347-9B96-026BDEC7C471}">
      <dsp:nvSpPr>
        <dsp:cNvPr id="0" name=""/>
        <dsp:cNvSpPr/>
      </dsp:nvSpPr>
      <dsp:spPr>
        <a:xfrm>
          <a:off x="951008" y="398312"/>
          <a:ext cx="3810577" cy="3795887"/>
        </a:xfrm>
        <a:prstGeom prst="pie">
          <a:avLst>
            <a:gd name="adj1" fmla="val 20520000"/>
            <a:gd name="adj2" fmla="val 3240000"/>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0" i="0" u="none" kern="1200" dirty="0"/>
            <a:t>7. Redistribution</a:t>
          </a:r>
        </a:p>
      </dsp:txBody>
      <dsp:txXfrm>
        <a:off x="3441493" y="2115500"/>
        <a:ext cx="1134100" cy="953490"/>
      </dsp:txXfrm>
    </dsp:sp>
    <dsp:sp modelId="{4975664F-3FF2-4740-B6EE-2CBF6B3AD8D5}">
      <dsp:nvSpPr>
        <dsp:cNvPr id="0" name=""/>
        <dsp:cNvSpPr/>
      </dsp:nvSpPr>
      <dsp:spPr>
        <a:xfrm>
          <a:off x="601084" y="467986"/>
          <a:ext cx="4262478" cy="4014720"/>
        </a:xfrm>
        <a:prstGeom prst="pie">
          <a:avLst>
            <a:gd name="adj1" fmla="val 3240000"/>
            <a:gd name="adj2" fmla="val 756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0" i="0" u="none" kern="1200" dirty="0"/>
            <a:t>8. Management</a:t>
          </a:r>
        </a:p>
      </dsp:txBody>
      <dsp:txXfrm>
        <a:off x="1971167" y="3479026"/>
        <a:ext cx="1522313" cy="860297"/>
      </dsp:txXfrm>
    </dsp:sp>
    <dsp:sp modelId="{396B3533-24DD-684B-8775-47EE875B6189}">
      <dsp:nvSpPr>
        <dsp:cNvPr id="0" name=""/>
        <dsp:cNvSpPr/>
      </dsp:nvSpPr>
      <dsp:spPr>
        <a:xfrm>
          <a:off x="390773" y="398312"/>
          <a:ext cx="4187129" cy="3795887"/>
        </a:xfrm>
        <a:prstGeom prst="pie">
          <a:avLst>
            <a:gd name="adj1" fmla="val 7560000"/>
            <a:gd name="adj2" fmla="val 1188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0" i="0" u="none" kern="1200" dirty="0"/>
            <a:t>9. </a:t>
          </a:r>
          <a:r>
            <a:rPr lang="en-US" sz="2000" b="0" i="0" u="none" kern="1200" baseline="0" dirty="0"/>
            <a:t>Ownership</a:t>
          </a:r>
          <a:endParaRPr lang="en-US" sz="2000" b="0" i="0" u="none" kern="1200" dirty="0"/>
        </a:p>
      </dsp:txBody>
      <dsp:txXfrm>
        <a:off x="590160" y="2115500"/>
        <a:ext cx="1246169" cy="953490"/>
      </dsp:txXfrm>
    </dsp:sp>
    <dsp:sp modelId="{7F07DFE7-7DE6-9447-B1A3-FF2825F9982F}">
      <dsp:nvSpPr>
        <dsp:cNvPr id="0" name=""/>
        <dsp:cNvSpPr/>
      </dsp:nvSpPr>
      <dsp:spPr>
        <a:xfrm>
          <a:off x="421083" y="206620"/>
          <a:ext cx="4209108" cy="3821092"/>
        </a:xfrm>
        <a:prstGeom prst="pie">
          <a:avLst>
            <a:gd name="adj1" fmla="val 11880000"/>
            <a:gd name="adj2" fmla="val 16200000"/>
          </a:avLst>
        </a:prstGeom>
        <a:gradFill rotWithShape="0">
          <a:gsLst>
            <a:gs pos="0">
              <a:schemeClr val="accent6">
                <a:hueOff val="0"/>
                <a:satOff val="0"/>
                <a:lumOff val="0"/>
                <a:alphaOff val="0"/>
                <a:tint val="75000"/>
                <a:shade val="85000"/>
                <a:satMod val="230000"/>
              </a:schemeClr>
            </a:gs>
            <a:gs pos="25000">
              <a:schemeClr val="accent6">
                <a:hueOff val="0"/>
                <a:satOff val="0"/>
                <a:lumOff val="0"/>
                <a:alphaOff val="0"/>
                <a:tint val="90000"/>
                <a:shade val="70000"/>
                <a:satMod val="220000"/>
              </a:schemeClr>
            </a:gs>
            <a:gs pos="50000">
              <a:schemeClr val="accent6">
                <a:hueOff val="0"/>
                <a:satOff val="0"/>
                <a:lumOff val="0"/>
                <a:alphaOff val="0"/>
                <a:tint val="90000"/>
                <a:shade val="58000"/>
                <a:satMod val="225000"/>
              </a:schemeClr>
            </a:gs>
            <a:gs pos="65000">
              <a:schemeClr val="accent6">
                <a:hueOff val="0"/>
                <a:satOff val="0"/>
                <a:lumOff val="0"/>
                <a:alphaOff val="0"/>
                <a:tint val="90000"/>
                <a:shade val="58000"/>
                <a:satMod val="225000"/>
              </a:schemeClr>
            </a:gs>
            <a:gs pos="80000">
              <a:schemeClr val="accent6">
                <a:hueOff val="0"/>
                <a:satOff val="0"/>
                <a:lumOff val="0"/>
                <a:alphaOff val="0"/>
                <a:tint val="90000"/>
                <a:shade val="69000"/>
                <a:satMod val="220000"/>
              </a:schemeClr>
            </a:gs>
            <a:gs pos="100000">
              <a:schemeClr val="accent6">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0" i="0" u="none" kern="1200" dirty="0"/>
            <a:t>10.</a:t>
          </a:r>
          <a:r>
            <a:rPr lang="en-US" sz="2000" b="0" i="0" u="none" kern="1200" baseline="0" dirty="0"/>
            <a:t> </a:t>
          </a:r>
          <a:r>
            <a:rPr lang="en-US" sz="2000" b="0" i="0" u="none" kern="1200" dirty="0"/>
            <a:t>Celebration &amp; </a:t>
          </a:r>
          <a:r>
            <a:rPr lang="en-US" sz="2000" b="0" i="0" u="none" kern="1200" dirty="0" err="1"/>
            <a:t>FReedom</a:t>
          </a:r>
          <a:endParaRPr lang="en-US" sz="2000" b="0" i="0" u="none" kern="1200" dirty="0"/>
        </a:p>
      </dsp:txBody>
      <dsp:txXfrm>
        <a:off x="1034911" y="788882"/>
        <a:ext cx="1428090" cy="887039"/>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53AE6D-C004-D948-AF15-324760812A54}" type="datetimeFigureOut">
              <a:rPr lang="en-US" smtClean="0"/>
              <a:t>11/25/20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A5C746-37A4-3145-934F-7FB3C3B8AA9C}" type="slidenum">
              <a:rPr lang="en-US" smtClean="0"/>
              <a:t>‹#›</a:t>
            </a:fld>
            <a:endParaRPr lang="en-US"/>
          </a:p>
        </p:txBody>
      </p:sp>
    </p:spTree>
    <p:extLst>
      <p:ext uri="{BB962C8B-B14F-4D97-AF65-F5344CB8AC3E}">
        <p14:creationId xmlns:p14="http://schemas.microsoft.com/office/powerpoint/2010/main" val="40459033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Stalinism" TargetMode="External"/><Relationship Id="rId7" Type="http://schemas.openxmlformats.org/officeDocument/2006/relationships/hyperlink" Target="https://en.wikipedia.org/wiki/Marshall_Plan#cite_note-Hogan_1987-3"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Trade_barrier" TargetMode="External"/><Relationship Id="rId5" Type="http://schemas.openxmlformats.org/officeDocument/2006/relationships/hyperlink" Target="https://en.wikipedia.org/wiki/Marshall_Plan#cite_note-2" TargetMode="External"/><Relationship Id="rId4" Type="http://schemas.openxmlformats.org/officeDocument/2006/relationships/hyperlink" Target="https://en.wikipedia.org/wiki/Marshall_Plan#cite_note-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prezi.com/r6qh5t9xracf/harrod-domar-growth-mode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2D85F2-9892-DE45-B8C4-8EA0B93458B2}" type="slidenum">
              <a:rPr lang="en-US" smtClean="0"/>
              <a:t>3</a:t>
            </a:fld>
            <a:endParaRPr lang="en-US"/>
          </a:p>
        </p:txBody>
      </p:sp>
    </p:spTree>
    <p:extLst>
      <p:ext uri="{BB962C8B-B14F-4D97-AF65-F5344CB8AC3E}">
        <p14:creationId xmlns:p14="http://schemas.microsoft.com/office/powerpoint/2010/main" val="85341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11234633-6964-EF45-8757-15DABF65CE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8F79D7F0-5F80-FE44-8E95-B23F46C2DD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 Dependence is a conditioning situation in which the economies of one group of countries are conditioned by the development</a:t>
            </a:r>
          </a:p>
          <a:p>
            <a:r>
              <a:rPr lang="en-US" altLang="en-US"/>
              <a:t>and expansion of others. A relationship of interdependence between two or more economies or between such economies and the world trading system becomes a dependent relationship when some countries can expand through selfimpulsion while others, being in a dependent position, can only expand as a reflection of the expansion of the dominant countries, which may have positive or negative effects on their immediate development. In either case, the basic situation of dependence causes these countries to be both backward and exploited. Dominant</a:t>
            </a:r>
          </a:p>
          <a:p>
            <a:r>
              <a:rPr lang="en-US" altLang="en-US"/>
              <a:t>countries are endowed with technological, commercial, capital and sociopolitical predominance over dependent countries—the form of this predominance varying according to the particular historical moment—and can therefore exploit them, and extract part of the locally produced surplus. Dependence, then, is based upon an international division of labor which allows industrial development to take place in some countries while restricting it in others, whose growth is conditioned by and subjected to the power centers of the world.</a:t>
            </a:r>
          </a:p>
        </p:txBody>
      </p:sp>
      <p:sp>
        <p:nvSpPr>
          <p:cNvPr id="58372" name="Slide Number Placeholder 3">
            <a:extLst>
              <a:ext uri="{FF2B5EF4-FFF2-40B4-BE49-F238E27FC236}">
                <a16:creationId xmlns:a16="http://schemas.microsoft.com/office/drawing/2014/main" id="{5866125B-DA8B-0F4C-9A79-D566CB0766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F3A697-7F4E-0346-BBFF-E07B0D2FF50E}" type="slidenum">
              <a:rPr lang="en-US" altLang="en-US"/>
              <a:pPr eaLnBrk="1" hangingPunct="1"/>
              <a:t>21</a:t>
            </a:fld>
            <a:endParaRPr lang="en-US" altLang="en-US"/>
          </a:p>
        </p:txBody>
      </p:sp>
    </p:spTree>
    <p:extLst>
      <p:ext uri="{BB962C8B-B14F-4D97-AF65-F5344CB8AC3E}">
        <p14:creationId xmlns:p14="http://schemas.microsoft.com/office/powerpoint/2010/main" val="1767581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11234633-6964-EF45-8757-15DABF65CE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8F79D7F0-5F80-FE44-8E95-B23F46C2DD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 Dependence is a conditioning situation in which the economies of one group of countries are conditioned by the development</a:t>
            </a:r>
          </a:p>
          <a:p>
            <a:r>
              <a:rPr lang="en-US" altLang="en-US"/>
              <a:t>and expansion of others. A relationship of interdependence between two or more economies or between such economies and the world trading system becomes a dependent relationship when some countries can expand through selfimpulsion while others, being in a dependent position, can only expand as a reflection of the expansion of the dominant countries, which may have positive or negative effects on their immediate development. In either case, the basic situation of dependence causes these countries to be both backward and exploited. Dominant</a:t>
            </a:r>
          </a:p>
          <a:p>
            <a:r>
              <a:rPr lang="en-US" altLang="en-US"/>
              <a:t>countries are endowed with technological, commercial, capital and sociopolitical predominance over dependent countries—the form of this predominance varying according to the particular historical moment—and can therefore exploit them, and extract part of the locally produced surplus. Dependence, then, is based upon an international division of labor which allows industrial development to take place in some countries while restricting it in others, whose growth is conditioned by and subjected to the power centers of the world.</a:t>
            </a:r>
          </a:p>
        </p:txBody>
      </p:sp>
      <p:sp>
        <p:nvSpPr>
          <p:cNvPr id="58372" name="Slide Number Placeholder 3">
            <a:extLst>
              <a:ext uri="{FF2B5EF4-FFF2-40B4-BE49-F238E27FC236}">
                <a16:creationId xmlns:a16="http://schemas.microsoft.com/office/drawing/2014/main" id="{5866125B-DA8B-0F4C-9A79-D566CB0766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F3A697-7F4E-0346-BBFF-E07B0D2FF50E}" type="slidenum">
              <a:rPr lang="en-US" altLang="en-US"/>
              <a:pPr eaLnBrk="1" hangingPunct="1"/>
              <a:t>22</a:t>
            </a:fld>
            <a:endParaRPr lang="en-US" altLang="en-US"/>
          </a:p>
        </p:txBody>
      </p:sp>
    </p:spTree>
    <p:extLst>
      <p:ext uri="{BB962C8B-B14F-4D97-AF65-F5344CB8AC3E}">
        <p14:creationId xmlns:p14="http://schemas.microsoft.com/office/powerpoint/2010/main" val="2962151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68B2608C-689D-4741-9FF3-6E821F61B7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E2DCCC9A-3DF2-DC4A-95B7-41CABB3EB4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9396" name="Slide Number Placeholder 3">
            <a:extLst>
              <a:ext uri="{FF2B5EF4-FFF2-40B4-BE49-F238E27FC236}">
                <a16:creationId xmlns:a16="http://schemas.microsoft.com/office/drawing/2014/main" id="{1CB0E337-EEB4-B743-874F-DED116759F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853820-175C-9348-9007-95B2A4B6106E}" type="slidenum">
              <a:rPr lang="en-US" altLang="en-US"/>
              <a:pPr eaLnBrk="1" hangingPunct="1"/>
              <a:t>23</a:t>
            </a:fld>
            <a:endParaRPr lang="en-US" altLang="en-US"/>
          </a:p>
        </p:txBody>
      </p:sp>
    </p:spTree>
    <p:extLst>
      <p:ext uri="{BB962C8B-B14F-4D97-AF65-F5344CB8AC3E}">
        <p14:creationId xmlns:p14="http://schemas.microsoft.com/office/powerpoint/2010/main" val="1258287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25C89003-9054-6F47-B760-BA85AA71B2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063B13CC-445C-1340-A492-790E83C4C6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remarkably resilient role of traditional social structures (tribe, caste, class, etc.), the highly unequal ownership of land and other property rights, the disproportionate control by local elites over domestic and international financial assets, and the very unequal access to credit, these policies, based as they often are on mainstream, neoclassical (or perhaps Lewis-type surplus-labor or Chenery-type structural-change) models, in many cases merely serve the vested interests of existing power groups, both domestic and international.</a:t>
            </a:r>
          </a:p>
        </p:txBody>
      </p:sp>
      <p:sp>
        <p:nvSpPr>
          <p:cNvPr id="60420" name="Slide Number Placeholder 3">
            <a:extLst>
              <a:ext uri="{FF2B5EF4-FFF2-40B4-BE49-F238E27FC236}">
                <a16:creationId xmlns:a16="http://schemas.microsoft.com/office/drawing/2014/main" id="{00E18631-2ACE-D34C-A37D-149A2D8BD8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BF07C6-BAAE-344E-BDC6-4C03FB3BC861}" type="slidenum">
              <a:rPr lang="en-US" altLang="en-US"/>
              <a:pPr eaLnBrk="1" hangingPunct="1"/>
              <a:t>24</a:t>
            </a:fld>
            <a:endParaRPr lang="en-US" altLang="en-US"/>
          </a:p>
        </p:txBody>
      </p:sp>
    </p:spTree>
    <p:extLst>
      <p:ext uri="{BB962C8B-B14F-4D97-AF65-F5344CB8AC3E}">
        <p14:creationId xmlns:p14="http://schemas.microsoft.com/office/powerpoint/2010/main" val="3004584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5313A75F-6B95-9E4B-89DA-10B1FED969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29063252-D71E-684B-AFC0-93007C7712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6564" name="Slide Number Placeholder 3">
            <a:extLst>
              <a:ext uri="{FF2B5EF4-FFF2-40B4-BE49-F238E27FC236}">
                <a16:creationId xmlns:a16="http://schemas.microsoft.com/office/drawing/2014/main" id="{F5F0D69D-4552-1348-8E82-DD71AB8CB1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27D65F-F312-0747-A721-E129B72269FA}" type="slidenum">
              <a:rPr lang="en-US" altLang="en-US"/>
              <a:pPr eaLnBrk="1" hangingPunct="1"/>
              <a:t>34</a:t>
            </a:fld>
            <a:endParaRPr lang="en-US" altLang="en-US"/>
          </a:p>
        </p:txBody>
      </p:sp>
    </p:spTree>
    <p:extLst>
      <p:ext uri="{BB962C8B-B14F-4D97-AF65-F5344CB8AC3E}">
        <p14:creationId xmlns:p14="http://schemas.microsoft.com/office/powerpoint/2010/main" val="2365832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41B9F7E3-DB92-724F-8956-1CAF9CAE9D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C32B5066-8528-D145-BA99-3FDB27D820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800"/>
              <a:t>point both to the success of economies like South Korea, Taiwan, and Singapore as “free market” examples (although, as we shall see later, these Asian Tigers are far from the laissez-faire neoconservative prototype) and to the failures of the public-interventionist economies of Africa and Latin America.</a:t>
            </a:r>
          </a:p>
        </p:txBody>
      </p:sp>
      <p:sp>
        <p:nvSpPr>
          <p:cNvPr id="67588" name="Slide Number Placeholder 3">
            <a:extLst>
              <a:ext uri="{FF2B5EF4-FFF2-40B4-BE49-F238E27FC236}">
                <a16:creationId xmlns:a16="http://schemas.microsoft.com/office/drawing/2014/main" id="{971AD757-54E8-1640-9B13-99521B4BA2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60799E-F4F8-804B-9E54-6797643DE2A5}" type="slidenum">
              <a:rPr lang="en-US" altLang="en-US"/>
              <a:pPr eaLnBrk="1" hangingPunct="1"/>
              <a:t>36</a:t>
            </a:fld>
            <a:endParaRPr lang="en-US" altLang="en-US"/>
          </a:p>
        </p:txBody>
      </p:sp>
    </p:spTree>
    <p:extLst>
      <p:ext uri="{BB962C8B-B14F-4D97-AF65-F5344CB8AC3E}">
        <p14:creationId xmlns:p14="http://schemas.microsoft.com/office/powerpoint/2010/main" val="331280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4C6A908-2A72-9E40-A1AF-1F7F5DA147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A14D785D-C5FA-E648-9967-AEFBF63B91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800"/>
              <a:t>2. Resources to maintain power, bribery for rent-seeking citizens and protected businesses, confiscate private property</a:t>
            </a:r>
          </a:p>
        </p:txBody>
      </p:sp>
      <p:sp>
        <p:nvSpPr>
          <p:cNvPr id="68612" name="Slide Number Placeholder 3">
            <a:extLst>
              <a:ext uri="{FF2B5EF4-FFF2-40B4-BE49-F238E27FC236}">
                <a16:creationId xmlns:a16="http://schemas.microsoft.com/office/drawing/2014/main" id="{A1F9E796-2CA2-AE4E-A203-66D339A404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9BC89B-A0C1-2A4B-823E-9C2A39044683}" type="slidenum">
              <a:rPr lang="en-US" altLang="en-US"/>
              <a:pPr eaLnBrk="1" hangingPunct="1"/>
              <a:t>37</a:t>
            </a:fld>
            <a:endParaRPr lang="en-US" altLang="en-US"/>
          </a:p>
        </p:txBody>
      </p:sp>
    </p:spTree>
    <p:extLst>
      <p:ext uri="{BB962C8B-B14F-4D97-AF65-F5344CB8AC3E}">
        <p14:creationId xmlns:p14="http://schemas.microsoft.com/office/powerpoint/2010/main" val="3676141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DFCAADB7-A115-C74A-81D0-6BE5D1EDA1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D740C289-EC55-F643-BB57-FFB9F69494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800"/>
              <a:t>Nobel prize winner Robert Solow. </a:t>
            </a:r>
          </a:p>
        </p:txBody>
      </p:sp>
      <p:sp>
        <p:nvSpPr>
          <p:cNvPr id="69636" name="Slide Number Placeholder 3">
            <a:extLst>
              <a:ext uri="{FF2B5EF4-FFF2-40B4-BE49-F238E27FC236}">
                <a16:creationId xmlns:a16="http://schemas.microsoft.com/office/drawing/2014/main" id="{D75F6A8B-4523-6E47-A667-FC6E97599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FF0B694-0E04-F043-9860-1A569F00B864}" type="slidenum">
              <a:rPr lang="en-US" altLang="en-US"/>
              <a:pPr eaLnBrk="1" hangingPunct="1"/>
              <a:t>38</a:t>
            </a:fld>
            <a:endParaRPr lang="en-US" altLang="en-US"/>
          </a:p>
        </p:txBody>
      </p:sp>
    </p:spTree>
    <p:extLst>
      <p:ext uri="{BB962C8B-B14F-4D97-AF65-F5344CB8AC3E}">
        <p14:creationId xmlns:p14="http://schemas.microsoft.com/office/powerpoint/2010/main" val="434852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CEEA58B9-C1D3-C048-A1AE-59B3972E2E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3AEE86EF-6CE5-E94F-B30D-483CBAC829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800"/>
          </a:p>
        </p:txBody>
      </p:sp>
      <p:sp>
        <p:nvSpPr>
          <p:cNvPr id="70660" name="Slide Number Placeholder 3">
            <a:extLst>
              <a:ext uri="{FF2B5EF4-FFF2-40B4-BE49-F238E27FC236}">
                <a16:creationId xmlns:a16="http://schemas.microsoft.com/office/drawing/2014/main" id="{6FB6BE15-5BB1-8D4F-B920-F0B882A353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A58E793-3FEA-7E4E-ADAC-632D35497649}" type="slidenum">
              <a:rPr lang="en-US" altLang="en-US"/>
              <a:pPr eaLnBrk="1" hangingPunct="1"/>
              <a:t>39</a:t>
            </a:fld>
            <a:endParaRPr lang="en-US" altLang="en-US"/>
          </a:p>
        </p:txBody>
      </p:sp>
    </p:spTree>
    <p:extLst>
      <p:ext uri="{BB962C8B-B14F-4D97-AF65-F5344CB8AC3E}">
        <p14:creationId xmlns:p14="http://schemas.microsoft.com/office/powerpoint/2010/main" val="285577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D0BD2F3F-A92A-3447-8E80-FCEC8AF5EE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C65A9F5C-7727-264B-932F-3D3F2B0632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800"/>
          </a:p>
        </p:txBody>
      </p:sp>
      <p:sp>
        <p:nvSpPr>
          <p:cNvPr id="71684" name="Slide Number Placeholder 3">
            <a:extLst>
              <a:ext uri="{FF2B5EF4-FFF2-40B4-BE49-F238E27FC236}">
                <a16:creationId xmlns:a16="http://schemas.microsoft.com/office/drawing/2014/main" id="{A15CC9D5-05FC-0A41-800C-09D70749E9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56C484-B610-5E48-ACC4-704BF473B1D2}" type="slidenum">
              <a:rPr lang="en-US" altLang="en-US"/>
              <a:pPr eaLnBrk="1" hangingPunct="1"/>
              <a:t>40</a:t>
            </a:fld>
            <a:endParaRPr lang="en-US" altLang="en-US"/>
          </a:p>
        </p:txBody>
      </p:sp>
    </p:spTree>
    <p:extLst>
      <p:ext uri="{BB962C8B-B14F-4D97-AF65-F5344CB8AC3E}">
        <p14:creationId xmlns:p14="http://schemas.microsoft.com/office/powerpoint/2010/main" val="2952670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dsholder til diasbillede 1"/>
          <p:cNvSpPr>
            <a:spLocks noGrp="1" noRot="1" noChangeAspect="1" noTextEdit="1"/>
          </p:cNvSpPr>
          <p:nvPr>
            <p:ph type="sldImg"/>
          </p:nvPr>
        </p:nvSpPr>
        <p:spPr bwMode="auto">
          <a:noFill/>
          <a:ln>
            <a:solidFill>
              <a:srgbClr val="000000"/>
            </a:solidFill>
            <a:miter lim="800000"/>
            <a:headEnd/>
            <a:tailEnd/>
          </a:ln>
        </p:spPr>
      </p:sp>
      <p:sp>
        <p:nvSpPr>
          <p:cNvPr id="17411" name="Pladsholder til noter 2"/>
          <p:cNvSpPr>
            <a:spLocks noGrp="1"/>
          </p:cNvSpPr>
          <p:nvPr>
            <p:ph type="body" idx="1"/>
          </p:nvPr>
        </p:nvSpPr>
        <p:spPr bwMode="auto">
          <a:noFill/>
        </p:spPr>
        <p:txBody>
          <a:bodyPr/>
          <a:lstStyle/>
          <a:p>
            <a:pPr eaLnBrk="1" hangingPunct="1">
              <a:spcBef>
                <a:spcPct val="0"/>
              </a:spcBef>
            </a:pPr>
            <a:endParaRPr lang="en-US">
              <a:ea typeface="ＭＳ Ｐゴシック" pitchFamily="-109" charset="-128"/>
            </a:endParaRPr>
          </a:p>
        </p:txBody>
      </p:sp>
      <p:sp>
        <p:nvSpPr>
          <p:cNvPr id="17412" name="Pladsholder til diasnummer 3"/>
          <p:cNvSpPr>
            <a:spLocks noGrp="1"/>
          </p:cNvSpPr>
          <p:nvPr>
            <p:ph type="sldNum" sz="quarter" idx="5"/>
          </p:nvPr>
        </p:nvSpPr>
        <p:spPr bwMode="auto">
          <a:noFill/>
          <a:ln>
            <a:miter lim="800000"/>
            <a:headEnd/>
            <a:tailEnd/>
          </a:ln>
        </p:spPr>
        <p:txBody>
          <a:bodyPr/>
          <a:lstStyle/>
          <a:p>
            <a:fld id="{EFFA387D-AD49-4285-A405-275C686173B3}" type="slidenum">
              <a:rPr lang="da-DK" smtClean="0"/>
              <a:pPr/>
              <a:t>8</a:t>
            </a:fld>
            <a:endParaRPr lang="da-DK"/>
          </a:p>
        </p:txBody>
      </p:sp>
    </p:spTree>
    <p:extLst>
      <p:ext uri="{BB962C8B-B14F-4D97-AF65-F5344CB8AC3E}">
        <p14:creationId xmlns:p14="http://schemas.microsoft.com/office/powerpoint/2010/main" val="999095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C548CAA8-A71B-5742-99F4-BDD00508DF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86500056-7040-BF42-87A0-E1E476AB14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Marshall Plan: Sec. of State George Marshall | in order to prevent the spread of Soviet </a:t>
            </a:r>
            <a:r>
              <a:rPr lang="en-US" altLang="en-US">
                <a:hlinkClick r:id="rId3" tooltip="Stalinism"/>
              </a:rPr>
              <a:t>Communism</a:t>
            </a:r>
            <a:r>
              <a:rPr lang="en-US" altLang="en-US"/>
              <a:t>.</a:t>
            </a:r>
            <a:r>
              <a:rPr lang="en-US" altLang="en-US" baseline="30000">
                <a:hlinkClick r:id="rId4"/>
              </a:rPr>
              <a:t>[1]</a:t>
            </a:r>
            <a:r>
              <a:rPr lang="en-US" altLang="en-US"/>
              <a:t> The plan was in operation for four years beginning in April 1948.</a:t>
            </a:r>
            <a:r>
              <a:rPr lang="en-US" altLang="en-US" baseline="30000">
                <a:hlinkClick r:id="rId5"/>
              </a:rPr>
              <a:t>[2]</a:t>
            </a:r>
            <a:r>
              <a:rPr lang="en-US" altLang="en-US"/>
              <a:t> The goals of the United States were to rebuild a war-devastated region, remove </a:t>
            </a:r>
            <a:r>
              <a:rPr lang="en-US" altLang="en-US">
                <a:hlinkClick r:id="rId6" tooltip="Trade barrier"/>
              </a:rPr>
              <a:t>trade barriers</a:t>
            </a:r>
            <a:r>
              <a:rPr lang="en-US" altLang="en-US"/>
              <a:t>, modernize industry, and make Europe prosperous again.</a:t>
            </a:r>
            <a:r>
              <a:rPr lang="en-US" altLang="en-US" baseline="30000">
                <a:hlinkClick r:id="rId7"/>
              </a:rPr>
              <a:t>[3]</a:t>
            </a:r>
            <a:r>
              <a:rPr lang="en-US" altLang="en-US"/>
              <a:t> The term "equivalent of the Marshall Plan" is often used to describe a proposed large-scale rescue program.</a:t>
            </a:r>
          </a:p>
        </p:txBody>
      </p:sp>
      <p:sp>
        <p:nvSpPr>
          <p:cNvPr id="44036" name="Slide Number Placeholder 3">
            <a:extLst>
              <a:ext uri="{FF2B5EF4-FFF2-40B4-BE49-F238E27FC236}">
                <a16:creationId xmlns:a16="http://schemas.microsoft.com/office/drawing/2014/main" id="{9AF90834-79B3-FD49-91AD-A4CD0784BD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E54385-6746-5D43-AD8B-9848AA96DD31}" type="slidenum">
              <a:rPr lang="en-US" altLang="en-US"/>
              <a:pPr eaLnBrk="1" hangingPunct="1"/>
              <a:t>10</a:t>
            </a:fld>
            <a:endParaRPr lang="en-US" altLang="en-US"/>
          </a:p>
        </p:txBody>
      </p:sp>
    </p:spTree>
    <p:extLst>
      <p:ext uri="{BB962C8B-B14F-4D97-AF65-F5344CB8AC3E}">
        <p14:creationId xmlns:p14="http://schemas.microsoft.com/office/powerpoint/2010/main" val="3775218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7C6C79F-95B8-9044-91E0-F0A11EC868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068E3057-AC46-9D49-A0BF-30136E559B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American economic historian Walt W. Rostow. One of the principal strategies of development necessary for any takeoff</a:t>
            </a:r>
          </a:p>
          <a:p>
            <a:r>
              <a:rPr lang="en-US" altLang="en-US"/>
              <a:t>was the mobilization of domestic and foreign saving in order to generate sufficient investment to accelerate economic growth</a:t>
            </a:r>
          </a:p>
        </p:txBody>
      </p:sp>
      <p:sp>
        <p:nvSpPr>
          <p:cNvPr id="45060" name="Slide Number Placeholder 3">
            <a:extLst>
              <a:ext uri="{FF2B5EF4-FFF2-40B4-BE49-F238E27FC236}">
                <a16:creationId xmlns:a16="http://schemas.microsoft.com/office/drawing/2014/main" id="{901A9A05-055A-C04A-8A31-7D0933C4EB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031D9E-D66F-7E4B-BD9A-DBA3C54E8FD1}" type="slidenum">
              <a:rPr lang="en-US" altLang="en-US"/>
              <a:pPr eaLnBrk="1" hangingPunct="1"/>
              <a:t>12</a:t>
            </a:fld>
            <a:endParaRPr lang="en-US" altLang="en-US"/>
          </a:p>
        </p:txBody>
      </p:sp>
    </p:spTree>
    <p:extLst>
      <p:ext uri="{BB962C8B-B14F-4D97-AF65-F5344CB8AC3E}">
        <p14:creationId xmlns:p14="http://schemas.microsoft.com/office/powerpoint/2010/main" val="1658896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Sir Roy Harrod &amp; Evsey Domar, who developed it in 1939 and 1946, respectively. See </a:t>
            </a:r>
            <a:r>
              <a:rPr lang="en-US" altLang="en-US">
                <a:hlinkClick r:id="rId3"/>
              </a:rPr>
              <a:t>http://prezi.com/r6qh5t9xracf/harrod-domar-growth-model/</a:t>
            </a:r>
            <a:endParaRPr lang="en-US" altLang="en-US"/>
          </a:p>
          <a:p>
            <a:r>
              <a:rPr lang="en-US" altLang="en-US"/>
              <a:t>Capital output ratio: if $3 of capital is always necessary to produce an annual $1 stream of GDP</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93F34B2-259E-B045-935C-A46533778F45}" type="slidenum">
              <a:rPr lang="en-US" altLang="en-US"/>
              <a:pPr eaLnBrk="1" hangingPunct="1"/>
              <a:t>13</a:t>
            </a:fld>
            <a:endParaRPr lang="en-US" altLang="en-US"/>
          </a:p>
        </p:txBody>
      </p:sp>
    </p:spTree>
    <p:extLst>
      <p:ext uri="{BB962C8B-B14F-4D97-AF65-F5344CB8AC3E}">
        <p14:creationId xmlns:p14="http://schemas.microsoft.com/office/powerpoint/2010/main" val="1619915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AE5C1A7-6152-BE4A-9606-4E44485E1A0A}" type="slidenum">
              <a:rPr lang="en-US" altLang="en-US"/>
              <a:pPr eaLnBrk="1" hangingPunct="1"/>
              <a:t>14</a:t>
            </a:fld>
            <a:endParaRPr lang="en-US" altLang="en-US"/>
          </a:p>
        </p:txBody>
      </p:sp>
    </p:spTree>
    <p:extLst>
      <p:ext uri="{BB962C8B-B14F-4D97-AF65-F5344CB8AC3E}">
        <p14:creationId xmlns:p14="http://schemas.microsoft.com/office/powerpoint/2010/main" val="283982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D3F8726E-ECC0-6D4A-880C-CA3ECEA232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DB639207-F57B-294B-8CDB-C0A8198F2B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Not just increased savings and investment. Based on empirical work of Harvard economist Hollis Chenery and colleagues.</a:t>
            </a:r>
          </a:p>
        </p:txBody>
      </p:sp>
      <p:sp>
        <p:nvSpPr>
          <p:cNvPr id="52228" name="Slide Number Placeholder 3">
            <a:extLst>
              <a:ext uri="{FF2B5EF4-FFF2-40B4-BE49-F238E27FC236}">
                <a16:creationId xmlns:a16="http://schemas.microsoft.com/office/drawing/2014/main" id="{95D95A2D-6698-9F47-9A27-25ABE48911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A90EE4-4F10-A640-A032-29BCAFD9D1B4}" type="slidenum">
              <a:rPr lang="en-US" altLang="en-US"/>
              <a:pPr eaLnBrk="1" hangingPunct="1"/>
              <a:t>16</a:t>
            </a:fld>
            <a:endParaRPr lang="en-US" altLang="en-US"/>
          </a:p>
        </p:txBody>
      </p:sp>
    </p:spTree>
    <p:extLst>
      <p:ext uri="{BB962C8B-B14F-4D97-AF65-F5344CB8AC3E}">
        <p14:creationId xmlns:p14="http://schemas.microsoft.com/office/powerpoint/2010/main" val="2532746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8BB6F214-E0FE-A040-ADC1-29D7F4EE82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C977FC52-8443-9449-B855-8AD7C49D7C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Not just increased savings and investment. Based on empirical work of Harvard economist Hollis Chenery and colleagues.</a:t>
            </a:r>
          </a:p>
        </p:txBody>
      </p:sp>
      <p:sp>
        <p:nvSpPr>
          <p:cNvPr id="53252" name="Slide Number Placeholder 3">
            <a:extLst>
              <a:ext uri="{FF2B5EF4-FFF2-40B4-BE49-F238E27FC236}">
                <a16:creationId xmlns:a16="http://schemas.microsoft.com/office/drawing/2014/main" id="{F74F1449-6B47-2747-BFE4-A154959D87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93C4A5-232B-E541-8293-12DC5396F6A5}" type="slidenum">
              <a:rPr lang="en-US" altLang="en-US"/>
              <a:pPr eaLnBrk="1" hangingPunct="1"/>
              <a:t>17</a:t>
            </a:fld>
            <a:endParaRPr lang="en-US" altLang="en-US"/>
          </a:p>
        </p:txBody>
      </p:sp>
    </p:spTree>
    <p:extLst>
      <p:ext uri="{BB962C8B-B14F-4D97-AF65-F5344CB8AC3E}">
        <p14:creationId xmlns:p14="http://schemas.microsoft.com/office/powerpoint/2010/main" val="4002339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F5A3D126-F23A-264C-9500-64543DA9E6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F4D83FF5-435B-3741-8D0E-7ED722D6D7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7348" name="Slide Number Placeholder 3">
            <a:extLst>
              <a:ext uri="{FF2B5EF4-FFF2-40B4-BE49-F238E27FC236}">
                <a16:creationId xmlns:a16="http://schemas.microsoft.com/office/drawing/2014/main" id="{77C80980-D7B0-234C-81A3-77522E973B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F11F03-0C27-7543-AB51-73864E491703}" type="slidenum">
              <a:rPr lang="en-US" altLang="en-US"/>
              <a:pPr eaLnBrk="1" hangingPunct="1"/>
              <a:t>20</a:t>
            </a:fld>
            <a:endParaRPr lang="en-US" altLang="en-US"/>
          </a:p>
        </p:txBody>
      </p:sp>
    </p:spTree>
    <p:extLst>
      <p:ext uri="{BB962C8B-B14F-4D97-AF65-F5344CB8AC3E}">
        <p14:creationId xmlns:p14="http://schemas.microsoft.com/office/powerpoint/2010/main" val="657242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E9660A4A-EBC5-4557-88CD-30118BA38056}" type="datetime1">
              <a:rPr lang="en-US" smtClean="0"/>
              <a:pPr/>
              <a:t>11/25/20</a:t>
            </a:fld>
            <a:endParaRPr lang="en-US"/>
          </a:p>
        </p:txBody>
      </p:sp>
      <p:sp>
        <p:nvSpPr>
          <p:cNvPr id="2" name="Footer Placeholder 1"/>
          <p:cNvSpPr>
            <a:spLocks noGrp="1"/>
          </p:cNvSpPr>
          <p:nvPr>
            <p:ph type="ftr" sz="quarter" idx="11"/>
          </p:nvPr>
        </p:nvSpPr>
        <p:spPr/>
        <p:txBody>
          <a:bodyPr/>
          <a:lstStyle/>
          <a:p>
            <a:pPr>
              <a:defRPr/>
            </a:pPr>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85E1ADBF-E532-468A-98AB-DC9FDBC89715}" type="slidenum">
              <a:rPr lang="en-US" smtClean="0"/>
              <a:pPr/>
              <a:t>‹#›</a:t>
            </a:fld>
            <a:endParaRPr lang="en-US"/>
          </a:p>
        </p:txBody>
      </p:sp>
    </p:spTree>
    <p:extLst>
      <p:ext uri="{BB962C8B-B14F-4D97-AF65-F5344CB8AC3E}">
        <p14:creationId xmlns:p14="http://schemas.microsoft.com/office/powerpoint/2010/main" val="217049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06D5F1-A1F0-4336-840D-0B663C59DC64}" type="datetime1">
              <a:rPr lang="en-US" smtClean="0"/>
              <a:pPr/>
              <a:t>11/25/20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74B1952-8E42-4C9A-B1D6-C6B71F8F875A}" type="slidenum">
              <a:rPr lang="en-US" smtClean="0"/>
              <a:pPr/>
              <a:t>‹#›</a:t>
            </a:fld>
            <a:endParaRPr lang="en-US"/>
          </a:p>
        </p:txBody>
      </p:sp>
    </p:spTree>
    <p:extLst>
      <p:ext uri="{BB962C8B-B14F-4D97-AF65-F5344CB8AC3E}">
        <p14:creationId xmlns:p14="http://schemas.microsoft.com/office/powerpoint/2010/main" val="3468679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5313BED-5487-4393-A55C-51F5CE6941E7}" type="datetime1">
              <a:rPr lang="en-US" smtClean="0"/>
              <a:pPr/>
              <a:t>11/25/20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B85ABA5-62CC-4AC1-AE72-A0A5B5BE7558}" type="slidenum">
              <a:rPr lang="en-US" smtClean="0"/>
              <a:pPr/>
              <a:t>‹#›</a:t>
            </a:fld>
            <a:endParaRPr lang="en-US"/>
          </a:p>
        </p:txBody>
      </p:sp>
    </p:spTree>
    <p:extLst>
      <p:ext uri="{BB962C8B-B14F-4D97-AF65-F5344CB8AC3E}">
        <p14:creationId xmlns:p14="http://schemas.microsoft.com/office/powerpoint/2010/main" val="2287426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D3F1FD4-6FB8-458E-B2D0-69FAF3F4E94C}" type="datetime1">
              <a:rPr lang="en-US" smtClean="0"/>
              <a:pPr/>
              <a:t>11/25/20</a:t>
            </a:fld>
            <a:endParaRPr lang="en-US"/>
          </a:p>
        </p:txBody>
      </p:sp>
      <p:sp>
        <p:nvSpPr>
          <p:cNvPr id="19" name="Footer Placeholder 18"/>
          <p:cNvSpPr>
            <a:spLocks noGrp="1"/>
          </p:cNvSpPr>
          <p:nvPr>
            <p:ph type="ftr" sz="quarter" idx="11"/>
          </p:nvPr>
        </p:nvSpPr>
        <p:spPr>
          <a:xfrm>
            <a:off x="3581400" y="76200"/>
            <a:ext cx="2895600" cy="288925"/>
          </a:xfrm>
        </p:spPr>
        <p:txBody>
          <a:bodyPr/>
          <a:lstStyle/>
          <a:p>
            <a:pPr>
              <a:defRPr/>
            </a:pPr>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6B8A9B68-F57C-4A12-A664-ECB379DACABE}" type="slidenum">
              <a:rPr lang="en-US" smtClean="0"/>
              <a:pPr/>
              <a:t>‹#›</a:t>
            </a:fld>
            <a:endParaRPr lang="en-US"/>
          </a:p>
        </p:txBody>
      </p:sp>
    </p:spTree>
    <p:extLst>
      <p:ext uri="{BB962C8B-B14F-4D97-AF65-F5344CB8AC3E}">
        <p14:creationId xmlns:p14="http://schemas.microsoft.com/office/powerpoint/2010/main" val="2740729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E6F3C6-BDE3-4D1D-B7E9-0FD5CABEDC9E}" type="datetime1">
              <a:rPr lang="en-US" smtClean="0"/>
              <a:pPr/>
              <a:t>11/25/20</a:t>
            </a:fld>
            <a:endParaRPr lang="en-US"/>
          </a:p>
        </p:txBody>
      </p:sp>
      <p:sp>
        <p:nvSpPr>
          <p:cNvPr id="11" name="Footer Placeholder 10"/>
          <p:cNvSpPr>
            <a:spLocks noGrp="1"/>
          </p:cNvSpPr>
          <p:nvPr>
            <p:ph type="ftr" sz="quarter" idx="11"/>
          </p:nvPr>
        </p:nvSpPr>
        <p:spPr/>
        <p:txBody>
          <a:bodyPr/>
          <a:lstStyle/>
          <a:p>
            <a:pPr>
              <a:defRPr/>
            </a:pPr>
            <a:endParaRPr lang="en-US"/>
          </a:p>
        </p:txBody>
      </p:sp>
      <p:sp>
        <p:nvSpPr>
          <p:cNvPr id="16" name="Slide Number Placeholder 15"/>
          <p:cNvSpPr>
            <a:spLocks noGrp="1"/>
          </p:cNvSpPr>
          <p:nvPr>
            <p:ph type="sldNum" sz="quarter" idx="12"/>
          </p:nvPr>
        </p:nvSpPr>
        <p:spPr/>
        <p:txBody>
          <a:bodyPr/>
          <a:lstStyle/>
          <a:p>
            <a:fld id="{B8D4D205-02E6-4A27-A6AE-AA43A4D1439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11929535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04A9BB83-D477-47EF-A35A-ADD6E195C42F}" type="datetime1">
              <a:rPr lang="en-US" smtClean="0"/>
              <a:pPr/>
              <a:t>11/25/20</a:t>
            </a:fld>
            <a:endParaRPr lang="en-US"/>
          </a:p>
        </p:txBody>
      </p:sp>
      <p:sp>
        <p:nvSpPr>
          <p:cNvPr id="10" name="Footer Placeholder 9"/>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fld id="{D50A6338-7960-4F3F-AF87-FEAB6198A936}" type="slidenum">
              <a:rPr lang="en-US" smtClean="0"/>
              <a:pPr/>
              <a:t>‹#›</a:t>
            </a:fld>
            <a:endParaRPr lang="en-US"/>
          </a:p>
        </p:txBody>
      </p:sp>
    </p:spTree>
    <p:extLst>
      <p:ext uri="{BB962C8B-B14F-4D97-AF65-F5344CB8AC3E}">
        <p14:creationId xmlns:p14="http://schemas.microsoft.com/office/powerpoint/2010/main" val="2336662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8759A2A5-17AA-4C94-AD8C-FE8D5919D658}" type="datetime1">
              <a:rPr lang="en-US" smtClean="0"/>
              <a:pPr/>
              <a:t>11/25/20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52FC5453-DE37-4F6F-AC32-DEA39A1945A1}"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extLst>
      <p:ext uri="{BB962C8B-B14F-4D97-AF65-F5344CB8AC3E}">
        <p14:creationId xmlns:p14="http://schemas.microsoft.com/office/powerpoint/2010/main" val="2618983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6D497734-7E44-4037-ABF1-19115D497871}" type="datetime1">
              <a:rPr lang="en-US" smtClean="0"/>
              <a:pPr/>
              <a:t>11/25/20</a:t>
            </a:fld>
            <a:endParaRPr lang="en-US"/>
          </a:p>
        </p:txBody>
      </p:sp>
      <p:sp>
        <p:nvSpPr>
          <p:cNvPr id="21" name="Footer Placeholder 20"/>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4E25597-5D2D-4684-A6B9-F7BA52F023CC}" type="slidenum">
              <a:rPr lang="en-US" smtClean="0"/>
              <a:pPr/>
              <a:t>‹#›</a:t>
            </a:fld>
            <a:endParaRPr lang="en-US"/>
          </a:p>
        </p:txBody>
      </p:sp>
    </p:spTree>
    <p:extLst>
      <p:ext uri="{BB962C8B-B14F-4D97-AF65-F5344CB8AC3E}">
        <p14:creationId xmlns:p14="http://schemas.microsoft.com/office/powerpoint/2010/main" val="413653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A4633BE-F8FD-495A-A7E1-D87419055D98}" type="datetime1">
              <a:rPr lang="en-US" smtClean="0"/>
              <a:pPr/>
              <a:t>11/25/20</a:t>
            </a:fld>
            <a:endParaRPr lang="en-US"/>
          </a:p>
        </p:txBody>
      </p:sp>
      <p:sp>
        <p:nvSpPr>
          <p:cNvPr id="24" name="Footer Placeholder 23"/>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CEC31AF-DADF-4BD8-A37F-475CD42AA459}" type="slidenum">
              <a:rPr lang="en-US" smtClean="0"/>
              <a:pPr/>
              <a:t>‹#›</a:t>
            </a:fld>
            <a:endParaRPr lang="en-US"/>
          </a:p>
        </p:txBody>
      </p:sp>
    </p:spTree>
    <p:extLst>
      <p:ext uri="{BB962C8B-B14F-4D97-AF65-F5344CB8AC3E}">
        <p14:creationId xmlns:p14="http://schemas.microsoft.com/office/powerpoint/2010/main" val="205832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C4477D30-767C-4C9D-89F0-1294E952CA4C}" type="datetime1">
              <a:rPr lang="en-US" smtClean="0"/>
              <a:pPr/>
              <a:t>11/25/20</a:t>
            </a:fld>
            <a:endParaRPr lang="en-US"/>
          </a:p>
        </p:txBody>
      </p:sp>
      <p:sp>
        <p:nvSpPr>
          <p:cNvPr id="29" name="Footer Placeholder 28"/>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AA96D07-5E60-4B31-8438-F4C97B36E0DB}" type="slidenum">
              <a:rPr lang="en-US" smtClean="0"/>
              <a:pPr/>
              <a:t>‹#›</a:t>
            </a:fld>
            <a:endParaRPr lang="en-US"/>
          </a:p>
        </p:txBody>
      </p:sp>
    </p:spTree>
    <p:extLst>
      <p:ext uri="{BB962C8B-B14F-4D97-AF65-F5344CB8AC3E}">
        <p14:creationId xmlns:p14="http://schemas.microsoft.com/office/powerpoint/2010/main" val="3311279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DF8976AD-A33A-4D2A-97E6-1FDB225897C9}" type="datetime1">
              <a:rPr lang="en-US" smtClean="0"/>
              <a:pPr/>
              <a:t>11/25/20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fld id="{522D0AC1-7975-480C-B470-7B8A6C6F8557}"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294319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C19761-8F19-4FFC-8FC7-883494EB580B}" type="datetimeFigureOut">
              <a:rPr lang="en-US" smtClean="0"/>
              <a:t>11/25/20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245BC5D-5B72-4801-8659-2862A7B34DA4}"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extLst>
      <p:ext uri="{BB962C8B-B14F-4D97-AF65-F5344CB8AC3E}">
        <p14:creationId xmlns:p14="http://schemas.microsoft.com/office/powerpoint/2010/main" val="1806279921"/>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en.wikipedia.org/wiki/Marxis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economicsconcepts.com/international_structuralist_models.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en.wikipedia.org/wiki/World_Bank" TargetMode="External"/><Relationship Id="rId2" Type="http://schemas.openxmlformats.org/officeDocument/2006/relationships/hyperlink" Target="http://en.wikipedia.org/wiki/Free_market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economicsconcepts.com/linear_stages_theory_and_rostow's_stages_of_economic_growth.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Development Economics</a:t>
            </a:r>
          </a:p>
        </p:txBody>
      </p:sp>
      <p:sp>
        <p:nvSpPr>
          <p:cNvPr id="3" name="Subtitle 2"/>
          <p:cNvSpPr>
            <a:spLocks noGrp="1"/>
          </p:cNvSpPr>
          <p:nvPr>
            <p:ph type="subTitle" idx="1"/>
          </p:nvPr>
        </p:nvSpPr>
        <p:spPr/>
        <p:txBody>
          <a:bodyPr/>
          <a:lstStyle/>
          <a:p>
            <a:r>
              <a:rPr lang="en-US" dirty="0"/>
              <a:t>Viv Grigg</a:t>
            </a:r>
          </a:p>
        </p:txBody>
      </p:sp>
    </p:spTree>
    <p:extLst>
      <p:ext uri="{BB962C8B-B14F-4D97-AF65-F5344CB8AC3E}">
        <p14:creationId xmlns:p14="http://schemas.microsoft.com/office/powerpoint/2010/main" val="1824792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E25CD8C-0A99-D44D-A7B8-C3D6E4A485D5}"/>
              </a:ext>
            </a:extLst>
          </p:cNvPr>
          <p:cNvSpPr>
            <a:spLocks noGrp="1" noChangeArrowheads="1"/>
          </p:cNvSpPr>
          <p:nvPr>
            <p:ph type="title"/>
          </p:nvPr>
        </p:nvSpPr>
        <p:spPr>
          <a:xfrm>
            <a:off x="1214438" y="428625"/>
            <a:ext cx="7929562" cy="981075"/>
          </a:xfrm>
        </p:spPr>
        <p:txBody>
          <a:bodyPr/>
          <a:lstStyle/>
          <a:p>
            <a:pPr algn="l" eaLnBrk="1" hangingPunct="1"/>
            <a:r>
              <a:rPr lang="en-US" altLang="en-US" b="1">
                <a:solidFill>
                  <a:srgbClr val="660033"/>
                </a:solidFill>
              </a:rPr>
              <a:t>I. LINEAR STAGES THEORY</a:t>
            </a:r>
          </a:p>
        </p:txBody>
      </p:sp>
      <p:sp>
        <p:nvSpPr>
          <p:cNvPr id="106499" name="Rectangle 3">
            <a:extLst>
              <a:ext uri="{FF2B5EF4-FFF2-40B4-BE49-F238E27FC236}">
                <a16:creationId xmlns:a16="http://schemas.microsoft.com/office/drawing/2014/main" id="{976B5962-B2E2-034B-A963-3CDCDEC1D018}"/>
              </a:ext>
            </a:extLst>
          </p:cNvPr>
          <p:cNvSpPr>
            <a:spLocks noGrp="1" noChangeArrowheads="1"/>
          </p:cNvSpPr>
          <p:nvPr>
            <p:ph type="body" idx="1"/>
          </p:nvPr>
        </p:nvSpPr>
        <p:spPr>
          <a:xfrm>
            <a:off x="468313" y="2286000"/>
            <a:ext cx="8229600" cy="4311650"/>
          </a:xfrm>
        </p:spPr>
        <p:txBody>
          <a:bodyPr/>
          <a:lstStyle/>
          <a:p>
            <a:pPr eaLnBrk="1" hangingPunct="1">
              <a:buFontTx/>
              <a:buNone/>
              <a:defRPr/>
            </a:pPr>
            <a:r>
              <a:rPr lang="en-US" sz="2800" b="1" dirty="0">
                <a:latin typeface="+mj-lt"/>
                <a:ea typeface="Verdana" pitchFamily="34" charset="0"/>
                <a:cs typeface="Verdana" pitchFamily="34" charset="0"/>
              </a:rPr>
              <a:t>DEVELOPMENT AS GROWTH</a:t>
            </a:r>
          </a:p>
          <a:p>
            <a:pPr marL="514350" indent="-514350" eaLnBrk="1" hangingPunct="1">
              <a:buFontTx/>
              <a:buNone/>
              <a:defRPr/>
            </a:pPr>
            <a:r>
              <a:rPr lang="en-US" sz="2800" b="1" dirty="0">
                <a:solidFill>
                  <a:srgbClr val="993366"/>
                </a:solidFill>
                <a:latin typeface="+mj-lt"/>
                <a:ea typeface="Verdana" pitchFamily="34" charset="0"/>
                <a:cs typeface="Verdana" pitchFamily="34" charset="0"/>
              </a:rPr>
              <a:t>Post-war interest on newly independent nations</a:t>
            </a:r>
          </a:p>
          <a:p>
            <a:pPr marL="514350" indent="-514350" eaLnBrk="1" hangingPunct="1">
              <a:buFontTx/>
              <a:buChar char="-"/>
              <a:defRPr/>
            </a:pPr>
            <a:r>
              <a:rPr lang="en-US" sz="2400" dirty="0">
                <a:solidFill>
                  <a:srgbClr val="660033"/>
                </a:solidFill>
                <a:latin typeface="+mj-lt"/>
                <a:ea typeface="Verdana" pitchFamily="34" charset="0"/>
                <a:cs typeface="Verdana" pitchFamily="34" charset="0"/>
              </a:rPr>
              <a:t>Economists had no conceptual apparatus for largely agrarian countries w/o modern economic structures</a:t>
            </a:r>
          </a:p>
          <a:p>
            <a:pPr marL="514350" indent="-514350" eaLnBrk="1" hangingPunct="1">
              <a:buFontTx/>
              <a:buChar char="-"/>
              <a:defRPr/>
            </a:pPr>
            <a:endParaRPr lang="en-US" sz="2400" b="1" dirty="0">
              <a:solidFill>
                <a:srgbClr val="993366"/>
              </a:solidFill>
              <a:latin typeface="+mj-lt"/>
              <a:ea typeface="Verdana" pitchFamily="34" charset="0"/>
              <a:cs typeface="Verdana" pitchFamily="34" charset="0"/>
            </a:endParaRPr>
          </a:p>
        </p:txBody>
      </p:sp>
    </p:spTree>
    <p:extLst>
      <p:ext uri="{BB962C8B-B14F-4D97-AF65-F5344CB8AC3E}">
        <p14:creationId xmlns:p14="http://schemas.microsoft.com/office/powerpoint/2010/main" val="856993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Takeoff theory</a:t>
            </a:r>
          </a:p>
        </p:txBody>
      </p:sp>
      <p:sp>
        <p:nvSpPr>
          <p:cNvPr id="3" name="Content Placeholder 2"/>
          <p:cNvSpPr>
            <a:spLocks noGrp="1"/>
          </p:cNvSpPr>
          <p:nvPr>
            <p:ph idx="1"/>
          </p:nvPr>
        </p:nvSpPr>
        <p:spPr>
          <a:xfrm>
            <a:off x="304800" y="1554162"/>
            <a:ext cx="8686800" cy="5393176"/>
          </a:xfrm>
        </p:spPr>
        <p:txBody>
          <a:bodyPr/>
          <a:lstStyle/>
          <a:p>
            <a:r>
              <a:rPr lang="en-US" sz="2400" dirty="0"/>
              <a:t>W.W. </a:t>
            </a:r>
            <a:r>
              <a:rPr lang="en-US" sz="2400" dirty="0" err="1"/>
              <a:t>Rostow,an</a:t>
            </a:r>
            <a:r>
              <a:rPr lang="en-US" sz="2400" dirty="0"/>
              <a:t> American economist who presented 'Stages of Growth' model of development. </a:t>
            </a:r>
          </a:p>
          <a:p>
            <a:pPr lvl="1"/>
            <a:r>
              <a:rPr lang="en-US" dirty="0"/>
              <a:t>(1) Traditional society,</a:t>
            </a:r>
          </a:p>
          <a:p>
            <a:pPr lvl="1"/>
            <a:r>
              <a:rPr lang="en-US" dirty="0"/>
              <a:t>(2) Pre-conditions to </a:t>
            </a:r>
            <a:r>
              <a:rPr lang="en-US" dirty="0" err="1"/>
              <a:t>take-off</a:t>
            </a:r>
            <a:r>
              <a:rPr lang="en-US" dirty="0"/>
              <a:t>,</a:t>
            </a:r>
          </a:p>
          <a:p>
            <a:pPr lvl="1"/>
            <a:r>
              <a:rPr lang="en-US" dirty="0"/>
              <a:t>(3) Take-off, </a:t>
            </a:r>
          </a:p>
          <a:p>
            <a:pPr lvl="1"/>
            <a:r>
              <a:rPr lang="en-US" dirty="0"/>
              <a:t>(4) Drive to maturity, </a:t>
            </a:r>
          </a:p>
          <a:p>
            <a:pPr lvl="1"/>
            <a:r>
              <a:rPr lang="en-US" dirty="0"/>
              <a:t>(5) High mass consumption. </a:t>
            </a:r>
          </a:p>
          <a:p>
            <a:pPr lvl="1"/>
            <a:endParaRPr lang="en-US" sz="1600" dirty="0"/>
          </a:p>
          <a:p>
            <a:pPr marL="0" indent="0">
              <a:buNone/>
            </a:pPr>
            <a:r>
              <a:rPr lang="en-US" sz="2400" dirty="0"/>
              <a:t>Read an analysis of </a:t>
            </a:r>
            <a:r>
              <a:rPr lang="en-US" sz="2400" dirty="0" err="1"/>
              <a:t>Rostows's</a:t>
            </a:r>
            <a:r>
              <a:rPr lang="en-US" sz="2400" dirty="0"/>
              <a:t> Theory here: http://</a:t>
            </a:r>
            <a:r>
              <a:rPr lang="en-US" sz="2400" dirty="0" err="1"/>
              <a:t>economicsconcepts.com</a:t>
            </a:r>
            <a:r>
              <a:rPr lang="en-US" sz="2400" dirty="0"/>
              <a:t>/linear_stages_theory_and_rostow%27s_stages_of_economic_growth.htm</a:t>
            </a:r>
          </a:p>
        </p:txBody>
      </p:sp>
      <p:sp>
        <p:nvSpPr>
          <p:cNvPr id="4" name="Freeform 1075"/>
          <p:cNvSpPr>
            <a:spLocks/>
          </p:cNvSpPr>
          <p:nvPr/>
        </p:nvSpPr>
        <p:spPr bwMode="auto">
          <a:xfrm>
            <a:off x="6948558" y="3036376"/>
            <a:ext cx="1436992" cy="982510"/>
          </a:xfrm>
          <a:custGeom>
            <a:avLst/>
            <a:gdLst/>
            <a:ahLst/>
            <a:cxnLst>
              <a:cxn ang="0">
                <a:pos x="1524" y="1020"/>
              </a:cxn>
              <a:cxn ang="0">
                <a:pos x="1524" y="1032"/>
              </a:cxn>
              <a:cxn ang="0">
                <a:pos x="1524" y="1032"/>
              </a:cxn>
              <a:cxn ang="0">
                <a:pos x="1524" y="1036"/>
              </a:cxn>
              <a:cxn ang="0">
                <a:pos x="1522" y="1040"/>
              </a:cxn>
              <a:cxn ang="0">
                <a:pos x="1518" y="1042"/>
              </a:cxn>
              <a:cxn ang="0">
                <a:pos x="1514" y="1042"/>
              </a:cxn>
              <a:cxn ang="0">
                <a:pos x="8" y="1042"/>
              </a:cxn>
              <a:cxn ang="0">
                <a:pos x="8" y="1042"/>
              </a:cxn>
              <a:cxn ang="0">
                <a:pos x="6" y="1042"/>
              </a:cxn>
              <a:cxn ang="0">
                <a:pos x="2" y="1040"/>
              </a:cxn>
              <a:cxn ang="0">
                <a:pos x="0" y="1036"/>
              </a:cxn>
              <a:cxn ang="0">
                <a:pos x="0" y="1032"/>
              </a:cxn>
              <a:cxn ang="0">
                <a:pos x="0" y="1020"/>
              </a:cxn>
              <a:cxn ang="0">
                <a:pos x="0" y="10"/>
              </a:cxn>
              <a:cxn ang="0">
                <a:pos x="0" y="10"/>
              </a:cxn>
              <a:cxn ang="0">
                <a:pos x="0" y="10"/>
              </a:cxn>
              <a:cxn ang="0">
                <a:pos x="0" y="6"/>
              </a:cxn>
              <a:cxn ang="0">
                <a:pos x="2" y="4"/>
              </a:cxn>
              <a:cxn ang="0">
                <a:pos x="2" y="4"/>
              </a:cxn>
              <a:cxn ang="0">
                <a:pos x="4" y="0"/>
              </a:cxn>
              <a:cxn ang="0">
                <a:pos x="8" y="0"/>
              </a:cxn>
              <a:cxn ang="0">
                <a:pos x="1514" y="0"/>
              </a:cxn>
              <a:cxn ang="0">
                <a:pos x="1514" y="0"/>
              </a:cxn>
              <a:cxn ang="0">
                <a:pos x="1518" y="0"/>
              </a:cxn>
              <a:cxn ang="0">
                <a:pos x="1522" y="4"/>
              </a:cxn>
              <a:cxn ang="0">
                <a:pos x="1522" y="4"/>
              </a:cxn>
              <a:cxn ang="0">
                <a:pos x="1524" y="6"/>
              </a:cxn>
              <a:cxn ang="0">
                <a:pos x="1524" y="10"/>
              </a:cxn>
              <a:cxn ang="0">
                <a:pos x="1524" y="10"/>
              </a:cxn>
              <a:cxn ang="0">
                <a:pos x="1524" y="1020"/>
              </a:cxn>
            </a:cxnLst>
            <a:rect l="0" t="0" r="r" b="b"/>
            <a:pathLst>
              <a:path w="1524" h="1042">
                <a:moveTo>
                  <a:pt x="1524" y="1020"/>
                </a:moveTo>
                <a:lnTo>
                  <a:pt x="1524" y="1032"/>
                </a:lnTo>
                <a:lnTo>
                  <a:pt x="1524" y="1032"/>
                </a:lnTo>
                <a:lnTo>
                  <a:pt x="1524" y="1036"/>
                </a:lnTo>
                <a:lnTo>
                  <a:pt x="1522" y="1040"/>
                </a:lnTo>
                <a:lnTo>
                  <a:pt x="1518" y="1042"/>
                </a:lnTo>
                <a:lnTo>
                  <a:pt x="1514" y="1042"/>
                </a:lnTo>
                <a:lnTo>
                  <a:pt x="8" y="1042"/>
                </a:lnTo>
                <a:lnTo>
                  <a:pt x="8" y="1042"/>
                </a:lnTo>
                <a:lnTo>
                  <a:pt x="6" y="1042"/>
                </a:lnTo>
                <a:lnTo>
                  <a:pt x="2" y="1040"/>
                </a:lnTo>
                <a:lnTo>
                  <a:pt x="0" y="1036"/>
                </a:lnTo>
                <a:lnTo>
                  <a:pt x="0" y="1032"/>
                </a:lnTo>
                <a:lnTo>
                  <a:pt x="0" y="1020"/>
                </a:lnTo>
                <a:lnTo>
                  <a:pt x="0" y="10"/>
                </a:lnTo>
                <a:lnTo>
                  <a:pt x="0" y="10"/>
                </a:lnTo>
                <a:lnTo>
                  <a:pt x="0" y="10"/>
                </a:lnTo>
                <a:lnTo>
                  <a:pt x="0" y="6"/>
                </a:lnTo>
                <a:lnTo>
                  <a:pt x="2" y="4"/>
                </a:lnTo>
                <a:lnTo>
                  <a:pt x="2" y="4"/>
                </a:lnTo>
                <a:lnTo>
                  <a:pt x="4" y="0"/>
                </a:lnTo>
                <a:lnTo>
                  <a:pt x="8" y="0"/>
                </a:lnTo>
                <a:lnTo>
                  <a:pt x="1514" y="0"/>
                </a:lnTo>
                <a:lnTo>
                  <a:pt x="1514" y="0"/>
                </a:lnTo>
                <a:lnTo>
                  <a:pt x="1518" y="0"/>
                </a:lnTo>
                <a:lnTo>
                  <a:pt x="1522" y="4"/>
                </a:lnTo>
                <a:lnTo>
                  <a:pt x="1522" y="4"/>
                </a:lnTo>
                <a:lnTo>
                  <a:pt x="1524" y="6"/>
                </a:lnTo>
                <a:lnTo>
                  <a:pt x="1524" y="10"/>
                </a:lnTo>
                <a:lnTo>
                  <a:pt x="1524" y="10"/>
                </a:lnTo>
                <a:lnTo>
                  <a:pt x="1524" y="1020"/>
                </a:lnTo>
                <a:close/>
              </a:path>
            </a:pathLst>
          </a:custGeom>
          <a:blipFill dpi="0" rotWithShape="0">
            <a:blip r:embed="rId2"/>
            <a:srcRect/>
            <a:stretch>
              <a:fillRect/>
            </a:stretch>
          </a:blipFill>
          <a:ln w="12700">
            <a:solidFill>
              <a:schemeClr val="accent1">
                <a:lumMod val="10000"/>
              </a:schemeClr>
            </a:solidFill>
            <a:round/>
            <a:headEnd/>
            <a:tailEnd/>
          </a:ln>
          <a:effectLst/>
        </p:spPr>
        <p:txBody>
          <a:bodyPr wrap="none" anchor="ctr"/>
          <a:lstStyle/>
          <a:p>
            <a:pPr>
              <a:defRPr/>
            </a:pPr>
            <a:endParaRPr lang="da-DK">
              <a:latin typeface="Arial" pitchFamily="34" charset="0"/>
              <a:ea typeface="ＭＳ Ｐゴシック" pitchFamily="-97" charset="-128"/>
            </a:endParaRPr>
          </a:p>
        </p:txBody>
      </p:sp>
    </p:spTree>
    <p:extLst>
      <p:ext uri="{BB962C8B-B14F-4D97-AF65-F5344CB8AC3E}">
        <p14:creationId xmlns:p14="http://schemas.microsoft.com/office/powerpoint/2010/main" val="4146100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C2D34C4-D0EA-6448-AC28-3E798BFD7C85}"/>
              </a:ext>
            </a:extLst>
          </p:cNvPr>
          <p:cNvSpPr>
            <a:spLocks noGrp="1" noChangeArrowheads="1"/>
          </p:cNvSpPr>
          <p:nvPr>
            <p:ph type="title"/>
          </p:nvPr>
        </p:nvSpPr>
        <p:spPr>
          <a:xfrm>
            <a:off x="1214438" y="428625"/>
            <a:ext cx="7929562" cy="981075"/>
          </a:xfrm>
        </p:spPr>
        <p:txBody>
          <a:bodyPr/>
          <a:lstStyle/>
          <a:p>
            <a:pPr algn="l" eaLnBrk="1" hangingPunct="1"/>
            <a:r>
              <a:rPr lang="en-US" altLang="en-US" b="1">
                <a:solidFill>
                  <a:srgbClr val="660033"/>
                </a:solidFill>
              </a:rPr>
              <a:t>I. LINEAR STAGES THEORY</a:t>
            </a:r>
          </a:p>
        </p:txBody>
      </p:sp>
      <p:sp>
        <p:nvSpPr>
          <p:cNvPr id="106499" name="Rectangle 3">
            <a:extLst>
              <a:ext uri="{FF2B5EF4-FFF2-40B4-BE49-F238E27FC236}">
                <a16:creationId xmlns:a16="http://schemas.microsoft.com/office/drawing/2014/main" id="{E4F86830-3E56-9C4A-92C9-12E87B675224}"/>
              </a:ext>
            </a:extLst>
          </p:cNvPr>
          <p:cNvSpPr>
            <a:spLocks noGrp="1" noChangeArrowheads="1"/>
          </p:cNvSpPr>
          <p:nvPr>
            <p:ph type="body" idx="1"/>
          </p:nvPr>
        </p:nvSpPr>
        <p:spPr>
          <a:xfrm>
            <a:off x="468313" y="2046288"/>
            <a:ext cx="8229600" cy="4598352"/>
          </a:xfrm>
        </p:spPr>
        <p:txBody>
          <a:bodyPr>
            <a:normAutofit fontScale="92500" lnSpcReduction="20000"/>
          </a:bodyPr>
          <a:lstStyle/>
          <a:p>
            <a:pPr eaLnBrk="1" hangingPunct="1">
              <a:buFontTx/>
              <a:buNone/>
              <a:defRPr/>
            </a:pPr>
            <a:r>
              <a:rPr lang="en-US" sz="2800" b="1" dirty="0">
                <a:latin typeface="+mj-lt"/>
                <a:ea typeface="Verdana" pitchFamily="34" charset="0"/>
                <a:cs typeface="Verdana" pitchFamily="34" charset="0"/>
              </a:rPr>
              <a:t>	</a:t>
            </a:r>
            <a:r>
              <a:rPr lang="en-US" sz="2800" b="1" dirty="0" err="1">
                <a:latin typeface="+mj-lt"/>
                <a:ea typeface="Verdana" pitchFamily="34" charset="0"/>
                <a:cs typeface="Verdana" pitchFamily="34" charset="0"/>
              </a:rPr>
              <a:t>Rostow’s</a:t>
            </a:r>
            <a:r>
              <a:rPr lang="en-US" sz="2800" b="1" dirty="0">
                <a:latin typeface="+mj-lt"/>
                <a:ea typeface="Verdana" pitchFamily="34" charset="0"/>
                <a:cs typeface="Verdana" pitchFamily="34" charset="0"/>
              </a:rPr>
              <a:t> </a:t>
            </a:r>
            <a:br>
              <a:rPr lang="en-US" sz="2800" b="1" dirty="0">
                <a:latin typeface="+mj-lt"/>
                <a:ea typeface="Verdana" pitchFamily="34" charset="0"/>
                <a:cs typeface="Verdana" pitchFamily="34" charset="0"/>
              </a:rPr>
            </a:br>
            <a:r>
              <a:rPr lang="en-US" sz="2800" b="1" dirty="0">
                <a:latin typeface="+mj-lt"/>
                <a:ea typeface="Verdana" pitchFamily="34" charset="0"/>
                <a:cs typeface="Verdana" pitchFamily="34" charset="0"/>
              </a:rPr>
              <a:t>Stages of </a:t>
            </a:r>
            <a:br>
              <a:rPr lang="en-US" sz="2800" b="1" dirty="0">
                <a:latin typeface="+mj-lt"/>
                <a:ea typeface="Verdana" pitchFamily="34" charset="0"/>
                <a:cs typeface="Verdana" pitchFamily="34" charset="0"/>
              </a:rPr>
            </a:br>
            <a:r>
              <a:rPr lang="en-US" sz="2800" b="1" dirty="0">
                <a:latin typeface="+mj-lt"/>
                <a:ea typeface="Verdana" pitchFamily="34" charset="0"/>
                <a:cs typeface="Verdana" pitchFamily="34" charset="0"/>
              </a:rPr>
              <a:t>Growth</a:t>
            </a:r>
            <a:endParaRPr lang="en-US" sz="2000" b="1" dirty="0">
              <a:solidFill>
                <a:srgbClr val="660033"/>
              </a:solidFill>
              <a:latin typeface="+mj-lt"/>
              <a:ea typeface="Verdana" pitchFamily="34" charset="0"/>
              <a:cs typeface="Verdana" pitchFamily="34" charset="0"/>
            </a:endParaRPr>
          </a:p>
          <a:p>
            <a:pPr eaLnBrk="1" hangingPunct="1">
              <a:buFontTx/>
              <a:buNone/>
              <a:defRPr/>
            </a:pPr>
            <a:endParaRPr lang="en-US" sz="2000" b="1" dirty="0">
              <a:solidFill>
                <a:srgbClr val="660033"/>
              </a:solidFill>
              <a:latin typeface="+mj-lt"/>
              <a:ea typeface="Verdana" pitchFamily="34" charset="0"/>
              <a:cs typeface="Verdana" pitchFamily="34" charset="0"/>
            </a:endParaRPr>
          </a:p>
          <a:p>
            <a:pPr eaLnBrk="1" hangingPunct="1">
              <a:buFontTx/>
              <a:buNone/>
              <a:defRPr/>
            </a:pPr>
            <a:endParaRPr lang="en-US" sz="2000" b="1" dirty="0">
              <a:solidFill>
                <a:srgbClr val="660033"/>
              </a:solidFill>
              <a:latin typeface="+mj-lt"/>
              <a:ea typeface="Verdana" pitchFamily="34" charset="0"/>
              <a:cs typeface="Verdana" pitchFamily="34" charset="0"/>
            </a:endParaRPr>
          </a:p>
          <a:p>
            <a:pPr eaLnBrk="1" hangingPunct="1">
              <a:buFontTx/>
              <a:buNone/>
              <a:defRPr/>
            </a:pPr>
            <a:endParaRPr lang="en-US" sz="2000" b="1" dirty="0">
              <a:solidFill>
                <a:srgbClr val="660033"/>
              </a:solidFill>
              <a:latin typeface="+mj-lt"/>
              <a:ea typeface="Verdana" pitchFamily="34" charset="0"/>
              <a:cs typeface="Verdana" pitchFamily="34" charset="0"/>
            </a:endParaRPr>
          </a:p>
          <a:p>
            <a:pPr eaLnBrk="1" hangingPunct="1">
              <a:buFontTx/>
              <a:buNone/>
              <a:defRPr/>
            </a:pPr>
            <a:endParaRPr lang="en-US" sz="2000" b="1" dirty="0">
              <a:solidFill>
                <a:srgbClr val="660033"/>
              </a:solidFill>
              <a:latin typeface="+mj-lt"/>
              <a:ea typeface="Verdana" pitchFamily="34" charset="0"/>
              <a:cs typeface="Verdana" pitchFamily="34" charset="0"/>
            </a:endParaRPr>
          </a:p>
          <a:p>
            <a:pPr eaLnBrk="1" hangingPunct="1">
              <a:buFontTx/>
              <a:buNone/>
              <a:defRPr/>
            </a:pPr>
            <a:endParaRPr lang="en-US" sz="2000" b="1" dirty="0">
              <a:solidFill>
                <a:srgbClr val="660033"/>
              </a:solidFill>
              <a:latin typeface="+mj-lt"/>
              <a:ea typeface="Verdana" pitchFamily="34" charset="0"/>
              <a:cs typeface="Verdana" pitchFamily="34" charset="0"/>
            </a:endParaRPr>
          </a:p>
          <a:p>
            <a:pPr eaLnBrk="1" hangingPunct="1">
              <a:buFontTx/>
              <a:buNone/>
              <a:defRPr/>
            </a:pPr>
            <a:endParaRPr lang="en-US" sz="2000" b="1" dirty="0">
              <a:solidFill>
                <a:srgbClr val="660033"/>
              </a:solidFill>
              <a:latin typeface="+mj-lt"/>
              <a:ea typeface="Verdana" pitchFamily="34" charset="0"/>
              <a:cs typeface="Verdana" pitchFamily="34" charset="0"/>
            </a:endParaRPr>
          </a:p>
          <a:p>
            <a:pPr eaLnBrk="1" hangingPunct="1">
              <a:buFontTx/>
              <a:buNone/>
              <a:defRPr/>
            </a:pPr>
            <a:r>
              <a:rPr lang="en-US" sz="2000" dirty="0">
                <a:solidFill>
                  <a:srgbClr val="660033"/>
                </a:solidFill>
                <a:latin typeface="+mj-lt"/>
                <a:ea typeface="Verdana" pitchFamily="34" charset="0"/>
                <a:cs typeface="Verdana" pitchFamily="34" charset="0"/>
              </a:rPr>
              <a:t>* </a:t>
            </a:r>
            <a:r>
              <a:rPr lang="en-US" sz="3000" dirty="0">
                <a:solidFill>
                  <a:srgbClr val="660033"/>
                </a:solidFill>
                <a:latin typeface="+mj-lt"/>
                <a:ea typeface="Verdana" pitchFamily="34" charset="0"/>
                <a:cs typeface="Verdana" pitchFamily="34" charset="0"/>
              </a:rPr>
              <a:t>Developed countries already passed all stages. Underdeveloped in traditional and preconditions stage should just follow rules of </a:t>
            </a:r>
            <a:r>
              <a:rPr lang="en-US" sz="3000" dirty="0" err="1">
                <a:solidFill>
                  <a:srgbClr val="660033"/>
                </a:solidFill>
                <a:latin typeface="+mj-lt"/>
                <a:ea typeface="Verdana" pitchFamily="34" charset="0"/>
                <a:cs typeface="Verdana" pitchFamily="34" charset="0"/>
              </a:rPr>
              <a:t>dev’t</a:t>
            </a:r>
            <a:r>
              <a:rPr lang="en-US" sz="3000" dirty="0">
                <a:solidFill>
                  <a:srgbClr val="660033"/>
                </a:solidFill>
                <a:latin typeface="+mj-lt"/>
                <a:ea typeface="Verdana" pitchFamily="34" charset="0"/>
                <a:cs typeface="Verdana" pitchFamily="34" charset="0"/>
              </a:rPr>
              <a:t> to self-sustaining economy</a:t>
            </a:r>
          </a:p>
        </p:txBody>
      </p:sp>
      <p:pic>
        <p:nvPicPr>
          <p:cNvPr id="8196" name="Picture 2" descr="http://www.personal.psu.edu/rlc272/blogs/our_global_village/assets_c/2010/11/rostow_550-thumb-550x361-158638.jpg">
            <a:extLst>
              <a:ext uri="{FF2B5EF4-FFF2-40B4-BE49-F238E27FC236}">
                <a16:creationId xmlns:a16="http://schemas.microsoft.com/office/drawing/2014/main" id="{C0628B7B-7B6F-1F40-AC96-B51789114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247" y="1232283"/>
            <a:ext cx="52387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949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04952" y="285003"/>
            <a:ext cx="7929562" cy="981075"/>
          </a:xfrm>
        </p:spPr>
        <p:txBody>
          <a:bodyPr/>
          <a:lstStyle/>
          <a:p>
            <a:pPr algn="l" eaLnBrk="1" hangingPunct="1"/>
            <a:r>
              <a:rPr lang="en-US" altLang="en-US" b="1" dirty="0">
                <a:solidFill>
                  <a:srgbClr val="660033"/>
                </a:solidFill>
              </a:rPr>
              <a:t>LINEAR STAGES THEORY</a:t>
            </a:r>
          </a:p>
        </p:txBody>
      </p:sp>
      <p:sp>
        <p:nvSpPr>
          <p:cNvPr id="106499" name="Rectangle 3"/>
          <p:cNvSpPr>
            <a:spLocks noGrp="1" noChangeArrowheads="1"/>
          </p:cNvSpPr>
          <p:nvPr>
            <p:ph idx="1"/>
          </p:nvPr>
        </p:nvSpPr>
        <p:spPr>
          <a:xfrm>
            <a:off x="204952" y="1545021"/>
            <a:ext cx="8229600" cy="5073540"/>
          </a:xfrm>
        </p:spPr>
        <p:txBody>
          <a:bodyPr>
            <a:normAutofit fontScale="92500" lnSpcReduction="10000"/>
          </a:bodyPr>
          <a:lstStyle/>
          <a:p>
            <a:pPr eaLnBrk="1" hangingPunct="1">
              <a:buFontTx/>
              <a:buNone/>
              <a:defRPr/>
            </a:pPr>
            <a:r>
              <a:rPr lang="en-US" sz="2800" b="1" dirty="0">
                <a:latin typeface="+mj-lt"/>
                <a:ea typeface="Verdana" pitchFamily="34" charset="0"/>
                <a:cs typeface="Verdana" pitchFamily="34" charset="0"/>
              </a:rPr>
              <a:t>The </a:t>
            </a:r>
            <a:r>
              <a:rPr lang="en-US" sz="2800" b="1" dirty="0" err="1">
                <a:latin typeface="+mj-lt"/>
                <a:ea typeface="Verdana" pitchFamily="34" charset="0"/>
                <a:cs typeface="Verdana" pitchFamily="34" charset="0"/>
              </a:rPr>
              <a:t>Harrod-Domar</a:t>
            </a:r>
            <a:r>
              <a:rPr lang="en-US" sz="2800" b="1" dirty="0">
                <a:latin typeface="+mj-lt"/>
                <a:ea typeface="Verdana" pitchFamily="34" charset="0"/>
                <a:cs typeface="Verdana" pitchFamily="34" charset="0"/>
              </a:rPr>
              <a:t> Growth Model</a:t>
            </a:r>
          </a:p>
          <a:p>
            <a:pPr eaLnBrk="1" hangingPunct="1">
              <a:defRPr/>
            </a:pPr>
            <a:r>
              <a:rPr lang="en-US" sz="2400" dirty="0">
                <a:ea typeface="+mn-ea"/>
              </a:rPr>
              <a:t>the rate of growth of GDP ( </a:t>
            </a:r>
            <a:r>
              <a:rPr lang="en-US" sz="2400" i="1" dirty="0">
                <a:ea typeface="+mn-ea"/>
              </a:rPr>
              <a:t>Y/Y) is </a:t>
            </a:r>
            <a:br>
              <a:rPr lang="en-US" sz="2400" i="1" dirty="0">
                <a:ea typeface="+mn-ea"/>
              </a:rPr>
            </a:br>
            <a:r>
              <a:rPr lang="en-US" sz="2400" i="1" dirty="0">
                <a:ea typeface="+mn-ea"/>
              </a:rPr>
              <a:t>determined jointly by the net national </a:t>
            </a:r>
            <a:br>
              <a:rPr lang="en-US" sz="2400" i="1" dirty="0">
                <a:ea typeface="+mn-ea"/>
              </a:rPr>
            </a:br>
            <a:r>
              <a:rPr lang="en-US" sz="2400" i="1" dirty="0">
                <a:ea typeface="+mn-ea"/>
              </a:rPr>
              <a:t>savings ratio, s, and the national </a:t>
            </a:r>
            <a:br>
              <a:rPr lang="en-US" sz="2400" i="1" dirty="0">
                <a:ea typeface="+mn-ea"/>
              </a:rPr>
            </a:br>
            <a:r>
              <a:rPr lang="en-US" sz="2400" i="1" dirty="0">
                <a:ea typeface="+mn-ea"/>
              </a:rPr>
              <a:t>capital-output ratio, c.</a:t>
            </a:r>
          </a:p>
          <a:p>
            <a:pPr eaLnBrk="1" hangingPunct="1">
              <a:buFontTx/>
              <a:buNone/>
              <a:defRPr/>
            </a:pPr>
            <a:r>
              <a:rPr lang="en-US" sz="2400" b="1" dirty="0">
                <a:solidFill>
                  <a:srgbClr val="660033"/>
                </a:solidFill>
                <a:ea typeface="Verdana" pitchFamily="34" charset="0"/>
                <a:cs typeface="Verdana" pitchFamily="34" charset="0"/>
              </a:rPr>
              <a:t>* To grow, economies must save and invest</a:t>
            </a:r>
          </a:p>
          <a:p>
            <a:pPr eaLnBrk="1" hangingPunct="1">
              <a:buFontTx/>
              <a:buNone/>
              <a:defRPr/>
            </a:pPr>
            <a:r>
              <a:rPr lang="en-US" sz="2400" i="1" dirty="0">
                <a:ea typeface="+mn-ea"/>
              </a:rPr>
              <a:t>* </a:t>
            </a:r>
            <a:r>
              <a:rPr lang="en-US" sz="2400" b="1" i="1" dirty="0">
                <a:solidFill>
                  <a:srgbClr val="660033"/>
                </a:solidFill>
                <a:ea typeface="Verdana" pitchFamily="34" charset="0"/>
                <a:cs typeface="Verdana" pitchFamily="34" charset="0"/>
              </a:rPr>
              <a:t> </a:t>
            </a:r>
            <a:r>
              <a:rPr lang="en-US" sz="2400" b="1" dirty="0">
                <a:solidFill>
                  <a:srgbClr val="660033"/>
                </a:solidFill>
                <a:ea typeface="Verdana" pitchFamily="34" charset="0"/>
                <a:cs typeface="Verdana" pitchFamily="34" charset="0"/>
              </a:rPr>
              <a:t>Other components: labor force growth &amp; technological progress</a:t>
            </a:r>
          </a:p>
          <a:p>
            <a:pPr eaLnBrk="1" hangingPunct="1">
              <a:buFont typeface="Arial" charset="0"/>
              <a:buChar char="•"/>
              <a:defRPr/>
            </a:pPr>
            <a:r>
              <a:rPr lang="en-US" sz="2400" dirty="0">
                <a:ea typeface="+mn-ea"/>
              </a:rPr>
              <a:t>Sample:</a:t>
            </a:r>
          </a:p>
          <a:p>
            <a:pPr eaLnBrk="1" hangingPunct="1">
              <a:buFontTx/>
              <a:buNone/>
              <a:defRPr/>
            </a:pPr>
            <a:endParaRPr lang="en-US" sz="2400" dirty="0">
              <a:ea typeface="+mn-ea"/>
            </a:endParaRPr>
          </a:p>
          <a:p>
            <a:pPr eaLnBrk="1" hangingPunct="1">
              <a:buFont typeface="Arial" charset="0"/>
              <a:buChar char="•"/>
              <a:defRPr/>
            </a:pPr>
            <a:r>
              <a:rPr lang="en-US" sz="2400" dirty="0">
                <a:ea typeface="+mn-ea"/>
              </a:rPr>
              <a:t>Countries able to save 15% to 20% would develop faster </a:t>
            </a:r>
          </a:p>
          <a:p>
            <a:pPr eaLnBrk="1" hangingPunct="1">
              <a:defRPr/>
            </a:pPr>
            <a:r>
              <a:rPr lang="en-US" sz="2400" dirty="0">
                <a:ea typeface="+mn-ea"/>
              </a:rPr>
              <a:t>PROBLEM: relatively low level of new capital formation in most poor countries </a:t>
            </a:r>
          </a:p>
          <a:p>
            <a:pPr eaLnBrk="1" hangingPunct="1">
              <a:defRPr/>
            </a:pPr>
            <a:r>
              <a:rPr lang="en-US" sz="2400" dirty="0">
                <a:ea typeface="+mn-ea"/>
              </a:rPr>
              <a:t>ANSWER: through either foreign aid or private foreign investment (justified Marshall plan for developing world)</a:t>
            </a:r>
          </a:p>
          <a:p>
            <a:pPr eaLnBrk="1" hangingPunct="1">
              <a:defRPr/>
            </a:pPr>
            <a:endParaRPr lang="en-US" sz="2000" b="1" dirty="0">
              <a:solidFill>
                <a:srgbClr val="660033"/>
              </a:solidFill>
              <a:latin typeface="+mj-lt"/>
              <a:ea typeface="Verdana" pitchFamily="34" charset="0"/>
              <a:cs typeface="Verdana" pitchFamily="34" charset="0"/>
            </a:endParaRPr>
          </a:p>
        </p:txBody>
      </p:sp>
      <p:pic>
        <p:nvPicPr>
          <p:cNvPr id="92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3884613"/>
            <a:ext cx="22574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775" y="3884613"/>
            <a:ext cx="2286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http://instruct.uwo.ca/economics/317b-570/Lecture%204%202004%20webpageformat_files/image007.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2621" y="239439"/>
            <a:ext cx="3941379" cy="302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06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14438" y="428625"/>
            <a:ext cx="7929562" cy="981075"/>
          </a:xfrm>
        </p:spPr>
        <p:txBody>
          <a:bodyPr/>
          <a:lstStyle/>
          <a:p>
            <a:pPr algn="l" eaLnBrk="1" hangingPunct="1"/>
            <a:r>
              <a:rPr lang="en-US" altLang="en-US" b="1" dirty="0">
                <a:solidFill>
                  <a:srgbClr val="660033"/>
                </a:solidFill>
              </a:rPr>
              <a:t>LINEAR STAGES THEORY</a:t>
            </a:r>
          </a:p>
        </p:txBody>
      </p:sp>
      <p:sp>
        <p:nvSpPr>
          <p:cNvPr id="106499" name="Rectangle 3"/>
          <p:cNvSpPr>
            <a:spLocks noGrp="1" noChangeArrowheads="1"/>
          </p:cNvSpPr>
          <p:nvPr>
            <p:ph idx="1"/>
          </p:nvPr>
        </p:nvSpPr>
        <p:spPr>
          <a:xfrm>
            <a:off x="278969" y="1409700"/>
            <a:ext cx="8418944" cy="5187950"/>
          </a:xfrm>
        </p:spPr>
        <p:txBody>
          <a:bodyPr/>
          <a:lstStyle/>
          <a:p>
            <a:pPr eaLnBrk="1" hangingPunct="1">
              <a:buFontTx/>
              <a:buNone/>
              <a:defRPr/>
            </a:pPr>
            <a:r>
              <a:rPr lang="en-US" sz="2800" b="1" dirty="0">
                <a:latin typeface="+mj-lt"/>
                <a:ea typeface="Verdana" pitchFamily="34" charset="0"/>
                <a:cs typeface="Verdana" pitchFamily="34" charset="0"/>
              </a:rPr>
              <a:t>PROBLEMS</a:t>
            </a:r>
          </a:p>
          <a:p>
            <a:pPr>
              <a:defRPr/>
            </a:pPr>
            <a:r>
              <a:rPr lang="en-US" dirty="0">
                <a:ea typeface="+mn-ea"/>
              </a:rPr>
              <a:t>Mechanisms of development embodied in the theory DO NOT ALWAYS WORK</a:t>
            </a:r>
          </a:p>
          <a:p>
            <a:pPr lvl="1">
              <a:buFont typeface="Wingdings" pitchFamily="2" charset="2"/>
              <a:buChar char="v"/>
              <a:defRPr/>
            </a:pPr>
            <a:r>
              <a:rPr lang="en-US" sz="3200" dirty="0">
                <a:ea typeface="+mn-ea"/>
              </a:rPr>
              <a:t>WHY? More savings and investment are not sufficient</a:t>
            </a:r>
          </a:p>
          <a:p>
            <a:pPr lvl="1">
              <a:defRPr/>
            </a:pPr>
            <a:r>
              <a:rPr lang="en-US" sz="3200" dirty="0">
                <a:ea typeface="+mn-ea"/>
              </a:rPr>
              <a:t>Worked for Europe because of necessary structural, institutional, and attitudinal conditions</a:t>
            </a:r>
          </a:p>
          <a:p>
            <a:pPr eaLnBrk="1" hangingPunct="1">
              <a:buFontTx/>
              <a:buChar char="-"/>
              <a:defRPr/>
            </a:pPr>
            <a:endParaRPr lang="en-US" b="1" dirty="0">
              <a:latin typeface="+mj-lt"/>
              <a:ea typeface="Verdana" pitchFamily="34" charset="0"/>
              <a:cs typeface="Verdana" pitchFamily="34" charset="0"/>
            </a:endParaRPr>
          </a:p>
          <a:p>
            <a:pPr eaLnBrk="1" hangingPunct="1">
              <a:buFontTx/>
              <a:buNone/>
              <a:defRPr/>
            </a:pPr>
            <a:endParaRPr lang="en-US" sz="2000" b="1" dirty="0">
              <a:solidFill>
                <a:srgbClr val="660033"/>
              </a:solidFill>
              <a:latin typeface="+mj-lt"/>
              <a:ea typeface="Verdana" pitchFamily="34" charset="0"/>
              <a:cs typeface="Verdana" pitchFamily="34" charset="0"/>
            </a:endParaRPr>
          </a:p>
        </p:txBody>
      </p:sp>
    </p:spTree>
    <p:extLst>
      <p:ext uri="{BB962C8B-B14F-4D97-AF65-F5344CB8AC3E}">
        <p14:creationId xmlns:p14="http://schemas.microsoft.com/office/powerpoint/2010/main" val="113862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6">
            <a:extLst>
              <a:ext uri="{FF2B5EF4-FFF2-40B4-BE49-F238E27FC236}">
                <a16:creationId xmlns:a16="http://schemas.microsoft.com/office/drawing/2014/main" id="{2BBAA640-9EEE-B64E-B454-3530DB8E0848}"/>
              </a:ext>
            </a:extLst>
          </p:cNvPr>
          <p:cNvSpPr>
            <a:spLocks noChangeArrowheads="1"/>
          </p:cNvSpPr>
          <p:nvPr/>
        </p:nvSpPr>
        <p:spPr bwMode="auto">
          <a:xfrm>
            <a:off x="3571875" y="579438"/>
            <a:ext cx="518160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4400" b="1" dirty="0">
                <a:solidFill>
                  <a:srgbClr val="660033"/>
                </a:solidFill>
              </a:rPr>
              <a:t>II. STRUCTURAL CHANGE</a:t>
            </a:r>
            <a:endParaRPr lang="es-ES" altLang="en-US" sz="4400" b="1" dirty="0">
              <a:solidFill>
                <a:srgbClr val="800080"/>
              </a:solidFill>
            </a:endParaRPr>
          </a:p>
        </p:txBody>
      </p:sp>
      <p:pic>
        <p:nvPicPr>
          <p:cNvPr id="6147" name="Picture 2" descr="http://images.clipartof.com/small/439431-Royalty-Free-RF-Clip-Art-Illustration-Of-A-Cartoon-Businesswoman-Noticing-An-Inconsistency-In-Steps.jpg">
            <a:extLst>
              <a:ext uri="{FF2B5EF4-FFF2-40B4-BE49-F238E27FC236}">
                <a16:creationId xmlns:a16="http://schemas.microsoft.com/office/drawing/2014/main" id="{A4253638-64EF-8A4F-9309-28CBB58E3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256"/>
          <a:stretch>
            <a:fillRect/>
          </a:stretch>
        </p:blipFill>
        <p:spPr bwMode="auto">
          <a:xfrm>
            <a:off x="5214938" y="3000375"/>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DD99737-5255-C144-893B-256262903D8E}"/>
              </a:ext>
            </a:extLst>
          </p:cNvPr>
          <p:cNvSpPr txBox="1"/>
          <p:nvPr/>
        </p:nvSpPr>
        <p:spPr>
          <a:xfrm>
            <a:off x="1133856" y="4242816"/>
            <a:ext cx="2294218" cy="646331"/>
          </a:xfrm>
          <a:prstGeom prst="rect">
            <a:avLst/>
          </a:prstGeom>
          <a:noFill/>
        </p:spPr>
        <p:txBody>
          <a:bodyPr wrap="none" rtlCol="0">
            <a:spAutoFit/>
          </a:bodyPr>
          <a:lstStyle/>
          <a:p>
            <a:r>
              <a:rPr lang="en-US" dirty="0"/>
              <a:t>BIBLICAL PRINCIPLES</a:t>
            </a:r>
          </a:p>
          <a:p>
            <a:r>
              <a:rPr lang="en-US" dirty="0"/>
              <a:t>MANAGEMENT</a:t>
            </a:r>
          </a:p>
        </p:txBody>
      </p:sp>
    </p:spTree>
    <p:extLst>
      <p:ext uri="{BB962C8B-B14F-4D97-AF65-F5344CB8AC3E}">
        <p14:creationId xmlns:p14="http://schemas.microsoft.com/office/powerpoint/2010/main" val="3397619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059A03C-6BD2-C348-84B8-6CEA2AF67CED}"/>
              </a:ext>
            </a:extLst>
          </p:cNvPr>
          <p:cNvSpPr>
            <a:spLocks noGrp="1" noChangeArrowheads="1"/>
          </p:cNvSpPr>
          <p:nvPr>
            <p:ph type="title"/>
          </p:nvPr>
        </p:nvSpPr>
        <p:spPr>
          <a:xfrm>
            <a:off x="1214438" y="428625"/>
            <a:ext cx="7929562" cy="981075"/>
          </a:xfrm>
        </p:spPr>
        <p:txBody>
          <a:bodyPr/>
          <a:lstStyle/>
          <a:p>
            <a:pPr algn="l" eaLnBrk="1" hangingPunct="1"/>
            <a:r>
              <a:rPr lang="en-US" altLang="en-US" b="1">
                <a:solidFill>
                  <a:srgbClr val="660033"/>
                </a:solidFill>
              </a:rPr>
              <a:t>II. STRUCTURAL CHANGE</a:t>
            </a:r>
          </a:p>
        </p:txBody>
      </p:sp>
      <p:sp>
        <p:nvSpPr>
          <p:cNvPr id="106499" name="Rectangle 3">
            <a:extLst>
              <a:ext uri="{FF2B5EF4-FFF2-40B4-BE49-F238E27FC236}">
                <a16:creationId xmlns:a16="http://schemas.microsoft.com/office/drawing/2014/main" id="{7A173EB1-8626-124B-9781-7E575DF48BCB}"/>
              </a:ext>
            </a:extLst>
          </p:cNvPr>
          <p:cNvSpPr>
            <a:spLocks noGrp="1" noChangeArrowheads="1"/>
          </p:cNvSpPr>
          <p:nvPr>
            <p:ph type="body" idx="1"/>
          </p:nvPr>
        </p:nvSpPr>
        <p:spPr>
          <a:xfrm>
            <a:off x="356461" y="1409700"/>
            <a:ext cx="8430352" cy="5187950"/>
          </a:xfrm>
        </p:spPr>
        <p:txBody>
          <a:bodyPr>
            <a:normAutofit fontScale="92500" lnSpcReduction="20000"/>
          </a:bodyPr>
          <a:lstStyle/>
          <a:p>
            <a:pPr eaLnBrk="1" hangingPunct="1">
              <a:buFontTx/>
              <a:buNone/>
              <a:defRPr/>
            </a:pPr>
            <a:r>
              <a:rPr lang="en-US" sz="2800" b="1" dirty="0">
                <a:latin typeface="+mj-lt"/>
                <a:ea typeface="Verdana" pitchFamily="34" charset="0"/>
                <a:cs typeface="Verdana" pitchFamily="34" charset="0"/>
              </a:rPr>
              <a:t>PATTERNS OF DEVELOPMENT ANALYSIS</a:t>
            </a:r>
          </a:p>
          <a:p>
            <a:pPr eaLnBrk="1" hangingPunct="1">
              <a:buFontTx/>
              <a:buChar char="-"/>
              <a:defRPr/>
            </a:pPr>
            <a:r>
              <a:rPr lang="en-US" sz="2800" dirty="0">
                <a:solidFill>
                  <a:srgbClr val="993366"/>
                </a:solidFill>
                <a:latin typeface="+mj-lt"/>
                <a:ea typeface="Verdana" pitchFamily="34" charset="0"/>
                <a:cs typeface="Verdana" pitchFamily="34" charset="0"/>
              </a:rPr>
              <a:t>Economic, industrial and institutional structure of an economy transformed to permit new industries as engine of growth</a:t>
            </a:r>
          </a:p>
          <a:p>
            <a:pPr eaLnBrk="1" hangingPunct="1">
              <a:buFontTx/>
              <a:buChar char="-"/>
              <a:defRPr/>
            </a:pPr>
            <a:r>
              <a:rPr lang="en-US" sz="2800" dirty="0">
                <a:solidFill>
                  <a:srgbClr val="993366"/>
                </a:solidFill>
                <a:latin typeface="+mj-lt"/>
                <a:ea typeface="Verdana" pitchFamily="34" charset="0"/>
                <a:cs typeface="Verdana" pitchFamily="34" charset="0"/>
              </a:rPr>
              <a:t>Capital accumulation + changes in economic structure needed</a:t>
            </a:r>
          </a:p>
          <a:p>
            <a:pPr eaLnBrk="1" hangingPunct="1">
              <a:buFontTx/>
              <a:buChar char="-"/>
              <a:defRPr/>
            </a:pPr>
            <a:r>
              <a:rPr lang="en-US" sz="2800" b="1" dirty="0">
                <a:solidFill>
                  <a:srgbClr val="993366"/>
                </a:solidFill>
                <a:latin typeface="+mj-lt"/>
                <a:ea typeface="Verdana" pitchFamily="34" charset="0"/>
                <a:cs typeface="Verdana" pitchFamily="34" charset="0"/>
              </a:rPr>
              <a:t>Constraints</a:t>
            </a:r>
            <a:r>
              <a:rPr lang="en-US" sz="2800" dirty="0">
                <a:solidFill>
                  <a:srgbClr val="993366"/>
                </a:solidFill>
                <a:latin typeface="+mj-lt"/>
                <a:ea typeface="Verdana" pitchFamily="34" charset="0"/>
                <a:cs typeface="Verdana" pitchFamily="34" charset="0"/>
              </a:rPr>
              <a:t> (affect level of </a:t>
            </a:r>
            <a:r>
              <a:rPr lang="en-US" sz="2800" dirty="0" err="1">
                <a:solidFill>
                  <a:srgbClr val="993366"/>
                </a:solidFill>
                <a:latin typeface="+mj-lt"/>
                <a:ea typeface="Verdana" pitchFamily="34" charset="0"/>
                <a:cs typeface="Verdana" pitchFamily="34" charset="0"/>
              </a:rPr>
              <a:t>dev’t</a:t>
            </a:r>
            <a:r>
              <a:rPr lang="en-US" sz="2800" dirty="0">
                <a:solidFill>
                  <a:srgbClr val="993366"/>
                </a:solidFill>
                <a:latin typeface="+mj-lt"/>
                <a:ea typeface="Verdana" pitchFamily="34" charset="0"/>
                <a:cs typeface="Verdana" pitchFamily="34" charset="0"/>
              </a:rPr>
              <a:t>): Internal - resources, population size, government policies; External – access to capital, technology, trade (countries as part of </a:t>
            </a:r>
            <a:r>
              <a:rPr lang="en-US" sz="2800" dirty="0" err="1">
                <a:solidFill>
                  <a:srgbClr val="993366"/>
                </a:solidFill>
                <a:latin typeface="+mj-lt"/>
                <a:ea typeface="Verdana" pitchFamily="34" charset="0"/>
                <a:cs typeface="Verdana" pitchFamily="34" charset="0"/>
              </a:rPr>
              <a:t>internatl</a:t>
            </a:r>
            <a:r>
              <a:rPr lang="en-US" sz="2800" dirty="0">
                <a:solidFill>
                  <a:srgbClr val="993366"/>
                </a:solidFill>
                <a:latin typeface="+mj-lt"/>
                <a:ea typeface="Verdana" pitchFamily="34" charset="0"/>
                <a:cs typeface="Verdana" pitchFamily="34" charset="0"/>
              </a:rPr>
              <a:t> system)</a:t>
            </a:r>
          </a:p>
          <a:p>
            <a:pPr eaLnBrk="1" hangingPunct="1">
              <a:buFontTx/>
              <a:buChar char="-"/>
              <a:defRPr/>
            </a:pPr>
            <a:r>
              <a:rPr lang="en-US" sz="2800" dirty="0">
                <a:solidFill>
                  <a:srgbClr val="993366"/>
                </a:solidFill>
                <a:ea typeface="Verdana" pitchFamily="34" charset="0"/>
                <a:cs typeface="Verdana" pitchFamily="34" charset="0"/>
              </a:rPr>
              <a:t>Empirical work of Harvard economist </a:t>
            </a:r>
            <a:r>
              <a:rPr lang="en-US" sz="2800" b="1" dirty="0" err="1">
                <a:solidFill>
                  <a:srgbClr val="993366"/>
                </a:solidFill>
                <a:ea typeface="Verdana" pitchFamily="34" charset="0"/>
                <a:cs typeface="Verdana" pitchFamily="34" charset="0"/>
              </a:rPr>
              <a:t>Holllis</a:t>
            </a:r>
            <a:r>
              <a:rPr lang="en-US" sz="2800" b="1" dirty="0">
                <a:solidFill>
                  <a:srgbClr val="993366"/>
                </a:solidFill>
                <a:ea typeface="Verdana" pitchFamily="34" charset="0"/>
                <a:cs typeface="Verdana" pitchFamily="34" charset="0"/>
              </a:rPr>
              <a:t> </a:t>
            </a:r>
            <a:r>
              <a:rPr lang="en-US" sz="2800" b="1" dirty="0" err="1">
                <a:solidFill>
                  <a:srgbClr val="993366"/>
                </a:solidFill>
                <a:ea typeface="Verdana" pitchFamily="34" charset="0"/>
                <a:cs typeface="Verdana" pitchFamily="34" charset="0"/>
              </a:rPr>
              <a:t>Chenery</a:t>
            </a:r>
            <a:r>
              <a:rPr lang="en-US" sz="2800" b="1" dirty="0">
                <a:solidFill>
                  <a:srgbClr val="993366"/>
                </a:solidFill>
                <a:ea typeface="Verdana" pitchFamily="34" charset="0"/>
                <a:cs typeface="Verdana" pitchFamily="34" charset="0"/>
              </a:rPr>
              <a:t> and his colleagues</a:t>
            </a:r>
            <a:r>
              <a:rPr lang="en-US" sz="2800" dirty="0">
                <a:solidFill>
                  <a:srgbClr val="993366"/>
                </a:solidFill>
                <a:ea typeface="Verdana" pitchFamily="34" charset="0"/>
                <a:cs typeface="Verdana" pitchFamily="34" charset="0"/>
              </a:rPr>
              <a:t>, cross-sectional and time-series studies of countries at diff. levels of per capital income, identified characteristic features of the development process:</a:t>
            </a:r>
          </a:p>
          <a:p>
            <a:pPr eaLnBrk="1" hangingPunct="1">
              <a:buFontTx/>
              <a:buChar char="-"/>
              <a:defRPr/>
            </a:pPr>
            <a:endParaRPr lang="en-US" sz="2200" dirty="0">
              <a:solidFill>
                <a:srgbClr val="993366"/>
              </a:solidFill>
              <a:latin typeface="+mj-lt"/>
              <a:ea typeface="Verdana" pitchFamily="34" charset="0"/>
              <a:cs typeface="Verdana" pitchFamily="34" charset="0"/>
            </a:endParaRPr>
          </a:p>
        </p:txBody>
      </p:sp>
    </p:spTree>
    <p:extLst>
      <p:ext uri="{BB962C8B-B14F-4D97-AF65-F5344CB8AC3E}">
        <p14:creationId xmlns:p14="http://schemas.microsoft.com/office/powerpoint/2010/main" val="2496582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03BE4D9-7E2F-7849-BCBC-80332FC29ED9}"/>
              </a:ext>
            </a:extLst>
          </p:cNvPr>
          <p:cNvSpPr>
            <a:spLocks noGrp="1" noChangeArrowheads="1"/>
          </p:cNvSpPr>
          <p:nvPr>
            <p:ph type="title"/>
          </p:nvPr>
        </p:nvSpPr>
        <p:spPr>
          <a:xfrm>
            <a:off x="1214438" y="428625"/>
            <a:ext cx="7929562" cy="981075"/>
          </a:xfrm>
        </p:spPr>
        <p:txBody>
          <a:bodyPr/>
          <a:lstStyle/>
          <a:p>
            <a:pPr algn="l" eaLnBrk="1" hangingPunct="1"/>
            <a:r>
              <a:rPr lang="en-US" altLang="en-US" b="1">
                <a:solidFill>
                  <a:srgbClr val="660033"/>
                </a:solidFill>
              </a:rPr>
              <a:t>II. STRUCTURAL CHANGE</a:t>
            </a:r>
          </a:p>
        </p:txBody>
      </p:sp>
      <p:sp>
        <p:nvSpPr>
          <p:cNvPr id="106499" name="Rectangle 3">
            <a:extLst>
              <a:ext uri="{FF2B5EF4-FFF2-40B4-BE49-F238E27FC236}">
                <a16:creationId xmlns:a16="http://schemas.microsoft.com/office/drawing/2014/main" id="{36177A5B-5F9D-4C48-BDD0-6E471F90C77B}"/>
              </a:ext>
            </a:extLst>
          </p:cNvPr>
          <p:cNvSpPr>
            <a:spLocks noGrp="1" noChangeArrowheads="1"/>
          </p:cNvSpPr>
          <p:nvPr>
            <p:ph type="body" idx="1"/>
          </p:nvPr>
        </p:nvSpPr>
        <p:spPr>
          <a:xfrm>
            <a:off x="449451" y="1409700"/>
            <a:ext cx="8337362" cy="5187950"/>
          </a:xfrm>
        </p:spPr>
        <p:txBody>
          <a:bodyPr>
            <a:normAutofit fontScale="92500"/>
          </a:bodyPr>
          <a:lstStyle/>
          <a:p>
            <a:pPr eaLnBrk="1" hangingPunct="1">
              <a:buFontTx/>
              <a:buNone/>
              <a:defRPr/>
            </a:pPr>
            <a:r>
              <a:rPr lang="en-US" sz="2800" b="1" dirty="0">
                <a:latin typeface="+mj-lt"/>
                <a:ea typeface="Verdana" pitchFamily="34" charset="0"/>
                <a:cs typeface="Verdana" pitchFamily="34" charset="0"/>
              </a:rPr>
              <a:t>PATTERNS OF DEVELOPMENT ANALYSIS</a:t>
            </a:r>
          </a:p>
          <a:p>
            <a:pPr eaLnBrk="1" hangingPunct="1">
              <a:buFont typeface="Arial" charset="0"/>
              <a:buChar char="•"/>
              <a:defRPr/>
            </a:pPr>
            <a:r>
              <a:rPr lang="en-US" sz="2800" dirty="0">
                <a:solidFill>
                  <a:srgbClr val="993366"/>
                </a:solidFill>
                <a:latin typeface="+mj-lt"/>
                <a:ea typeface="Verdana" pitchFamily="34" charset="0"/>
                <a:cs typeface="Verdana" pitchFamily="34" charset="0"/>
              </a:rPr>
              <a:t>Shift from </a:t>
            </a:r>
            <a:r>
              <a:rPr lang="en-US" sz="2800" dirty="0" err="1">
                <a:solidFill>
                  <a:srgbClr val="993366"/>
                </a:solidFill>
                <a:latin typeface="+mj-lt"/>
                <a:ea typeface="Verdana" pitchFamily="34" charset="0"/>
                <a:cs typeface="Verdana" pitchFamily="34" charset="0"/>
              </a:rPr>
              <a:t>agri</a:t>
            </a:r>
            <a:r>
              <a:rPr lang="en-US" sz="2800" dirty="0">
                <a:solidFill>
                  <a:srgbClr val="993366"/>
                </a:solidFill>
                <a:latin typeface="+mj-lt"/>
                <a:ea typeface="Verdana" pitchFamily="34" charset="0"/>
                <a:cs typeface="Verdana" pitchFamily="34" charset="0"/>
              </a:rPr>
              <a:t> to industrial production</a:t>
            </a:r>
          </a:p>
          <a:p>
            <a:pPr eaLnBrk="1" hangingPunct="1">
              <a:buFont typeface="Arial" charset="0"/>
              <a:buChar char="•"/>
              <a:defRPr/>
            </a:pPr>
            <a:r>
              <a:rPr lang="en-US" sz="2800" dirty="0">
                <a:solidFill>
                  <a:srgbClr val="993366"/>
                </a:solidFill>
                <a:latin typeface="+mj-lt"/>
                <a:ea typeface="Verdana" pitchFamily="34" charset="0"/>
                <a:cs typeface="Verdana" pitchFamily="34" charset="0"/>
              </a:rPr>
              <a:t>Steady accumulation of physical and human capital</a:t>
            </a:r>
          </a:p>
          <a:p>
            <a:pPr eaLnBrk="1" hangingPunct="1">
              <a:buFont typeface="Arial" charset="0"/>
              <a:buChar char="•"/>
              <a:defRPr/>
            </a:pPr>
            <a:r>
              <a:rPr lang="en-US" sz="2800" dirty="0">
                <a:solidFill>
                  <a:srgbClr val="993366"/>
                </a:solidFill>
                <a:latin typeface="+mj-lt"/>
                <a:ea typeface="Verdana" pitchFamily="34" charset="0"/>
                <a:cs typeface="Verdana" pitchFamily="34" charset="0"/>
              </a:rPr>
              <a:t>Change in consumer demand from basic necessities to diverse manufactured goods</a:t>
            </a:r>
          </a:p>
          <a:p>
            <a:pPr eaLnBrk="1" hangingPunct="1">
              <a:buFont typeface="Arial" charset="0"/>
              <a:buChar char="•"/>
              <a:defRPr/>
            </a:pPr>
            <a:r>
              <a:rPr lang="en-US" sz="2800" dirty="0">
                <a:solidFill>
                  <a:srgbClr val="993366"/>
                </a:solidFill>
                <a:latin typeface="+mj-lt"/>
                <a:ea typeface="Verdana" pitchFamily="34" charset="0"/>
                <a:cs typeface="Verdana" pitchFamily="34" charset="0"/>
              </a:rPr>
              <a:t>Growth of cities and urban industries</a:t>
            </a:r>
          </a:p>
          <a:p>
            <a:pPr eaLnBrk="1" hangingPunct="1">
              <a:buFont typeface="Arial" charset="0"/>
              <a:buChar char="•"/>
              <a:defRPr/>
            </a:pPr>
            <a:r>
              <a:rPr lang="en-US" sz="2800" dirty="0">
                <a:solidFill>
                  <a:srgbClr val="993366"/>
                </a:solidFill>
                <a:latin typeface="+mj-lt"/>
                <a:ea typeface="Verdana" pitchFamily="34" charset="0"/>
                <a:cs typeface="Verdana" pitchFamily="34" charset="0"/>
              </a:rPr>
              <a:t>Decline in family size and overall population growth</a:t>
            </a:r>
          </a:p>
          <a:p>
            <a:pPr eaLnBrk="1" hangingPunct="1">
              <a:buFont typeface="Arial" charset="0"/>
              <a:buChar char="•"/>
              <a:defRPr/>
            </a:pPr>
            <a:endParaRPr lang="en-US" sz="2800" dirty="0">
              <a:solidFill>
                <a:srgbClr val="993366"/>
              </a:solidFill>
              <a:latin typeface="+mj-lt"/>
              <a:ea typeface="Verdana" pitchFamily="34" charset="0"/>
              <a:cs typeface="Verdana" pitchFamily="34" charset="0"/>
            </a:endParaRPr>
          </a:p>
          <a:p>
            <a:pPr eaLnBrk="1" hangingPunct="1">
              <a:buFontTx/>
              <a:buNone/>
              <a:defRPr/>
            </a:pPr>
            <a:r>
              <a:rPr lang="en-US" sz="2800" dirty="0">
                <a:solidFill>
                  <a:srgbClr val="993366"/>
                </a:solidFill>
                <a:latin typeface="+mj-lt"/>
                <a:ea typeface="Verdana" pitchFamily="34" charset="0"/>
                <a:cs typeface="Verdana" pitchFamily="34" charset="0"/>
              </a:rPr>
              <a:t>- Proponents of structural change model prefer “facts to speak for themselves” unlike theories such as stages of growth</a:t>
            </a:r>
          </a:p>
        </p:txBody>
      </p:sp>
    </p:spTree>
    <p:extLst>
      <p:ext uri="{BB962C8B-B14F-4D97-AF65-F5344CB8AC3E}">
        <p14:creationId xmlns:p14="http://schemas.microsoft.com/office/powerpoint/2010/main" val="4063856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6">
            <a:extLst>
              <a:ext uri="{FF2B5EF4-FFF2-40B4-BE49-F238E27FC236}">
                <a16:creationId xmlns:a16="http://schemas.microsoft.com/office/drawing/2014/main" id="{2BBAA640-9EEE-B64E-B454-3530DB8E0848}"/>
              </a:ext>
            </a:extLst>
          </p:cNvPr>
          <p:cNvSpPr>
            <a:spLocks noChangeArrowheads="1"/>
          </p:cNvSpPr>
          <p:nvPr/>
        </p:nvSpPr>
        <p:spPr bwMode="auto">
          <a:xfrm>
            <a:off x="3571875" y="579438"/>
            <a:ext cx="518160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4400" b="1" dirty="0">
                <a:solidFill>
                  <a:srgbClr val="660033"/>
                </a:solidFill>
              </a:rPr>
              <a:t>II. DEPENDENCY THEORIES</a:t>
            </a:r>
            <a:endParaRPr lang="es-ES" altLang="en-US" sz="4400" b="1" dirty="0">
              <a:solidFill>
                <a:srgbClr val="800080"/>
              </a:solidFill>
            </a:endParaRPr>
          </a:p>
        </p:txBody>
      </p:sp>
      <p:pic>
        <p:nvPicPr>
          <p:cNvPr id="6147" name="Picture 2" descr="http://images.clipartof.com/small/439431-Royalty-Free-RF-Clip-Art-Illustration-Of-A-Cartoon-Businesswoman-Noticing-An-Inconsistency-In-Steps.jpg">
            <a:extLst>
              <a:ext uri="{FF2B5EF4-FFF2-40B4-BE49-F238E27FC236}">
                <a16:creationId xmlns:a16="http://schemas.microsoft.com/office/drawing/2014/main" id="{A4253638-64EF-8A4F-9309-28CBB58E3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256"/>
          <a:stretch>
            <a:fillRect/>
          </a:stretch>
        </p:blipFill>
        <p:spPr bwMode="auto">
          <a:xfrm>
            <a:off x="5214938" y="3000375"/>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DD99737-5255-C144-893B-256262903D8E}"/>
              </a:ext>
            </a:extLst>
          </p:cNvPr>
          <p:cNvSpPr txBox="1"/>
          <p:nvPr/>
        </p:nvSpPr>
        <p:spPr>
          <a:xfrm>
            <a:off x="1133856" y="4242816"/>
            <a:ext cx="3735125" cy="923330"/>
          </a:xfrm>
          <a:prstGeom prst="rect">
            <a:avLst/>
          </a:prstGeom>
          <a:noFill/>
        </p:spPr>
        <p:txBody>
          <a:bodyPr wrap="none" rtlCol="0">
            <a:spAutoFit/>
          </a:bodyPr>
          <a:lstStyle/>
          <a:p>
            <a:r>
              <a:rPr lang="en-US" dirty="0"/>
              <a:t>BIBLICAL PRINCIPLES</a:t>
            </a:r>
          </a:p>
          <a:p>
            <a:r>
              <a:rPr lang="en-US" dirty="0"/>
              <a:t>AGAINST USURY, KEEP OUT OF DEBT</a:t>
            </a:r>
          </a:p>
          <a:p>
            <a:r>
              <a:rPr lang="en-US" dirty="0"/>
              <a:t>LIBERTY FROM OPPRESSION</a:t>
            </a:r>
          </a:p>
        </p:txBody>
      </p:sp>
    </p:spTree>
    <p:extLst>
      <p:ext uri="{BB962C8B-B14F-4D97-AF65-F5344CB8AC3E}">
        <p14:creationId xmlns:p14="http://schemas.microsoft.com/office/powerpoint/2010/main" val="840835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III. The Opposite View: </a:t>
            </a:r>
            <a:br>
              <a:rPr lang="en-US" dirty="0"/>
            </a:br>
            <a:r>
              <a:rPr lang="en-US" dirty="0"/>
              <a:t>Dependency Theory</a:t>
            </a:r>
          </a:p>
        </p:txBody>
      </p:sp>
      <p:sp>
        <p:nvSpPr>
          <p:cNvPr id="3" name="Content Placeholder 2"/>
          <p:cNvSpPr>
            <a:spLocks noGrp="1"/>
          </p:cNvSpPr>
          <p:nvPr>
            <p:ph idx="1"/>
          </p:nvPr>
        </p:nvSpPr>
        <p:spPr>
          <a:xfrm>
            <a:off x="635430" y="1689315"/>
            <a:ext cx="8051369" cy="5021451"/>
          </a:xfrm>
        </p:spPr>
        <p:txBody>
          <a:bodyPr>
            <a:normAutofit/>
          </a:bodyPr>
          <a:lstStyle/>
          <a:p>
            <a:r>
              <a:rPr lang="en-US" sz="2400" dirty="0"/>
              <a:t>1970’s </a:t>
            </a:r>
            <a:r>
              <a:rPr lang="en-US" sz="2400" b="1" dirty="0">
                <a:solidFill>
                  <a:srgbClr val="993366"/>
                </a:solidFill>
                <a:ea typeface="Verdana" pitchFamily="34" charset="0"/>
                <a:cs typeface="Verdana" pitchFamily="34" charset="0"/>
              </a:rPr>
              <a:t>Developing countries caught in a dependence and dominance relationship with rich countries </a:t>
            </a:r>
            <a:r>
              <a:rPr lang="en-US" sz="2400" dirty="0">
                <a:solidFill>
                  <a:srgbClr val="993366"/>
                </a:solidFill>
                <a:ea typeface="Verdana" pitchFamily="34" charset="0"/>
                <a:cs typeface="Verdana" pitchFamily="34" charset="0"/>
              </a:rPr>
              <a:t>b</a:t>
            </a:r>
            <a:r>
              <a:rPr lang="en-US" sz="2400" dirty="0">
                <a:solidFill>
                  <a:srgbClr val="660033"/>
                </a:solidFill>
                <a:ea typeface="Verdana" pitchFamily="34" charset="0"/>
                <a:cs typeface="Verdana" pitchFamily="34" charset="0"/>
              </a:rPr>
              <a:t>ecause of institutional, political and economic rigidities, </a:t>
            </a:r>
            <a:r>
              <a:rPr lang="en-US" sz="2400" dirty="0"/>
              <a:t>which have an interest in maintaining their dominant position</a:t>
            </a:r>
            <a:r>
              <a:rPr lang="en-US" sz="2400" dirty="0">
                <a:solidFill>
                  <a:srgbClr val="660033"/>
                </a:solidFill>
                <a:ea typeface="Verdana" pitchFamily="34" charset="0"/>
                <a:cs typeface="Verdana" pitchFamily="34" charset="0"/>
              </a:rPr>
              <a:t> =&gt; difficulty for poor nations to be self-reliant and independent</a:t>
            </a:r>
            <a:endParaRPr lang="en-US" sz="2400" dirty="0"/>
          </a:p>
          <a:p>
            <a:r>
              <a:rPr lang="en-US" sz="2400" dirty="0"/>
              <a:t>International dependency theory, neocolonial dependence theory, has its origins in </a:t>
            </a:r>
            <a:r>
              <a:rPr lang="en-US" sz="2400" dirty="0">
                <a:hlinkClick r:id="rId2" tooltip="Marxism"/>
              </a:rPr>
              <a:t>Marxism</a:t>
            </a:r>
            <a:r>
              <a:rPr lang="en-US" sz="2400" dirty="0"/>
              <a:t> and views the failure of many developing nations to undergo successful development as being the result of the historical development of the international capitalist system.</a:t>
            </a:r>
          </a:p>
          <a:p>
            <a:r>
              <a:rPr lang="en-US" sz="2400" b="1" dirty="0">
                <a:solidFill>
                  <a:srgbClr val="993366"/>
                </a:solidFill>
                <a:ea typeface="Verdana" pitchFamily="34" charset="0"/>
                <a:cs typeface="Verdana" pitchFamily="34" charset="0"/>
              </a:rPr>
              <a:t>Resurgence in various forms in the 21</a:t>
            </a:r>
            <a:r>
              <a:rPr lang="en-US" sz="2400" b="1" baseline="30000" dirty="0">
                <a:solidFill>
                  <a:srgbClr val="993366"/>
                </a:solidFill>
                <a:ea typeface="Verdana" pitchFamily="34" charset="0"/>
                <a:cs typeface="Verdana" pitchFamily="34" charset="0"/>
              </a:rPr>
              <a:t>st</a:t>
            </a:r>
            <a:r>
              <a:rPr lang="en-US" sz="2400" b="1" dirty="0">
                <a:solidFill>
                  <a:srgbClr val="993366"/>
                </a:solidFill>
                <a:ea typeface="Verdana" pitchFamily="34" charset="0"/>
                <a:cs typeface="Verdana" pitchFamily="34" charset="0"/>
              </a:rPr>
              <a:t> century</a:t>
            </a:r>
            <a:endParaRPr lang="en-US" sz="2400" dirty="0"/>
          </a:p>
        </p:txBody>
      </p:sp>
    </p:spTree>
    <p:extLst>
      <p:ext uri="{BB962C8B-B14F-4D97-AF65-F5344CB8AC3E}">
        <p14:creationId xmlns:p14="http://schemas.microsoft.com/office/powerpoint/2010/main" val="561774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Focus?</a:t>
            </a:r>
          </a:p>
        </p:txBody>
      </p:sp>
      <p:sp>
        <p:nvSpPr>
          <p:cNvPr id="3" name="Content Placeholder 2"/>
          <p:cNvSpPr>
            <a:spLocks noGrp="1"/>
          </p:cNvSpPr>
          <p:nvPr>
            <p:ph idx="1"/>
          </p:nvPr>
        </p:nvSpPr>
        <p:spPr/>
        <p:txBody>
          <a:bodyPr/>
          <a:lstStyle/>
          <a:p>
            <a:r>
              <a:rPr lang="en-US" dirty="0"/>
              <a:t>Development economics focuses on how nations can evolve out of poverty. </a:t>
            </a:r>
          </a:p>
          <a:p>
            <a:r>
              <a:rPr lang="en-US" dirty="0"/>
              <a:t>It tends to have both financial, liberational and social goals as outcomes, much more than classical economics.</a:t>
            </a:r>
            <a:br>
              <a:rPr lang="en-US" dirty="0"/>
            </a:br>
            <a:endParaRPr lang="en-US" dirty="0"/>
          </a:p>
        </p:txBody>
      </p:sp>
    </p:spTree>
    <p:extLst>
      <p:ext uri="{BB962C8B-B14F-4D97-AF65-F5344CB8AC3E}">
        <p14:creationId xmlns:p14="http://schemas.microsoft.com/office/powerpoint/2010/main" val="21898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38CCDED-6D78-E34A-A87D-BAFF65E2B883}"/>
              </a:ext>
            </a:extLst>
          </p:cNvPr>
          <p:cNvSpPr>
            <a:spLocks noGrp="1" noChangeArrowheads="1"/>
          </p:cNvSpPr>
          <p:nvPr>
            <p:ph type="title"/>
          </p:nvPr>
        </p:nvSpPr>
        <p:spPr>
          <a:xfrm>
            <a:off x="1071563" y="428625"/>
            <a:ext cx="7929562" cy="981075"/>
          </a:xfrm>
        </p:spPr>
        <p:txBody>
          <a:bodyPr>
            <a:normAutofit fontScale="90000"/>
          </a:bodyPr>
          <a:lstStyle/>
          <a:p>
            <a:r>
              <a:rPr lang="en-US" altLang="en-US" sz="3600" b="1" dirty="0">
                <a:solidFill>
                  <a:srgbClr val="660033"/>
                </a:solidFill>
              </a:rPr>
              <a:t>III. INTERNATIONAL-DEPENDENCE </a:t>
            </a:r>
            <a:br>
              <a:rPr lang="en-US" altLang="en-US" sz="3600" b="1" dirty="0">
                <a:solidFill>
                  <a:srgbClr val="660033"/>
                </a:solidFill>
              </a:rPr>
            </a:br>
            <a:endParaRPr lang="es-ES" altLang="en-US" sz="3600" b="1" dirty="0">
              <a:solidFill>
                <a:srgbClr val="800080"/>
              </a:solidFill>
            </a:endParaRPr>
          </a:p>
        </p:txBody>
      </p:sp>
      <p:sp>
        <p:nvSpPr>
          <p:cNvPr id="106499" name="Rectangle 3">
            <a:extLst>
              <a:ext uri="{FF2B5EF4-FFF2-40B4-BE49-F238E27FC236}">
                <a16:creationId xmlns:a16="http://schemas.microsoft.com/office/drawing/2014/main" id="{EFEEB3F7-78DB-E847-8D34-EE6BAA929785}"/>
              </a:ext>
            </a:extLst>
          </p:cNvPr>
          <p:cNvSpPr>
            <a:spLocks noGrp="1" noChangeArrowheads="1"/>
          </p:cNvSpPr>
          <p:nvPr>
            <p:ph type="body" idx="1"/>
          </p:nvPr>
        </p:nvSpPr>
        <p:spPr>
          <a:xfrm>
            <a:off x="402956" y="1224366"/>
            <a:ext cx="8383857" cy="5373284"/>
          </a:xfrm>
        </p:spPr>
        <p:txBody>
          <a:bodyPr>
            <a:normAutofit lnSpcReduction="10000"/>
          </a:bodyPr>
          <a:lstStyle/>
          <a:p>
            <a:pPr eaLnBrk="1" hangingPunct="1">
              <a:buFontTx/>
              <a:buNone/>
              <a:defRPr/>
            </a:pPr>
            <a:r>
              <a:rPr lang="en-US" sz="2800" b="1" dirty="0">
                <a:latin typeface="+mj-lt"/>
                <a:ea typeface="Verdana" pitchFamily="34" charset="0"/>
                <a:cs typeface="Verdana" pitchFamily="34" charset="0"/>
              </a:rPr>
              <a:t>1. NEOCOLONIAL DEPENDENCY – ROLE OF ELITES</a:t>
            </a:r>
          </a:p>
          <a:p>
            <a:pPr eaLnBrk="1" hangingPunct="1">
              <a:buFontTx/>
              <a:buChar char="-"/>
              <a:defRPr/>
            </a:pPr>
            <a:r>
              <a:rPr lang="en-US" sz="2800" dirty="0">
                <a:solidFill>
                  <a:srgbClr val="993366"/>
                </a:solidFill>
                <a:latin typeface="+mj-lt"/>
                <a:ea typeface="Verdana" pitchFamily="34" charset="0"/>
                <a:cs typeface="Verdana" pitchFamily="34" charset="0"/>
              </a:rPr>
              <a:t>Small elite ruling class (landlords, </a:t>
            </a:r>
            <a:r>
              <a:rPr lang="en-US" sz="2800" dirty="0" err="1">
                <a:solidFill>
                  <a:srgbClr val="993366"/>
                </a:solidFill>
                <a:latin typeface="+mj-lt"/>
                <a:ea typeface="Verdana" pitchFamily="34" charset="0"/>
                <a:cs typeface="Verdana" pitchFamily="34" charset="0"/>
              </a:rPr>
              <a:t>entreps</a:t>
            </a:r>
            <a:r>
              <a:rPr lang="en-US" sz="2800" dirty="0">
                <a:solidFill>
                  <a:srgbClr val="993366"/>
                </a:solidFill>
                <a:latin typeface="+mj-lt"/>
                <a:ea typeface="Verdana" pitchFamily="34" charset="0"/>
                <a:cs typeface="Verdana" pitchFamily="34" charset="0"/>
              </a:rPr>
              <a:t>, military rulers, merchants, public officials, etc.) interests (knowingly or not) to perpetuate the international capitalist system of inequality</a:t>
            </a:r>
          </a:p>
          <a:p>
            <a:pPr eaLnBrk="1" hangingPunct="1">
              <a:buFontTx/>
              <a:buChar char="-"/>
              <a:defRPr/>
            </a:pPr>
            <a:r>
              <a:rPr lang="en-US" sz="2800" dirty="0">
                <a:solidFill>
                  <a:srgbClr val="993366"/>
                </a:solidFill>
                <a:latin typeface="+mj-lt"/>
                <a:ea typeface="Verdana" pitchFamily="34" charset="0"/>
                <a:cs typeface="Verdana" pitchFamily="34" charset="0"/>
              </a:rPr>
              <a:t>The elite serve or are rewarded by international special-interest power groups tied by allegiance or funding to wealthy capitalist countries</a:t>
            </a:r>
          </a:p>
          <a:p>
            <a:pPr eaLnBrk="1" hangingPunct="1">
              <a:buFontTx/>
              <a:buChar char="-"/>
              <a:defRPr/>
            </a:pPr>
            <a:r>
              <a:rPr lang="en-US" sz="2800" dirty="0">
                <a:solidFill>
                  <a:srgbClr val="993366"/>
                </a:solidFill>
                <a:latin typeface="+mj-lt"/>
                <a:ea typeface="Verdana" pitchFamily="34" charset="0"/>
                <a:cs typeface="Verdana" pitchFamily="34" charset="0"/>
              </a:rPr>
              <a:t>Elites’ viewpoints inhibit genuine reform efforts and may lead to even lower levels of living and perpetuation of underdevelopment</a:t>
            </a:r>
          </a:p>
          <a:p>
            <a:pPr eaLnBrk="1" hangingPunct="1">
              <a:buFontTx/>
              <a:buChar char="-"/>
              <a:defRPr/>
            </a:pPr>
            <a:r>
              <a:rPr lang="en-US" sz="2800" dirty="0">
                <a:solidFill>
                  <a:srgbClr val="993366"/>
                </a:solidFill>
                <a:latin typeface="+mj-lt"/>
                <a:ea typeface="Verdana" pitchFamily="34" charset="0"/>
                <a:cs typeface="Verdana" pitchFamily="34" charset="0"/>
              </a:rPr>
              <a:t>External-induced against internal constraints</a:t>
            </a:r>
          </a:p>
        </p:txBody>
      </p:sp>
    </p:spTree>
    <p:extLst>
      <p:ext uri="{BB962C8B-B14F-4D97-AF65-F5344CB8AC3E}">
        <p14:creationId xmlns:p14="http://schemas.microsoft.com/office/powerpoint/2010/main" val="4291125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4B0FBD2-BC7E-8D48-96B8-82124DFC799A}"/>
              </a:ext>
            </a:extLst>
          </p:cNvPr>
          <p:cNvSpPr>
            <a:spLocks noGrp="1" noChangeArrowheads="1"/>
          </p:cNvSpPr>
          <p:nvPr>
            <p:ph type="title"/>
          </p:nvPr>
        </p:nvSpPr>
        <p:spPr>
          <a:xfrm>
            <a:off x="1071563" y="428625"/>
            <a:ext cx="7929562" cy="981075"/>
          </a:xfrm>
        </p:spPr>
        <p:txBody>
          <a:bodyPr>
            <a:normAutofit fontScale="90000"/>
          </a:bodyPr>
          <a:lstStyle/>
          <a:p>
            <a:r>
              <a:rPr lang="en-US" altLang="en-US" sz="3600" b="1" dirty="0">
                <a:solidFill>
                  <a:srgbClr val="660033"/>
                </a:solidFill>
              </a:rPr>
              <a:t>IIIB. INTERNATIONAL-DEPENDENCE </a:t>
            </a:r>
            <a:r>
              <a:rPr lang="en-US" altLang="en-US" b="1" dirty="0">
                <a:solidFill>
                  <a:srgbClr val="660033"/>
                </a:solidFill>
              </a:rPr>
              <a:t>REVOLUTION</a:t>
            </a:r>
            <a:r>
              <a:rPr lang="en-US" altLang="en-US" sz="3600" b="1" dirty="0">
                <a:solidFill>
                  <a:srgbClr val="660033"/>
                </a:solidFill>
              </a:rPr>
              <a:t> </a:t>
            </a:r>
            <a:br>
              <a:rPr lang="en-US" altLang="en-US" sz="3600" b="1" dirty="0">
                <a:solidFill>
                  <a:srgbClr val="660033"/>
                </a:solidFill>
              </a:rPr>
            </a:br>
            <a:endParaRPr lang="es-ES" altLang="en-US" sz="3600" b="1" dirty="0">
              <a:solidFill>
                <a:srgbClr val="800080"/>
              </a:solidFill>
            </a:endParaRPr>
          </a:p>
        </p:txBody>
      </p:sp>
      <p:sp>
        <p:nvSpPr>
          <p:cNvPr id="106499" name="Rectangle 3">
            <a:extLst>
              <a:ext uri="{FF2B5EF4-FFF2-40B4-BE49-F238E27FC236}">
                <a16:creationId xmlns:a16="http://schemas.microsoft.com/office/drawing/2014/main" id="{7B88DF37-3E27-7344-AF6F-BA1FCC022445}"/>
              </a:ext>
            </a:extLst>
          </p:cNvPr>
          <p:cNvSpPr>
            <a:spLocks noGrp="1" noChangeArrowheads="1"/>
          </p:cNvSpPr>
          <p:nvPr>
            <p:ph type="body" idx="1"/>
          </p:nvPr>
        </p:nvSpPr>
        <p:spPr>
          <a:xfrm>
            <a:off x="480447" y="1409700"/>
            <a:ext cx="8306366" cy="5187950"/>
          </a:xfrm>
        </p:spPr>
        <p:txBody>
          <a:bodyPr>
            <a:normAutofit/>
          </a:bodyPr>
          <a:lstStyle/>
          <a:p>
            <a:pPr eaLnBrk="1" hangingPunct="1">
              <a:buFontTx/>
              <a:buNone/>
              <a:defRPr/>
            </a:pPr>
            <a:r>
              <a:rPr lang="en-US" sz="2800" b="1" dirty="0">
                <a:latin typeface="+mj-lt"/>
                <a:ea typeface="Verdana" pitchFamily="34" charset="0"/>
                <a:cs typeface="Verdana" pitchFamily="34" charset="0"/>
              </a:rPr>
              <a:t>2. REVOLUTION</a:t>
            </a:r>
          </a:p>
          <a:p>
            <a:pPr eaLnBrk="1" hangingPunct="1">
              <a:buFontTx/>
              <a:buChar char="-"/>
              <a:defRPr/>
            </a:pPr>
            <a:r>
              <a:rPr lang="en-US" sz="2800" dirty="0">
                <a:solidFill>
                  <a:srgbClr val="993366"/>
                </a:solidFill>
                <a:latin typeface="+mj-lt"/>
                <a:ea typeface="Verdana" pitchFamily="34" charset="0"/>
                <a:cs typeface="Verdana" pitchFamily="34" charset="0"/>
              </a:rPr>
              <a:t>Revolutionary struggles or major restructuring of world capitalist system required to free dependent nations</a:t>
            </a:r>
          </a:p>
        </p:txBody>
      </p:sp>
    </p:spTree>
    <p:extLst>
      <p:ext uri="{BB962C8B-B14F-4D97-AF65-F5344CB8AC3E}">
        <p14:creationId xmlns:p14="http://schemas.microsoft.com/office/powerpoint/2010/main" val="980695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4B0FBD2-BC7E-8D48-96B8-82124DFC799A}"/>
              </a:ext>
            </a:extLst>
          </p:cNvPr>
          <p:cNvSpPr>
            <a:spLocks noGrp="1" noChangeArrowheads="1"/>
          </p:cNvSpPr>
          <p:nvPr>
            <p:ph type="title"/>
          </p:nvPr>
        </p:nvSpPr>
        <p:spPr>
          <a:xfrm>
            <a:off x="1071563" y="428625"/>
            <a:ext cx="7929562" cy="981075"/>
          </a:xfrm>
        </p:spPr>
        <p:txBody>
          <a:bodyPr>
            <a:normAutofit fontScale="90000"/>
          </a:bodyPr>
          <a:lstStyle/>
          <a:p>
            <a:r>
              <a:rPr lang="en-US" altLang="en-US" sz="3600" b="1" dirty="0">
                <a:solidFill>
                  <a:srgbClr val="660033"/>
                </a:solidFill>
              </a:rPr>
              <a:t>IIIB. INTERNATIONAL-DEPENDENCE</a:t>
            </a:r>
            <a:br>
              <a:rPr lang="en-US" altLang="en-US" sz="3600" b="1" dirty="0">
                <a:solidFill>
                  <a:srgbClr val="660033"/>
                </a:solidFill>
              </a:rPr>
            </a:br>
            <a:endParaRPr lang="es-ES" altLang="en-US" sz="3600" b="1" dirty="0">
              <a:solidFill>
                <a:srgbClr val="800080"/>
              </a:solidFill>
            </a:endParaRPr>
          </a:p>
        </p:txBody>
      </p:sp>
      <p:sp>
        <p:nvSpPr>
          <p:cNvPr id="106499" name="Rectangle 3">
            <a:extLst>
              <a:ext uri="{FF2B5EF4-FFF2-40B4-BE49-F238E27FC236}">
                <a16:creationId xmlns:a16="http://schemas.microsoft.com/office/drawing/2014/main" id="{7B88DF37-3E27-7344-AF6F-BA1FCC022445}"/>
              </a:ext>
            </a:extLst>
          </p:cNvPr>
          <p:cNvSpPr>
            <a:spLocks noGrp="1" noChangeArrowheads="1"/>
          </p:cNvSpPr>
          <p:nvPr>
            <p:ph type="body" idx="1"/>
          </p:nvPr>
        </p:nvSpPr>
        <p:spPr>
          <a:xfrm>
            <a:off x="480447" y="1409700"/>
            <a:ext cx="8306366" cy="5187950"/>
          </a:xfrm>
        </p:spPr>
        <p:txBody>
          <a:bodyPr>
            <a:normAutofit/>
          </a:bodyPr>
          <a:lstStyle/>
          <a:p>
            <a:pPr eaLnBrk="1" hangingPunct="1">
              <a:buFontTx/>
              <a:buNone/>
              <a:defRPr/>
            </a:pPr>
            <a:r>
              <a:rPr lang="en-US" sz="2800" b="1" dirty="0">
                <a:latin typeface="+mj-lt"/>
                <a:ea typeface="Verdana" pitchFamily="34" charset="0"/>
                <a:cs typeface="Verdana" pitchFamily="34" charset="0"/>
              </a:rPr>
              <a:t>3. EXPANDED THEORY</a:t>
            </a:r>
          </a:p>
          <a:p>
            <a:pPr eaLnBrk="1" hangingPunct="1">
              <a:buFontTx/>
              <a:buNone/>
              <a:defRPr/>
            </a:pPr>
            <a:r>
              <a:rPr lang="en-US" sz="2800" b="1" dirty="0" err="1">
                <a:solidFill>
                  <a:srgbClr val="993366"/>
                </a:solidFill>
                <a:latin typeface="+mj-lt"/>
                <a:ea typeface="Verdana" pitchFamily="34" charset="0"/>
                <a:cs typeface="Verdana" pitchFamily="34" charset="0"/>
              </a:rPr>
              <a:t>Theotonio</a:t>
            </a:r>
            <a:r>
              <a:rPr lang="en-US" sz="2800" b="1" dirty="0">
                <a:solidFill>
                  <a:srgbClr val="993366"/>
                </a:solidFill>
                <a:latin typeface="+mj-lt"/>
                <a:ea typeface="Verdana" pitchFamily="34" charset="0"/>
                <a:cs typeface="Verdana" pitchFamily="34" charset="0"/>
              </a:rPr>
              <a:t> Dos Santos</a:t>
            </a:r>
            <a:r>
              <a:rPr lang="en-US" sz="2800" dirty="0">
                <a:solidFill>
                  <a:srgbClr val="993366"/>
                </a:solidFill>
                <a:latin typeface="+mj-lt"/>
                <a:ea typeface="Verdana" pitchFamily="34" charset="0"/>
                <a:cs typeface="Verdana" pitchFamily="34" charset="0"/>
              </a:rPr>
              <a:t> </a:t>
            </a:r>
          </a:p>
          <a:p>
            <a:pPr eaLnBrk="1" hangingPunct="1">
              <a:buFontTx/>
              <a:buNone/>
              <a:defRPr/>
            </a:pPr>
            <a:r>
              <a:rPr lang="en-US" sz="2800" dirty="0">
                <a:solidFill>
                  <a:srgbClr val="993366"/>
                </a:solidFill>
                <a:latin typeface="+mj-lt"/>
                <a:ea typeface="Verdana" pitchFamily="34" charset="0"/>
                <a:cs typeface="Verdana" pitchFamily="34" charset="0"/>
              </a:rPr>
              <a:t>Dependence as conditioning situation ; </a:t>
            </a:r>
          </a:p>
          <a:p>
            <a:pPr eaLnBrk="1" hangingPunct="1">
              <a:buFontTx/>
              <a:buNone/>
              <a:defRPr/>
            </a:pPr>
            <a:r>
              <a:rPr lang="en-US" sz="2800" dirty="0">
                <a:solidFill>
                  <a:srgbClr val="993366"/>
                </a:solidFill>
                <a:latin typeface="+mj-lt"/>
                <a:ea typeface="Verdana" pitchFamily="34" charset="0"/>
                <a:cs typeface="Verdana" pitchFamily="34" charset="0"/>
              </a:rPr>
              <a:t>Expand based on expansion of dominant countries; Dominant countries w/  technological, commercial, capital and sociopolitical predominance can exploit and extract local surplus; </a:t>
            </a:r>
          </a:p>
          <a:p>
            <a:pPr eaLnBrk="1" hangingPunct="1">
              <a:buFontTx/>
              <a:buNone/>
              <a:defRPr/>
            </a:pPr>
            <a:r>
              <a:rPr lang="en-US" sz="2800" dirty="0">
                <a:solidFill>
                  <a:srgbClr val="993366"/>
                </a:solidFill>
                <a:latin typeface="+mj-lt"/>
                <a:ea typeface="Verdana" pitchFamily="34" charset="0"/>
                <a:cs typeface="Verdana" pitchFamily="34" charset="0"/>
              </a:rPr>
              <a:t>Dependence as based on the international division of labor – industrial development in some and restricted in others</a:t>
            </a:r>
          </a:p>
        </p:txBody>
      </p:sp>
    </p:spTree>
    <p:extLst>
      <p:ext uri="{BB962C8B-B14F-4D97-AF65-F5344CB8AC3E}">
        <p14:creationId xmlns:p14="http://schemas.microsoft.com/office/powerpoint/2010/main" val="234625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DA57C48-C956-F549-9081-4659C733DCE8}"/>
              </a:ext>
            </a:extLst>
          </p:cNvPr>
          <p:cNvSpPr>
            <a:spLocks noGrp="1" noChangeArrowheads="1"/>
          </p:cNvSpPr>
          <p:nvPr>
            <p:ph type="title"/>
          </p:nvPr>
        </p:nvSpPr>
        <p:spPr>
          <a:xfrm>
            <a:off x="1071563" y="428625"/>
            <a:ext cx="7929562" cy="981075"/>
          </a:xfrm>
        </p:spPr>
        <p:txBody>
          <a:bodyPr>
            <a:normAutofit fontScale="90000"/>
          </a:bodyPr>
          <a:lstStyle/>
          <a:p>
            <a:r>
              <a:rPr lang="en-US" altLang="en-US" sz="3600" b="1" dirty="0">
                <a:solidFill>
                  <a:srgbClr val="660033"/>
                </a:solidFill>
              </a:rPr>
              <a:t>IIIB. INTERNATIONAL-DEPENDENCE </a:t>
            </a:r>
            <a:br>
              <a:rPr lang="en-US" altLang="en-US" sz="3600" b="1" dirty="0">
                <a:solidFill>
                  <a:srgbClr val="660033"/>
                </a:solidFill>
              </a:rPr>
            </a:br>
            <a:endParaRPr lang="es-ES" altLang="en-US" sz="3600" b="1" dirty="0">
              <a:solidFill>
                <a:srgbClr val="800080"/>
              </a:solidFill>
            </a:endParaRPr>
          </a:p>
        </p:txBody>
      </p:sp>
      <p:sp>
        <p:nvSpPr>
          <p:cNvPr id="106499" name="Rectangle 3">
            <a:extLst>
              <a:ext uri="{FF2B5EF4-FFF2-40B4-BE49-F238E27FC236}">
                <a16:creationId xmlns:a16="http://schemas.microsoft.com/office/drawing/2014/main" id="{2B6EFDA5-38A0-9B4C-85FF-49E2B36D0C38}"/>
              </a:ext>
            </a:extLst>
          </p:cNvPr>
          <p:cNvSpPr>
            <a:spLocks noGrp="1" noChangeArrowheads="1"/>
          </p:cNvSpPr>
          <p:nvPr>
            <p:ph type="body" idx="1"/>
          </p:nvPr>
        </p:nvSpPr>
        <p:spPr>
          <a:xfrm>
            <a:off x="371959" y="1409700"/>
            <a:ext cx="8414854" cy="5187950"/>
          </a:xfrm>
        </p:spPr>
        <p:txBody>
          <a:bodyPr>
            <a:normAutofit lnSpcReduction="10000"/>
          </a:bodyPr>
          <a:lstStyle/>
          <a:p>
            <a:pPr eaLnBrk="1" hangingPunct="1">
              <a:buFontTx/>
              <a:buNone/>
              <a:defRPr/>
            </a:pPr>
            <a:r>
              <a:rPr lang="en-US" sz="2800" b="1" dirty="0">
                <a:latin typeface="+mj-lt"/>
                <a:ea typeface="Verdana" pitchFamily="34" charset="0"/>
                <a:cs typeface="Verdana" pitchFamily="34" charset="0"/>
              </a:rPr>
              <a:t>4. CATHOLIC TEACHING</a:t>
            </a:r>
          </a:p>
          <a:p>
            <a:pPr>
              <a:defRPr/>
            </a:pPr>
            <a:r>
              <a:rPr lang="en-US" sz="2800" b="1" dirty="0">
                <a:solidFill>
                  <a:srgbClr val="993366"/>
                </a:solidFill>
                <a:latin typeface="+mj-lt"/>
                <a:ea typeface="Verdana" pitchFamily="34" charset="0"/>
                <a:cs typeface="Verdana" pitchFamily="34" charset="0"/>
              </a:rPr>
              <a:t>Pope John Paul II</a:t>
            </a:r>
            <a:r>
              <a:rPr lang="en-US" sz="2800" dirty="0">
                <a:solidFill>
                  <a:srgbClr val="993366"/>
                </a:solidFill>
                <a:latin typeface="+mj-lt"/>
                <a:ea typeface="Verdana" pitchFamily="34" charset="0"/>
                <a:cs typeface="Verdana" pitchFamily="34" charset="0"/>
              </a:rPr>
              <a:t>: </a:t>
            </a:r>
            <a:r>
              <a:rPr lang="en-US" sz="2800" dirty="0"/>
              <a:t>One must denounce the existence of economic, financial, and social mechanisms which, although they are manipulated by people, often function almost automatically, thus accentuating the situation of wealth for some and poverty for the rest. These mechanisms, which are maneuvered directly or indirectly by the more developed countries, by their very functioning, favor the interests of the people manipulating them. But in the end. they suffocate or condition the economies of the less developed countries.</a:t>
            </a:r>
            <a:endParaRPr lang="en-US" sz="2800" dirty="0">
              <a:solidFill>
                <a:srgbClr val="993366"/>
              </a:solidFill>
              <a:latin typeface="+mj-lt"/>
              <a:ea typeface="Verdana" pitchFamily="34" charset="0"/>
              <a:cs typeface="Verdana" pitchFamily="34" charset="0"/>
            </a:endParaRPr>
          </a:p>
        </p:txBody>
      </p:sp>
    </p:spTree>
    <p:extLst>
      <p:ext uri="{BB962C8B-B14F-4D97-AF65-F5344CB8AC3E}">
        <p14:creationId xmlns:p14="http://schemas.microsoft.com/office/powerpoint/2010/main" val="1444201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8A82921-F9D9-7348-A84F-F3EC1B6209DF}"/>
              </a:ext>
            </a:extLst>
          </p:cNvPr>
          <p:cNvSpPr>
            <a:spLocks noGrp="1" noChangeArrowheads="1"/>
          </p:cNvSpPr>
          <p:nvPr>
            <p:ph type="title"/>
          </p:nvPr>
        </p:nvSpPr>
        <p:spPr>
          <a:xfrm>
            <a:off x="1071563" y="428625"/>
            <a:ext cx="7929562" cy="981075"/>
          </a:xfrm>
        </p:spPr>
        <p:txBody>
          <a:bodyPr>
            <a:normAutofit fontScale="90000"/>
          </a:bodyPr>
          <a:lstStyle/>
          <a:p>
            <a:r>
              <a:rPr lang="en-US" altLang="en-US" sz="3600" b="1" dirty="0">
                <a:solidFill>
                  <a:srgbClr val="660033"/>
                </a:solidFill>
              </a:rPr>
              <a:t>III. INTERNATIONAL-DEPENDENCE </a:t>
            </a:r>
            <a:br>
              <a:rPr lang="en-US" altLang="en-US" sz="3600" b="1" dirty="0">
                <a:solidFill>
                  <a:srgbClr val="660033"/>
                </a:solidFill>
              </a:rPr>
            </a:br>
            <a:endParaRPr lang="es-ES" altLang="en-US" sz="3600" b="1" dirty="0">
              <a:solidFill>
                <a:srgbClr val="800080"/>
              </a:solidFill>
            </a:endParaRPr>
          </a:p>
        </p:txBody>
      </p:sp>
      <p:sp>
        <p:nvSpPr>
          <p:cNvPr id="106499" name="Rectangle 3">
            <a:extLst>
              <a:ext uri="{FF2B5EF4-FFF2-40B4-BE49-F238E27FC236}">
                <a16:creationId xmlns:a16="http://schemas.microsoft.com/office/drawing/2014/main" id="{9FBF21E7-BEA1-0E4D-B10F-D5BA3BE9D404}"/>
              </a:ext>
            </a:extLst>
          </p:cNvPr>
          <p:cNvSpPr>
            <a:spLocks noGrp="1" noChangeArrowheads="1"/>
          </p:cNvSpPr>
          <p:nvPr>
            <p:ph type="body" idx="1"/>
          </p:nvPr>
        </p:nvSpPr>
        <p:spPr>
          <a:xfrm>
            <a:off x="387459" y="1720312"/>
            <a:ext cx="8185042" cy="4877338"/>
          </a:xfrm>
        </p:spPr>
        <p:txBody>
          <a:bodyPr>
            <a:normAutofit lnSpcReduction="10000"/>
          </a:bodyPr>
          <a:lstStyle/>
          <a:p>
            <a:pPr marL="514350" indent="-514350" eaLnBrk="1" hangingPunct="1">
              <a:buFontTx/>
              <a:buNone/>
              <a:defRPr/>
            </a:pPr>
            <a:r>
              <a:rPr lang="en-US" sz="2800" b="1" dirty="0">
                <a:latin typeface="+mj-lt"/>
                <a:ea typeface="Verdana" pitchFamily="34" charset="0"/>
                <a:cs typeface="Verdana" pitchFamily="34" charset="0"/>
              </a:rPr>
              <a:t>5. FALSE-PARADIGM MODEL</a:t>
            </a:r>
          </a:p>
          <a:p>
            <a:pPr marL="457200" indent="-457200" eaLnBrk="1" hangingPunct="1">
              <a:buFontTx/>
              <a:buChar char="-"/>
              <a:defRPr/>
            </a:pPr>
            <a:r>
              <a:rPr lang="en-US" sz="2800" dirty="0">
                <a:solidFill>
                  <a:srgbClr val="993366"/>
                </a:solidFill>
                <a:latin typeface="+mj-lt"/>
                <a:ea typeface="Verdana" pitchFamily="34" charset="0"/>
                <a:cs typeface="Verdana" pitchFamily="34" charset="0"/>
              </a:rPr>
              <a:t>less-radical</a:t>
            </a:r>
          </a:p>
          <a:p>
            <a:pPr marL="457200" indent="-457200" eaLnBrk="1" hangingPunct="1">
              <a:buFontTx/>
              <a:buChar char="-"/>
              <a:defRPr/>
            </a:pPr>
            <a:r>
              <a:rPr lang="en-US" sz="2800" b="1" dirty="0">
                <a:solidFill>
                  <a:srgbClr val="993366"/>
                </a:solidFill>
                <a:latin typeface="+mj-lt"/>
                <a:ea typeface="Verdana" pitchFamily="34" charset="0"/>
                <a:cs typeface="Verdana" pitchFamily="34" charset="0"/>
              </a:rPr>
              <a:t>Underdevelopment as result of faulty and inappropriate advice by well-meaning, though uninformed or biased advisers from developed country agencies and orgs</a:t>
            </a:r>
          </a:p>
          <a:p>
            <a:pPr marL="457200" indent="-457200" eaLnBrk="1" hangingPunct="1">
              <a:buFontTx/>
              <a:buChar char="-"/>
              <a:defRPr/>
            </a:pPr>
            <a:r>
              <a:rPr lang="en-US" sz="2800" dirty="0">
                <a:solidFill>
                  <a:srgbClr val="993366"/>
                </a:solidFill>
                <a:latin typeface="+mj-lt"/>
                <a:ea typeface="Verdana" pitchFamily="34" charset="0"/>
                <a:cs typeface="Verdana" pitchFamily="34" charset="0"/>
              </a:rPr>
              <a:t>Inappropriate policies merely serving vested interests of existing power groups (domestic and international)</a:t>
            </a:r>
          </a:p>
          <a:p>
            <a:pPr marL="457200" indent="-457200" eaLnBrk="1" hangingPunct="1">
              <a:buFontTx/>
              <a:buChar char="-"/>
              <a:defRPr/>
            </a:pPr>
            <a:r>
              <a:rPr lang="en-US" sz="2800" dirty="0">
                <a:solidFill>
                  <a:srgbClr val="993366"/>
                </a:solidFill>
                <a:latin typeface="+mj-lt"/>
                <a:ea typeface="Verdana" pitchFamily="34" charset="0"/>
                <a:cs typeface="Verdana" pitchFamily="34" charset="0"/>
              </a:rPr>
              <a:t>Intellectuals, economists, civil servants trained in alien and “irrelevant” Western concepts</a:t>
            </a:r>
          </a:p>
        </p:txBody>
      </p:sp>
    </p:spTree>
    <p:extLst>
      <p:ext uri="{BB962C8B-B14F-4D97-AF65-F5344CB8AC3E}">
        <p14:creationId xmlns:p14="http://schemas.microsoft.com/office/powerpoint/2010/main" val="412656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26">
            <a:extLst>
              <a:ext uri="{FF2B5EF4-FFF2-40B4-BE49-F238E27FC236}">
                <a16:creationId xmlns:a16="http://schemas.microsoft.com/office/drawing/2014/main" id="{44B5678C-A146-A849-B56B-53EEA9D20C00}"/>
              </a:ext>
            </a:extLst>
          </p:cNvPr>
          <p:cNvSpPr>
            <a:spLocks noChangeArrowheads="1"/>
          </p:cNvSpPr>
          <p:nvPr/>
        </p:nvSpPr>
        <p:spPr bwMode="auto">
          <a:xfrm>
            <a:off x="2571750" y="357188"/>
            <a:ext cx="657225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dirty="0">
                <a:solidFill>
                  <a:srgbClr val="660033"/>
                </a:solidFill>
              </a:rPr>
              <a:t>IV. ECONOMIC DUALISM</a:t>
            </a:r>
            <a:endParaRPr lang="es-ES" altLang="en-US" sz="4000" b="1" dirty="0">
              <a:solidFill>
                <a:srgbClr val="800080"/>
              </a:solidFill>
            </a:endParaRPr>
          </a:p>
        </p:txBody>
      </p:sp>
    </p:spTree>
    <p:extLst>
      <p:ext uri="{BB962C8B-B14F-4D97-AF65-F5344CB8AC3E}">
        <p14:creationId xmlns:p14="http://schemas.microsoft.com/office/powerpoint/2010/main" val="848627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Economic Dualism</a:t>
            </a:r>
          </a:p>
        </p:txBody>
      </p:sp>
      <p:sp>
        <p:nvSpPr>
          <p:cNvPr id="3" name="Content Placeholder 2"/>
          <p:cNvSpPr>
            <a:spLocks noGrp="1"/>
          </p:cNvSpPr>
          <p:nvPr>
            <p:ph idx="1"/>
          </p:nvPr>
        </p:nvSpPr>
        <p:spPr>
          <a:xfrm>
            <a:off x="304800" y="1554162"/>
            <a:ext cx="8686800" cy="5303838"/>
          </a:xfrm>
        </p:spPr>
        <p:txBody>
          <a:bodyPr>
            <a:normAutofit lnSpcReduction="10000"/>
          </a:bodyPr>
          <a:lstStyle/>
          <a:p>
            <a:r>
              <a:rPr lang="en-US" sz="2800" dirty="0"/>
              <a:t>The coexistence of modern and traditional sectors within an economy, especially as found in less-developed countries.</a:t>
            </a:r>
          </a:p>
          <a:p>
            <a:r>
              <a:rPr lang="en-US" sz="2800" dirty="0"/>
              <a:t>It is the </a:t>
            </a:r>
            <a:r>
              <a:rPr lang="en-US" sz="2800" dirty="0">
                <a:hlinkClick r:id="rId2"/>
              </a:rPr>
              <a:t>international-structuralist model</a:t>
            </a:r>
            <a:r>
              <a:rPr lang="en-US" sz="2800" dirty="0"/>
              <a:t> which highlighted the </a:t>
            </a:r>
            <a:r>
              <a:rPr lang="en-US" sz="2800" b="1" i="1" dirty="0"/>
              <a:t>concept of dual societies.</a:t>
            </a:r>
            <a:r>
              <a:rPr lang="en-US" sz="2800" dirty="0"/>
              <a:t> This means that there exist rich nations and poor nations at world level; and a few rich accompanied with a majority of poor people in the developing countries. Thus, </a:t>
            </a:r>
            <a:r>
              <a:rPr lang="en-US" sz="2800" b="1" i="1" dirty="0"/>
              <a:t>dualism</a:t>
            </a:r>
            <a:r>
              <a:rPr lang="en-US" sz="2800" dirty="0"/>
              <a:t> is a concept which represents the existence and persistence of increasing divergences between rich and poor both at world level and at country levels.</a:t>
            </a:r>
          </a:p>
          <a:p>
            <a:pPr marL="0" indent="0">
              <a:buNone/>
            </a:pPr>
            <a:r>
              <a:rPr lang="en-US" sz="2400" dirty="0"/>
              <a:t> </a:t>
            </a:r>
          </a:p>
          <a:p>
            <a:pPr marL="0" indent="0">
              <a:buNone/>
            </a:pPr>
            <a:endParaRPr lang="en-US" sz="1800" dirty="0"/>
          </a:p>
          <a:p>
            <a:pPr marL="0" indent="0">
              <a:buNone/>
            </a:pPr>
            <a:endParaRPr lang="en-US" dirty="0"/>
          </a:p>
        </p:txBody>
      </p:sp>
    </p:spTree>
    <p:extLst>
      <p:ext uri="{BB962C8B-B14F-4D97-AF65-F5344CB8AC3E}">
        <p14:creationId xmlns:p14="http://schemas.microsoft.com/office/powerpoint/2010/main" val="2127317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Dualism</a:t>
            </a:r>
          </a:p>
        </p:txBody>
      </p:sp>
      <p:sp>
        <p:nvSpPr>
          <p:cNvPr id="3" name="Content Placeholder 2"/>
          <p:cNvSpPr>
            <a:spLocks noGrp="1"/>
          </p:cNvSpPr>
          <p:nvPr>
            <p:ph idx="1"/>
          </p:nvPr>
        </p:nvSpPr>
        <p:spPr>
          <a:xfrm>
            <a:off x="457200" y="1041400"/>
            <a:ext cx="8229600" cy="5816600"/>
          </a:xfrm>
        </p:spPr>
        <p:txBody>
          <a:bodyPr>
            <a:normAutofit fontScale="92500"/>
          </a:bodyPr>
          <a:lstStyle/>
          <a:p>
            <a:pPr marL="0" indent="0">
              <a:buNone/>
            </a:pPr>
            <a:r>
              <a:rPr lang="en-US" sz="2400" dirty="0"/>
              <a:t> </a:t>
            </a:r>
            <a:r>
              <a:rPr lang="en-US" sz="2400" b="1" dirty="0"/>
              <a:t>International Dualism:</a:t>
            </a:r>
          </a:p>
          <a:p>
            <a:pPr marL="0" indent="0">
              <a:buNone/>
            </a:pPr>
            <a:r>
              <a:rPr lang="en-US" sz="2400" dirty="0"/>
              <a:t>There are </a:t>
            </a:r>
            <a:r>
              <a:rPr lang="en-US" sz="2400" b="1" i="1" dirty="0"/>
              <a:t>four components of international dualism:</a:t>
            </a:r>
            <a:endParaRPr lang="en-US" sz="2400" dirty="0"/>
          </a:p>
          <a:p>
            <a:r>
              <a:rPr lang="en-US" sz="2400" dirty="0"/>
              <a:t>(</a:t>
            </a:r>
            <a:r>
              <a:rPr lang="en-US" sz="2400" dirty="0" err="1"/>
              <a:t>i</a:t>
            </a:r>
            <a:r>
              <a:rPr lang="en-US" sz="2400" dirty="0"/>
              <a:t>) There exist greater differences in between different countries and geographical regions regarding per capita incomes.</a:t>
            </a:r>
          </a:p>
          <a:p>
            <a:r>
              <a:rPr lang="en-US" sz="2400" dirty="0"/>
              <a:t>(ii) These differences are not temporary and short termed, rather they are chronic. As the standard of living enjoyed by an average Pakistani and that of an American is different for centuries, not for decades.</a:t>
            </a:r>
          </a:p>
          <a:p>
            <a:r>
              <a:rPr lang="en-US" sz="2400" dirty="0"/>
              <a:t>(iii) These differences go on increasing, rather decreasing. As the growth rates of GNP and that of GNP per capita have really been widened between developed countries and under-developed countries.</a:t>
            </a:r>
          </a:p>
          <a:p>
            <a:r>
              <a:rPr lang="en-US" sz="2400" dirty="0"/>
              <a:t>(iv) The inter-relationships between rich and poor countries in international economy are of such a nature that they have promoted the growth of the rich countries at the cost of poor countries.</a:t>
            </a:r>
          </a:p>
          <a:p>
            <a:pPr marL="0" indent="0">
              <a:buNone/>
            </a:pPr>
            <a:endParaRPr lang="en-US" sz="2000" dirty="0"/>
          </a:p>
        </p:txBody>
      </p:sp>
    </p:spTree>
    <p:extLst>
      <p:ext uri="{BB962C8B-B14F-4D97-AF65-F5344CB8AC3E}">
        <p14:creationId xmlns:p14="http://schemas.microsoft.com/office/powerpoint/2010/main" val="1072440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9800"/>
          </a:xfrm>
        </p:spPr>
        <p:txBody>
          <a:bodyPr/>
          <a:lstStyle/>
          <a:p>
            <a:r>
              <a:rPr lang="en-US" dirty="0"/>
              <a:t>Factors in Economic Dualism</a:t>
            </a:r>
          </a:p>
        </p:txBody>
      </p:sp>
      <p:sp>
        <p:nvSpPr>
          <p:cNvPr id="3" name="Content Placeholder 2"/>
          <p:cNvSpPr>
            <a:spLocks noGrp="1"/>
          </p:cNvSpPr>
          <p:nvPr>
            <p:ph idx="1"/>
          </p:nvPr>
        </p:nvSpPr>
        <p:spPr>
          <a:xfrm>
            <a:off x="457200" y="1236851"/>
            <a:ext cx="8648700" cy="5338763"/>
          </a:xfrm>
        </p:spPr>
        <p:txBody>
          <a:bodyPr>
            <a:normAutofit/>
          </a:bodyPr>
          <a:lstStyle/>
          <a:p>
            <a:pPr marL="0" indent="0">
              <a:buNone/>
            </a:pPr>
            <a:r>
              <a:rPr lang="en-US" sz="1800" dirty="0"/>
              <a:t>The following factors have been found responsible for international dualism:</a:t>
            </a:r>
          </a:p>
          <a:p>
            <a:r>
              <a:rPr lang="en-US" sz="1800" dirty="0"/>
              <a:t>(</a:t>
            </a:r>
            <a:r>
              <a:rPr lang="en-US" sz="1800" dirty="0" err="1"/>
              <a:t>i</a:t>
            </a:r>
            <a:r>
              <a:rPr lang="en-US" sz="1800" dirty="0"/>
              <a:t>) The DCs have a power to control and manipulate world resources and commodity markets to their advantage.</a:t>
            </a:r>
          </a:p>
          <a:p>
            <a:r>
              <a:rPr lang="en-US" sz="1800" dirty="0"/>
              <a:t>(ii) The foreign investment activities by MNCs.</a:t>
            </a:r>
          </a:p>
          <a:p>
            <a:r>
              <a:rPr lang="en-US" sz="1800" dirty="0"/>
              <a:t>(iii) The privileged access of rich nations to scarce raw material.</a:t>
            </a:r>
          </a:p>
          <a:p>
            <a:r>
              <a:rPr lang="en-US" sz="1800" dirty="0"/>
              <a:t>(iv) The export of unsuitable and inappropriate science and technology.</a:t>
            </a:r>
          </a:p>
          <a:p>
            <a:r>
              <a:rPr lang="en-US" sz="1800" dirty="0"/>
              <a:t>(v) The transfer of </a:t>
            </a:r>
            <a:r>
              <a:rPr lang="en-US" sz="1800" dirty="0" err="1"/>
              <a:t>out-dated</a:t>
            </a:r>
            <a:r>
              <a:rPr lang="en-US" sz="1800" dirty="0"/>
              <a:t> and irrelevant systems of education to societies where</a:t>
            </a:r>
            <a:r>
              <a:rPr lang="en-US" sz="1800" b="1" dirty="0"/>
              <a:t> </a:t>
            </a:r>
            <a:r>
              <a:rPr lang="en-US" sz="1800" dirty="0"/>
              <a:t>education is considered as a key component in the process of development.</a:t>
            </a:r>
          </a:p>
          <a:p>
            <a:pPr marL="0" indent="0">
              <a:buNone/>
            </a:pPr>
            <a:endParaRPr lang="en-US" dirty="0"/>
          </a:p>
        </p:txBody>
      </p:sp>
    </p:spTree>
    <p:extLst>
      <p:ext uri="{BB962C8B-B14F-4D97-AF65-F5344CB8AC3E}">
        <p14:creationId xmlns:p14="http://schemas.microsoft.com/office/powerpoint/2010/main" val="3311781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9800"/>
          </a:xfrm>
        </p:spPr>
        <p:txBody>
          <a:bodyPr/>
          <a:lstStyle/>
          <a:p>
            <a:r>
              <a:rPr lang="en-US" dirty="0"/>
              <a:t>Factors in Economic Dualism</a:t>
            </a:r>
          </a:p>
        </p:txBody>
      </p:sp>
      <p:sp>
        <p:nvSpPr>
          <p:cNvPr id="3" name="Content Placeholder 2"/>
          <p:cNvSpPr>
            <a:spLocks noGrp="1"/>
          </p:cNvSpPr>
          <p:nvPr>
            <p:ph idx="1"/>
          </p:nvPr>
        </p:nvSpPr>
        <p:spPr>
          <a:xfrm>
            <a:off x="457200" y="1236851"/>
            <a:ext cx="8648700" cy="5338763"/>
          </a:xfrm>
        </p:spPr>
        <p:txBody>
          <a:bodyPr>
            <a:normAutofit/>
          </a:bodyPr>
          <a:lstStyle/>
          <a:p>
            <a:r>
              <a:rPr lang="en-US" sz="1800" dirty="0"/>
              <a:t>(vi) Dumping policies pursued by the rich countries which discourage industrialization efforts of UDCs.</a:t>
            </a:r>
          </a:p>
          <a:p>
            <a:r>
              <a:rPr lang="en-US" sz="1800" dirty="0"/>
              <a:t>(vii) The harmful international trade theories and policies which have confined the UDCs to export just primary products.</a:t>
            </a:r>
          </a:p>
          <a:p>
            <a:r>
              <a:rPr lang="en-US" sz="1800" dirty="0"/>
              <a:t>(viii) The harmful aid policies pursued by donors which help in perpetuating the international dualistic economic structures.</a:t>
            </a:r>
          </a:p>
          <a:p>
            <a:r>
              <a:rPr lang="en-US" sz="1800" dirty="0"/>
              <a:t>(ix) The creation of elites in poor countries who are influenced by the external ideas.</a:t>
            </a:r>
          </a:p>
          <a:p>
            <a:r>
              <a:rPr lang="en-US" sz="1800" dirty="0"/>
              <a:t>(x) The transfer of unsuitable methods of university training for unrealistic and often irrelevant international professional standards, for instance the externally conceived degree requirements for doctors, engineers, technicians and economists.</a:t>
            </a:r>
          </a:p>
          <a:p>
            <a:pPr marL="0" indent="0">
              <a:buNone/>
            </a:pPr>
            <a:endParaRPr lang="en-US" sz="1800" dirty="0"/>
          </a:p>
          <a:p>
            <a:pPr marL="0" indent="0">
              <a:buNone/>
            </a:pPr>
            <a:endParaRPr lang="en-US" dirty="0"/>
          </a:p>
        </p:txBody>
      </p:sp>
    </p:spTree>
    <p:extLst>
      <p:ext uri="{BB962C8B-B14F-4D97-AF65-F5344CB8AC3E}">
        <p14:creationId xmlns:p14="http://schemas.microsoft.com/office/powerpoint/2010/main" val="2264891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   APPLYING 10 Principles of Economic Discipleship TO NATIONAL DEVELOPMENT</a:t>
            </a:r>
          </a:p>
        </p:txBody>
      </p:sp>
      <p:graphicFrame>
        <p:nvGraphicFramePr>
          <p:cNvPr id="4" name="Diagram 3"/>
          <p:cNvGraphicFramePr/>
          <p:nvPr>
            <p:extLst>
              <p:ext uri="{D42A27DB-BD31-4B8C-83A1-F6EECF244321}">
                <p14:modId xmlns:p14="http://schemas.microsoft.com/office/powerpoint/2010/main" val="284258266"/>
              </p:ext>
            </p:extLst>
          </p:nvPr>
        </p:nvGraphicFramePr>
        <p:xfrm>
          <a:off x="-170688" y="565150"/>
          <a:ext cx="5204939"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2693364669"/>
              </p:ext>
            </p:extLst>
          </p:nvPr>
        </p:nvGraphicFramePr>
        <p:xfrm>
          <a:off x="4158518" y="565150"/>
          <a:ext cx="5326857" cy="45189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04154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9800"/>
          </a:xfrm>
        </p:spPr>
        <p:txBody>
          <a:bodyPr/>
          <a:lstStyle/>
          <a:p>
            <a:r>
              <a:rPr lang="en-US" dirty="0"/>
              <a:t>Factors in Economic Dualism</a:t>
            </a:r>
          </a:p>
        </p:txBody>
      </p:sp>
      <p:sp>
        <p:nvSpPr>
          <p:cNvPr id="3" name="Content Placeholder 2"/>
          <p:cNvSpPr>
            <a:spLocks noGrp="1"/>
          </p:cNvSpPr>
          <p:nvPr>
            <p:ph idx="1"/>
          </p:nvPr>
        </p:nvSpPr>
        <p:spPr>
          <a:xfrm>
            <a:off x="457200" y="1236851"/>
            <a:ext cx="8648700" cy="5338763"/>
          </a:xfrm>
        </p:spPr>
        <p:txBody>
          <a:bodyPr>
            <a:normAutofit/>
          </a:bodyPr>
          <a:lstStyle/>
          <a:p>
            <a:r>
              <a:rPr lang="en-US" sz="1800" dirty="0"/>
              <a:t>(xi) The international brain-drain which has encouraged the international mobility to the rich nations because of handsome salaries etc. </a:t>
            </a:r>
          </a:p>
          <a:p>
            <a:r>
              <a:rPr lang="en-US" sz="1800" dirty="0"/>
              <a:t>(xii) The demoralizing 'Demonstration Effect' of luxury consumption on the part of wealthy people both at home and abroad, as propagated in through foreign movies and magazine advertisements.</a:t>
            </a:r>
          </a:p>
          <a:p>
            <a:r>
              <a:rPr lang="en-US" sz="1800" dirty="0"/>
              <a:t>No doubt, most of the problems arising out of international poverty are due to international capitalistic system, yet the poverty of UDCs can not be entirely attributed to the behavior of rich countries. Thus we conclude international dualism with the remarks given by </a:t>
            </a:r>
            <a:r>
              <a:rPr lang="en-US" sz="1800" b="1" dirty="0"/>
              <a:t>Hans Singer:</a:t>
            </a:r>
            <a:endParaRPr lang="en-US" sz="1800" dirty="0"/>
          </a:p>
          <a:p>
            <a:r>
              <a:rPr lang="en-US" sz="1800" dirty="0"/>
              <a:t>"The growth in the rich countries has led to develop the most sophisticated, costly and capital intensive technologies, mortality reducing and diseases control measures etc. All such have led to create population explosion, rising unemployment and inability to develop their own technological capacities".</a:t>
            </a:r>
          </a:p>
          <a:p>
            <a:pPr marL="0" indent="0">
              <a:buNone/>
            </a:pPr>
            <a:endParaRPr lang="en-US" sz="1800" dirty="0"/>
          </a:p>
          <a:p>
            <a:pPr marL="0" indent="0">
              <a:buNone/>
            </a:pPr>
            <a:endParaRPr lang="en-US" dirty="0"/>
          </a:p>
        </p:txBody>
      </p:sp>
    </p:spTree>
    <p:extLst>
      <p:ext uri="{BB962C8B-B14F-4D97-AF65-F5344CB8AC3E}">
        <p14:creationId xmlns:p14="http://schemas.microsoft.com/office/powerpoint/2010/main" val="1555330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Domestic/Local Dualism</a:t>
            </a:r>
            <a:endParaRPr lang="en-US" dirty="0"/>
          </a:p>
        </p:txBody>
      </p:sp>
      <p:sp>
        <p:nvSpPr>
          <p:cNvPr id="3" name="Content Placeholder 2"/>
          <p:cNvSpPr>
            <a:spLocks noGrp="1"/>
          </p:cNvSpPr>
          <p:nvPr>
            <p:ph idx="1"/>
          </p:nvPr>
        </p:nvSpPr>
        <p:spPr>
          <a:xfrm>
            <a:off x="449451" y="1611824"/>
            <a:ext cx="8237349" cy="5246176"/>
          </a:xfrm>
        </p:spPr>
        <p:txBody>
          <a:bodyPr>
            <a:normAutofit lnSpcReduction="10000"/>
          </a:bodyPr>
          <a:lstStyle/>
          <a:p>
            <a:pPr marL="0" indent="0">
              <a:buNone/>
            </a:pPr>
            <a:r>
              <a:rPr lang="en-US" sz="2000" dirty="0"/>
              <a:t>Above we told of international dualism where we showed that greater differences exist regarding social and economic aspects between the rich countries and poor countries. The same like situation also exists in case of poor countries at the domestic levels. It is shown by the following arguments:</a:t>
            </a:r>
          </a:p>
          <a:p>
            <a:r>
              <a:rPr lang="en-US" sz="2000" dirty="0"/>
              <a:t>(</a:t>
            </a:r>
            <a:r>
              <a:rPr lang="en-US" sz="2000" dirty="0" err="1"/>
              <a:t>i</a:t>
            </a:r>
            <a:r>
              <a:rPr lang="en-US" sz="2000" dirty="0"/>
              <a:t>) The standards of living vary greatly between the top 20% and the bottom 40% of the population. The majority of the rich reside in big cities like Lahore, Karachi and Islamabad in Pakistan, while the great cluster of mass poverty are generally found in the rural regions.</a:t>
            </a:r>
          </a:p>
          <a:p>
            <a:r>
              <a:rPr lang="en-US" sz="2000" dirty="0"/>
              <a:t>Not to talk of disparities in life standard of the rich and the poor of the UDCs, there also exist the pockets of great wealth co-existing with spreading slums. The case of exalted buildings and increasing </a:t>
            </a:r>
            <a:r>
              <a:rPr lang="en-US" sz="2000" dirty="0" err="1"/>
              <a:t>Katchi</a:t>
            </a:r>
            <a:r>
              <a:rPr lang="en-US" sz="2000" dirty="0"/>
              <a:t> </a:t>
            </a:r>
            <a:r>
              <a:rPr lang="en-US" sz="2000" dirty="0" err="1"/>
              <a:t>Abadies</a:t>
            </a:r>
            <a:r>
              <a:rPr lang="en-US" sz="2000" dirty="0"/>
              <a:t> (Muddy Shelters) in Karachi is before us. The phenomenon of inferior and superior not only exists in respect of distribution of wealth, income and power, it is also available in the technological nature of UDCs industrial production. The advanced manufactured large sector using capital intensive technologies co exists with labor intensive, small scale activities catering for limited local needs.</a:t>
            </a:r>
          </a:p>
          <a:p>
            <a:endParaRPr lang="en-US" sz="2000" dirty="0"/>
          </a:p>
        </p:txBody>
      </p:sp>
    </p:spTree>
    <p:extLst>
      <p:ext uri="{BB962C8B-B14F-4D97-AF65-F5344CB8AC3E}">
        <p14:creationId xmlns:p14="http://schemas.microsoft.com/office/powerpoint/2010/main" val="3069660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DOMESTIC Dualism (</a:t>
            </a:r>
            <a:r>
              <a:rPr lang="en-US" dirty="0" err="1"/>
              <a:t>cont</a:t>
            </a:r>
            <a:r>
              <a:rPr lang="en-US" dirty="0"/>
              <a:t>). </a:t>
            </a:r>
          </a:p>
        </p:txBody>
      </p:sp>
      <p:sp>
        <p:nvSpPr>
          <p:cNvPr id="3" name="Content Placeholder 2"/>
          <p:cNvSpPr>
            <a:spLocks noGrp="1"/>
          </p:cNvSpPr>
          <p:nvPr>
            <p:ph idx="1"/>
          </p:nvPr>
        </p:nvSpPr>
        <p:spPr>
          <a:xfrm>
            <a:off x="393700" y="1559947"/>
            <a:ext cx="8356600" cy="5046663"/>
          </a:xfrm>
        </p:spPr>
        <p:txBody>
          <a:bodyPr>
            <a:normAutofit lnSpcReduction="10000"/>
          </a:bodyPr>
          <a:lstStyle/>
          <a:p>
            <a:r>
              <a:rPr lang="en-US" sz="2000" dirty="0"/>
              <a:t>(ii) The coexistences of a few rich accompanied by mass poverty, and the craze to use capital intensive technologies by a few producers accompanied by labor intensive technologies by majority of the producers go on increasing, rather disappearing. </a:t>
            </a:r>
          </a:p>
          <a:p>
            <a:r>
              <a:rPr lang="en-US" sz="2000" dirty="0"/>
              <a:t>(iii) The gap between the rich and the poor, and between modern and traditional methods of production shows signs of growing even wider, not only within individual UDCs, but also among the 3rd world countries as a group. Countries like South Korea, Singapore, Taiwan and Malaysia etc. have experienced higher growth rates of per capita. While Pakistan India, Bangladesh and Ghana etc., have shown a little growth in per capita income. Again, the gap between the rich and the poor within the dualistic economies is also widening.</a:t>
            </a:r>
          </a:p>
          <a:p>
            <a:r>
              <a:rPr lang="en-US" sz="2000" dirty="0"/>
              <a:t>(iv) In case of UDCs one does not find any relationship between the rising wealth of modern enclaves and improvement in the living standards of traditional society. In other words, in case of dual societies one does not find the existence of "Spread Effects". It means that the growth of the superior is keeping inferior more weaker and inferior.</a:t>
            </a:r>
          </a:p>
          <a:p>
            <a:endParaRPr lang="en-US" sz="2000" dirty="0"/>
          </a:p>
        </p:txBody>
      </p:sp>
    </p:spTree>
    <p:extLst>
      <p:ext uri="{BB962C8B-B14F-4D97-AF65-F5344CB8AC3E}">
        <p14:creationId xmlns:p14="http://schemas.microsoft.com/office/powerpoint/2010/main" val="19972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26">
            <a:extLst>
              <a:ext uri="{FF2B5EF4-FFF2-40B4-BE49-F238E27FC236}">
                <a16:creationId xmlns:a16="http://schemas.microsoft.com/office/drawing/2014/main" id="{44B5678C-A146-A849-B56B-53EEA9D20C00}"/>
              </a:ext>
            </a:extLst>
          </p:cNvPr>
          <p:cNvSpPr>
            <a:spLocks noChangeArrowheads="1"/>
          </p:cNvSpPr>
          <p:nvPr/>
        </p:nvSpPr>
        <p:spPr bwMode="auto">
          <a:xfrm>
            <a:off x="2571750" y="357188"/>
            <a:ext cx="657225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dirty="0">
                <a:solidFill>
                  <a:srgbClr val="660033"/>
                </a:solidFill>
              </a:rPr>
              <a:t>V. NEOCLASSICAL</a:t>
            </a:r>
          </a:p>
          <a:p>
            <a:pPr algn="ctr" eaLnBrk="1" hangingPunct="1"/>
            <a:r>
              <a:rPr lang="en-US" altLang="en-US" sz="4000" b="1" dirty="0">
                <a:solidFill>
                  <a:srgbClr val="660033"/>
                </a:solidFill>
              </a:rPr>
              <a:t>COUNTER-REVOLUTION</a:t>
            </a:r>
            <a:endParaRPr lang="es-ES" altLang="en-US" sz="4000" b="1" dirty="0">
              <a:solidFill>
                <a:srgbClr val="800080"/>
              </a:solidFill>
            </a:endParaRPr>
          </a:p>
        </p:txBody>
      </p:sp>
    </p:spTree>
    <p:extLst>
      <p:ext uri="{BB962C8B-B14F-4D97-AF65-F5344CB8AC3E}">
        <p14:creationId xmlns:p14="http://schemas.microsoft.com/office/powerpoint/2010/main" val="4176415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E2685C8-D6E0-C540-8DBE-33B9E5BA4652}"/>
              </a:ext>
            </a:extLst>
          </p:cNvPr>
          <p:cNvSpPr>
            <a:spLocks noGrp="1" noChangeArrowheads="1"/>
          </p:cNvSpPr>
          <p:nvPr>
            <p:ph type="title"/>
          </p:nvPr>
        </p:nvSpPr>
        <p:spPr>
          <a:xfrm>
            <a:off x="1071563" y="428625"/>
            <a:ext cx="7929562" cy="981075"/>
          </a:xfrm>
        </p:spPr>
        <p:txBody>
          <a:bodyPr>
            <a:normAutofit fontScale="90000"/>
          </a:bodyPr>
          <a:lstStyle/>
          <a:p>
            <a:r>
              <a:rPr lang="en-US" altLang="en-US" sz="3600" b="1" dirty="0">
                <a:solidFill>
                  <a:srgbClr val="660033"/>
                </a:solidFill>
              </a:rPr>
              <a:t>V. NEOCLASSICAL</a:t>
            </a:r>
            <a:br>
              <a:rPr lang="en-US" altLang="en-US" sz="3600" b="1" dirty="0">
                <a:solidFill>
                  <a:srgbClr val="660033"/>
                </a:solidFill>
              </a:rPr>
            </a:br>
            <a:r>
              <a:rPr lang="en-US" altLang="en-US" sz="3600" b="1" dirty="0">
                <a:solidFill>
                  <a:srgbClr val="660033"/>
                </a:solidFill>
              </a:rPr>
              <a:t>COUNTERREVOLUTION</a:t>
            </a:r>
            <a:endParaRPr lang="es-ES" altLang="en-US" sz="3600" b="1" dirty="0">
              <a:solidFill>
                <a:srgbClr val="800080"/>
              </a:solidFill>
            </a:endParaRPr>
          </a:p>
        </p:txBody>
      </p:sp>
      <p:sp>
        <p:nvSpPr>
          <p:cNvPr id="106499" name="Rectangle 3">
            <a:extLst>
              <a:ext uri="{FF2B5EF4-FFF2-40B4-BE49-F238E27FC236}">
                <a16:creationId xmlns:a16="http://schemas.microsoft.com/office/drawing/2014/main" id="{FC014390-F669-6047-9726-0A97DCB4F01C}"/>
              </a:ext>
            </a:extLst>
          </p:cNvPr>
          <p:cNvSpPr>
            <a:spLocks noGrp="1" noChangeArrowheads="1"/>
          </p:cNvSpPr>
          <p:nvPr>
            <p:ph type="body" idx="1"/>
          </p:nvPr>
        </p:nvSpPr>
        <p:spPr>
          <a:xfrm>
            <a:off x="468313" y="2286000"/>
            <a:ext cx="8104187" cy="4311650"/>
          </a:xfrm>
        </p:spPr>
        <p:txBody>
          <a:bodyPr>
            <a:normAutofit lnSpcReduction="10000"/>
          </a:bodyPr>
          <a:lstStyle/>
          <a:p>
            <a:pPr marL="457200" indent="-457200" eaLnBrk="1" hangingPunct="1">
              <a:buFontTx/>
              <a:buNone/>
              <a:defRPr/>
            </a:pPr>
            <a:r>
              <a:rPr lang="en-US" sz="2800" b="1" dirty="0">
                <a:solidFill>
                  <a:srgbClr val="800080"/>
                </a:solidFill>
                <a:latin typeface="+mj-lt"/>
                <a:ea typeface="Verdana" pitchFamily="34" charset="0"/>
                <a:cs typeface="Verdana" pitchFamily="34" charset="0"/>
              </a:rPr>
              <a:t>Context</a:t>
            </a:r>
          </a:p>
          <a:p>
            <a:pPr marL="457200" indent="-457200" eaLnBrk="1" hangingPunct="1">
              <a:buFontTx/>
              <a:buChar char="-"/>
              <a:defRPr/>
            </a:pPr>
            <a:r>
              <a:rPr lang="en-US" sz="2800" dirty="0">
                <a:solidFill>
                  <a:srgbClr val="993366"/>
                </a:solidFill>
                <a:latin typeface="+mj-lt"/>
                <a:ea typeface="Verdana" pitchFamily="34" charset="0"/>
                <a:cs typeface="Verdana" pitchFamily="34" charset="0"/>
              </a:rPr>
              <a:t>Emerged in the 1980s during political ascendancy of conservative governments of US, Canada, Britain and West Germany</a:t>
            </a:r>
          </a:p>
          <a:p>
            <a:pPr marL="457200" indent="-457200" eaLnBrk="1" hangingPunct="1">
              <a:buFontTx/>
              <a:buChar char="-"/>
              <a:defRPr/>
            </a:pPr>
            <a:r>
              <a:rPr lang="en-US" sz="2800" dirty="0">
                <a:solidFill>
                  <a:srgbClr val="993366"/>
                </a:solidFill>
                <a:latin typeface="+mj-lt"/>
                <a:ea typeface="Verdana" pitchFamily="34" charset="0"/>
                <a:cs typeface="Verdana" pitchFamily="34" charset="0"/>
              </a:rPr>
              <a:t>Neoclassicists on the board of powerful international agencies World Bank and International Monetary Fund as influence of International Labor Organization, United Nations Development Program and United Nations Conference on Trade and Development eroded</a:t>
            </a:r>
          </a:p>
          <a:p>
            <a:pPr marL="457200" indent="-457200" eaLnBrk="1" hangingPunct="1">
              <a:buFontTx/>
              <a:buChar char="-"/>
              <a:defRPr/>
            </a:pPr>
            <a:endParaRPr lang="en-US" sz="2200" dirty="0">
              <a:solidFill>
                <a:srgbClr val="993366"/>
              </a:solidFill>
              <a:latin typeface="+mj-lt"/>
              <a:ea typeface="Verdana" pitchFamily="34" charset="0"/>
              <a:cs typeface="Verdana" pitchFamily="34" charset="0"/>
            </a:endParaRPr>
          </a:p>
        </p:txBody>
      </p:sp>
    </p:spTree>
    <p:extLst>
      <p:ext uri="{BB962C8B-B14F-4D97-AF65-F5344CB8AC3E}">
        <p14:creationId xmlns:p14="http://schemas.microsoft.com/office/powerpoint/2010/main" val="2541738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1362"/>
          </a:xfrm>
        </p:spPr>
        <p:txBody>
          <a:bodyPr/>
          <a:lstStyle/>
          <a:p>
            <a:r>
              <a:rPr lang="en-US" sz="3200" b="1" dirty="0"/>
              <a:t>Neoclassical theory (Neo-liberalism)</a:t>
            </a:r>
            <a:endParaRPr lang="en-US" sz="3200" dirty="0"/>
          </a:p>
        </p:txBody>
      </p:sp>
      <p:sp>
        <p:nvSpPr>
          <p:cNvPr id="3" name="Content Placeholder 2"/>
          <p:cNvSpPr>
            <a:spLocks noGrp="1"/>
          </p:cNvSpPr>
          <p:nvPr>
            <p:ph idx="1"/>
          </p:nvPr>
        </p:nvSpPr>
        <p:spPr>
          <a:xfrm>
            <a:off x="228600" y="1016000"/>
            <a:ext cx="8458200" cy="5842000"/>
          </a:xfrm>
        </p:spPr>
        <p:txBody>
          <a:bodyPr>
            <a:normAutofit fontScale="92500" lnSpcReduction="20000"/>
          </a:bodyPr>
          <a:lstStyle/>
          <a:p>
            <a:r>
              <a:rPr lang="en-US" sz="2800" dirty="0"/>
              <a:t>Neoclassical theories argue that governments should not intervene in the economy; in other words, these theories are claiming that an unobstructed free market is the best means of inducing rapid and successful development. </a:t>
            </a:r>
          </a:p>
          <a:p>
            <a:r>
              <a:rPr lang="en-US" sz="2800" dirty="0"/>
              <a:t>Competitive </a:t>
            </a:r>
            <a:r>
              <a:rPr lang="en-US" sz="2800" dirty="0">
                <a:hlinkClick r:id="rId2" tooltip="Free markets"/>
              </a:rPr>
              <a:t>free markets</a:t>
            </a:r>
            <a:r>
              <a:rPr lang="en-US" sz="2800" dirty="0"/>
              <a:t> unrestrained by excessive government regulation are seen as being able to naturally ensure that the allocation of resources occurs with the greatest efficiency possible and the economic growth is raised and stabilized.</a:t>
            </a:r>
          </a:p>
          <a:p>
            <a:r>
              <a:rPr lang="en-US" sz="2800" dirty="0"/>
              <a:t>The market-friendly approach, unlike the other two, is a more recent development and is often associated with the </a:t>
            </a:r>
            <a:r>
              <a:rPr lang="en-US" sz="2800" dirty="0">
                <a:hlinkClick r:id="rId3" tooltip="World Bank"/>
              </a:rPr>
              <a:t>World Bank</a:t>
            </a:r>
            <a:r>
              <a:rPr lang="en-US" sz="2800" dirty="0"/>
              <a:t>. This approach still advocates free markets but recognizes that there are many imperfections in the markets of many developing nations and thus argues that some government intervention is an effective means of fixing such imperfections</a:t>
            </a:r>
          </a:p>
          <a:p>
            <a:endParaRPr lang="en-US" dirty="0"/>
          </a:p>
        </p:txBody>
      </p:sp>
    </p:spTree>
    <p:extLst>
      <p:ext uri="{BB962C8B-B14F-4D97-AF65-F5344CB8AC3E}">
        <p14:creationId xmlns:p14="http://schemas.microsoft.com/office/powerpoint/2010/main" val="4106193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D5FCB8F-19B5-0943-A943-239588B8779E}"/>
              </a:ext>
            </a:extLst>
          </p:cNvPr>
          <p:cNvSpPr>
            <a:spLocks noGrp="1" noChangeArrowheads="1"/>
          </p:cNvSpPr>
          <p:nvPr>
            <p:ph type="title"/>
          </p:nvPr>
        </p:nvSpPr>
        <p:spPr>
          <a:xfrm>
            <a:off x="1071563" y="428625"/>
            <a:ext cx="7929562" cy="981075"/>
          </a:xfrm>
        </p:spPr>
        <p:txBody>
          <a:bodyPr>
            <a:normAutofit fontScale="90000"/>
          </a:bodyPr>
          <a:lstStyle/>
          <a:p>
            <a:r>
              <a:rPr lang="en-US" altLang="en-US" sz="3600" b="1" dirty="0">
                <a:solidFill>
                  <a:srgbClr val="660033"/>
                </a:solidFill>
              </a:rPr>
              <a:t>V. NEOCLASSICAL</a:t>
            </a:r>
            <a:br>
              <a:rPr lang="en-US" altLang="en-US" sz="3600" b="1" dirty="0">
                <a:solidFill>
                  <a:srgbClr val="660033"/>
                </a:solidFill>
              </a:rPr>
            </a:br>
            <a:r>
              <a:rPr lang="en-US" altLang="en-US" sz="3600" b="1" dirty="0">
                <a:solidFill>
                  <a:srgbClr val="660033"/>
                </a:solidFill>
              </a:rPr>
              <a:t>COUNTERREVOLUTION</a:t>
            </a:r>
            <a:endParaRPr lang="es-ES" altLang="en-US" sz="3600" b="1" dirty="0">
              <a:solidFill>
                <a:srgbClr val="800080"/>
              </a:solidFill>
            </a:endParaRPr>
          </a:p>
        </p:txBody>
      </p:sp>
      <p:sp>
        <p:nvSpPr>
          <p:cNvPr id="106499" name="Rectangle 3">
            <a:extLst>
              <a:ext uri="{FF2B5EF4-FFF2-40B4-BE49-F238E27FC236}">
                <a16:creationId xmlns:a16="http://schemas.microsoft.com/office/drawing/2014/main" id="{05B26643-BB62-2E45-9F45-5E5A87147B0E}"/>
              </a:ext>
            </a:extLst>
          </p:cNvPr>
          <p:cNvSpPr>
            <a:spLocks noGrp="1" noChangeArrowheads="1"/>
          </p:cNvSpPr>
          <p:nvPr>
            <p:ph type="body" idx="1"/>
          </p:nvPr>
        </p:nvSpPr>
        <p:spPr>
          <a:xfrm>
            <a:off x="402957" y="1565329"/>
            <a:ext cx="8169544" cy="5032321"/>
          </a:xfrm>
        </p:spPr>
        <p:txBody>
          <a:bodyPr>
            <a:normAutofit fontScale="92500" lnSpcReduction="20000"/>
          </a:bodyPr>
          <a:lstStyle/>
          <a:p>
            <a:pPr marL="457200" indent="-457200" eaLnBrk="1" hangingPunct="1">
              <a:buFontTx/>
              <a:buNone/>
              <a:defRPr/>
            </a:pPr>
            <a:r>
              <a:rPr lang="en-US" sz="2800" b="1" dirty="0">
                <a:solidFill>
                  <a:srgbClr val="800080"/>
                </a:solidFill>
                <a:latin typeface="+mj-lt"/>
                <a:ea typeface="Verdana" pitchFamily="34" charset="0"/>
                <a:cs typeface="Verdana" pitchFamily="34" charset="0"/>
              </a:rPr>
              <a:t>Argument</a:t>
            </a:r>
          </a:p>
          <a:p>
            <a:pPr marL="457200" indent="-457200" eaLnBrk="1" hangingPunct="1">
              <a:buFontTx/>
              <a:buChar char="-"/>
              <a:defRPr/>
            </a:pPr>
            <a:r>
              <a:rPr lang="en-US" sz="2800" dirty="0">
                <a:solidFill>
                  <a:srgbClr val="993366"/>
                </a:solidFill>
                <a:latin typeface="+mj-lt"/>
                <a:ea typeface="Verdana" pitchFamily="34" charset="0"/>
                <a:cs typeface="Verdana" pitchFamily="34" charset="0"/>
              </a:rPr>
              <a:t>Underdevelopment resulted from poor resource allocation because of incorrect pricing policies and state intervention (corruption, inefficiency, lack of incentives, etc.)</a:t>
            </a:r>
          </a:p>
          <a:p>
            <a:pPr marL="457200" indent="-457200" eaLnBrk="1" hangingPunct="1">
              <a:buFontTx/>
              <a:buChar char="-"/>
              <a:defRPr/>
            </a:pPr>
            <a:r>
              <a:rPr lang="en-US" sz="2800" dirty="0">
                <a:solidFill>
                  <a:srgbClr val="993366"/>
                </a:solidFill>
                <a:latin typeface="+mj-lt"/>
                <a:ea typeface="Verdana" pitchFamily="34" charset="0"/>
                <a:cs typeface="Verdana" pitchFamily="34" charset="0"/>
              </a:rPr>
              <a:t>State intervention slows economic growth</a:t>
            </a:r>
          </a:p>
          <a:p>
            <a:pPr marL="457200" indent="-457200" eaLnBrk="1" hangingPunct="1">
              <a:buFontTx/>
              <a:buChar char="-"/>
              <a:defRPr/>
            </a:pPr>
            <a:r>
              <a:rPr lang="en-US" sz="2800" dirty="0">
                <a:solidFill>
                  <a:srgbClr val="993366"/>
                </a:solidFill>
                <a:latin typeface="+mj-lt"/>
                <a:ea typeface="Verdana" pitchFamily="34" charset="0"/>
                <a:cs typeface="Verdana" pitchFamily="34" charset="0"/>
              </a:rPr>
              <a:t>Neoliberals: economic efficiency and growth will be stimulated by free markets, privatizing state enterprises, export expansion and eliminating government regulation and price distortions</a:t>
            </a:r>
          </a:p>
          <a:p>
            <a:pPr marL="457200" indent="-457200" eaLnBrk="1" hangingPunct="1">
              <a:buFontTx/>
              <a:buChar char="-"/>
              <a:defRPr/>
            </a:pPr>
            <a:r>
              <a:rPr lang="en-US" sz="2800" dirty="0">
                <a:solidFill>
                  <a:srgbClr val="993366"/>
                </a:solidFill>
                <a:latin typeface="+mj-lt"/>
                <a:ea typeface="Verdana" pitchFamily="34" charset="0"/>
                <a:cs typeface="Verdana" pitchFamily="34" charset="0"/>
              </a:rPr>
              <a:t>Allow “magic of the marketplace” and “invisible hand” to guide resource allocation and stimulate economic </a:t>
            </a:r>
            <a:r>
              <a:rPr lang="en-US" sz="2800" dirty="0" err="1">
                <a:solidFill>
                  <a:srgbClr val="993366"/>
                </a:solidFill>
                <a:latin typeface="+mj-lt"/>
                <a:ea typeface="Verdana" pitchFamily="34" charset="0"/>
                <a:cs typeface="Verdana" pitchFamily="34" charset="0"/>
              </a:rPr>
              <a:t>dev’t</a:t>
            </a:r>
            <a:r>
              <a:rPr lang="en-US" sz="2200" dirty="0">
                <a:solidFill>
                  <a:srgbClr val="993366"/>
                </a:solidFill>
                <a:latin typeface="+mj-lt"/>
                <a:ea typeface="Verdana" pitchFamily="34" charset="0"/>
                <a:cs typeface="Verdana" pitchFamily="34" charset="0"/>
              </a:rPr>
              <a:t>.</a:t>
            </a:r>
            <a:endParaRPr lang="en-US" sz="2800" dirty="0">
              <a:solidFill>
                <a:srgbClr val="993366"/>
              </a:solidFill>
              <a:latin typeface="+mj-lt"/>
              <a:ea typeface="Verdana" pitchFamily="34" charset="0"/>
              <a:cs typeface="Verdana" pitchFamily="34" charset="0"/>
            </a:endParaRPr>
          </a:p>
        </p:txBody>
      </p:sp>
    </p:spTree>
    <p:extLst>
      <p:ext uri="{BB962C8B-B14F-4D97-AF65-F5344CB8AC3E}">
        <p14:creationId xmlns:p14="http://schemas.microsoft.com/office/powerpoint/2010/main" val="25155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02A4BEB-0792-2044-96EC-DCC14D2FC4FE}"/>
              </a:ext>
            </a:extLst>
          </p:cNvPr>
          <p:cNvSpPr>
            <a:spLocks noGrp="1" noChangeArrowheads="1"/>
          </p:cNvSpPr>
          <p:nvPr>
            <p:ph type="title"/>
          </p:nvPr>
        </p:nvSpPr>
        <p:spPr>
          <a:xfrm>
            <a:off x="1071563" y="428625"/>
            <a:ext cx="7929562" cy="981075"/>
          </a:xfrm>
        </p:spPr>
        <p:txBody>
          <a:bodyPr>
            <a:normAutofit fontScale="90000"/>
          </a:bodyPr>
          <a:lstStyle/>
          <a:p>
            <a:r>
              <a:rPr lang="en-US" altLang="en-US" sz="3600" b="1" dirty="0">
                <a:solidFill>
                  <a:srgbClr val="660033"/>
                </a:solidFill>
              </a:rPr>
              <a:t>V. NEOCLASSICAL</a:t>
            </a:r>
            <a:br>
              <a:rPr lang="en-US" altLang="en-US" sz="3600" b="1" dirty="0">
                <a:solidFill>
                  <a:srgbClr val="660033"/>
                </a:solidFill>
              </a:rPr>
            </a:br>
            <a:r>
              <a:rPr lang="en-US" altLang="en-US" sz="3600" b="1" dirty="0">
                <a:solidFill>
                  <a:srgbClr val="660033"/>
                </a:solidFill>
              </a:rPr>
              <a:t>COUNTERREVOLUTION</a:t>
            </a:r>
            <a:endParaRPr lang="es-ES" altLang="en-US" sz="3600" b="1" dirty="0">
              <a:solidFill>
                <a:srgbClr val="800080"/>
              </a:solidFill>
            </a:endParaRPr>
          </a:p>
        </p:txBody>
      </p:sp>
      <p:sp>
        <p:nvSpPr>
          <p:cNvPr id="106499" name="Rectangle 3">
            <a:extLst>
              <a:ext uri="{FF2B5EF4-FFF2-40B4-BE49-F238E27FC236}">
                <a16:creationId xmlns:a16="http://schemas.microsoft.com/office/drawing/2014/main" id="{5447003B-0DF5-4941-A167-FCB8E534EBE1}"/>
              </a:ext>
            </a:extLst>
          </p:cNvPr>
          <p:cNvSpPr>
            <a:spLocks noGrp="1" noChangeArrowheads="1"/>
          </p:cNvSpPr>
          <p:nvPr>
            <p:ph type="body" idx="1"/>
          </p:nvPr>
        </p:nvSpPr>
        <p:spPr>
          <a:xfrm>
            <a:off x="526942" y="1596325"/>
            <a:ext cx="8045558" cy="5261675"/>
          </a:xfrm>
        </p:spPr>
        <p:txBody>
          <a:bodyPr>
            <a:normAutofit fontScale="92500"/>
          </a:bodyPr>
          <a:lstStyle/>
          <a:p>
            <a:pPr marL="457200" indent="-457200" eaLnBrk="1" hangingPunct="1">
              <a:buFontTx/>
              <a:buNone/>
              <a:defRPr/>
            </a:pPr>
            <a:r>
              <a:rPr lang="en-US" sz="2800" b="1" dirty="0">
                <a:solidFill>
                  <a:srgbClr val="800080"/>
                </a:solidFill>
                <a:latin typeface="+mj-lt"/>
                <a:ea typeface="Verdana" pitchFamily="34" charset="0"/>
                <a:cs typeface="Verdana" pitchFamily="34" charset="0"/>
              </a:rPr>
              <a:t>3 component approaches</a:t>
            </a:r>
          </a:p>
          <a:p>
            <a:pPr marL="457200" indent="-457200" eaLnBrk="1" hangingPunct="1">
              <a:buFontTx/>
              <a:buAutoNum type="arabicPeriod"/>
              <a:defRPr/>
            </a:pPr>
            <a:r>
              <a:rPr lang="en-US" sz="2800" b="1" dirty="0">
                <a:solidFill>
                  <a:srgbClr val="993366"/>
                </a:solidFill>
                <a:ea typeface="Verdana" pitchFamily="34" charset="0"/>
                <a:cs typeface="Verdana" pitchFamily="34" charset="0"/>
              </a:rPr>
              <a:t>Free-market approach  - </a:t>
            </a:r>
            <a:r>
              <a:rPr lang="en-US" sz="2800" dirty="0">
                <a:solidFill>
                  <a:srgbClr val="993366"/>
                </a:solidFill>
                <a:ea typeface="Verdana" pitchFamily="34" charset="0"/>
                <a:cs typeface="Verdana" pitchFamily="34" charset="0"/>
              </a:rPr>
              <a:t>markets alone are efficient; competition is effective, technology and information freely available and costless; </a:t>
            </a:r>
            <a:r>
              <a:rPr lang="en-US" sz="2800" dirty="0" err="1">
                <a:solidFill>
                  <a:srgbClr val="993366"/>
                </a:solidFill>
                <a:ea typeface="Verdana" pitchFamily="34" charset="0"/>
                <a:cs typeface="Verdana" pitchFamily="34" charset="0"/>
              </a:rPr>
              <a:t>gov’t</a:t>
            </a:r>
            <a:r>
              <a:rPr lang="en-US" sz="2800" dirty="0">
                <a:solidFill>
                  <a:srgbClr val="993366"/>
                </a:solidFill>
                <a:ea typeface="Verdana" pitchFamily="34" charset="0"/>
                <a:cs typeface="Verdana" pitchFamily="34" charset="0"/>
              </a:rPr>
              <a:t> is counterproductive</a:t>
            </a:r>
            <a:endParaRPr lang="en-US" sz="2800" b="1" dirty="0">
              <a:solidFill>
                <a:srgbClr val="993366"/>
              </a:solidFill>
              <a:ea typeface="Verdana" pitchFamily="34" charset="0"/>
              <a:cs typeface="Verdana" pitchFamily="34" charset="0"/>
            </a:endParaRPr>
          </a:p>
          <a:p>
            <a:pPr marL="457200" indent="-457200" eaLnBrk="1" hangingPunct="1">
              <a:buFontTx/>
              <a:buAutoNum type="arabicPeriod"/>
              <a:defRPr/>
            </a:pPr>
            <a:r>
              <a:rPr lang="en-US" sz="2800" b="1" dirty="0">
                <a:solidFill>
                  <a:srgbClr val="993366"/>
                </a:solidFill>
                <a:ea typeface="Verdana" pitchFamily="34" charset="0"/>
                <a:cs typeface="Verdana" pitchFamily="34" charset="0"/>
              </a:rPr>
              <a:t>Public choice approach - </a:t>
            </a:r>
            <a:r>
              <a:rPr lang="en-US" sz="2800" dirty="0">
                <a:solidFill>
                  <a:srgbClr val="993366"/>
                </a:solidFill>
                <a:ea typeface="Verdana" pitchFamily="34" charset="0"/>
                <a:cs typeface="Verdana" pitchFamily="34" charset="0"/>
              </a:rPr>
              <a:t>new political economy approach; governments do nothing right because of selfish interests; misallocation of resources</a:t>
            </a:r>
            <a:endParaRPr lang="en-US" sz="2800" b="1" dirty="0">
              <a:solidFill>
                <a:srgbClr val="993366"/>
              </a:solidFill>
              <a:ea typeface="Verdana" pitchFamily="34" charset="0"/>
              <a:cs typeface="Verdana" pitchFamily="34" charset="0"/>
            </a:endParaRPr>
          </a:p>
          <a:p>
            <a:pPr marL="457200" indent="-457200" eaLnBrk="1" hangingPunct="1">
              <a:buFontTx/>
              <a:buAutoNum type="arabicPeriod"/>
              <a:defRPr/>
            </a:pPr>
            <a:r>
              <a:rPr lang="en-US" sz="2800" b="1" dirty="0">
                <a:solidFill>
                  <a:srgbClr val="993366"/>
                </a:solidFill>
                <a:ea typeface="Verdana" pitchFamily="34" charset="0"/>
                <a:cs typeface="Verdana" pitchFamily="34" charset="0"/>
              </a:rPr>
              <a:t>Market-friendly approach – </a:t>
            </a:r>
            <a:r>
              <a:rPr lang="en-US" sz="2800" dirty="0">
                <a:solidFill>
                  <a:srgbClr val="993366"/>
                </a:solidFill>
                <a:ea typeface="Verdana" pitchFamily="34" charset="0"/>
                <a:cs typeface="Verdana" pitchFamily="34" charset="0"/>
              </a:rPr>
              <a:t>imperfections in economy and need gov’t for market-friendly interventions (social services and climate for private enterprise); acceptance of market failures.</a:t>
            </a:r>
            <a:endParaRPr lang="en-US" sz="2800" b="1" dirty="0">
              <a:solidFill>
                <a:srgbClr val="993366"/>
              </a:solidFill>
              <a:ea typeface="Verdana" pitchFamily="34" charset="0"/>
              <a:cs typeface="Verdana" pitchFamily="34" charset="0"/>
            </a:endParaRPr>
          </a:p>
        </p:txBody>
      </p:sp>
    </p:spTree>
    <p:extLst>
      <p:ext uri="{BB962C8B-B14F-4D97-AF65-F5344CB8AC3E}">
        <p14:creationId xmlns:p14="http://schemas.microsoft.com/office/powerpoint/2010/main" val="1990724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8CDF2C6-ED8E-A54E-A224-3DEEE8A6D912}"/>
              </a:ext>
            </a:extLst>
          </p:cNvPr>
          <p:cNvSpPr>
            <a:spLocks noGrp="1" noChangeArrowheads="1"/>
          </p:cNvSpPr>
          <p:nvPr>
            <p:ph type="title"/>
          </p:nvPr>
        </p:nvSpPr>
        <p:spPr>
          <a:xfrm>
            <a:off x="1071563" y="428625"/>
            <a:ext cx="7929562" cy="981075"/>
          </a:xfrm>
        </p:spPr>
        <p:txBody>
          <a:bodyPr>
            <a:normAutofit fontScale="90000"/>
          </a:bodyPr>
          <a:lstStyle/>
          <a:p>
            <a:r>
              <a:rPr lang="en-US" altLang="en-US" sz="3600" b="1" dirty="0">
                <a:solidFill>
                  <a:srgbClr val="660033"/>
                </a:solidFill>
              </a:rPr>
              <a:t>V. NEOCLASSICAL</a:t>
            </a:r>
            <a:br>
              <a:rPr lang="en-US" altLang="en-US" sz="3600" b="1" dirty="0">
                <a:solidFill>
                  <a:srgbClr val="660033"/>
                </a:solidFill>
              </a:rPr>
            </a:br>
            <a:r>
              <a:rPr lang="en-US" altLang="en-US" sz="3600" b="1" dirty="0">
                <a:solidFill>
                  <a:srgbClr val="660033"/>
                </a:solidFill>
              </a:rPr>
              <a:t>COUNTERREVOLUTION</a:t>
            </a:r>
            <a:endParaRPr lang="es-ES" altLang="en-US" sz="3600" b="1" dirty="0">
              <a:solidFill>
                <a:srgbClr val="800080"/>
              </a:solidFill>
            </a:endParaRPr>
          </a:p>
        </p:txBody>
      </p:sp>
      <p:sp>
        <p:nvSpPr>
          <p:cNvPr id="106499" name="Rectangle 3">
            <a:extLst>
              <a:ext uri="{FF2B5EF4-FFF2-40B4-BE49-F238E27FC236}">
                <a16:creationId xmlns:a16="http://schemas.microsoft.com/office/drawing/2014/main" id="{0C50968B-E792-1B43-B2E0-B0B6491D5F04}"/>
              </a:ext>
            </a:extLst>
          </p:cNvPr>
          <p:cNvSpPr>
            <a:spLocks noGrp="1" noChangeArrowheads="1"/>
          </p:cNvSpPr>
          <p:nvPr>
            <p:ph type="body" idx="1"/>
          </p:nvPr>
        </p:nvSpPr>
        <p:spPr>
          <a:xfrm>
            <a:off x="468313" y="2286000"/>
            <a:ext cx="8104187" cy="4311650"/>
          </a:xfrm>
        </p:spPr>
        <p:txBody>
          <a:bodyPr/>
          <a:lstStyle/>
          <a:p>
            <a:pPr marL="457200" indent="-457200" eaLnBrk="1" hangingPunct="1">
              <a:buFontTx/>
              <a:buNone/>
              <a:defRPr/>
            </a:pPr>
            <a:r>
              <a:rPr lang="en-US" sz="2800" b="1" dirty="0">
                <a:solidFill>
                  <a:srgbClr val="800080"/>
                </a:solidFill>
                <a:latin typeface="+mj-lt"/>
                <a:ea typeface="Verdana" pitchFamily="34" charset="0"/>
                <a:cs typeface="Verdana" pitchFamily="34" charset="0"/>
              </a:rPr>
              <a:t>Traditional Neoclassical Growth Theory</a:t>
            </a:r>
          </a:p>
          <a:p>
            <a:pPr marL="457200" indent="-457200" eaLnBrk="1" hangingPunct="1">
              <a:buFontTx/>
              <a:buNone/>
              <a:defRPr/>
            </a:pPr>
            <a:r>
              <a:rPr lang="en-US" sz="2400" b="1" dirty="0">
                <a:solidFill>
                  <a:srgbClr val="993366"/>
                </a:solidFill>
                <a:ea typeface="Verdana" pitchFamily="34" charset="0"/>
                <a:cs typeface="Verdana" pitchFamily="34" charset="0"/>
              </a:rPr>
              <a:t>Liberalization – </a:t>
            </a:r>
            <a:r>
              <a:rPr lang="en-US" sz="2400" dirty="0">
                <a:solidFill>
                  <a:srgbClr val="993366"/>
                </a:solidFill>
                <a:ea typeface="Verdana" pitchFamily="34" charset="0"/>
                <a:cs typeface="Verdana" pitchFamily="34" charset="0"/>
              </a:rPr>
              <a:t>opening up of markets, draw investment and increase rate of capital accumulation</a:t>
            </a:r>
            <a:endParaRPr lang="en-US" sz="2400" b="1" dirty="0">
              <a:solidFill>
                <a:srgbClr val="993366"/>
              </a:solidFill>
              <a:ea typeface="Verdana" pitchFamily="34" charset="0"/>
              <a:cs typeface="Verdana" pitchFamily="34" charset="0"/>
            </a:endParaRPr>
          </a:p>
          <a:p>
            <a:pPr marL="457200" indent="-457200" eaLnBrk="1" hangingPunct="1">
              <a:buFontTx/>
              <a:buNone/>
              <a:defRPr/>
            </a:pPr>
            <a:r>
              <a:rPr lang="en-US" sz="2400" b="1" dirty="0">
                <a:solidFill>
                  <a:srgbClr val="993366"/>
                </a:solidFill>
                <a:ea typeface="Verdana" pitchFamily="34" charset="0"/>
                <a:cs typeface="Verdana" pitchFamily="34" charset="0"/>
              </a:rPr>
              <a:t>Solow neoclassical growth model - </a:t>
            </a:r>
            <a:r>
              <a:rPr lang="en-US" sz="2400" dirty="0">
                <a:solidFill>
                  <a:srgbClr val="993366"/>
                </a:solidFill>
                <a:ea typeface="Verdana" pitchFamily="34" charset="0"/>
                <a:cs typeface="Verdana" pitchFamily="34" charset="0"/>
              </a:rPr>
              <a:t>economies to converge to same income level if same rates of savings, depreciation, labor force  and productivity growth.</a:t>
            </a:r>
          </a:p>
          <a:p>
            <a:pPr marL="457200" indent="-457200" eaLnBrk="1" hangingPunct="1">
              <a:buFontTx/>
              <a:buNone/>
              <a:defRPr/>
            </a:pPr>
            <a:r>
              <a:rPr lang="en-US" sz="2400" b="1" dirty="0">
                <a:solidFill>
                  <a:srgbClr val="993366"/>
                </a:solidFill>
                <a:ea typeface="Verdana" pitchFamily="34" charset="0"/>
                <a:cs typeface="Verdana" pitchFamily="34" charset="0"/>
              </a:rPr>
              <a:t>Source of output growth: </a:t>
            </a:r>
            <a:r>
              <a:rPr lang="en-US" sz="2400" dirty="0">
                <a:solidFill>
                  <a:srgbClr val="993366"/>
                </a:solidFill>
                <a:ea typeface="Verdana" pitchFamily="34" charset="0"/>
                <a:cs typeface="Verdana" pitchFamily="34" charset="0"/>
              </a:rPr>
              <a:t>labor quantity and quality, increase in capital and technology improvement</a:t>
            </a:r>
          </a:p>
          <a:p>
            <a:pPr marL="457200" indent="-457200" eaLnBrk="1" hangingPunct="1">
              <a:buFontTx/>
              <a:buNone/>
              <a:defRPr/>
            </a:pPr>
            <a:r>
              <a:rPr lang="en-US" sz="2400" b="1" dirty="0">
                <a:solidFill>
                  <a:srgbClr val="993366"/>
                </a:solidFill>
                <a:ea typeface="Verdana" pitchFamily="34" charset="0"/>
                <a:cs typeface="Verdana" pitchFamily="34" charset="0"/>
              </a:rPr>
              <a:t>Openness – </a:t>
            </a:r>
            <a:r>
              <a:rPr lang="en-US" sz="2400" dirty="0">
                <a:solidFill>
                  <a:srgbClr val="993366"/>
                </a:solidFill>
                <a:ea typeface="Verdana" pitchFamily="34" charset="0"/>
                <a:cs typeface="Verdana" pitchFamily="34" charset="0"/>
              </a:rPr>
              <a:t>encourages access to foreign production ideas, technological progress</a:t>
            </a:r>
            <a:endParaRPr lang="en-US" sz="2400" b="1" dirty="0">
              <a:solidFill>
                <a:srgbClr val="993366"/>
              </a:solidFill>
              <a:ea typeface="Verdana" pitchFamily="34" charset="0"/>
              <a:cs typeface="Verdana" pitchFamily="34" charset="0"/>
            </a:endParaRPr>
          </a:p>
        </p:txBody>
      </p:sp>
    </p:spTree>
    <p:extLst>
      <p:ext uri="{BB962C8B-B14F-4D97-AF65-F5344CB8AC3E}">
        <p14:creationId xmlns:p14="http://schemas.microsoft.com/office/powerpoint/2010/main" val="342065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88CE0AF-BFF1-974D-992A-165F40709B5C}"/>
              </a:ext>
            </a:extLst>
          </p:cNvPr>
          <p:cNvSpPr>
            <a:spLocks noGrp="1" noChangeArrowheads="1"/>
          </p:cNvSpPr>
          <p:nvPr>
            <p:ph type="title"/>
          </p:nvPr>
        </p:nvSpPr>
        <p:spPr>
          <a:xfrm>
            <a:off x="1071563" y="428625"/>
            <a:ext cx="7929562" cy="981075"/>
          </a:xfrm>
        </p:spPr>
        <p:txBody>
          <a:bodyPr>
            <a:normAutofit fontScale="90000"/>
          </a:bodyPr>
          <a:lstStyle/>
          <a:p>
            <a:r>
              <a:rPr lang="en-US" altLang="en-US" sz="3600" b="1" dirty="0">
                <a:solidFill>
                  <a:srgbClr val="660033"/>
                </a:solidFill>
              </a:rPr>
              <a:t>V. NEOCLASSICAL</a:t>
            </a:r>
            <a:br>
              <a:rPr lang="en-US" altLang="en-US" sz="3600" b="1" dirty="0">
                <a:solidFill>
                  <a:srgbClr val="660033"/>
                </a:solidFill>
              </a:rPr>
            </a:br>
            <a:r>
              <a:rPr lang="en-US" altLang="en-US" sz="3600" b="1" dirty="0">
                <a:solidFill>
                  <a:srgbClr val="660033"/>
                </a:solidFill>
              </a:rPr>
              <a:t>COUNTERREVOLUTION</a:t>
            </a:r>
            <a:endParaRPr lang="es-ES" altLang="en-US" sz="3600" b="1" dirty="0">
              <a:solidFill>
                <a:srgbClr val="800080"/>
              </a:solidFill>
            </a:endParaRPr>
          </a:p>
        </p:txBody>
      </p:sp>
      <p:sp>
        <p:nvSpPr>
          <p:cNvPr id="106499" name="Rectangle 3">
            <a:extLst>
              <a:ext uri="{FF2B5EF4-FFF2-40B4-BE49-F238E27FC236}">
                <a16:creationId xmlns:a16="http://schemas.microsoft.com/office/drawing/2014/main" id="{CAA4DBB2-2620-FD4A-B5E3-6E78BB830774}"/>
              </a:ext>
            </a:extLst>
          </p:cNvPr>
          <p:cNvSpPr>
            <a:spLocks noGrp="1" noChangeArrowheads="1"/>
          </p:cNvSpPr>
          <p:nvPr>
            <p:ph type="body" idx="1"/>
          </p:nvPr>
        </p:nvSpPr>
        <p:spPr>
          <a:xfrm>
            <a:off x="468313" y="2286000"/>
            <a:ext cx="8104187" cy="4311650"/>
          </a:xfrm>
        </p:spPr>
        <p:txBody>
          <a:bodyPr/>
          <a:lstStyle/>
          <a:p>
            <a:pPr marL="457200" indent="-457200" eaLnBrk="1" hangingPunct="1">
              <a:buFontTx/>
              <a:buNone/>
              <a:defRPr/>
            </a:pPr>
            <a:r>
              <a:rPr lang="en-US" sz="2800" b="1" dirty="0">
                <a:solidFill>
                  <a:srgbClr val="800080"/>
                </a:solidFill>
                <a:latin typeface="+mj-lt"/>
                <a:ea typeface="Verdana" pitchFamily="34" charset="0"/>
                <a:cs typeface="Verdana" pitchFamily="34" charset="0"/>
              </a:rPr>
              <a:t>CONCLUSIONS</a:t>
            </a:r>
          </a:p>
          <a:p>
            <a:pPr marL="457200" indent="-457200" eaLnBrk="1" hangingPunct="1">
              <a:buFont typeface="Arial" charset="0"/>
              <a:buChar char="•"/>
              <a:defRPr/>
            </a:pPr>
            <a:r>
              <a:rPr lang="en-US" sz="2400" dirty="0">
                <a:solidFill>
                  <a:srgbClr val="993366"/>
                </a:solidFill>
                <a:ea typeface="Verdana" pitchFamily="34" charset="0"/>
                <a:cs typeface="Verdana" pitchFamily="34" charset="0"/>
              </a:rPr>
              <a:t>Finger-pointing between dependence theorists (many from developing countries, seeing underdevelopment as externally induced phenomenon) and neoclassical revisionists (most from Western economies, blame </a:t>
            </a:r>
            <a:r>
              <a:rPr lang="en-US" sz="2400" dirty="0" err="1">
                <a:solidFill>
                  <a:srgbClr val="993366"/>
                </a:solidFill>
                <a:ea typeface="Verdana" pitchFamily="34" charset="0"/>
                <a:cs typeface="Verdana" pitchFamily="34" charset="0"/>
              </a:rPr>
              <a:t>gov’t</a:t>
            </a:r>
            <a:r>
              <a:rPr lang="en-US" sz="2400" dirty="0">
                <a:solidFill>
                  <a:srgbClr val="993366"/>
                </a:solidFill>
                <a:ea typeface="Verdana" pitchFamily="34" charset="0"/>
                <a:cs typeface="Verdana" pitchFamily="34" charset="0"/>
              </a:rPr>
              <a:t> intervention and bad economic policies)</a:t>
            </a:r>
          </a:p>
          <a:p>
            <a:pPr marL="457200" indent="-457200" eaLnBrk="1" hangingPunct="1">
              <a:buFont typeface="Arial" charset="0"/>
              <a:buChar char="•"/>
              <a:defRPr/>
            </a:pPr>
            <a:r>
              <a:rPr lang="en-US" sz="2400" dirty="0">
                <a:solidFill>
                  <a:srgbClr val="993366"/>
                </a:solidFill>
                <a:ea typeface="Verdana" pitchFamily="34" charset="0"/>
                <a:cs typeface="Verdana" pitchFamily="34" charset="0"/>
              </a:rPr>
              <a:t>Market price allocation may do a better job than state intervention but developing economies have very different structures:</a:t>
            </a:r>
          </a:p>
          <a:p>
            <a:pPr marL="857250" lvl="1" indent="-457200" eaLnBrk="1" hangingPunct="1">
              <a:buFont typeface="Arial" charset="0"/>
              <a:buChar char="•"/>
              <a:defRPr/>
            </a:pPr>
            <a:r>
              <a:rPr lang="en-US" sz="2000" dirty="0">
                <a:solidFill>
                  <a:srgbClr val="993366"/>
                </a:solidFill>
                <a:ea typeface="Verdana" pitchFamily="34" charset="0"/>
                <a:cs typeface="Verdana" pitchFamily="34" charset="0"/>
              </a:rPr>
              <a:t>Competitive free markets generally do not exist, information is limited, markets fragmented, etc.</a:t>
            </a:r>
          </a:p>
        </p:txBody>
      </p:sp>
    </p:spTree>
    <p:extLst>
      <p:ext uri="{BB962C8B-B14F-4D97-AF65-F5344CB8AC3E}">
        <p14:creationId xmlns:p14="http://schemas.microsoft.com/office/powerpoint/2010/main" val="112736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 y="274638"/>
            <a:ext cx="8875776" cy="650232"/>
          </a:xfrm>
        </p:spPr>
        <p:txBody>
          <a:bodyPr>
            <a:normAutofit/>
          </a:bodyPr>
          <a:lstStyle/>
          <a:p>
            <a:r>
              <a:rPr lang="en-US" sz="2000" dirty="0"/>
              <a:t>10,000 YEARS of Ideal Societies – and Future THEOLOGICAL Ideal</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76952929"/>
              </p:ext>
            </p:extLst>
          </p:nvPr>
        </p:nvGraphicFramePr>
        <p:xfrm>
          <a:off x="134112" y="924869"/>
          <a:ext cx="7376160" cy="6790578"/>
        </p:xfrm>
        <a:graphic>
          <a:graphicData uri="http://schemas.openxmlformats.org/drawingml/2006/table">
            <a:tbl>
              <a:tblPr firstRow="1" bandRow="1">
                <a:tableStyleId>{5C22544A-7EE6-4342-B048-85BDC9FD1C3A}</a:tableStyleId>
              </a:tblPr>
              <a:tblGrid>
                <a:gridCol w="1229360">
                  <a:extLst>
                    <a:ext uri="{9D8B030D-6E8A-4147-A177-3AD203B41FA5}">
                      <a16:colId xmlns:a16="http://schemas.microsoft.com/office/drawing/2014/main" val="20000"/>
                    </a:ext>
                  </a:extLst>
                </a:gridCol>
                <a:gridCol w="1229360">
                  <a:extLst>
                    <a:ext uri="{9D8B030D-6E8A-4147-A177-3AD203B41FA5}">
                      <a16:colId xmlns:a16="http://schemas.microsoft.com/office/drawing/2014/main" val="20001"/>
                    </a:ext>
                  </a:extLst>
                </a:gridCol>
                <a:gridCol w="1229360">
                  <a:extLst>
                    <a:ext uri="{9D8B030D-6E8A-4147-A177-3AD203B41FA5}">
                      <a16:colId xmlns:a16="http://schemas.microsoft.com/office/drawing/2014/main" val="20002"/>
                    </a:ext>
                  </a:extLst>
                </a:gridCol>
                <a:gridCol w="1229360">
                  <a:extLst>
                    <a:ext uri="{9D8B030D-6E8A-4147-A177-3AD203B41FA5}">
                      <a16:colId xmlns:a16="http://schemas.microsoft.com/office/drawing/2014/main" val="20003"/>
                    </a:ext>
                  </a:extLst>
                </a:gridCol>
                <a:gridCol w="1229360">
                  <a:extLst>
                    <a:ext uri="{9D8B030D-6E8A-4147-A177-3AD203B41FA5}">
                      <a16:colId xmlns:a16="http://schemas.microsoft.com/office/drawing/2014/main" val="20004"/>
                    </a:ext>
                  </a:extLst>
                </a:gridCol>
                <a:gridCol w="1229360">
                  <a:extLst>
                    <a:ext uri="{9D8B030D-6E8A-4147-A177-3AD203B41FA5}">
                      <a16:colId xmlns:a16="http://schemas.microsoft.com/office/drawing/2014/main" val="20005"/>
                    </a:ext>
                  </a:extLst>
                </a:gridCol>
              </a:tblGrid>
              <a:tr h="656094">
                <a:tc>
                  <a:txBody>
                    <a:bodyPr/>
                    <a:lstStyle/>
                    <a:p>
                      <a:r>
                        <a:rPr lang="en-US" sz="1600" dirty="0"/>
                        <a:t>Idealized</a:t>
                      </a:r>
                    </a:p>
                    <a:p>
                      <a:r>
                        <a:rPr lang="en-US" sz="1600" dirty="0"/>
                        <a:t>Description</a:t>
                      </a:r>
                    </a:p>
                  </a:txBody>
                  <a:tcPr/>
                </a:tc>
                <a:tc>
                  <a:txBody>
                    <a:bodyPr/>
                    <a:lstStyle/>
                    <a:p>
                      <a:r>
                        <a:rPr lang="en-US" sz="1600" dirty="0"/>
                        <a:t>Band</a:t>
                      </a:r>
                    </a:p>
                  </a:txBody>
                  <a:tcPr/>
                </a:tc>
                <a:tc>
                  <a:txBody>
                    <a:bodyPr/>
                    <a:lstStyle/>
                    <a:p>
                      <a:r>
                        <a:rPr lang="en-US" sz="1600" dirty="0"/>
                        <a:t>Tribal</a:t>
                      </a:r>
                    </a:p>
                  </a:txBody>
                  <a:tcPr/>
                </a:tc>
                <a:tc>
                  <a:txBody>
                    <a:bodyPr/>
                    <a:lstStyle/>
                    <a:p>
                      <a:r>
                        <a:rPr lang="en-US" sz="1600" dirty="0"/>
                        <a:t>Peasant</a:t>
                      </a:r>
                    </a:p>
                  </a:txBody>
                  <a:tcPr/>
                </a:tc>
                <a:tc>
                  <a:txBody>
                    <a:bodyPr/>
                    <a:lstStyle/>
                    <a:p>
                      <a:r>
                        <a:rPr lang="en-US" sz="1600" dirty="0"/>
                        <a:t>Urban/Modern</a:t>
                      </a:r>
                    </a:p>
                  </a:txBody>
                  <a:tcPr/>
                </a:tc>
                <a:tc>
                  <a:txBody>
                    <a:bodyPr/>
                    <a:lstStyle/>
                    <a:p>
                      <a:r>
                        <a:rPr lang="en-US" sz="1600" dirty="0"/>
                        <a:t>Postmodern Megacity</a:t>
                      </a:r>
                    </a:p>
                  </a:txBody>
                  <a:tcPr/>
                </a:tc>
                <a:extLst>
                  <a:ext uri="{0D108BD9-81ED-4DB2-BD59-A6C34878D82A}">
                    <a16:rowId xmlns:a16="http://schemas.microsoft.com/office/drawing/2014/main" val="10000"/>
                  </a:ext>
                </a:extLst>
              </a:tr>
              <a:tr h="858445">
                <a:tc>
                  <a:txBody>
                    <a:bodyPr/>
                    <a:lstStyle/>
                    <a:p>
                      <a:r>
                        <a:rPr lang="en-US" sz="1600" dirty="0">
                          <a:solidFill>
                            <a:schemeClr val="accent2">
                              <a:lumMod val="75000"/>
                            </a:schemeClr>
                          </a:solidFill>
                        </a:rPr>
                        <a:t>Economic</a:t>
                      </a:r>
                      <a:r>
                        <a:rPr lang="en-US" sz="1600" baseline="0" dirty="0">
                          <a:solidFill>
                            <a:schemeClr val="accent2">
                              <a:lumMod val="75000"/>
                            </a:schemeClr>
                          </a:solidFill>
                        </a:rPr>
                        <a:t> Production</a:t>
                      </a:r>
                      <a:endParaRPr lang="en-US" sz="1600" dirty="0">
                        <a:solidFill>
                          <a:schemeClr val="accent2">
                            <a:lumMod val="75000"/>
                          </a:schemeClr>
                        </a:solidFill>
                      </a:endParaRPr>
                    </a:p>
                  </a:txBody>
                  <a:tcPr/>
                </a:tc>
                <a:tc>
                  <a:txBody>
                    <a:bodyPr/>
                    <a:lstStyle/>
                    <a:p>
                      <a:r>
                        <a:rPr lang="en-US" sz="1600" dirty="0"/>
                        <a:t>Mobile</a:t>
                      </a:r>
                    </a:p>
                  </a:txBody>
                  <a:tcPr/>
                </a:tc>
                <a:tc>
                  <a:txBody>
                    <a:bodyPr/>
                    <a:lstStyle/>
                    <a:p>
                      <a:r>
                        <a:rPr lang="en-US" sz="1600" dirty="0"/>
                        <a:t>Slash and Burn</a:t>
                      </a:r>
                    </a:p>
                  </a:txBody>
                  <a:tcPr/>
                </a:tc>
                <a:tc>
                  <a:txBody>
                    <a:bodyPr/>
                    <a:lstStyle/>
                    <a:p>
                      <a:r>
                        <a:rPr lang="en-US" sz="1600" dirty="0"/>
                        <a:t>Settled Agriculture</a:t>
                      </a:r>
                    </a:p>
                  </a:txBody>
                  <a:tcPr/>
                </a:tc>
                <a:tc>
                  <a:txBody>
                    <a:bodyPr/>
                    <a:lstStyle/>
                    <a:p>
                      <a:r>
                        <a:rPr lang="en-US" sz="1600" dirty="0"/>
                        <a:t>Manufacturing + Agriculture</a:t>
                      </a:r>
                    </a:p>
                  </a:txBody>
                  <a:tcPr/>
                </a:tc>
                <a:tc>
                  <a:txBody>
                    <a:bodyPr/>
                    <a:lstStyle/>
                    <a:p>
                      <a:r>
                        <a:rPr lang="en-US" sz="1600" dirty="0"/>
                        <a:t>High Tech + Manufacturing + Agriculture</a:t>
                      </a:r>
                    </a:p>
                  </a:txBody>
                  <a:tcPr/>
                </a:tc>
                <a:extLst>
                  <a:ext uri="{0D108BD9-81ED-4DB2-BD59-A6C34878D82A}">
                    <a16:rowId xmlns:a16="http://schemas.microsoft.com/office/drawing/2014/main" val="10001"/>
                  </a:ext>
                </a:extLst>
              </a:tr>
              <a:tr h="932347">
                <a:tc>
                  <a:txBody>
                    <a:bodyPr/>
                    <a:lstStyle/>
                    <a:p>
                      <a:r>
                        <a:rPr lang="en-US" sz="1600" dirty="0">
                          <a:solidFill>
                            <a:schemeClr val="accent2">
                              <a:lumMod val="75000"/>
                            </a:schemeClr>
                          </a:solidFill>
                        </a:rPr>
                        <a:t>Leadership &amp; Decision-making</a:t>
                      </a:r>
                    </a:p>
                  </a:txBody>
                  <a:tcPr/>
                </a:tc>
                <a:tc>
                  <a:txBody>
                    <a:bodyPr/>
                    <a:lstStyle/>
                    <a:p>
                      <a:r>
                        <a:rPr lang="en-US" sz="1600" dirty="0"/>
                        <a:t>Familial</a:t>
                      </a:r>
                    </a:p>
                  </a:txBody>
                  <a:tcPr/>
                </a:tc>
                <a:tc>
                  <a:txBody>
                    <a:bodyPr/>
                    <a:lstStyle/>
                    <a:p>
                      <a:r>
                        <a:rPr lang="en-US" sz="1600" dirty="0"/>
                        <a:t>Clans and Chiefs</a:t>
                      </a:r>
                    </a:p>
                  </a:txBody>
                  <a:tcPr/>
                </a:tc>
                <a:tc>
                  <a:txBody>
                    <a:bodyPr/>
                    <a:lstStyle/>
                    <a:p>
                      <a:r>
                        <a:rPr lang="en-US" sz="1600" dirty="0"/>
                        <a:t>Feudal Lord and Peasant</a:t>
                      </a:r>
                    </a:p>
                  </a:txBody>
                  <a:tcPr/>
                </a:tc>
                <a:tc>
                  <a:txBody>
                    <a:bodyPr/>
                    <a:lstStyle/>
                    <a:p>
                      <a:r>
                        <a:rPr lang="en-US" sz="1600" dirty="0"/>
                        <a:t>Councils, elections</a:t>
                      </a:r>
                    </a:p>
                  </a:txBody>
                  <a:tcPr/>
                </a:tc>
                <a:tc>
                  <a:txBody>
                    <a:bodyPr/>
                    <a:lstStyle/>
                    <a:p>
                      <a:r>
                        <a:rPr lang="en-US" sz="1600" dirty="0"/>
                        <a:t>Big Man, diverse</a:t>
                      </a:r>
                    </a:p>
                  </a:txBody>
                  <a:tcPr/>
                </a:tc>
                <a:extLst>
                  <a:ext uri="{0D108BD9-81ED-4DB2-BD59-A6C34878D82A}">
                    <a16:rowId xmlns:a16="http://schemas.microsoft.com/office/drawing/2014/main" val="10002"/>
                  </a:ext>
                </a:extLst>
              </a:tr>
              <a:tr h="1208598">
                <a:tc>
                  <a:txBody>
                    <a:bodyPr/>
                    <a:lstStyle/>
                    <a:p>
                      <a:r>
                        <a:rPr lang="en-US" sz="1600" dirty="0">
                          <a:solidFill>
                            <a:schemeClr val="accent2">
                              <a:lumMod val="75000"/>
                            </a:schemeClr>
                          </a:solidFill>
                        </a:rPr>
                        <a:t>Technology</a:t>
                      </a:r>
                    </a:p>
                  </a:txBody>
                  <a:tcPr/>
                </a:tc>
                <a:tc>
                  <a:txBody>
                    <a:bodyPr/>
                    <a:lstStyle/>
                    <a:p>
                      <a:r>
                        <a:rPr lang="en-US" sz="1600" dirty="0"/>
                        <a:t>Stone age</a:t>
                      </a:r>
                    </a:p>
                  </a:txBody>
                  <a:tcPr/>
                </a:tc>
                <a:tc>
                  <a:txBody>
                    <a:bodyPr/>
                    <a:lstStyle/>
                    <a:p>
                      <a:r>
                        <a:rPr lang="en-US" sz="1600" dirty="0"/>
                        <a:t>Bronze, iron utensils</a:t>
                      </a:r>
                    </a:p>
                  </a:txBody>
                  <a:tcPr/>
                </a:tc>
                <a:tc>
                  <a:txBody>
                    <a:bodyPr/>
                    <a:lstStyle/>
                    <a:p>
                      <a:r>
                        <a:rPr lang="en-US" sz="1600" dirty="0"/>
                        <a:t>Farming utensils, blacksmith</a:t>
                      </a:r>
                    </a:p>
                  </a:txBody>
                  <a:tcPr/>
                </a:tc>
                <a:tc>
                  <a:txBody>
                    <a:bodyPr/>
                    <a:lstStyle/>
                    <a:p>
                      <a:r>
                        <a:rPr lang="en-US" sz="1600" dirty="0"/>
                        <a:t>City systems, auto, manufactured goods</a:t>
                      </a:r>
                    </a:p>
                  </a:txBody>
                  <a:tcPr/>
                </a:tc>
                <a:tc>
                  <a:txBody>
                    <a:bodyPr/>
                    <a:lstStyle/>
                    <a:p>
                      <a:r>
                        <a:rPr lang="en-US" sz="1600" dirty="0"/>
                        <a:t>Electronic, biological,</a:t>
                      </a:r>
                      <a:r>
                        <a:rPr lang="en-US" sz="1600" baseline="0" dirty="0"/>
                        <a:t> internet</a:t>
                      </a:r>
                      <a:endParaRPr lang="en-US" sz="1600" dirty="0"/>
                    </a:p>
                  </a:txBody>
                  <a:tcPr/>
                </a:tc>
                <a:extLst>
                  <a:ext uri="{0D108BD9-81ED-4DB2-BD59-A6C34878D82A}">
                    <a16:rowId xmlns:a16="http://schemas.microsoft.com/office/drawing/2014/main" val="10003"/>
                  </a:ext>
                </a:extLst>
              </a:tr>
              <a:tr h="1208598">
                <a:tc>
                  <a:txBody>
                    <a:bodyPr/>
                    <a:lstStyle/>
                    <a:p>
                      <a:r>
                        <a:rPr lang="en-US" sz="1600" dirty="0">
                          <a:solidFill>
                            <a:schemeClr val="accent2">
                              <a:lumMod val="75000"/>
                            </a:schemeClr>
                          </a:solidFill>
                        </a:rPr>
                        <a:t>Religion</a:t>
                      </a:r>
                    </a:p>
                  </a:txBody>
                  <a:tcPr/>
                </a:tc>
                <a:tc>
                  <a:txBody>
                    <a:bodyPr/>
                    <a:lstStyle/>
                    <a:p>
                      <a:r>
                        <a:rPr lang="en-US" sz="1600" dirty="0"/>
                        <a:t>Spirit</a:t>
                      </a:r>
                      <a:r>
                        <a:rPr lang="en-US" sz="1600" baseline="0" dirty="0"/>
                        <a:t> worship</a:t>
                      </a:r>
                      <a:endParaRPr lang="en-US" sz="1600" dirty="0"/>
                    </a:p>
                  </a:txBody>
                  <a:tcPr/>
                </a:tc>
                <a:tc>
                  <a:txBody>
                    <a:bodyPr/>
                    <a:lstStyle/>
                    <a:p>
                      <a:r>
                        <a:rPr lang="en-US" sz="1600" dirty="0"/>
                        <a:t>Spirit,</a:t>
                      </a:r>
                      <a:r>
                        <a:rPr lang="en-US" sz="1600" baseline="0" dirty="0"/>
                        <a:t> totemic</a:t>
                      </a:r>
                      <a:endParaRPr lang="en-US" sz="1600" dirty="0"/>
                    </a:p>
                  </a:txBody>
                  <a:tcPr/>
                </a:tc>
                <a:tc>
                  <a:txBody>
                    <a:bodyPr/>
                    <a:lstStyle/>
                    <a:p>
                      <a:r>
                        <a:rPr lang="en-US" sz="1600" dirty="0"/>
                        <a:t>Folk Religion within Larger traditions</a:t>
                      </a:r>
                    </a:p>
                  </a:txBody>
                  <a:tcPr/>
                </a:tc>
                <a:tc>
                  <a:txBody>
                    <a:bodyPr/>
                    <a:lstStyle/>
                    <a:p>
                      <a:r>
                        <a:rPr lang="en-US" sz="1600" dirty="0"/>
                        <a:t>Multiple traditions, disjoint, </a:t>
                      </a:r>
                      <a:r>
                        <a:rPr lang="en-US" sz="1600" dirty="0" err="1"/>
                        <a:t>secularising</a:t>
                      </a:r>
                      <a:endParaRPr lang="en-US" sz="1600" dirty="0"/>
                    </a:p>
                  </a:txBody>
                  <a:tcPr/>
                </a:tc>
                <a:tc>
                  <a:txBody>
                    <a:bodyPr/>
                    <a:lstStyle/>
                    <a:p>
                      <a:r>
                        <a:rPr lang="en-US" sz="1600" dirty="0"/>
                        <a:t>Multi-dimensioned</a:t>
                      </a:r>
                      <a:r>
                        <a:rPr lang="en-US" sz="1600" baseline="0" dirty="0"/>
                        <a:t> Cross overs, secular</a:t>
                      </a:r>
                      <a:endParaRPr lang="en-US" sz="1600" dirty="0"/>
                    </a:p>
                  </a:txBody>
                  <a:tcPr/>
                </a:tc>
                <a:extLst>
                  <a:ext uri="{0D108BD9-81ED-4DB2-BD59-A6C34878D82A}">
                    <a16:rowId xmlns:a16="http://schemas.microsoft.com/office/drawing/2014/main" val="10004"/>
                  </a:ext>
                </a:extLst>
              </a:tr>
              <a:tr h="6131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accent2">
                              <a:lumMod val="75000"/>
                            </a:schemeClr>
                          </a:solidFill>
                        </a:rPr>
                        <a:t>Cultures</a:t>
                      </a:r>
                    </a:p>
                  </a:txBody>
                  <a:tcPr/>
                </a:tc>
                <a:tc>
                  <a:txBody>
                    <a:bodyPr/>
                    <a:lstStyle/>
                    <a:p>
                      <a:r>
                        <a:rPr lang="en-US" sz="1600" dirty="0"/>
                        <a:t>Extended Family</a:t>
                      </a:r>
                    </a:p>
                  </a:txBody>
                  <a:tcPr/>
                </a:tc>
                <a:tc>
                  <a:txBody>
                    <a:bodyPr/>
                    <a:lstStyle/>
                    <a:p>
                      <a:r>
                        <a:rPr lang="en-US" sz="1600" dirty="0"/>
                        <a:t>Multiple tribes</a:t>
                      </a:r>
                    </a:p>
                  </a:txBody>
                  <a:tcPr/>
                </a:tc>
                <a:tc>
                  <a:txBody>
                    <a:bodyPr/>
                    <a:lstStyle/>
                    <a:p>
                      <a:r>
                        <a:rPr lang="en-US" sz="1600" dirty="0" err="1"/>
                        <a:t>Singlular</a:t>
                      </a:r>
                      <a:r>
                        <a:rPr lang="en-US" sz="1600" dirty="0"/>
                        <a:t> culture</a:t>
                      </a:r>
                    </a:p>
                  </a:txBody>
                  <a:tcPr/>
                </a:tc>
                <a:tc>
                  <a:txBody>
                    <a:bodyPr/>
                    <a:lstStyle/>
                    <a:p>
                      <a:r>
                        <a:rPr lang="en-US" sz="1600" dirty="0"/>
                        <a:t>Clustered </a:t>
                      </a:r>
                      <a:r>
                        <a:rPr lang="en-US" sz="1600" dirty="0" err="1"/>
                        <a:t>multiculture</a:t>
                      </a:r>
                      <a:endParaRPr lang="en-US" sz="1600" dirty="0"/>
                    </a:p>
                  </a:txBody>
                  <a:tcPr/>
                </a:tc>
                <a:tc>
                  <a:txBody>
                    <a:bodyPr/>
                    <a:lstStyle/>
                    <a:p>
                      <a:r>
                        <a:rPr lang="en-US" sz="1600" dirty="0"/>
                        <a:t>Networked</a:t>
                      </a:r>
                    </a:p>
                  </a:txBody>
                  <a:tcPr/>
                </a:tc>
                <a:extLst>
                  <a:ext uri="{0D108BD9-81ED-4DB2-BD59-A6C34878D82A}">
                    <a16:rowId xmlns:a16="http://schemas.microsoft.com/office/drawing/2014/main" val="10005"/>
                  </a:ext>
                </a:extLst>
              </a:tr>
              <a:tr h="900882">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6"/>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431116300"/>
              </p:ext>
            </p:extLst>
          </p:nvPr>
        </p:nvGraphicFramePr>
        <p:xfrm>
          <a:off x="7638288" y="924869"/>
          <a:ext cx="1371600" cy="6620963"/>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tblGrid>
              <a:tr h="668107">
                <a:tc>
                  <a:txBody>
                    <a:bodyPr/>
                    <a:lstStyle/>
                    <a:p>
                      <a:r>
                        <a:rPr lang="en-US" sz="1600" dirty="0"/>
                        <a:t>Reign</a:t>
                      </a:r>
                      <a:r>
                        <a:rPr lang="en-US" sz="1600" baseline="0" dirty="0"/>
                        <a:t> of God</a:t>
                      </a:r>
                      <a:endParaRPr lang="en-US" sz="1600" dirty="0"/>
                    </a:p>
                  </a:txBody>
                  <a:tcPr/>
                </a:tc>
                <a:extLst>
                  <a:ext uri="{0D108BD9-81ED-4DB2-BD59-A6C34878D82A}">
                    <a16:rowId xmlns:a16="http://schemas.microsoft.com/office/drawing/2014/main" val="10000"/>
                  </a:ext>
                </a:extLst>
              </a:tr>
              <a:tr h="999381">
                <a:tc>
                  <a:txBody>
                    <a:bodyPr/>
                    <a:lstStyle/>
                    <a:p>
                      <a:r>
                        <a:rPr lang="en-US" sz="1600" dirty="0"/>
                        <a:t>Eternal Energy</a:t>
                      </a:r>
                    </a:p>
                  </a:txBody>
                  <a:tcPr/>
                </a:tc>
                <a:extLst>
                  <a:ext uri="{0D108BD9-81ED-4DB2-BD59-A6C34878D82A}">
                    <a16:rowId xmlns:a16="http://schemas.microsoft.com/office/drawing/2014/main" val="10001"/>
                  </a:ext>
                </a:extLst>
              </a:tr>
              <a:tr h="1164565">
                <a:tc>
                  <a:txBody>
                    <a:bodyPr/>
                    <a:lstStyle/>
                    <a:p>
                      <a:r>
                        <a:rPr lang="en-US" sz="1600" dirty="0"/>
                        <a:t>Justice around King, delegated</a:t>
                      </a:r>
                    </a:p>
                  </a:txBody>
                  <a:tcPr/>
                </a:tc>
                <a:extLst>
                  <a:ext uri="{0D108BD9-81ED-4DB2-BD59-A6C34878D82A}">
                    <a16:rowId xmlns:a16="http://schemas.microsoft.com/office/drawing/2014/main" val="10002"/>
                  </a:ext>
                </a:extLst>
              </a:tr>
              <a:tr h="999381">
                <a:tc>
                  <a:txBody>
                    <a:bodyPr/>
                    <a:lstStyle/>
                    <a:p>
                      <a:r>
                        <a:rPr lang="en-US" sz="1600" dirty="0"/>
                        <a:t>Inter-galactic</a:t>
                      </a:r>
                    </a:p>
                  </a:txBody>
                  <a:tcPr/>
                </a:tc>
                <a:extLst>
                  <a:ext uri="{0D108BD9-81ED-4DB2-BD59-A6C34878D82A}">
                    <a16:rowId xmlns:a16="http://schemas.microsoft.com/office/drawing/2014/main" val="10003"/>
                  </a:ext>
                </a:extLst>
              </a:tr>
              <a:tr h="1509621">
                <a:tc>
                  <a:txBody>
                    <a:bodyPr/>
                    <a:lstStyle/>
                    <a:p>
                      <a:r>
                        <a:rPr lang="en-US" sz="1600" dirty="0"/>
                        <a:t>Worship of King</a:t>
                      </a:r>
                    </a:p>
                  </a:txBody>
                  <a:tcPr/>
                </a:tc>
                <a:extLst>
                  <a:ext uri="{0D108BD9-81ED-4DB2-BD59-A6C34878D82A}">
                    <a16:rowId xmlns:a16="http://schemas.microsoft.com/office/drawing/2014/main" val="10004"/>
                  </a:ext>
                </a:extLst>
              </a:tr>
              <a:tr h="639954">
                <a:tc>
                  <a:txBody>
                    <a:bodyPr/>
                    <a:lstStyle/>
                    <a:p>
                      <a:r>
                        <a:rPr lang="en-US" sz="1600" dirty="0"/>
                        <a:t>Multicultural</a:t>
                      </a:r>
                    </a:p>
                  </a:txBody>
                  <a:tcPr/>
                </a:tc>
                <a:extLst>
                  <a:ext uri="{0D108BD9-81ED-4DB2-BD59-A6C34878D82A}">
                    <a16:rowId xmlns:a16="http://schemas.microsoft.com/office/drawing/2014/main" val="10005"/>
                  </a:ext>
                </a:extLst>
              </a:tr>
              <a:tr h="639954">
                <a:tc>
                  <a:txBody>
                    <a:bodyPr/>
                    <a:lstStyle/>
                    <a:p>
                      <a:endParaRPr lang="en-US" sz="16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20613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8D54098-C1F7-B848-AC5C-24106EA96627}"/>
              </a:ext>
            </a:extLst>
          </p:cNvPr>
          <p:cNvSpPr>
            <a:spLocks noGrp="1" noChangeArrowheads="1"/>
          </p:cNvSpPr>
          <p:nvPr>
            <p:ph type="title"/>
          </p:nvPr>
        </p:nvSpPr>
        <p:spPr>
          <a:xfrm>
            <a:off x="1071563" y="428625"/>
            <a:ext cx="7929562" cy="981075"/>
          </a:xfrm>
        </p:spPr>
        <p:txBody>
          <a:bodyPr>
            <a:normAutofit fontScale="90000"/>
          </a:bodyPr>
          <a:lstStyle/>
          <a:p>
            <a:r>
              <a:rPr lang="en-US" altLang="en-US" sz="3600" b="1" dirty="0">
                <a:solidFill>
                  <a:srgbClr val="660033"/>
                </a:solidFill>
              </a:rPr>
              <a:t>V. NEOCLASSICAL</a:t>
            </a:r>
            <a:br>
              <a:rPr lang="en-US" altLang="en-US" sz="3600" b="1" dirty="0">
                <a:solidFill>
                  <a:srgbClr val="660033"/>
                </a:solidFill>
              </a:rPr>
            </a:br>
            <a:r>
              <a:rPr lang="en-US" altLang="en-US" sz="3600" b="1" dirty="0">
                <a:solidFill>
                  <a:srgbClr val="660033"/>
                </a:solidFill>
              </a:rPr>
              <a:t>COUNTERREVOLUTION</a:t>
            </a:r>
            <a:endParaRPr lang="es-ES" altLang="en-US" sz="3600" b="1" dirty="0">
              <a:solidFill>
                <a:srgbClr val="800080"/>
              </a:solidFill>
            </a:endParaRPr>
          </a:p>
        </p:txBody>
      </p:sp>
      <p:sp>
        <p:nvSpPr>
          <p:cNvPr id="106499" name="Rectangle 3">
            <a:extLst>
              <a:ext uri="{FF2B5EF4-FFF2-40B4-BE49-F238E27FC236}">
                <a16:creationId xmlns:a16="http://schemas.microsoft.com/office/drawing/2014/main" id="{E99661CA-C3FF-D74B-B395-34AB8F53211F}"/>
              </a:ext>
            </a:extLst>
          </p:cNvPr>
          <p:cNvSpPr>
            <a:spLocks noGrp="1" noChangeArrowheads="1"/>
          </p:cNvSpPr>
          <p:nvPr>
            <p:ph type="body" idx="1"/>
          </p:nvPr>
        </p:nvSpPr>
        <p:spPr>
          <a:xfrm>
            <a:off x="468313" y="2286000"/>
            <a:ext cx="8104187" cy="4311650"/>
          </a:xfrm>
        </p:spPr>
        <p:txBody>
          <a:bodyPr/>
          <a:lstStyle/>
          <a:p>
            <a:pPr marL="457200" indent="-457200" eaLnBrk="1" hangingPunct="1">
              <a:buFontTx/>
              <a:buNone/>
              <a:defRPr/>
            </a:pPr>
            <a:r>
              <a:rPr lang="en-US" sz="2800" b="1" dirty="0">
                <a:solidFill>
                  <a:srgbClr val="800080"/>
                </a:solidFill>
                <a:latin typeface="+mj-lt"/>
                <a:ea typeface="Verdana" pitchFamily="34" charset="0"/>
                <a:cs typeface="Verdana" pitchFamily="34" charset="0"/>
              </a:rPr>
              <a:t>CONCLUSIONS</a:t>
            </a:r>
          </a:p>
          <a:p>
            <a:pPr marL="457200" indent="-457200" eaLnBrk="1" hangingPunct="1">
              <a:buFont typeface="Arial" charset="0"/>
              <a:buChar char="•"/>
              <a:defRPr/>
            </a:pPr>
            <a:r>
              <a:rPr lang="en-US" sz="2400" dirty="0">
                <a:solidFill>
                  <a:srgbClr val="993366"/>
                </a:solidFill>
                <a:ea typeface="Verdana" pitchFamily="34" charset="0"/>
                <a:cs typeface="Verdana" pitchFamily="34" charset="0"/>
              </a:rPr>
              <a:t>Invisible hand often lifts those already well-off, failing to offer opportunities for upward mobility of the majority</a:t>
            </a:r>
          </a:p>
          <a:p>
            <a:pPr marL="457200" indent="-457200" eaLnBrk="1" hangingPunct="1">
              <a:buFont typeface="Arial" charset="0"/>
              <a:buChar char="•"/>
              <a:defRPr/>
            </a:pPr>
            <a:r>
              <a:rPr lang="en-US" sz="2400" dirty="0">
                <a:solidFill>
                  <a:srgbClr val="993366"/>
                </a:solidFill>
                <a:ea typeface="Verdana" pitchFamily="34" charset="0"/>
                <a:cs typeface="Verdana" pitchFamily="34" charset="0"/>
              </a:rPr>
              <a:t>Lessons from supply-and-demand analysis to arrive at “correct” prices</a:t>
            </a:r>
          </a:p>
          <a:p>
            <a:pPr>
              <a:defRPr/>
            </a:pPr>
            <a:r>
              <a:rPr lang="en-US" sz="2400" dirty="0"/>
              <a:t>“In an environment of widespread institutional rigidity and severe socioeconomic inequality, </a:t>
            </a:r>
            <a:r>
              <a:rPr lang="en-US" sz="2400" i="1" dirty="0"/>
              <a:t>both markets and governments </a:t>
            </a:r>
            <a:r>
              <a:rPr lang="en-US" sz="2400" dirty="0"/>
              <a:t>will typically fail.”</a:t>
            </a:r>
            <a:endParaRPr lang="en-US" sz="2000" dirty="0">
              <a:solidFill>
                <a:srgbClr val="993366"/>
              </a:solidFill>
              <a:ea typeface="Verdana" pitchFamily="34" charset="0"/>
              <a:cs typeface="Verdana" pitchFamily="34" charset="0"/>
            </a:endParaRPr>
          </a:p>
        </p:txBody>
      </p:sp>
    </p:spTree>
    <p:extLst>
      <p:ext uri="{BB962C8B-B14F-4D97-AF65-F5344CB8AC3E}">
        <p14:creationId xmlns:p14="http://schemas.microsoft.com/office/powerpoint/2010/main" val="524482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 The Sustainability Debate</a:t>
            </a:r>
          </a:p>
        </p:txBody>
      </p:sp>
      <p:sp>
        <p:nvSpPr>
          <p:cNvPr id="3" name="Content Placeholder 2"/>
          <p:cNvSpPr>
            <a:spLocks noGrp="1"/>
          </p:cNvSpPr>
          <p:nvPr>
            <p:ph idx="1"/>
          </p:nvPr>
        </p:nvSpPr>
        <p:spPr>
          <a:xfrm>
            <a:off x="457200" y="1507628"/>
            <a:ext cx="8229600" cy="5224463"/>
          </a:xfrm>
        </p:spPr>
        <p:txBody>
          <a:bodyPr/>
          <a:lstStyle/>
          <a:p>
            <a:r>
              <a:rPr lang="en-US" sz="2400" dirty="0"/>
              <a:t>Largely beginning with Schumacher’s </a:t>
            </a:r>
            <a:r>
              <a:rPr lang="en-US" sz="2400" i="1" dirty="0"/>
              <a:t>Small is Beautiful, </a:t>
            </a:r>
            <a:r>
              <a:rPr lang="en-US" sz="2400" dirty="0"/>
              <a:t>a realization that the earth’s resources are finite.  Define the issues in the debate.</a:t>
            </a:r>
          </a:p>
          <a:p>
            <a:r>
              <a:rPr lang="en-US" sz="2400" dirty="0"/>
              <a:t>Define the concept of triple bottom line</a:t>
            </a:r>
          </a:p>
          <a:p>
            <a:pPr lvl="1"/>
            <a:r>
              <a:rPr lang="en-US" sz="2400" dirty="0"/>
              <a:t>Profit and loss</a:t>
            </a:r>
          </a:p>
          <a:p>
            <a:pPr lvl="1"/>
            <a:r>
              <a:rPr lang="en-US" sz="2400" dirty="0"/>
              <a:t>??</a:t>
            </a:r>
          </a:p>
          <a:p>
            <a:pPr lvl="1"/>
            <a:r>
              <a:rPr lang="en-US" sz="2400" dirty="0"/>
              <a:t>??</a:t>
            </a:r>
          </a:p>
          <a:p>
            <a:r>
              <a:rPr lang="en-US" sz="2400" dirty="0"/>
              <a:t>Sustainability for grassroots organizations</a:t>
            </a:r>
          </a:p>
          <a:p>
            <a:pPr lvl="1"/>
            <a:r>
              <a:rPr lang="en-US" sz="2400" dirty="0"/>
              <a:t>Survival</a:t>
            </a:r>
          </a:p>
          <a:p>
            <a:pPr lvl="1"/>
            <a:r>
              <a:rPr lang="en-US" sz="2400" dirty="0"/>
              <a:t>Indigenous funding generation</a:t>
            </a:r>
          </a:p>
          <a:p>
            <a:pPr lvl="1"/>
            <a:r>
              <a:rPr lang="en-US" sz="2400" dirty="0"/>
              <a:t>The local church is the sustainable movement for most NGO’s that feed of its resource generation. </a:t>
            </a:r>
          </a:p>
        </p:txBody>
      </p:sp>
    </p:spTree>
    <p:extLst>
      <p:ext uri="{BB962C8B-B14F-4D97-AF65-F5344CB8AC3E}">
        <p14:creationId xmlns:p14="http://schemas.microsoft.com/office/powerpoint/2010/main" val="988116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Kingdom Economics and Sustainability</a:t>
            </a:r>
          </a:p>
        </p:txBody>
      </p:sp>
      <p:sp>
        <p:nvSpPr>
          <p:cNvPr id="3" name="Content Placeholder 2"/>
          <p:cNvSpPr>
            <a:spLocks noGrp="1"/>
          </p:cNvSpPr>
          <p:nvPr>
            <p:ph idx="1"/>
          </p:nvPr>
        </p:nvSpPr>
        <p:spPr/>
        <p:txBody>
          <a:bodyPr>
            <a:normAutofit lnSpcReduction="10000"/>
          </a:bodyPr>
          <a:lstStyle/>
          <a:p>
            <a:pPr lvl="1"/>
            <a:r>
              <a:rPr lang="en-US" sz="2400" dirty="0"/>
              <a:t>Our aim is not economic development</a:t>
            </a:r>
          </a:p>
          <a:p>
            <a:pPr lvl="1"/>
            <a:r>
              <a:rPr lang="en-US" sz="2400" dirty="0"/>
              <a:t>Our aim is not transforming poverty</a:t>
            </a:r>
          </a:p>
          <a:p>
            <a:pPr lvl="1"/>
            <a:r>
              <a:rPr lang="en-US" sz="2400" dirty="0"/>
              <a:t>Our aim is not participatory community development.</a:t>
            </a:r>
          </a:p>
          <a:p>
            <a:r>
              <a:rPr lang="en-US" sz="2400" dirty="0"/>
              <a:t>These are subsidiary goals of expanding movements of the Kingdom of God.</a:t>
            </a:r>
          </a:p>
          <a:p>
            <a:pPr lvl="1"/>
            <a:r>
              <a:rPr lang="en-US" sz="2400" dirty="0"/>
              <a:t>We develop communities of the Kingdom within communities (usually churches)</a:t>
            </a:r>
          </a:p>
          <a:p>
            <a:pPr lvl="1"/>
            <a:r>
              <a:rPr lang="en-US" sz="2400" dirty="0"/>
              <a:t>We develop movements of these communities (usually denominations)</a:t>
            </a:r>
          </a:p>
          <a:p>
            <a:pPr lvl="1"/>
            <a:r>
              <a:rPr lang="en-US" sz="2400" dirty="0"/>
              <a:t>At every step these bring about transformation of lives, families communities in small sustainable ways</a:t>
            </a:r>
          </a:p>
        </p:txBody>
      </p:sp>
    </p:spTree>
    <p:extLst>
      <p:ext uri="{BB962C8B-B14F-4D97-AF65-F5344CB8AC3E}">
        <p14:creationId xmlns:p14="http://schemas.microsoft.com/office/powerpoint/2010/main" val="15056839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26">
            <a:extLst>
              <a:ext uri="{FF2B5EF4-FFF2-40B4-BE49-F238E27FC236}">
                <a16:creationId xmlns:a16="http://schemas.microsoft.com/office/drawing/2014/main" id="{44B5678C-A146-A849-B56B-53EEA9D20C00}"/>
              </a:ext>
            </a:extLst>
          </p:cNvPr>
          <p:cNvSpPr>
            <a:spLocks noChangeArrowheads="1"/>
          </p:cNvSpPr>
          <p:nvPr/>
        </p:nvSpPr>
        <p:spPr bwMode="auto">
          <a:xfrm>
            <a:off x="2572512" y="357188"/>
            <a:ext cx="6571488" cy="519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dirty="0">
                <a:solidFill>
                  <a:srgbClr val="660033"/>
                </a:solidFill>
              </a:rPr>
              <a:t>VII. CULTURAL THEORIES</a:t>
            </a:r>
          </a:p>
          <a:p>
            <a:pPr algn="ctr" eaLnBrk="1" hangingPunct="1"/>
            <a:endParaRPr lang="en-US" altLang="en-US" sz="4000" b="1" dirty="0">
              <a:solidFill>
                <a:srgbClr val="660033"/>
              </a:solidFill>
            </a:endParaRPr>
          </a:p>
        </p:txBody>
      </p:sp>
      <p:sp>
        <p:nvSpPr>
          <p:cNvPr id="2" name="TextBox 1">
            <a:extLst>
              <a:ext uri="{FF2B5EF4-FFF2-40B4-BE49-F238E27FC236}">
                <a16:creationId xmlns:a16="http://schemas.microsoft.com/office/drawing/2014/main" id="{6E9D0155-063F-4C40-9C51-1451E4B82DE3}"/>
              </a:ext>
            </a:extLst>
          </p:cNvPr>
          <p:cNvSpPr txBox="1"/>
          <p:nvPr/>
        </p:nvSpPr>
        <p:spPr>
          <a:xfrm>
            <a:off x="475488" y="5920264"/>
            <a:ext cx="6924437" cy="646331"/>
          </a:xfrm>
          <a:prstGeom prst="rect">
            <a:avLst/>
          </a:prstGeom>
          <a:noFill/>
        </p:spPr>
        <p:txBody>
          <a:bodyPr wrap="square" rtlCol="0">
            <a:spAutoFit/>
          </a:bodyPr>
          <a:lstStyle/>
          <a:p>
            <a:r>
              <a:rPr lang="en-US" dirty="0"/>
              <a:t>ECONOMIC DISCIPLESHIP PRINCIPLE 1: WORTH &amp; DIGNTIY OF INDIVIDUAL, #2 CREATIVITY, #10: LIBERTY </a:t>
            </a:r>
          </a:p>
        </p:txBody>
      </p:sp>
    </p:spTree>
    <p:extLst>
      <p:ext uri="{BB962C8B-B14F-4D97-AF65-F5344CB8AC3E}">
        <p14:creationId xmlns:p14="http://schemas.microsoft.com/office/powerpoint/2010/main" val="3667452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26">
            <a:extLst>
              <a:ext uri="{FF2B5EF4-FFF2-40B4-BE49-F238E27FC236}">
                <a16:creationId xmlns:a16="http://schemas.microsoft.com/office/drawing/2014/main" id="{44B5678C-A146-A849-B56B-53EEA9D20C00}"/>
              </a:ext>
            </a:extLst>
          </p:cNvPr>
          <p:cNvSpPr>
            <a:spLocks noChangeArrowheads="1"/>
          </p:cNvSpPr>
          <p:nvPr/>
        </p:nvSpPr>
        <p:spPr bwMode="auto">
          <a:xfrm>
            <a:off x="182880" y="357188"/>
            <a:ext cx="8961120" cy="650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dirty="0">
                <a:solidFill>
                  <a:srgbClr val="660033"/>
                </a:solidFill>
              </a:rPr>
              <a:t>RELIGIOUS &amp; CULTURAL VALUES LEAD TO ENTREPRENEURSHIP</a:t>
            </a:r>
          </a:p>
          <a:p>
            <a:pPr algn="ctr" eaLnBrk="1" hangingPunct="1"/>
            <a:endParaRPr lang="en-US" altLang="en-US" sz="2400" b="1" dirty="0">
              <a:solidFill>
                <a:srgbClr val="660033"/>
              </a:solidFill>
            </a:endParaRPr>
          </a:p>
          <a:p>
            <a:pPr algn="ctr" eaLnBrk="1" hangingPunct="1"/>
            <a:r>
              <a:rPr lang="en-US" altLang="en-US" sz="2400" b="1" dirty="0">
                <a:solidFill>
                  <a:srgbClr val="660033"/>
                </a:solidFill>
              </a:rPr>
              <a:t>MAX WEBER- The Spirit of </a:t>
            </a:r>
            <a:r>
              <a:rPr lang="en-US" altLang="en-US" sz="2400" b="1" dirty="0" err="1">
                <a:solidFill>
                  <a:srgbClr val="660033"/>
                </a:solidFill>
              </a:rPr>
              <a:t>Caplitalism</a:t>
            </a:r>
            <a:r>
              <a:rPr lang="en-US" altLang="en-US" sz="2400" b="1" dirty="0">
                <a:solidFill>
                  <a:srgbClr val="660033"/>
                </a:solidFill>
              </a:rPr>
              <a:t> </a:t>
            </a:r>
          </a:p>
          <a:p>
            <a:pPr algn="ctr" eaLnBrk="1" hangingPunct="1"/>
            <a:r>
              <a:rPr lang="en-US" altLang="en-US" sz="2400" b="1" dirty="0">
                <a:solidFill>
                  <a:srgbClr val="660033"/>
                </a:solidFill>
              </a:rPr>
              <a:t>In this he identifies religious belief systems and their production of qualities that enable good </a:t>
            </a:r>
            <a:r>
              <a:rPr lang="en-US" altLang="en-US" sz="2400" b="1" dirty="0" err="1">
                <a:solidFill>
                  <a:srgbClr val="660033"/>
                </a:solidFill>
              </a:rPr>
              <a:t>entreprenurs</a:t>
            </a:r>
            <a:r>
              <a:rPr lang="en-US" altLang="en-US" sz="2400" b="1" dirty="0">
                <a:solidFill>
                  <a:srgbClr val="660033"/>
                </a:solidFill>
              </a:rPr>
              <a:t> (</a:t>
            </a:r>
            <a:r>
              <a:rPr lang="en-US" altLang="en-US" sz="2400" b="1" dirty="0" err="1">
                <a:solidFill>
                  <a:srgbClr val="660033"/>
                </a:solidFill>
              </a:rPr>
              <a:t>thugh</a:t>
            </a:r>
            <a:r>
              <a:rPr lang="en-US" altLang="en-US" sz="2400" b="1" dirty="0">
                <a:solidFill>
                  <a:srgbClr val="660033"/>
                </a:solidFill>
              </a:rPr>
              <a:t> that word was not invented)</a:t>
            </a:r>
          </a:p>
          <a:p>
            <a:pPr algn="ctr" eaLnBrk="1" hangingPunct="1"/>
            <a:endParaRPr lang="en-US" altLang="en-US" sz="2400" b="1" dirty="0">
              <a:solidFill>
                <a:srgbClr val="660033"/>
              </a:solidFill>
            </a:endParaRPr>
          </a:p>
          <a:p>
            <a:pPr algn="ctr" eaLnBrk="1" hangingPunct="1"/>
            <a:r>
              <a:rPr lang="en-US" altLang="en-US" sz="2400" b="1" dirty="0">
                <a:solidFill>
                  <a:srgbClr val="660033"/>
                </a:solidFill>
              </a:rPr>
              <a:t>HAGEN, Psychological aspects of </a:t>
            </a:r>
            <a:r>
              <a:rPr lang="en-US" altLang="en-US" sz="2400" b="1" dirty="0" err="1">
                <a:solidFill>
                  <a:srgbClr val="660033"/>
                </a:solidFill>
              </a:rPr>
              <a:t>entreprenruship</a:t>
            </a:r>
            <a:endParaRPr lang="en-US" altLang="en-US" sz="2400" b="1" dirty="0">
              <a:solidFill>
                <a:srgbClr val="660033"/>
              </a:solidFill>
            </a:endParaRPr>
          </a:p>
          <a:p>
            <a:pPr algn="ctr" eaLnBrk="1" hangingPunct="1"/>
            <a:endParaRPr lang="en-US" altLang="en-US" sz="2400" b="1" dirty="0">
              <a:solidFill>
                <a:srgbClr val="660033"/>
              </a:solidFill>
            </a:endParaRPr>
          </a:p>
          <a:p>
            <a:pPr algn="ctr" eaLnBrk="1" hangingPunct="1"/>
            <a:r>
              <a:rPr lang="en-US" altLang="en-US" sz="2400" b="1" dirty="0">
                <a:solidFill>
                  <a:srgbClr val="660033"/>
                </a:solidFill>
              </a:rPr>
              <a:t>MCLELLAND. N-ACHEIVEMENT ( term used prior to entrepreneurship).  He did over a hundred </a:t>
            </a:r>
            <a:r>
              <a:rPr lang="en-US" altLang="en-US" sz="2400" b="1" dirty="0" err="1">
                <a:solidFill>
                  <a:srgbClr val="660033"/>
                </a:solidFill>
              </a:rPr>
              <a:t>gobal</a:t>
            </a:r>
            <a:r>
              <a:rPr lang="en-US" altLang="en-US" sz="2400" b="1" dirty="0">
                <a:solidFill>
                  <a:srgbClr val="660033"/>
                </a:solidFill>
              </a:rPr>
              <a:t> studies on </a:t>
            </a:r>
            <a:r>
              <a:rPr lang="en-US" altLang="en-US" sz="2400" b="1" dirty="0" err="1">
                <a:solidFill>
                  <a:srgbClr val="660033"/>
                </a:solidFill>
              </a:rPr>
              <a:t>saspects</a:t>
            </a:r>
            <a:r>
              <a:rPr lang="en-US" altLang="en-US" sz="2400" b="1" dirty="0">
                <a:solidFill>
                  <a:srgbClr val="660033"/>
                </a:solidFill>
              </a:rPr>
              <a:t> of producing and </a:t>
            </a:r>
            <a:r>
              <a:rPr lang="en-US" altLang="en-US" sz="2400" b="1" dirty="0" err="1">
                <a:solidFill>
                  <a:srgbClr val="660033"/>
                </a:solidFill>
              </a:rPr>
              <a:t>entreprneurisal</a:t>
            </a:r>
            <a:r>
              <a:rPr lang="en-US" altLang="en-US" sz="2400" b="1" dirty="0">
                <a:solidFill>
                  <a:srgbClr val="660033"/>
                </a:solidFill>
              </a:rPr>
              <a:t> society. </a:t>
            </a:r>
          </a:p>
          <a:p>
            <a:pPr algn="ctr" eaLnBrk="1" hangingPunct="1"/>
            <a:endParaRPr lang="en-US" altLang="en-US" sz="4000" b="1" dirty="0">
              <a:solidFill>
                <a:srgbClr val="660033"/>
              </a:solidFill>
            </a:endParaRPr>
          </a:p>
          <a:p>
            <a:pPr algn="ctr" eaLnBrk="1" hangingPunct="1"/>
            <a:endParaRPr lang="en-US" altLang="en-US" sz="4000" b="1" dirty="0">
              <a:solidFill>
                <a:srgbClr val="660033"/>
              </a:solidFill>
            </a:endParaRPr>
          </a:p>
          <a:p>
            <a:pPr algn="ctr" eaLnBrk="1" hangingPunct="1"/>
            <a:endParaRPr lang="en-US" altLang="en-US" sz="2800" b="1" dirty="0">
              <a:solidFill>
                <a:srgbClr val="660033"/>
              </a:solidFill>
            </a:endParaRPr>
          </a:p>
        </p:txBody>
      </p:sp>
    </p:spTree>
    <p:extLst>
      <p:ext uri="{BB962C8B-B14F-4D97-AF65-F5344CB8AC3E}">
        <p14:creationId xmlns:p14="http://schemas.microsoft.com/office/powerpoint/2010/main" val="18136729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26">
            <a:extLst>
              <a:ext uri="{FF2B5EF4-FFF2-40B4-BE49-F238E27FC236}">
                <a16:creationId xmlns:a16="http://schemas.microsoft.com/office/drawing/2014/main" id="{44B5678C-A146-A849-B56B-53EEA9D20C00}"/>
              </a:ext>
            </a:extLst>
          </p:cNvPr>
          <p:cNvSpPr>
            <a:spLocks noChangeArrowheads="1"/>
          </p:cNvSpPr>
          <p:nvPr/>
        </p:nvSpPr>
        <p:spPr bwMode="auto">
          <a:xfrm>
            <a:off x="182880" y="357188"/>
            <a:ext cx="8961120" cy="519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4000" b="1" dirty="0">
              <a:solidFill>
                <a:srgbClr val="660033"/>
              </a:solidFill>
            </a:endParaRPr>
          </a:p>
          <a:p>
            <a:pPr algn="ctr" eaLnBrk="1" hangingPunct="1"/>
            <a:endParaRPr lang="en-US" altLang="en-US" sz="4000" b="1" dirty="0">
              <a:solidFill>
                <a:srgbClr val="660033"/>
              </a:solidFill>
            </a:endParaRPr>
          </a:p>
          <a:p>
            <a:pPr algn="ctr" eaLnBrk="1" hangingPunct="1"/>
            <a:r>
              <a:rPr lang="en-US" altLang="en-US" sz="4000" b="1" dirty="0">
                <a:solidFill>
                  <a:srgbClr val="660033"/>
                </a:solidFill>
              </a:rPr>
              <a:t>DEVELOPMENT AS FREEDOM</a:t>
            </a:r>
          </a:p>
          <a:p>
            <a:pPr algn="ctr" eaLnBrk="1" hangingPunct="1"/>
            <a:r>
              <a:rPr lang="en-US" altLang="en-US" sz="2800" b="1" dirty="0">
                <a:solidFill>
                  <a:srgbClr val="660033"/>
                </a:solidFill>
              </a:rPr>
              <a:t>(SEN)</a:t>
            </a:r>
          </a:p>
          <a:p>
            <a:pPr algn="ctr" eaLnBrk="1" hangingPunct="1"/>
            <a:endParaRPr lang="en-US" altLang="en-US" sz="2800" b="1" dirty="0">
              <a:solidFill>
                <a:srgbClr val="660033"/>
              </a:solidFill>
            </a:endParaRPr>
          </a:p>
          <a:p>
            <a:pPr algn="ctr" eaLnBrk="1" hangingPunct="1"/>
            <a:r>
              <a:rPr lang="en-US" altLang="en-US" sz="2800" b="1" dirty="0">
                <a:solidFill>
                  <a:srgbClr val="660033"/>
                </a:solidFill>
              </a:rPr>
              <a:t>Reframed the Goals of Development around Freedom (not </a:t>
            </a:r>
            <a:r>
              <a:rPr lang="en-US" altLang="en-US" sz="2800" b="1" dirty="0" err="1">
                <a:solidFill>
                  <a:srgbClr val="660033"/>
                </a:solidFill>
              </a:rPr>
              <a:t>ulike</a:t>
            </a:r>
            <a:r>
              <a:rPr lang="en-US" altLang="en-US" sz="2800" b="1" dirty="0">
                <a:solidFill>
                  <a:srgbClr val="660033"/>
                </a:solidFill>
              </a:rPr>
              <a:t> </a:t>
            </a:r>
            <a:r>
              <a:rPr lang="en-US" altLang="en-US" sz="2800" b="1" dirty="0" err="1">
                <a:solidFill>
                  <a:srgbClr val="660033"/>
                </a:solidFill>
              </a:rPr>
              <a:t>jesus</a:t>
            </a:r>
            <a:r>
              <a:rPr lang="en-US" altLang="en-US" sz="2800" b="1" dirty="0">
                <a:solidFill>
                  <a:srgbClr val="660033"/>
                </a:solidFill>
              </a:rPr>
              <a:t> and his declaration of Jubilee)</a:t>
            </a:r>
          </a:p>
          <a:p>
            <a:pPr algn="ctr" eaLnBrk="1" hangingPunct="1"/>
            <a:r>
              <a:rPr lang="en-US" altLang="en-US" sz="2800" b="1" dirty="0">
                <a:solidFill>
                  <a:srgbClr val="660033"/>
                </a:solidFill>
              </a:rPr>
              <a:t>“Development is a process of expanding the real freedoms that people enjoy”</a:t>
            </a:r>
          </a:p>
          <a:p>
            <a:pPr algn="ctr" eaLnBrk="1" hangingPunct="1"/>
            <a:endParaRPr lang="en-US" altLang="en-US" sz="2800" b="1" dirty="0">
              <a:solidFill>
                <a:srgbClr val="660033"/>
              </a:solidFill>
            </a:endParaRPr>
          </a:p>
          <a:p>
            <a:pPr algn="ctr" eaLnBrk="1" hangingPunct="1"/>
            <a:r>
              <a:rPr lang="en-US" altLang="en-US" sz="2800" b="1" dirty="0">
                <a:solidFill>
                  <a:srgbClr val="660033"/>
                </a:solidFill>
              </a:rPr>
              <a:t>Freedom depends on determinants</a:t>
            </a:r>
          </a:p>
          <a:p>
            <a:pPr algn="ctr" eaLnBrk="1" hangingPunct="1"/>
            <a:endParaRPr lang="en-US" altLang="en-US" sz="2800" b="1" dirty="0">
              <a:solidFill>
                <a:srgbClr val="660033"/>
              </a:solidFill>
            </a:endParaRPr>
          </a:p>
          <a:p>
            <a:pPr algn="ctr" eaLnBrk="1" hangingPunct="1"/>
            <a:r>
              <a:rPr lang="en-US" altLang="en-US" sz="2800" b="1" dirty="0">
                <a:solidFill>
                  <a:srgbClr val="660033"/>
                </a:solidFill>
              </a:rPr>
              <a:t>Requires removal of barriers</a:t>
            </a:r>
          </a:p>
        </p:txBody>
      </p:sp>
    </p:spTree>
    <p:extLst>
      <p:ext uri="{BB962C8B-B14F-4D97-AF65-F5344CB8AC3E}">
        <p14:creationId xmlns:p14="http://schemas.microsoft.com/office/powerpoint/2010/main" val="2885283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D39C-EDA3-8D46-A0A4-6467375FC058}"/>
              </a:ext>
            </a:extLst>
          </p:cNvPr>
          <p:cNvSpPr>
            <a:spLocks noGrp="1"/>
          </p:cNvSpPr>
          <p:nvPr>
            <p:ph type="title"/>
          </p:nvPr>
        </p:nvSpPr>
        <p:spPr/>
        <p:txBody>
          <a:bodyPr/>
          <a:lstStyle/>
          <a:p>
            <a:r>
              <a:rPr lang="en-US" dirty="0"/>
              <a:t>Determinants of Freedom</a:t>
            </a:r>
          </a:p>
        </p:txBody>
      </p:sp>
      <p:sp>
        <p:nvSpPr>
          <p:cNvPr id="3" name="Content Placeholder 2">
            <a:extLst>
              <a:ext uri="{FF2B5EF4-FFF2-40B4-BE49-F238E27FC236}">
                <a16:creationId xmlns:a16="http://schemas.microsoft.com/office/drawing/2014/main" id="{6B2F6F5A-1B32-8E42-8C48-F410E3DB583E}"/>
              </a:ext>
            </a:extLst>
          </p:cNvPr>
          <p:cNvSpPr>
            <a:spLocks noGrp="1"/>
          </p:cNvSpPr>
          <p:nvPr>
            <p:ph idx="1"/>
          </p:nvPr>
        </p:nvSpPr>
        <p:spPr/>
        <p:txBody>
          <a:bodyPr/>
          <a:lstStyle/>
          <a:p>
            <a:r>
              <a:rPr lang="en-US" dirty="0"/>
              <a:t>Social and Economic arrangements</a:t>
            </a:r>
          </a:p>
          <a:p>
            <a:r>
              <a:rPr lang="en-US" dirty="0"/>
              <a:t>Facilities for health</a:t>
            </a:r>
          </a:p>
          <a:p>
            <a:r>
              <a:rPr lang="en-US" dirty="0"/>
              <a:t>Educational structure</a:t>
            </a:r>
          </a:p>
          <a:p>
            <a:r>
              <a:rPr lang="en-US" dirty="0"/>
              <a:t>Political and civil rights</a:t>
            </a:r>
          </a:p>
          <a:p>
            <a:r>
              <a:rPr lang="en-US" dirty="0"/>
              <a:t>Technological progress</a:t>
            </a:r>
          </a:p>
        </p:txBody>
      </p:sp>
    </p:spTree>
    <p:extLst>
      <p:ext uri="{BB962C8B-B14F-4D97-AF65-F5344CB8AC3E}">
        <p14:creationId xmlns:p14="http://schemas.microsoft.com/office/powerpoint/2010/main" val="29666998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170AE-96BA-8946-8B69-D833445EBF97}"/>
              </a:ext>
            </a:extLst>
          </p:cNvPr>
          <p:cNvSpPr>
            <a:spLocks noGrp="1"/>
          </p:cNvSpPr>
          <p:nvPr>
            <p:ph type="title"/>
          </p:nvPr>
        </p:nvSpPr>
        <p:spPr/>
        <p:txBody>
          <a:bodyPr/>
          <a:lstStyle/>
          <a:p>
            <a:r>
              <a:rPr lang="en-US" dirty="0"/>
              <a:t>Removing Obstacles to Freedom</a:t>
            </a:r>
          </a:p>
        </p:txBody>
      </p:sp>
      <p:sp>
        <p:nvSpPr>
          <p:cNvPr id="3" name="Content Placeholder 2">
            <a:extLst>
              <a:ext uri="{FF2B5EF4-FFF2-40B4-BE49-F238E27FC236}">
                <a16:creationId xmlns:a16="http://schemas.microsoft.com/office/drawing/2014/main" id="{8E290278-0EFF-1E4A-A9CB-338E137E8161}"/>
              </a:ext>
            </a:extLst>
          </p:cNvPr>
          <p:cNvSpPr>
            <a:spLocks noGrp="1"/>
          </p:cNvSpPr>
          <p:nvPr>
            <p:ph idx="1"/>
          </p:nvPr>
        </p:nvSpPr>
        <p:spPr/>
        <p:txBody>
          <a:bodyPr/>
          <a:lstStyle/>
          <a:p>
            <a:r>
              <a:rPr lang="en-US" dirty="0"/>
              <a:t>Tyranny</a:t>
            </a:r>
          </a:p>
          <a:p>
            <a:r>
              <a:rPr lang="en-US" dirty="0"/>
              <a:t>Por economic opportunities</a:t>
            </a:r>
          </a:p>
          <a:p>
            <a:r>
              <a:rPr lang="en-US" dirty="0"/>
              <a:t>Systematic social deprivation</a:t>
            </a:r>
          </a:p>
          <a:p>
            <a:r>
              <a:rPr lang="en-US" dirty="0"/>
              <a:t>Neglect of public facilities</a:t>
            </a:r>
          </a:p>
          <a:p>
            <a:r>
              <a:rPr lang="en-US" dirty="0"/>
              <a:t>Intolerance or overactivity of repressive states</a:t>
            </a:r>
          </a:p>
        </p:txBody>
      </p:sp>
    </p:spTree>
    <p:extLst>
      <p:ext uri="{BB962C8B-B14F-4D97-AF65-F5344CB8AC3E}">
        <p14:creationId xmlns:p14="http://schemas.microsoft.com/office/powerpoint/2010/main" val="2135198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sz="2000" dirty="0" err="1"/>
              <a:t>Vandana</a:t>
            </a:r>
            <a:r>
              <a:rPr lang="en-US" sz="2000" dirty="0"/>
              <a:t> Desai and Robert Potter. (2008). </a:t>
            </a:r>
            <a:r>
              <a:rPr lang="en-US" sz="2000" i="1" dirty="0"/>
              <a:t>The Companion to Development Studies</a:t>
            </a:r>
            <a:r>
              <a:rPr lang="en-US" sz="2000" dirty="0"/>
              <a:t>, 2</a:t>
            </a:r>
            <a:r>
              <a:rPr lang="en-US" sz="2000" baseline="30000" dirty="0"/>
              <a:t>nd</a:t>
            </a:r>
            <a:r>
              <a:rPr lang="en-US" sz="2000" dirty="0"/>
              <a:t> </a:t>
            </a:r>
            <a:r>
              <a:rPr lang="en-US" sz="2000" dirty="0" err="1"/>
              <a:t>edn</a:t>
            </a:r>
            <a:r>
              <a:rPr lang="en-US" sz="2000" dirty="0"/>
              <a:t>. Hodder Education. Useful Summary of Theories.</a:t>
            </a:r>
          </a:p>
          <a:p>
            <a:r>
              <a:rPr lang="en-US" sz="2000" dirty="0" err="1"/>
              <a:t>Rostow</a:t>
            </a:r>
            <a:r>
              <a:rPr lang="en-US" sz="2000" dirty="0"/>
              <a:t>, W.W. </a:t>
            </a:r>
            <a:r>
              <a:rPr lang="en-NZ" sz="2000" dirty="0"/>
              <a:t>(1991).</a:t>
            </a:r>
            <a:r>
              <a:rPr lang="en-NZ" sz="2000" i="1" dirty="0">
                <a:hlinkClick r:id="rId2"/>
              </a:rPr>
              <a:t>The Stages of Economic Growth: A Non-Communist Manifesto</a:t>
            </a:r>
            <a:r>
              <a:rPr lang="en-NZ" sz="2000" dirty="0"/>
              <a:t> (3rd ed.). Cambridge: Cambridge University Press.</a:t>
            </a:r>
          </a:p>
          <a:p>
            <a:r>
              <a:rPr lang="en-NZ" sz="2000" dirty="0" err="1"/>
              <a:t>UNHabitat</a:t>
            </a:r>
            <a:r>
              <a:rPr lang="en-NZ" sz="2000" dirty="0"/>
              <a:t>. (2009) </a:t>
            </a:r>
            <a:r>
              <a:rPr lang="en-NZ" sz="2000" i="1" dirty="0"/>
              <a:t>Planning Sustainable Cities</a:t>
            </a:r>
            <a:r>
              <a:rPr lang="en-NZ" sz="2000" dirty="0"/>
              <a:t>.  Global Report on Human Settlements 2009. London: Earthscan. </a:t>
            </a:r>
            <a:endParaRPr lang="en-US" sz="2000" dirty="0"/>
          </a:p>
        </p:txBody>
      </p:sp>
    </p:spTree>
    <p:extLst>
      <p:ext uri="{BB962C8B-B14F-4D97-AF65-F5344CB8AC3E}">
        <p14:creationId xmlns:p14="http://schemas.microsoft.com/office/powerpoint/2010/main" val="242426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295400"/>
          </a:xfrm>
        </p:spPr>
        <p:txBody>
          <a:bodyPr>
            <a:normAutofit/>
          </a:bodyPr>
          <a:lstStyle/>
          <a:p>
            <a:r>
              <a:rPr lang="en-US" sz="2800" dirty="0"/>
              <a:t>Development to what?</a:t>
            </a:r>
            <a:br>
              <a:rPr lang="en-US" sz="2800" dirty="0"/>
            </a:br>
            <a:r>
              <a:rPr lang="en-US" sz="2800" dirty="0"/>
              <a:t>CURRENT Alternative Visions of the Future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7373492"/>
              </p:ext>
            </p:extLst>
          </p:nvPr>
        </p:nvGraphicFramePr>
        <p:xfrm>
          <a:off x="457200" y="1183642"/>
          <a:ext cx="8229600" cy="604520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r>
                        <a:rPr lang="en-US" dirty="0"/>
                        <a:t>Cultural Dimension</a:t>
                      </a:r>
                    </a:p>
                  </a:txBody>
                  <a:tcPr/>
                </a:tc>
                <a:tc>
                  <a:txBody>
                    <a:bodyPr/>
                    <a:lstStyle/>
                    <a:p>
                      <a:r>
                        <a:rPr lang="en-US" dirty="0"/>
                        <a:t>Marx &amp; Engels</a:t>
                      </a:r>
                    </a:p>
                  </a:txBody>
                  <a:tcPr/>
                </a:tc>
                <a:tc>
                  <a:txBody>
                    <a:bodyPr/>
                    <a:lstStyle/>
                    <a:p>
                      <a:r>
                        <a:rPr lang="en-US" dirty="0"/>
                        <a:t>Global Socialism</a:t>
                      </a:r>
                    </a:p>
                  </a:txBody>
                  <a:tcPr/>
                </a:tc>
                <a:tc>
                  <a:txBody>
                    <a:bodyPr/>
                    <a:lstStyle/>
                    <a:p>
                      <a:r>
                        <a:rPr lang="en-US" dirty="0"/>
                        <a:t>Democratic</a:t>
                      </a:r>
                      <a:r>
                        <a:rPr lang="en-US" baseline="0" dirty="0"/>
                        <a:t> </a:t>
                      </a:r>
                      <a:r>
                        <a:rPr lang="en-US" dirty="0"/>
                        <a:t>Capitalism</a:t>
                      </a:r>
                    </a:p>
                  </a:txBody>
                  <a:tcPr/>
                </a:tc>
                <a:tc>
                  <a:txBody>
                    <a:bodyPr/>
                    <a:lstStyle/>
                    <a:p>
                      <a:r>
                        <a:rPr lang="en-US" dirty="0"/>
                        <a:t>Kingdom of God</a:t>
                      </a:r>
                    </a:p>
                  </a:txBody>
                  <a:tcPr/>
                </a:tc>
                <a:extLst>
                  <a:ext uri="{0D108BD9-81ED-4DB2-BD59-A6C34878D82A}">
                    <a16:rowId xmlns:a16="http://schemas.microsoft.com/office/drawing/2014/main" val="10000"/>
                  </a:ext>
                </a:extLst>
              </a:tr>
              <a:tr h="370840">
                <a:tc>
                  <a:txBody>
                    <a:bodyPr/>
                    <a:lstStyle/>
                    <a:p>
                      <a:r>
                        <a:rPr lang="en-US" dirty="0"/>
                        <a:t>Economics</a:t>
                      </a:r>
                    </a:p>
                  </a:txBody>
                  <a:tcPr/>
                </a:tc>
                <a:tc>
                  <a:txBody>
                    <a:bodyPr/>
                    <a:lstStyle/>
                    <a:p>
                      <a:r>
                        <a:rPr lang="en-US" dirty="0"/>
                        <a:t>Proletariat control means of production</a:t>
                      </a:r>
                    </a:p>
                  </a:txBody>
                  <a:tcPr/>
                </a:tc>
                <a:tc>
                  <a:txBody>
                    <a:bodyPr/>
                    <a:lstStyle/>
                    <a:p>
                      <a:r>
                        <a:rPr lang="en-US" dirty="0"/>
                        <a:t>Gradual</a:t>
                      </a:r>
                      <a:r>
                        <a:rPr lang="en-US" baseline="0" dirty="0"/>
                        <a:t> expansion of governmental control of production</a:t>
                      </a:r>
                      <a:endParaRPr lang="en-US" dirty="0"/>
                    </a:p>
                  </a:txBody>
                  <a:tcPr/>
                </a:tc>
                <a:tc>
                  <a:txBody>
                    <a:bodyPr/>
                    <a:lstStyle/>
                    <a:p>
                      <a:r>
                        <a:rPr lang="en-US" dirty="0"/>
                        <a:t>Capitalists</a:t>
                      </a:r>
                      <a:r>
                        <a:rPr lang="en-US" baseline="0" dirty="0"/>
                        <a:t> control means of production</a:t>
                      </a:r>
                      <a:endParaRPr lang="en-US" dirty="0"/>
                    </a:p>
                  </a:txBody>
                  <a:tcPr/>
                </a:tc>
                <a:tc>
                  <a:txBody>
                    <a:bodyPr/>
                    <a:lstStyle/>
                    <a:p>
                      <a:r>
                        <a:rPr lang="en-US" dirty="0"/>
                        <a:t>Cooperative ownership of means</a:t>
                      </a:r>
                      <a:r>
                        <a:rPr lang="en-US" baseline="0" dirty="0"/>
                        <a:t> </a:t>
                      </a:r>
                      <a:r>
                        <a:rPr lang="en-US" dirty="0"/>
                        <a:t>of production</a:t>
                      </a:r>
                    </a:p>
                  </a:txBody>
                  <a:tcPr/>
                </a:tc>
                <a:extLst>
                  <a:ext uri="{0D108BD9-81ED-4DB2-BD59-A6C34878D82A}">
                    <a16:rowId xmlns:a16="http://schemas.microsoft.com/office/drawing/2014/main" val="10001"/>
                  </a:ext>
                </a:extLst>
              </a:tr>
              <a:tr h="370840">
                <a:tc>
                  <a:txBody>
                    <a:bodyPr/>
                    <a:lstStyle/>
                    <a:p>
                      <a:r>
                        <a:rPr lang="en-US" dirty="0"/>
                        <a:t>Leadership</a:t>
                      </a:r>
                    </a:p>
                  </a:txBody>
                  <a:tcPr/>
                </a:tc>
                <a:tc>
                  <a:txBody>
                    <a:bodyPr/>
                    <a:lstStyle/>
                    <a:p>
                      <a:r>
                        <a:rPr lang="en-US" dirty="0"/>
                        <a:t>Marx: Proletariat</a:t>
                      </a:r>
                    </a:p>
                    <a:p>
                      <a:r>
                        <a:rPr lang="en-US" dirty="0"/>
                        <a:t>Engels in reality: Dictatorship</a:t>
                      </a:r>
                    </a:p>
                  </a:txBody>
                  <a:tcPr/>
                </a:tc>
                <a:tc>
                  <a:txBody>
                    <a:bodyPr/>
                    <a:lstStyle/>
                    <a:p>
                      <a:r>
                        <a:rPr lang="en-US" dirty="0"/>
                        <a:t>In reality: Bureaucracy of</a:t>
                      </a:r>
                      <a:r>
                        <a:rPr lang="en-US" baseline="0" dirty="0"/>
                        <a:t> the proletariat</a:t>
                      </a:r>
                      <a:endParaRPr lang="en-US" dirty="0"/>
                    </a:p>
                  </a:txBody>
                  <a:tcPr/>
                </a:tc>
                <a:tc>
                  <a:txBody>
                    <a:bodyPr/>
                    <a:lstStyle/>
                    <a:p>
                      <a:r>
                        <a:rPr lang="en-US" dirty="0" err="1"/>
                        <a:t>Rulership</a:t>
                      </a:r>
                      <a:r>
                        <a:rPr lang="en-US" dirty="0"/>
                        <a:t> by Capitalists in partnership with elected. Works best in a democratic state</a:t>
                      </a:r>
                    </a:p>
                  </a:txBody>
                  <a:tcPr/>
                </a:tc>
                <a:tc>
                  <a:txBody>
                    <a:bodyPr/>
                    <a:lstStyle/>
                    <a:p>
                      <a:r>
                        <a:rPr lang="en-US" dirty="0"/>
                        <a:t>Just King, delegated authority to servant leaders</a:t>
                      </a:r>
                    </a:p>
                  </a:txBody>
                  <a:tcPr/>
                </a:tc>
                <a:extLst>
                  <a:ext uri="{0D108BD9-81ED-4DB2-BD59-A6C34878D82A}">
                    <a16:rowId xmlns:a16="http://schemas.microsoft.com/office/drawing/2014/main" val="10002"/>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Religion</a:t>
                      </a:r>
                    </a:p>
                  </a:txBody>
                  <a:tcPr/>
                </a:tc>
                <a:tc>
                  <a:txBody>
                    <a:bodyPr/>
                    <a:lstStyle/>
                    <a:p>
                      <a:r>
                        <a:rPr lang="en-US" dirty="0"/>
                        <a:t>Anti-Christian, anti-religious</a:t>
                      </a:r>
                    </a:p>
                  </a:txBody>
                  <a:tcPr/>
                </a:tc>
                <a:tc>
                  <a:txBody>
                    <a:bodyPr/>
                    <a:lstStyle/>
                    <a:p>
                      <a:r>
                        <a:rPr lang="en-US" dirty="0"/>
                        <a:t>Secular</a:t>
                      </a:r>
                    </a:p>
                  </a:txBody>
                  <a:tcPr/>
                </a:tc>
                <a:tc>
                  <a:txBody>
                    <a:bodyPr/>
                    <a:lstStyle/>
                    <a:p>
                      <a:r>
                        <a:rPr lang="en-US" dirty="0"/>
                        <a:t>Christian base/ increasing secularization</a:t>
                      </a:r>
                    </a:p>
                  </a:txBody>
                  <a:tcPr/>
                </a:tc>
                <a:tc>
                  <a:txBody>
                    <a:bodyPr/>
                    <a:lstStyle/>
                    <a:p>
                      <a:r>
                        <a:rPr lang="en-US" dirty="0"/>
                        <a:t>Christ as Centre</a:t>
                      </a:r>
                    </a:p>
                  </a:txBody>
                  <a:tcPr/>
                </a:tc>
                <a:extLst>
                  <a:ext uri="{0D108BD9-81ED-4DB2-BD59-A6C34878D82A}">
                    <a16:rowId xmlns:a16="http://schemas.microsoft.com/office/drawing/2014/main" val="10004"/>
                  </a:ext>
                </a:extLst>
              </a:tr>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9019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development economics </a:t>
            </a:r>
          </a:p>
        </p:txBody>
      </p:sp>
      <p:sp>
        <p:nvSpPr>
          <p:cNvPr id="3" name="Content Placeholder 2"/>
          <p:cNvSpPr>
            <a:spLocks noGrp="1"/>
          </p:cNvSpPr>
          <p:nvPr>
            <p:ph idx="1"/>
          </p:nvPr>
        </p:nvSpPr>
        <p:spPr>
          <a:xfrm>
            <a:off x="152400" y="1405128"/>
            <a:ext cx="8839200" cy="3129455"/>
          </a:xfrm>
        </p:spPr>
        <p:txBody>
          <a:bodyPr>
            <a:normAutofit fontScale="92500" lnSpcReduction="10000"/>
          </a:bodyPr>
          <a:lstStyle/>
          <a:p>
            <a:pPr marL="0" indent="0">
              <a:buNone/>
            </a:pPr>
            <a:r>
              <a:rPr lang="en-US" dirty="0"/>
              <a:t>Mercantilism: 17th, 18th Century: a nation's prosperity depends on its supply of capital from maximized exports and minimized imports. hence significant protective tariffs and subsidies are employed. This was largely dependent on importation of Bullion from colonies </a:t>
            </a:r>
            <a:br>
              <a:rPr lang="en-US" dirty="0"/>
            </a:br>
            <a:r>
              <a:rPr lang="en-US" dirty="0"/>
              <a:t>(von </a:t>
            </a:r>
            <a:r>
              <a:rPr lang="en-US" dirty="0" err="1"/>
              <a:t>Hornick</a:t>
            </a:r>
            <a:r>
              <a:rPr lang="en-US" dirty="0"/>
              <a:t>, Colbert). </a:t>
            </a:r>
          </a:p>
        </p:txBody>
      </p:sp>
      <p:pic>
        <p:nvPicPr>
          <p:cNvPr id="4" name="Picture Placeholder 21" descr="A picture containing indoor, sitting, table, book&#10;&#10;Description automatically generated">
            <a:extLst>
              <a:ext uri="{FF2B5EF4-FFF2-40B4-BE49-F238E27FC236}">
                <a16:creationId xmlns:a16="http://schemas.microsoft.com/office/drawing/2014/main" id="{7C7DE668-0A6D-9847-B7C4-4D17FAEA77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591503" y="3548992"/>
            <a:ext cx="3552497" cy="4407339"/>
          </a:xfrm>
          <a:prstGeom prst="rect">
            <a:avLst/>
          </a:prstGeom>
        </p:spPr>
      </p:pic>
    </p:spTree>
    <p:extLst>
      <p:ext uri="{BB962C8B-B14F-4D97-AF65-F5344CB8AC3E}">
        <p14:creationId xmlns:p14="http://schemas.microsoft.com/office/powerpoint/2010/main" val="268736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5073650" y="2576513"/>
            <a:ext cx="1635125" cy="1636712"/>
          </a:xfrm>
          <a:prstGeom prst="rect">
            <a:avLst/>
          </a:prstGeom>
          <a:gradFill flip="none" rotWithShape="1">
            <a:gsLst>
              <a:gs pos="0">
                <a:srgbClr val="70CED3"/>
              </a:gs>
              <a:gs pos="100000">
                <a:srgbClr val="70CED3"/>
              </a:gs>
              <a:gs pos="60000">
                <a:srgbClr val="CCFAFF"/>
              </a:gs>
            </a:gsLst>
            <a:lin ang="12900000" scaled="0"/>
            <a:tileRect/>
          </a:gradFill>
          <a:ln>
            <a:solidFill>
              <a:srgbClr val="70CED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Rectangle 33"/>
          <p:cNvSpPr/>
          <p:nvPr/>
        </p:nvSpPr>
        <p:spPr>
          <a:xfrm>
            <a:off x="3436938" y="939800"/>
            <a:ext cx="1636712" cy="1636713"/>
          </a:xfrm>
          <a:prstGeom prst="rect">
            <a:avLst/>
          </a:prstGeom>
          <a:gradFill flip="none" rotWithShape="1">
            <a:gsLst>
              <a:gs pos="0">
                <a:srgbClr val="70CED3"/>
              </a:gs>
              <a:gs pos="100000">
                <a:srgbClr val="70CED3"/>
              </a:gs>
              <a:gs pos="60000">
                <a:srgbClr val="CCFAFF"/>
              </a:gs>
            </a:gsLst>
            <a:lin ang="12900000" scaled="0"/>
            <a:tileRect/>
          </a:gradFill>
          <a:ln>
            <a:solidFill>
              <a:srgbClr val="70CED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2" name="TextBox 71"/>
          <p:cNvSpPr txBox="1"/>
          <p:nvPr/>
        </p:nvSpPr>
        <p:spPr>
          <a:xfrm>
            <a:off x="190500" y="139700"/>
            <a:ext cx="1728788" cy="1754326"/>
          </a:xfrm>
          <a:prstGeom prst="rect">
            <a:avLst/>
          </a:prstGeom>
          <a:noFill/>
        </p:spPr>
        <p:txBody>
          <a:bodyPr>
            <a:spAutoFit/>
          </a:bodyPr>
          <a:lstStyle/>
          <a:p>
            <a:pPr fontAlgn="auto">
              <a:spcBef>
                <a:spcPts val="0"/>
              </a:spcBef>
              <a:spcAft>
                <a:spcPts val="0"/>
              </a:spcAft>
              <a:defRPr/>
            </a:pPr>
            <a:r>
              <a:rPr lang="en-US" b="1" dirty="0">
                <a:latin typeface="+mj-lt"/>
                <a:ea typeface="ＭＳ Ｐゴシック" pitchFamily="-105" charset="-128"/>
                <a:cs typeface="ＭＳ Ｐゴシック" pitchFamily="-105" charset="-128"/>
              </a:rPr>
              <a:t>MAJOR THEORIES OF DEVELOPMENT ECONOMICS</a:t>
            </a:r>
          </a:p>
          <a:p>
            <a:pPr fontAlgn="auto">
              <a:spcBef>
                <a:spcPts val="0"/>
              </a:spcBef>
              <a:spcAft>
                <a:spcPts val="0"/>
              </a:spcAft>
              <a:defRPr/>
            </a:pPr>
            <a:r>
              <a:rPr lang="en-US" b="1" dirty="0">
                <a:latin typeface="+mj-lt"/>
                <a:ea typeface="ＭＳ Ｐゴシック" pitchFamily="-105" charset="-128"/>
                <a:cs typeface="ＭＳ Ｐゴシック" pitchFamily="-105" charset="-128"/>
              </a:rPr>
              <a:t>(Nation-Building)</a:t>
            </a:r>
            <a:endParaRPr lang="en-US" dirty="0">
              <a:latin typeface="+mj-lt"/>
              <a:ea typeface="ＭＳ Ｐゴシック" pitchFamily="-105" charset="-128"/>
              <a:cs typeface="ＭＳ Ｐゴシック" pitchFamily="-105" charset="-128"/>
            </a:endParaRPr>
          </a:p>
        </p:txBody>
      </p:sp>
      <p:sp>
        <p:nvSpPr>
          <p:cNvPr id="32" name="Rectangle 31"/>
          <p:cNvSpPr/>
          <p:nvPr/>
        </p:nvSpPr>
        <p:spPr>
          <a:xfrm>
            <a:off x="5073650" y="939800"/>
            <a:ext cx="1635125" cy="1636713"/>
          </a:xfrm>
          <a:prstGeom prst="rect">
            <a:avLst/>
          </a:prstGeom>
          <a:gradFill>
            <a:gsLst>
              <a:gs pos="0">
                <a:srgbClr val="007C82"/>
              </a:gs>
              <a:gs pos="100000">
                <a:srgbClr val="00BEBC"/>
              </a:gs>
              <a:gs pos="60000">
                <a:srgbClr val="00FFFC"/>
              </a:gs>
            </a:gsLst>
            <a:lin ang="12900000" scaled="0"/>
          </a:gradFill>
          <a:ln>
            <a:solidFill>
              <a:srgbClr val="007C8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Rectangle 35"/>
          <p:cNvSpPr/>
          <p:nvPr/>
        </p:nvSpPr>
        <p:spPr>
          <a:xfrm>
            <a:off x="6708775" y="2576513"/>
            <a:ext cx="1636713" cy="1636712"/>
          </a:xfrm>
          <a:prstGeom prst="rect">
            <a:avLst/>
          </a:prstGeom>
          <a:gradFill>
            <a:gsLst>
              <a:gs pos="0">
                <a:srgbClr val="007C82"/>
              </a:gs>
              <a:gs pos="100000">
                <a:srgbClr val="00BEBC"/>
              </a:gs>
              <a:gs pos="60000">
                <a:srgbClr val="00FFFC"/>
              </a:gs>
            </a:gsLst>
            <a:lin ang="12900000" scaled="0"/>
          </a:gradFill>
          <a:ln>
            <a:solidFill>
              <a:srgbClr val="007C8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6708775" y="939800"/>
            <a:ext cx="1636713" cy="1636713"/>
          </a:xfrm>
          <a:prstGeom prst="rect">
            <a:avLst/>
          </a:prstGeom>
          <a:gradFill>
            <a:gsLst>
              <a:gs pos="0">
                <a:srgbClr val="135881"/>
              </a:gs>
              <a:gs pos="100000">
                <a:srgbClr val="208ECD"/>
              </a:gs>
              <a:gs pos="60000">
                <a:srgbClr val="23A7F4"/>
              </a:gs>
            </a:gsLst>
            <a:lin ang="12900000" scaled="0"/>
          </a:gradFill>
          <a:ln>
            <a:solidFill>
              <a:srgbClr val="13588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5073650" y="4186238"/>
            <a:ext cx="1636712" cy="1636713"/>
          </a:xfrm>
          <a:prstGeom prst="rect">
            <a:avLst/>
          </a:prstGeom>
          <a:gradFill>
            <a:gsLst>
              <a:gs pos="0">
                <a:schemeClr val="bg1">
                  <a:lumMod val="75000"/>
                </a:schemeClr>
              </a:gs>
              <a:gs pos="100000">
                <a:schemeClr val="bg1">
                  <a:lumMod val="75000"/>
                </a:schemeClr>
              </a:gs>
              <a:gs pos="60000">
                <a:schemeClr val="bg1">
                  <a:lumMod val="95000"/>
                </a:schemeClr>
              </a:gs>
            </a:gsLst>
            <a:lin ang="12900000" scaled="0"/>
          </a:gra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3436938" y="2576513"/>
            <a:ext cx="1636712" cy="1636712"/>
          </a:xfrm>
          <a:prstGeom prst="rect">
            <a:avLst/>
          </a:prstGeom>
          <a:gradFill>
            <a:gsLst>
              <a:gs pos="0">
                <a:schemeClr val="tx1">
                  <a:lumMod val="65000"/>
                  <a:lumOff val="35000"/>
                </a:schemeClr>
              </a:gs>
              <a:gs pos="100000">
                <a:schemeClr val="tx1">
                  <a:lumMod val="65000"/>
                  <a:lumOff val="35000"/>
                </a:schemeClr>
              </a:gs>
              <a:gs pos="60000">
                <a:schemeClr val="bg1">
                  <a:lumMod val="85000"/>
                </a:schemeClr>
              </a:gs>
            </a:gsLst>
            <a:lin ang="12900000" scaled="0"/>
          </a:gra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409185" y="4220751"/>
            <a:ext cx="1635125" cy="1636713"/>
          </a:xfrm>
          <a:prstGeom prst="rect">
            <a:avLst/>
          </a:prstGeom>
          <a:gradFill>
            <a:gsLst>
              <a:gs pos="0">
                <a:schemeClr val="tx1">
                  <a:lumMod val="65000"/>
                  <a:lumOff val="35000"/>
                </a:schemeClr>
              </a:gs>
              <a:gs pos="100000">
                <a:schemeClr val="tx1">
                  <a:lumMod val="65000"/>
                  <a:lumOff val="35000"/>
                </a:schemeClr>
              </a:gs>
              <a:gs pos="60000">
                <a:schemeClr val="bg1">
                  <a:lumMod val="85000"/>
                </a:schemeClr>
              </a:gs>
            </a:gsLst>
            <a:lin ang="12900000" scaled="0"/>
          </a:gra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6708775" y="4213225"/>
            <a:ext cx="1636713" cy="1636713"/>
          </a:xfrm>
          <a:prstGeom prst="rect">
            <a:avLst/>
          </a:prstGeom>
          <a:ln/>
        </p:spPr>
        <p:style>
          <a:lnRef idx="2">
            <a:schemeClr val="dk1"/>
          </a:lnRef>
          <a:fillRef idx="1">
            <a:schemeClr val="lt1"/>
          </a:fillRef>
          <a:effectRef idx="0">
            <a:schemeClr val="dk1"/>
          </a:effectRef>
          <a:fontRef idx="minor">
            <a:schemeClr val="dk1"/>
          </a:fontRef>
        </p:style>
        <p:txBody>
          <a:bodyPr anchor="ctr"/>
          <a:lstStyle/>
          <a:p>
            <a:pPr defTabSz="914400"/>
            <a:r>
              <a:rPr lang="en-US" dirty="0"/>
              <a:t>9 Neoclassical theory</a:t>
            </a:r>
            <a:endParaRPr lang="en-US" b="1" noProof="1">
              <a:latin typeface="Calibri" pitchFamily="-108" charset="0"/>
              <a:cs typeface="Arial" charset="0"/>
            </a:endParaRPr>
          </a:p>
        </p:txBody>
      </p:sp>
      <p:sp>
        <p:nvSpPr>
          <p:cNvPr id="18444" name="Rektangel 13"/>
          <p:cNvSpPr>
            <a:spLocks noChangeArrowheads="1"/>
          </p:cNvSpPr>
          <p:nvPr/>
        </p:nvSpPr>
        <p:spPr bwMode="auto">
          <a:xfrm>
            <a:off x="3435351" y="2817813"/>
            <a:ext cx="1608959" cy="1415772"/>
          </a:xfrm>
          <a:prstGeom prst="rect">
            <a:avLst/>
          </a:prstGeom>
          <a:noFill/>
          <a:ln w="9525">
            <a:noFill/>
            <a:miter lim="800000"/>
            <a:headEnd/>
            <a:tailEnd/>
          </a:ln>
        </p:spPr>
        <p:txBody>
          <a:bodyPr wrap="square">
            <a:spAutoFit/>
          </a:bodyPr>
          <a:lstStyle/>
          <a:p>
            <a:pPr defTabSz="914400"/>
            <a:r>
              <a:rPr lang="en-US" dirty="0"/>
              <a:t>4 Linear-stages-of-growth model (</a:t>
            </a:r>
            <a:r>
              <a:rPr lang="en-US" dirty="0" err="1"/>
              <a:t>Rostow</a:t>
            </a:r>
            <a:r>
              <a:rPr lang="en-US" dirty="0"/>
              <a:t>)</a:t>
            </a:r>
            <a:br>
              <a:rPr lang="en-US" sz="1400" dirty="0"/>
            </a:br>
            <a:r>
              <a:rPr lang="en-US" sz="1400" noProof="1">
                <a:latin typeface="Calibri" pitchFamily="-108" charset="0"/>
                <a:cs typeface="Arial" charset="0"/>
              </a:rPr>
              <a:t> </a:t>
            </a:r>
            <a:endParaRPr lang="da-DK" sz="1400" dirty="0">
              <a:latin typeface="Calibri" pitchFamily="-108" charset="0"/>
            </a:endParaRPr>
          </a:p>
        </p:txBody>
      </p:sp>
      <p:sp>
        <p:nvSpPr>
          <p:cNvPr id="18445" name="Rektangel 13"/>
          <p:cNvSpPr>
            <a:spLocks noChangeArrowheads="1"/>
          </p:cNvSpPr>
          <p:nvPr/>
        </p:nvSpPr>
        <p:spPr bwMode="auto">
          <a:xfrm>
            <a:off x="5102990" y="2817813"/>
            <a:ext cx="1483547" cy="1015663"/>
          </a:xfrm>
          <a:prstGeom prst="rect">
            <a:avLst/>
          </a:prstGeom>
          <a:noFill/>
          <a:ln w="9525">
            <a:noFill/>
            <a:miter lim="800000"/>
            <a:headEnd/>
            <a:tailEnd/>
          </a:ln>
        </p:spPr>
        <p:txBody>
          <a:bodyPr wrap="square">
            <a:spAutoFit/>
          </a:bodyPr>
          <a:lstStyle/>
          <a:p>
            <a:pPr defTabSz="914400"/>
            <a:r>
              <a:rPr lang="en-US" sz="2000" dirty="0"/>
              <a:t>5 Structural </a:t>
            </a:r>
            <a:r>
              <a:rPr lang="en-US" sz="2000"/>
              <a:t>change theories</a:t>
            </a:r>
            <a:endParaRPr lang="en-US" sz="2000" b="1" noProof="1">
              <a:latin typeface="Calibri" pitchFamily="-108" charset="0"/>
              <a:cs typeface="Arial" charset="0"/>
            </a:endParaRPr>
          </a:p>
        </p:txBody>
      </p:sp>
      <p:sp>
        <p:nvSpPr>
          <p:cNvPr id="18446" name="Rektangel 13"/>
          <p:cNvSpPr>
            <a:spLocks noChangeArrowheads="1"/>
          </p:cNvSpPr>
          <p:nvPr/>
        </p:nvSpPr>
        <p:spPr bwMode="auto">
          <a:xfrm>
            <a:off x="5202238" y="1152525"/>
            <a:ext cx="1497011" cy="1538883"/>
          </a:xfrm>
          <a:prstGeom prst="rect">
            <a:avLst/>
          </a:prstGeom>
          <a:noFill/>
          <a:ln w="9525">
            <a:noFill/>
            <a:miter lim="800000"/>
            <a:headEnd/>
            <a:tailEnd/>
          </a:ln>
        </p:spPr>
        <p:txBody>
          <a:bodyPr wrap="square">
            <a:spAutoFit/>
          </a:bodyPr>
          <a:lstStyle/>
          <a:p>
            <a:pPr marL="0" indent="0">
              <a:buNone/>
            </a:pPr>
            <a:r>
              <a:rPr lang="en-US" sz="2000" dirty="0"/>
              <a:t>2 Civilizing Nations</a:t>
            </a:r>
          </a:p>
          <a:p>
            <a:pPr marL="0" indent="0">
              <a:buNone/>
            </a:pPr>
            <a:r>
              <a:rPr lang="en-US" sz="2000" dirty="0"/>
              <a:t>Economic nationalism</a:t>
            </a:r>
            <a:br>
              <a:rPr lang="en-US" sz="1400" dirty="0"/>
            </a:br>
            <a:endParaRPr lang="en-US" sz="1400" noProof="1">
              <a:latin typeface="Calibri" pitchFamily="-108" charset="0"/>
              <a:cs typeface="Arial" charset="0"/>
            </a:endParaRPr>
          </a:p>
        </p:txBody>
      </p:sp>
      <p:sp>
        <p:nvSpPr>
          <p:cNvPr id="18447" name="Rektangel 13"/>
          <p:cNvSpPr>
            <a:spLocks noChangeArrowheads="1"/>
          </p:cNvSpPr>
          <p:nvPr/>
        </p:nvSpPr>
        <p:spPr bwMode="auto">
          <a:xfrm>
            <a:off x="3435351" y="1152525"/>
            <a:ext cx="1525587" cy="923330"/>
          </a:xfrm>
          <a:prstGeom prst="rect">
            <a:avLst/>
          </a:prstGeom>
          <a:noFill/>
          <a:ln w="9525">
            <a:noFill/>
            <a:miter lim="800000"/>
            <a:headEnd/>
            <a:tailEnd/>
          </a:ln>
        </p:spPr>
        <p:txBody>
          <a:bodyPr wrap="square">
            <a:spAutoFit/>
          </a:bodyPr>
          <a:lstStyle/>
          <a:p>
            <a:pPr defTabSz="914400"/>
            <a:r>
              <a:rPr lang="en-US" sz="2000" dirty="0"/>
              <a:t>1 </a:t>
            </a:r>
            <a:r>
              <a:rPr lang="en-US" sz="2000" dirty="0" err="1"/>
              <a:t>Mercantil</a:t>
            </a:r>
            <a:r>
              <a:rPr lang="en-US" sz="2000" dirty="0"/>
              <a:t>-ism</a:t>
            </a:r>
            <a:endParaRPr lang="en-US" sz="2000" b="1" noProof="1">
              <a:latin typeface="Calibri" pitchFamily="-108" charset="0"/>
              <a:cs typeface="Arial" charset="0"/>
            </a:endParaRPr>
          </a:p>
          <a:p>
            <a:pPr defTabSz="914400"/>
            <a:endParaRPr lang="en-US" sz="1400" noProof="1">
              <a:latin typeface="Calibri" pitchFamily="-108" charset="0"/>
              <a:cs typeface="Arial" charset="0"/>
            </a:endParaRPr>
          </a:p>
        </p:txBody>
      </p:sp>
      <p:sp>
        <p:nvSpPr>
          <p:cNvPr id="18448" name="Rektangel 13"/>
          <p:cNvSpPr>
            <a:spLocks noChangeArrowheads="1"/>
          </p:cNvSpPr>
          <p:nvPr/>
        </p:nvSpPr>
        <p:spPr bwMode="auto">
          <a:xfrm>
            <a:off x="6848475" y="1152525"/>
            <a:ext cx="1374775" cy="1446550"/>
          </a:xfrm>
          <a:prstGeom prst="rect">
            <a:avLst/>
          </a:prstGeom>
          <a:noFill/>
          <a:ln w="9525">
            <a:noFill/>
            <a:miter lim="800000"/>
            <a:headEnd/>
            <a:tailEnd/>
          </a:ln>
        </p:spPr>
        <p:txBody>
          <a:bodyPr>
            <a:spAutoFit/>
          </a:bodyPr>
          <a:lstStyle/>
          <a:p>
            <a:pPr defTabSz="914400"/>
            <a:r>
              <a:rPr lang="en-US" sz="2000" dirty="0"/>
              <a:t>3 Post-WWII theories</a:t>
            </a:r>
            <a:br>
              <a:rPr lang="en-US" sz="1400" dirty="0"/>
            </a:br>
            <a:r>
              <a:rPr lang="en-US" sz="1400" dirty="0"/>
              <a:t>      </a:t>
            </a:r>
            <a:br>
              <a:rPr lang="en-US" sz="1400" dirty="0"/>
            </a:br>
            <a:r>
              <a:rPr lang="en-US" sz="1400" noProof="1">
                <a:latin typeface="Calibri" pitchFamily="-108" charset="0"/>
                <a:cs typeface="Arial" charset="0"/>
              </a:rPr>
              <a:t>. </a:t>
            </a:r>
            <a:endParaRPr lang="da-DK" sz="1400" dirty="0">
              <a:latin typeface="Calibri" pitchFamily="-108" charset="0"/>
            </a:endParaRPr>
          </a:p>
        </p:txBody>
      </p:sp>
      <p:sp>
        <p:nvSpPr>
          <p:cNvPr id="18449" name="Rektangel 13"/>
          <p:cNvSpPr>
            <a:spLocks noChangeArrowheads="1"/>
          </p:cNvSpPr>
          <p:nvPr/>
        </p:nvSpPr>
        <p:spPr bwMode="auto">
          <a:xfrm>
            <a:off x="6738115" y="2817813"/>
            <a:ext cx="1605785" cy="1231106"/>
          </a:xfrm>
          <a:prstGeom prst="rect">
            <a:avLst/>
          </a:prstGeom>
          <a:noFill/>
          <a:ln w="9525">
            <a:noFill/>
            <a:miter lim="800000"/>
            <a:headEnd/>
            <a:tailEnd/>
          </a:ln>
        </p:spPr>
        <p:txBody>
          <a:bodyPr wrap="square">
            <a:spAutoFit/>
          </a:bodyPr>
          <a:lstStyle/>
          <a:p>
            <a:pPr defTabSz="914400"/>
            <a:r>
              <a:rPr lang="en-US" sz="2000" dirty="0"/>
              <a:t>6 </a:t>
            </a:r>
            <a:r>
              <a:rPr lang="en-US" dirty="0" err="1"/>
              <a:t>Internat’l</a:t>
            </a:r>
            <a:r>
              <a:rPr lang="en-US" sz="2000" dirty="0"/>
              <a:t> dependency theory</a:t>
            </a:r>
            <a:endParaRPr lang="en-US" sz="2000" b="1" noProof="1">
              <a:latin typeface="Calibri" pitchFamily="-108" charset="0"/>
              <a:cs typeface="Arial" charset="0"/>
            </a:endParaRPr>
          </a:p>
          <a:p>
            <a:pPr defTabSz="914400"/>
            <a:endParaRPr lang="en-US" sz="1400" noProof="1">
              <a:latin typeface="Calibri" pitchFamily="-108" charset="0"/>
              <a:cs typeface="Arial" charset="0"/>
            </a:endParaRPr>
          </a:p>
        </p:txBody>
      </p:sp>
      <p:sp>
        <p:nvSpPr>
          <p:cNvPr id="18452" name="Rektangel 13"/>
          <p:cNvSpPr>
            <a:spLocks noChangeArrowheads="1"/>
          </p:cNvSpPr>
          <p:nvPr/>
        </p:nvSpPr>
        <p:spPr bwMode="auto">
          <a:xfrm>
            <a:off x="6848475" y="4443413"/>
            <a:ext cx="1374775" cy="738664"/>
          </a:xfrm>
          <a:prstGeom prst="rect">
            <a:avLst/>
          </a:prstGeom>
          <a:noFill/>
          <a:ln w="9525">
            <a:noFill/>
            <a:miter lim="800000"/>
            <a:headEnd/>
            <a:tailEnd/>
          </a:ln>
        </p:spPr>
        <p:txBody>
          <a:bodyPr>
            <a:spAutoFit/>
          </a:bodyPr>
          <a:lstStyle/>
          <a:p>
            <a:pPr defTabSz="914400"/>
            <a:endParaRPr lang="en-US" sz="1400" noProof="1">
              <a:latin typeface="Calibri" pitchFamily="-108" charset="0"/>
              <a:cs typeface="Arial" charset="0"/>
            </a:endParaRPr>
          </a:p>
          <a:p>
            <a:pPr defTabSz="914400"/>
            <a:br>
              <a:rPr lang="en-US" sz="1400" dirty="0"/>
            </a:br>
            <a:r>
              <a:rPr lang="en-US" sz="1400" noProof="1">
                <a:latin typeface="Calibri" pitchFamily="-108" charset="0"/>
                <a:cs typeface="Arial" charset="0"/>
              </a:rPr>
              <a:t>. </a:t>
            </a:r>
            <a:endParaRPr lang="da-DK" sz="1400" dirty="0">
              <a:latin typeface="Calibri" pitchFamily="-108" charset="0"/>
            </a:endParaRPr>
          </a:p>
        </p:txBody>
      </p:sp>
      <p:sp>
        <p:nvSpPr>
          <p:cNvPr id="23" name="Right Arrow 22"/>
          <p:cNvSpPr>
            <a:spLocks noChangeArrowheads="1"/>
          </p:cNvSpPr>
          <p:nvPr/>
        </p:nvSpPr>
        <p:spPr bwMode="auto">
          <a:xfrm rot="-5400000">
            <a:off x="234950" y="3392488"/>
            <a:ext cx="5257800" cy="419100"/>
          </a:xfrm>
          <a:prstGeom prst="rightArrow">
            <a:avLst>
              <a:gd name="adj1" fmla="val 50000"/>
              <a:gd name="adj2" fmla="val 50008"/>
            </a:avLst>
          </a:prstGeom>
          <a:gradFill rotWithShape="1">
            <a:gsLst>
              <a:gs pos="0">
                <a:srgbClr val="BFBFBF">
                  <a:alpha val="0"/>
                </a:srgbClr>
              </a:gs>
              <a:gs pos="20000">
                <a:srgbClr val="BFBFBF">
                  <a:alpha val="20000"/>
                </a:srgbClr>
              </a:gs>
              <a:gs pos="50000">
                <a:srgbClr val="A6A6A6">
                  <a:alpha val="50000"/>
                </a:srgbClr>
              </a:gs>
              <a:gs pos="100000">
                <a:srgbClr val="595959"/>
              </a:gs>
            </a:gsLst>
            <a:lin ang="0"/>
          </a:gra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TextBox 23"/>
          <p:cNvSpPr txBox="1"/>
          <p:nvPr/>
        </p:nvSpPr>
        <p:spPr>
          <a:xfrm rot="16200000">
            <a:off x="1406361" y="3647416"/>
            <a:ext cx="2878467" cy="400110"/>
          </a:xfrm>
          <a:prstGeom prst="rect">
            <a:avLst/>
          </a:prstGeom>
          <a:solidFill>
            <a:srgbClr val="000000"/>
          </a:solidFill>
        </p:spPr>
        <p:txBody>
          <a:bodyPr wrap="square">
            <a:spAutoFit/>
          </a:bodyPr>
          <a:lstStyle/>
          <a:p>
            <a:pPr>
              <a:defRPr/>
            </a:pPr>
            <a:r>
              <a:rPr lang="en-US" sz="2000" dirty="0">
                <a:solidFill>
                  <a:srgbClr val="FFFFFF"/>
                </a:solidFill>
                <a:latin typeface="+mn-lt"/>
                <a:ea typeface="ＭＳ Ｐゴシック" charset="-128"/>
                <a:cs typeface="ＭＳ Ｐゴシック" charset="-128"/>
              </a:rPr>
              <a:t>Solution</a:t>
            </a:r>
            <a:r>
              <a:rPr lang="en-US" sz="1400" dirty="0">
                <a:solidFill>
                  <a:srgbClr val="FFFFFF"/>
                </a:solidFill>
                <a:latin typeface="+mn-lt"/>
                <a:ea typeface="ＭＳ Ｐゴシック" charset="-128"/>
                <a:cs typeface="ＭＳ Ｐゴシック" charset="-128"/>
              </a:rPr>
              <a:t> Synthesis</a:t>
            </a:r>
          </a:p>
        </p:txBody>
      </p:sp>
      <p:sp>
        <p:nvSpPr>
          <p:cNvPr id="25" name="Right Arrow 24"/>
          <p:cNvSpPr>
            <a:spLocks noChangeArrowheads="1"/>
          </p:cNvSpPr>
          <p:nvPr/>
        </p:nvSpPr>
        <p:spPr bwMode="auto">
          <a:xfrm>
            <a:off x="3092450" y="6230938"/>
            <a:ext cx="5253038" cy="420687"/>
          </a:xfrm>
          <a:prstGeom prst="rightArrow">
            <a:avLst>
              <a:gd name="adj1" fmla="val 50000"/>
              <a:gd name="adj2" fmla="val 50005"/>
            </a:avLst>
          </a:prstGeom>
          <a:gradFill rotWithShape="1">
            <a:gsLst>
              <a:gs pos="0">
                <a:srgbClr val="BFBFBF">
                  <a:alpha val="0"/>
                </a:srgbClr>
              </a:gs>
              <a:gs pos="20000">
                <a:srgbClr val="BFBFBF">
                  <a:alpha val="20000"/>
                </a:srgbClr>
              </a:gs>
              <a:gs pos="50000">
                <a:srgbClr val="A6A6A6">
                  <a:alpha val="50000"/>
                </a:srgbClr>
              </a:gs>
              <a:gs pos="100000">
                <a:srgbClr val="595959"/>
              </a:gs>
            </a:gsLst>
            <a:lin ang="0"/>
          </a:gra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TextBox 25"/>
          <p:cNvSpPr txBox="1"/>
          <p:nvPr/>
        </p:nvSpPr>
        <p:spPr>
          <a:xfrm>
            <a:off x="4432300" y="6286500"/>
            <a:ext cx="2759075" cy="307777"/>
          </a:xfrm>
          <a:prstGeom prst="rect">
            <a:avLst/>
          </a:prstGeom>
          <a:solidFill>
            <a:schemeClr val="tx1"/>
          </a:solidFill>
        </p:spPr>
        <p:txBody>
          <a:bodyPr wrap="square">
            <a:spAutoFit/>
          </a:bodyPr>
          <a:lstStyle/>
          <a:p>
            <a:pPr>
              <a:defRPr/>
            </a:pPr>
            <a:r>
              <a:rPr lang="en-US" sz="1400" dirty="0">
                <a:solidFill>
                  <a:srgbClr val="FFFFFF"/>
                </a:solidFill>
                <a:latin typeface="+mn-lt"/>
                <a:ea typeface="ＭＳ Ｐゴシック" charset="-128"/>
                <a:cs typeface="ＭＳ Ｐゴシック" charset="-128"/>
              </a:rPr>
              <a:t>Deconstructive Analysis</a:t>
            </a:r>
          </a:p>
        </p:txBody>
      </p:sp>
      <p:grpSp>
        <p:nvGrpSpPr>
          <p:cNvPr id="2" name="Gruppe 124"/>
          <p:cNvGrpSpPr/>
          <p:nvPr/>
        </p:nvGrpSpPr>
        <p:grpSpPr>
          <a:xfrm>
            <a:off x="190500" y="1894028"/>
            <a:ext cx="2373000" cy="4824272"/>
            <a:chOff x="3328213" y="876282"/>
            <a:chExt cx="2684378" cy="3542456"/>
          </a:xfrm>
          <a:effectLst>
            <a:outerShdw blurRad="50800" dist="38100" dir="2700000" algn="tl" rotWithShape="0">
              <a:prstClr val="black">
                <a:alpha val="40000"/>
              </a:prstClr>
            </a:outerShdw>
          </a:effectLst>
        </p:grpSpPr>
        <p:sp>
          <p:nvSpPr>
            <p:cNvPr id="28" name="Rektangel 25"/>
            <p:cNvSpPr/>
            <p:nvPr/>
          </p:nvSpPr>
          <p:spPr bwMode="auto">
            <a:xfrm>
              <a:off x="3328213" y="1078135"/>
              <a:ext cx="2684378" cy="3340603"/>
            </a:xfrm>
            <a:prstGeom prst="rect">
              <a:avLst/>
            </a:prstGeom>
            <a:gradFill rotWithShape="1">
              <a:gsLst>
                <a:gs pos="80000">
                  <a:schemeClr val="bg1">
                    <a:lumMod val="95000"/>
                  </a:schemeClr>
                </a:gs>
                <a:gs pos="100000">
                  <a:schemeClr val="bg1">
                    <a:lumMod val="65000"/>
                  </a:schemeClr>
                </a:gs>
                <a:gs pos="0">
                  <a:schemeClr val="bg1"/>
                </a:gs>
              </a:gsLst>
              <a:lin ang="16200000" scaled="0"/>
            </a:gradFill>
            <a:ln w="9525" cap="flat" cmpd="sng" algn="ctr">
              <a:solidFill>
                <a:schemeClr val="bg1">
                  <a:lumMod val="50000"/>
                </a:schemeClr>
              </a:solidFill>
              <a:prstDash val="solid"/>
            </a:ln>
            <a:effectLst/>
          </p:spPr>
          <p:txBody>
            <a:bodyPr anchor="ctr"/>
            <a:lstStyle/>
            <a:p>
              <a:pPr algn="ctr" defTabSz="914400" fontAlgn="auto">
                <a:spcBef>
                  <a:spcPts val="0"/>
                </a:spcBef>
                <a:spcAft>
                  <a:spcPts val="0"/>
                </a:spcAft>
                <a:defRPr/>
              </a:pPr>
              <a:endParaRPr lang="da-DK" kern="0">
                <a:solidFill>
                  <a:sysClr val="window" lastClr="FFFFFF"/>
                </a:solidFill>
                <a:latin typeface="Calibri"/>
                <a:ea typeface="+mn-ea"/>
              </a:endParaRPr>
            </a:p>
          </p:txBody>
        </p:sp>
        <p:grpSp>
          <p:nvGrpSpPr>
            <p:cNvPr id="3" name="Gruppe 55"/>
            <p:cNvGrpSpPr/>
            <p:nvPr/>
          </p:nvGrpSpPr>
          <p:grpSpPr>
            <a:xfrm>
              <a:off x="3328213" y="876282"/>
              <a:ext cx="2676591" cy="220005"/>
              <a:chOff x="3319464" y="876282"/>
              <a:chExt cx="2703620" cy="220005"/>
            </a:xfrm>
          </p:grpSpPr>
          <p:sp>
            <p:nvSpPr>
              <p:cNvPr id="30" name="Rektangel 27"/>
              <p:cNvSpPr/>
              <p:nvPr/>
            </p:nvSpPr>
            <p:spPr bwMode="auto">
              <a:xfrm>
                <a:off x="3319464" y="876282"/>
                <a:ext cx="2703620" cy="220005"/>
              </a:xfrm>
              <a:prstGeom prst="rect">
                <a:avLst/>
              </a:prstGeom>
              <a:gradFill flip="none" rotWithShape="1">
                <a:gsLst>
                  <a:gs pos="100000">
                    <a:srgbClr val="007C82"/>
                  </a:gs>
                  <a:gs pos="0">
                    <a:srgbClr val="00FFFC"/>
                  </a:gs>
                </a:gsLst>
                <a:lin ang="16200000" scaled="0"/>
                <a:tileRect/>
              </a:gradFill>
              <a:ln w="9525" cap="flat" cmpd="sng" algn="ctr">
                <a:solidFill>
                  <a:srgbClr val="208ECD"/>
                </a:solidFill>
                <a:prstDash val="solid"/>
              </a:ln>
              <a:effectLst/>
            </p:spPr>
            <p:txBody>
              <a:bodyPr anchor="ctr"/>
              <a:lstStyle/>
              <a:p>
                <a:pPr algn="ctr" defTabSz="914400" fontAlgn="auto">
                  <a:spcBef>
                    <a:spcPts val="0"/>
                  </a:spcBef>
                  <a:spcAft>
                    <a:spcPts val="0"/>
                  </a:spcAft>
                  <a:defRPr/>
                </a:pPr>
                <a:endParaRPr lang="da-DK" kern="0">
                  <a:solidFill>
                    <a:sysClr val="window" lastClr="FFFFFF"/>
                  </a:solidFill>
                  <a:latin typeface="Calibri"/>
                  <a:ea typeface="+mn-ea"/>
                </a:endParaRPr>
              </a:p>
            </p:txBody>
          </p:sp>
          <p:sp>
            <p:nvSpPr>
              <p:cNvPr id="31" name="Rektangel 28"/>
              <p:cNvSpPr/>
              <p:nvPr/>
            </p:nvSpPr>
            <p:spPr bwMode="auto">
              <a:xfrm>
                <a:off x="3319464" y="962302"/>
                <a:ext cx="2703620" cy="64842"/>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defTabSz="914400" fontAlgn="auto">
                  <a:spcBef>
                    <a:spcPts val="0"/>
                  </a:spcBef>
                  <a:spcAft>
                    <a:spcPts val="0"/>
                  </a:spcAft>
                  <a:defRPr/>
                </a:pPr>
                <a:endParaRPr lang="da-DK" kern="0" dirty="0">
                  <a:solidFill>
                    <a:sysClr val="window" lastClr="FFFFFF"/>
                  </a:solidFill>
                  <a:latin typeface="Calibri"/>
                  <a:ea typeface="+mn-ea"/>
                </a:endParaRPr>
              </a:p>
            </p:txBody>
          </p:sp>
        </p:grpSp>
      </p:grpSp>
      <p:sp>
        <p:nvSpPr>
          <p:cNvPr id="35" name="Text Box 52"/>
          <p:cNvSpPr txBox="1">
            <a:spLocks noChangeArrowheads="1"/>
          </p:cNvSpPr>
          <p:nvPr/>
        </p:nvSpPr>
        <p:spPr bwMode="gray">
          <a:xfrm>
            <a:off x="273269" y="2139711"/>
            <a:ext cx="2198469" cy="4468916"/>
          </a:xfrm>
          <a:prstGeom prst="rect">
            <a:avLst/>
          </a:prstGeom>
          <a:noFill/>
          <a:ln w="9525">
            <a:noFill/>
            <a:miter lim="800000"/>
            <a:headEnd/>
            <a:tailEnd/>
          </a:ln>
        </p:spPr>
        <p:txBody>
          <a:bodyPr wrap="square">
            <a:spAutoFit/>
          </a:bodyPr>
          <a:lstStyle/>
          <a:p>
            <a:pPr defTabSz="801688">
              <a:spcBef>
                <a:spcPct val="20000"/>
              </a:spcBef>
            </a:pPr>
            <a:r>
              <a:rPr lang="en-US" noProof="1">
                <a:latin typeface="Calibri" pitchFamily="-108" charset="0"/>
                <a:cs typeface="Arial" charset="0"/>
              </a:rPr>
              <a:t>Every Era/ Decade produces new theories</a:t>
            </a:r>
          </a:p>
          <a:p>
            <a:pPr defTabSz="801688">
              <a:spcBef>
                <a:spcPct val="20000"/>
              </a:spcBef>
            </a:pPr>
            <a:endParaRPr lang="en-US" noProof="1">
              <a:latin typeface="Calibri" pitchFamily="-108" charset="0"/>
              <a:cs typeface="Arial" charset="0"/>
            </a:endParaRPr>
          </a:p>
          <a:p>
            <a:pPr defTabSz="801688">
              <a:spcBef>
                <a:spcPct val="20000"/>
              </a:spcBef>
            </a:pPr>
            <a:r>
              <a:rPr lang="en-US" noProof="1">
                <a:latin typeface="Calibri" pitchFamily="-108" charset="0"/>
                <a:cs typeface="Arial" charset="0"/>
              </a:rPr>
              <a:t>How do you contrast these with theological paradigms of the same periods ( see Grigg, Transformative Revival, ch 2.)</a:t>
            </a:r>
          </a:p>
          <a:p>
            <a:pPr defTabSz="801688">
              <a:spcBef>
                <a:spcPct val="20000"/>
              </a:spcBef>
            </a:pPr>
            <a:endParaRPr lang="en-US" noProof="1">
              <a:latin typeface="Calibri" pitchFamily="-108" charset="0"/>
              <a:cs typeface="Arial" charset="0"/>
            </a:endParaRPr>
          </a:p>
          <a:p>
            <a:pPr defTabSz="801688">
              <a:spcBef>
                <a:spcPct val="20000"/>
              </a:spcBef>
            </a:pPr>
            <a:r>
              <a:rPr lang="en-US" noProof="1">
                <a:latin typeface="Calibri" pitchFamily="-108" charset="0"/>
                <a:cs typeface="Arial" charset="0"/>
              </a:rPr>
              <a:t>Each discipline develops its set of theories</a:t>
            </a:r>
          </a:p>
        </p:txBody>
      </p:sp>
      <p:sp>
        <p:nvSpPr>
          <p:cNvPr id="43" name="Rektangel 13"/>
          <p:cNvSpPr>
            <a:spLocks noChangeArrowheads="1"/>
          </p:cNvSpPr>
          <p:nvPr/>
        </p:nvSpPr>
        <p:spPr bwMode="auto">
          <a:xfrm>
            <a:off x="5072061" y="4797803"/>
            <a:ext cx="1636714" cy="400110"/>
          </a:xfrm>
          <a:prstGeom prst="rect">
            <a:avLst/>
          </a:prstGeom>
          <a:noFill/>
          <a:ln w="9525">
            <a:noFill/>
            <a:miter lim="800000"/>
            <a:headEnd/>
            <a:tailEnd/>
          </a:ln>
        </p:spPr>
        <p:txBody>
          <a:bodyPr wrap="square">
            <a:spAutoFit/>
          </a:bodyPr>
          <a:lstStyle/>
          <a:p>
            <a:pPr defTabSz="914400"/>
            <a:r>
              <a:rPr lang="en-US" sz="2000" dirty="0"/>
              <a:t>8 Marginality</a:t>
            </a:r>
            <a:endParaRPr lang="en-US" sz="2000" b="1" noProof="1">
              <a:latin typeface="Calibri" pitchFamily="-108" charset="0"/>
              <a:cs typeface="Arial" charset="0"/>
            </a:endParaRPr>
          </a:p>
        </p:txBody>
      </p:sp>
      <p:sp>
        <p:nvSpPr>
          <p:cNvPr id="44" name="Rektangel 13"/>
          <p:cNvSpPr>
            <a:spLocks noChangeArrowheads="1"/>
          </p:cNvSpPr>
          <p:nvPr/>
        </p:nvSpPr>
        <p:spPr bwMode="auto">
          <a:xfrm>
            <a:off x="3586163" y="4797803"/>
            <a:ext cx="1374775" cy="400110"/>
          </a:xfrm>
          <a:prstGeom prst="rect">
            <a:avLst/>
          </a:prstGeom>
          <a:noFill/>
          <a:ln w="9525">
            <a:noFill/>
            <a:miter lim="800000"/>
            <a:headEnd/>
            <a:tailEnd/>
          </a:ln>
        </p:spPr>
        <p:txBody>
          <a:bodyPr>
            <a:spAutoFit/>
          </a:bodyPr>
          <a:lstStyle/>
          <a:p>
            <a:pPr defTabSz="914400"/>
            <a:r>
              <a:rPr lang="en-US" sz="2000" dirty="0"/>
              <a:t>7 Dualism</a:t>
            </a:r>
            <a:endParaRPr lang="en-US" sz="1400" b="1" noProof="1">
              <a:latin typeface="Calibri" pitchFamily="-108" charset="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Rectangle 135"/>
          <p:cNvSpPr>
            <a:spLocks noChangeArrowheads="1"/>
          </p:cNvSpPr>
          <p:nvPr/>
        </p:nvSpPr>
        <p:spPr bwMode="auto">
          <a:xfrm>
            <a:off x="292100" y="3836988"/>
            <a:ext cx="8356600" cy="320675"/>
          </a:xfrm>
          <a:prstGeom prst="rect">
            <a:avLst/>
          </a:prstGeom>
          <a:gradFill rotWithShape="1">
            <a:gsLst>
              <a:gs pos="0">
                <a:schemeClr val="accent1">
                  <a:lumMod val="10000"/>
                </a:schemeClr>
              </a:gs>
              <a:gs pos="100000">
                <a:schemeClr val="tx2">
                  <a:alpha val="0"/>
                </a:schemeClr>
              </a:gs>
            </a:gsLst>
            <a:lin ang="5400000" scaled="1"/>
          </a:gradFill>
          <a:ln w="9525">
            <a:noFill/>
            <a:miter lim="800000"/>
            <a:headEnd/>
            <a:tailEnd/>
          </a:ln>
        </p:spPr>
        <p:txBody>
          <a:bodyPr wrap="none" anchor="ctr"/>
          <a:lstStyle/>
          <a:p>
            <a:pPr>
              <a:defRPr/>
            </a:pPr>
            <a:endParaRPr lang="en-US">
              <a:latin typeface="Calibri" pitchFamily="-111" charset="0"/>
            </a:endParaRPr>
          </a:p>
        </p:txBody>
      </p:sp>
      <p:sp>
        <p:nvSpPr>
          <p:cNvPr id="6147" name="Pentagon 780"/>
          <p:cNvSpPr>
            <a:spLocks noChangeArrowheads="1"/>
          </p:cNvSpPr>
          <p:nvPr/>
        </p:nvSpPr>
        <p:spPr bwMode="auto">
          <a:xfrm>
            <a:off x="7370763" y="3563938"/>
            <a:ext cx="1457325" cy="457200"/>
          </a:xfrm>
          <a:prstGeom prst="homePlate">
            <a:avLst>
              <a:gd name="adj" fmla="val 40316"/>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endParaRPr lang="en-US" noProof="1">
              <a:latin typeface="Calibri" pitchFamily="-111" charset="0"/>
            </a:endParaRPr>
          </a:p>
        </p:txBody>
      </p:sp>
      <p:grpSp>
        <p:nvGrpSpPr>
          <p:cNvPr id="6148" name="Gruppe 75"/>
          <p:cNvGrpSpPr>
            <a:grpSpLocks/>
          </p:cNvGrpSpPr>
          <p:nvPr/>
        </p:nvGrpSpPr>
        <p:grpSpPr bwMode="auto">
          <a:xfrm>
            <a:off x="282575" y="3563938"/>
            <a:ext cx="7080250" cy="457200"/>
            <a:chOff x="272143" y="2949958"/>
            <a:chExt cx="8556211" cy="457921"/>
          </a:xfrm>
        </p:grpSpPr>
        <p:sp>
          <p:nvSpPr>
            <p:cNvPr id="6180" name="Rectangle 445"/>
            <p:cNvSpPr>
              <a:spLocks noChangeArrowheads="1"/>
            </p:cNvSpPr>
            <p:nvPr/>
          </p:nvSpPr>
          <p:spPr bwMode="auto">
            <a:xfrm>
              <a:off x="1985304" y="2949958"/>
              <a:ext cx="1707405"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endParaRPr lang="en-US" noProof="1">
                <a:latin typeface="Calibri" pitchFamily="-111" charset="0"/>
              </a:endParaRPr>
            </a:p>
          </p:txBody>
        </p:sp>
        <p:sp>
          <p:nvSpPr>
            <p:cNvPr id="6181" name="Rectangle 446"/>
            <p:cNvSpPr>
              <a:spLocks noChangeArrowheads="1"/>
            </p:cNvSpPr>
            <p:nvPr/>
          </p:nvSpPr>
          <p:spPr bwMode="auto">
            <a:xfrm>
              <a:off x="3694626" y="2949958"/>
              <a:ext cx="1709324"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endParaRPr lang="en-US" noProof="1">
                <a:latin typeface="Calibri" pitchFamily="-111" charset="0"/>
              </a:endParaRPr>
            </a:p>
          </p:txBody>
        </p:sp>
        <p:sp>
          <p:nvSpPr>
            <p:cNvPr id="6182" name="Rectangle 447"/>
            <p:cNvSpPr>
              <a:spLocks noChangeArrowheads="1"/>
            </p:cNvSpPr>
            <p:nvPr/>
          </p:nvSpPr>
          <p:spPr bwMode="auto">
            <a:xfrm>
              <a:off x="5405867" y="2949958"/>
              <a:ext cx="1709324"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endParaRPr lang="en-US" noProof="1">
                <a:latin typeface="Calibri" pitchFamily="-111" charset="0"/>
              </a:endParaRPr>
            </a:p>
          </p:txBody>
        </p:sp>
        <p:sp>
          <p:nvSpPr>
            <p:cNvPr id="6183" name="Rectangle 448"/>
            <p:cNvSpPr>
              <a:spLocks noChangeArrowheads="1"/>
            </p:cNvSpPr>
            <p:nvPr/>
          </p:nvSpPr>
          <p:spPr bwMode="auto">
            <a:xfrm>
              <a:off x="7119028" y="2949958"/>
              <a:ext cx="1709322"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endParaRPr lang="en-US" noProof="1">
                <a:latin typeface="Calibri" pitchFamily="-111" charset="0"/>
              </a:endParaRPr>
            </a:p>
          </p:txBody>
        </p:sp>
        <p:sp>
          <p:nvSpPr>
            <p:cNvPr id="6184" name="Rectangle 445"/>
            <p:cNvSpPr>
              <a:spLocks noChangeArrowheads="1"/>
            </p:cNvSpPr>
            <p:nvPr/>
          </p:nvSpPr>
          <p:spPr bwMode="auto">
            <a:xfrm>
              <a:off x="272143" y="2949958"/>
              <a:ext cx="1707405"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endParaRPr lang="en-US" noProof="1">
                <a:latin typeface="Calibri" pitchFamily="-111" charset="0"/>
              </a:endParaRPr>
            </a:p>
          </p:txBody>
        </p:sp>
      </p:grpSp>
      <p:sp>
        <p:nvSpPr>
          <p:cNvPr id="6149" name="Rectangle 445"/>
          <p:cNvSpPr>
            <a:spLocks noChangeArrowheads="1"/>
          </p:cNvSpPr>
          <p:nvPr/>
        </p:nvSpPr>
        <p:spPr bwMode="auto">
          <a:xfrm>
            <a:off x="1833563" y="3657600"/>
            <a:ext cx="1412875" cy="300038"/>
          </a:xfrm>
          <a:prstGeom prst="rect">
            <a:avLst/>
          </a:prstGeom>
          <a:noFill/>
          <a:ln w="9525">
            <a:noFill/>
            <a:miter lim="800000"/>
            <a:headEnd/>
            <a:tailEnd/>
          </a:ln>
        </p:spPr>
        <p:txBody>
          <a:bodyPr anchor="ctr"/>
          <a:lstStyle/>
          <a:p>
            <a:pPr defTabSz="914400"/>
            <a:r>
              <a:rPr lang="en-US" noProof="1">
                <a:solidFill>
                  <a:schemeClr val="tx2"/>
                </a:solidFill>
                <a:latin typeface="Calibri" pitchFamily="-111" charset="0"/>
              </a:rPr>
              <a:t>15</a:t>
            </a:r>
            <a:r>
              <a:rPr lang="en-US" baseline="30000" noProof="1">
                <a:solidFill>
                  <a:schemeClr val="tx2"/>
                </a:solidFill>
                <a:latin typeface="Calibri" pitchFamily="-111" charset="0"/>
              </a:rPr>
              <a:t>th</a:t>
            </a:r>
            <a:r>
              <a:rPr lang="en-US" noProof="1">
                <a:solidFill>
                  <a:schemeClr val="tx2"/>
                </a:solidFill>
                <a:latin typeface="Calibri" pitchFamily="-111" charset="0"/>
              </a:rPr>
              <a:t>-1920</a:t>
            </a:r>
          </a:p>
        </p:txBody>
      </p:sp>
      <p:sp>
        <p:nvSpPr>
          <p:cNvPr id="6150" name="Rectangle 446"/>
          <p:cNvSpPr>
            <a:spLocks noChangeArrowheads="1"/>
          </p:cNvSpPr>
          <p:nvPr/>
        </p:nvSpPr>
        <p:spPr bwMode="auto">
          <a:xfrm>
            <a:off x="3248025" y="3657600"/>
            <a:ext cx="1414463" cy="300038"/>
          </a:xfrm>
          <a:prstGeom prst="rect">
            <a:avLst/>
          </a:prstGeom>
          <a:noFill/>
          <a:ln w="9525">
            <a:noFill/>
            <a:miter lim="800000"/>
            <a:headEnd/>
            <a:tailEnd/>
          </a:ln>
        </p:spPr>
        <p:txBody>
          <a:bodyPr anchor="ctr"/>
          <a:lstStyle/>
          <a:p>
            <a:pPr defTabSz="914400"/>
            <a:r>
              <a:rPr lang="en-US" noProof="1">
                <a:solidFill>
                  <a:schemeClr val="tx2"/>
                </a:solidFill>
                <a:latin typeface="Calibri" pitchFamily="-111" charset="0"/>
              </a:rPr>
              <a:t>1944-1985</a:t>
            </a:r>
          </a:p>
        </p:txBody>
      </p:sp>
      <p:sp>
        <p:nvSpPr>
          <p:cNvPr id="6151" name="Rectangle 447"/>
          <p:cNvSpPr>
            <a:spLocks noChangeArrowheads="1"/>
          </p:cNvSpPr>
          <p:nvPr/>
        </p:nvSpPr>
        <p:spPr bwMode="auto">
          <a:xfrm>
            <a:off x="4664075" y="3657600"/>
            <a:ext cx="1414463" cy="300038"/>
          </a:xfrm>
          <a:prstGeom prst="rect">
            <a:avLst/>
          </a:prstGeom>
          <a:noFill/>
          <a:ln w="9525">
            <a:noFill/>
            <a:miter lim="800000"/>
            <a:headEnd/>
            <a:tailEnd/>
          </a:ln>
        </p:spPr>
        <p:txBody>
          <a:bodyPr anchor="ctr"/>
          <a:lstStyle/>
          <a:p>
            <a:pPr defTabSz="914400"/>
            <a:r>
              <a:rPr lang="en-US" noProof="1">
                <a:solidFill>
                  <a:schemeClr val="tx2"/>
                </a:solidFill>
                <a:latin typeface="Calibri" pitchFamily="-111" charset="0"/>
              </a:rPr>
              <a:t>1970’s-90’s</a:t>
            </a:r>
          </a:p>
        </p:txBody>
      </p:sp>
      <p:sp>
        <p:nvSpPr>
          <p:cNvPr id="6152" name="Rectangle 448"/>
          <p:cNvSpPr>
            <a:spLocks noChangeArrowheads="1"/>
          </p:cNvSpPr>
          <p:nvPr/>
        </p:nvSpPr>
        <p:spPr bwMode="auto">
          <a:xfrm>
            <a:off x="6081713" y="3657600"/>
            <a:ext cx="1414462" cy="300038"/>
          </a:xfrm>
          <a:prstGeom prst="rect">
            <a:avLst/>
          </a:prstGeom>
          <a:noFill/>
          <a:ln w="9525">
            <a:noFill/>
            <a:miter lim="800000"/>
            <a:headEnd/>
            <a:tailEnd/>
          </a:ln>
        </p:spPr>
        <p:txBody>
          <a:bodyPr anchor="ctr"/>
          <a:lstStyle/>
          <a:p>
            <a:pPr indent="-342900" defTabSz="914400"/>
            <a:r>
              <a:rPr lang="en-US" noProof="1">
                <a:solidFill>
                  <a:schemeClr val="tx2"/>
                </a:solidFill>
                <a:latin typeface="Calibri" pitchFamily="-111" charset="0"/>
              </a:rPr>
              <a:t>Late 1980’s</a:t>
            </a:r>
          </a:p>
        </p:txBody>
      </p:sp>
      <p:sp>
        <p:nvSpPr>
          <p:cNvPr id="6153" name="Rectangle 445"/>
          <p:cNvSpPr>
            <a:spLocks noChangeArrowheads="1"/>
          </p:cNvSpPr>
          <p:nvPr/>
        </p:nvSpPr>
        <p:spPr bwMode="auto">
          <a:xfrm>
            <a:off x="409575" y="3657600"/>
            <a:ext cx="1412875" cy="300038"/>
          </a:xfrm>
          <a:prstGeom prst="rect">
            <a:avLst/>
          </a:prstGeom>
          <a:noFill/>
          <a:ln w="9525">
            <a:noFill/>
            <a:miter lim="800000"/>
            <a:headEnd/>
            <a:tailEnd/>
          </a:ln>
        </p:spPr>
        <p:txBody>
          <a:bodyPr anchor="ctr"/>
          <a:lstStyle/>
          <a:p>
            <a:pPr defTabSz="914400"/>
            <a:r>
              <a:rPr lang="en-US" noProof="1">
                <a:solidFill>
                  <a:schemeClr val="tx2"/>
                </a:solidFill>
                <a:latin typeface="Calibri" pitchFamily="-111" charset="0"/>
              </a:rPr>
              <a:t>14-18</a:t>
            </a:r>
            <a:r>
              <a:rPr lang="en-US" baseline="30000" noProof="1">
                <a:solidFill>
                  <a:schemeClr val="tx2"/>
                </a:solidFill>
                <a:latin typeface="Calibri" pitchFamily="-111" charset="0"/>
              </a:rPr>
              <a:t>th</a:t>
            </a:r>
            <a:r>
              <a:rPr lang="en-US" noProof="1">
                <a:solidFill>
                  <a:schemeClr val="tx2"/>
                </a:solidFill>
                <a:latin typeface="Calibri" pitchFamily="-111" charset="0"/>
              </a:rPr>
              <a:t> C</a:t>
            </a:r>
          </a:p>
        </p:txBody>
      </p:sp>
      <p:sp>
        <p:nvSpPr>
          <p:cNvPr id="96" name="Nedadgående pil 95"/>
          <p:cNvSpPr>
            <a:spLocks noChangeArrowheads="1"/>
          </p:cNvSpPr>
          <p:nvPr/>
        </p:nvSpPr>
        <p:spPr bwMode="auto">
          <a:xfrm>
            <a:off x="914400" y="3048000"/>
            <a:ext cx="250825" cy="538163"/>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164" name="Rektangel 163"/>
          <p:cNvSpPr>
            <a:spLocks noChangeArrowheads="1"/>
          </p:cNvSpPr>
          <p:nvPr/>
        </p:nvSpPr>
        <p:spPr bwMode="auto">
          <a:xfrm>
            <a:off x="228600" y="2613025"/>
            <a:ext cx="1577975" cy="620713"/>
          </a:xfrm>
          <a:prstGeom prst="rect">
            <a:avLst/>
          </a:prstGeom>
          <a:gradFill rotWithShape="1">
            <a:gsLst>
              <a:gs pos="0">
                <a:srgbClr val="E6E6E6"/>
              </a:gs>
              <a:gs pos="100000">
                <a:srgbClr val="F3F3F3"/>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111" charset="0"/>
            </a:endParaRPr>
          </a:p>
        </p:txBody>
      </p:sp>
      <p:sp>
        <p:nvSpPr>
          <p:cNvPr id="230" name="Nedadgående pil 229"/>
          <p:cNvSpPr>
            <a:spLocks noChangeArrowheads="1"/>
          </p:cNvSpPr>
          <p:nvPr/>
        </p:nvSpPr>
        <p:spPr bwMode="auto">
          <a:xfrm>
            <a:off x="3581400" y="3048000"/>
            <a:ext cx="250825" cy="538163"/>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232" name="Rektangel 231"/>
          <p:cNvSpPr>
            <a:spLocks noChangeArrowheads="1"/>
          </p:cNvSpPr>
          <p:nvPr/>
        </p:nvSpPr>
        <p:spPr bwMode="auto">
          <a:xfrm>
            <a:off x="2895600" y="2613025"/>
            <a:ext cx="1577975" cy="620713"/>
          </a:xfrm>
          <a:prstGeom prst="rect">
            <a:avLst/>
          </a:prstGeom>
          <a:gradFill rotWithShape="1">
            <a:gsLst>
              <a:gs pos="0">
                <a:srgbClr val="E6E6E6"/>
              </a:gs>
              <a:gs pos="100000">
                <a:srgbClr val="F3F3F3"/>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111" charset="0"/>
            </a:endParaRPr>
          </a:p>
        </p:txBody>
      </p:sp>
      <p:sp>
        <p:nvSpPr>
          <p:cNvPr id="297" name="Nedadgående pil 296"/>
          <p:cNvSpPr>
            <a:spLocks noChangeArrowheads="1"/>
          </p:cNvSpPr>
          <p:nvPr/>
        </p:nvSpPr>
        <p:spPr bwMode="auto">
          <a:xfrm>
            <a:off x="6346825" y="3036888"/>
            <a:ext cx="249238" cy="538162"/>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299" name="Rektangel 298"/>
          <p:cNvSpPr>
            <a:spLocks noChangeArrowheads="1"/>
          </p:cNvSpPr>
          <p:nvPr/>
        </p:nvSpPr>
        <p:spPr bwMode="auto">
          <a:xfrm>
            <a:off x="5661025" y="2601913"/>
            <a:ext cx="1577975" cy="620712"/>
          </a:xfrm>
          <a:prstGeom prst="rect">
            <a:avLst/>
          </a:prstGeom>
          <a:gradFill rotWithShape="1">
            <a:gsLst>
              <a:gs pos="0">
                <a:srgbClr val="E6E6E6"/>
              </a:gs>
              <a:gs pos="100000">
                <a:srgbClr val="F3F3F3"/>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111" charset="0"/>
            </a:endParaRPr>
          </a:p>
        </p:txBody>
      </p:sp>
      <p:grpSp>
        <p:nvGrpSpPr>
          <p:cNvPr id="3" name="Gruppe 122"/>
          <p:cNvGrpSpPr/>
          <p:nvPr/>
        </p:nvGrpSpPr>
        <p:grpSpPr>
          <a:xfrm>
            <a:off x="2879463" y="1156781"/>
            <a:ext cx="1578428" cy="1406819"/>
            <a:chOff x="8164513" y="-4049713"/>
            <a:chExt cx="2657475" cy="2368550"/>
          </a:xfrm>
          <a:effectLst>
            <a:outerShdw blurRad="50800" dist="38100" dir="2700000" algn="tl" rotWithShape="0">
              <a:prstClr val="black">
                <a:alpha val="40000"/>
              </a:prstClr>
            </a:outerShdw>
          </a:effectLst>
        </p:grpSpPr>
        <p:sp>
          <p:nvSpPr>
            <p:cNvPr id="302" name="Freeform 1013"/>
            <p:cNvSpPr>
              <a:spLocks noEditPoints="1"/>
            </p:cNvSpPr>
            <p:nvPr/>
          </p:nvSpPr>
          <p:spPr bwMode="auto">
            <a:xfrm>
              <a:off x="8164513" y="-4049713"/>
              <a:ext cx="2657475" cy="2368550"/>
            </a:xfrm>
            <a:custGeom>
              <a:avLst/>
              <a:gdLst/>
              <a:ahLst/>
              <a:cxnLst>
                <a:cxn ang="0">
                  <a:pos x="1504" y="96"/>
                </a:cxn>
                <a:cxn ang="0">
                  <a:pos x="1574" y="76"/>
                </a:cxn>
                <a:cxn ang="0">
                  <a:pos x="1582" y="192"/>
                </a:cxn>
                <a:cxn ang="0">
                  <a:pos x="1506" y="186"/>
                </a:cxn>
                <a:cxn ang="0">
                  <a:pos x="1316" y="76"/>
                </a:cxn>
                <a:cxn ang="0">
                  <a:pos x="1388" y="96"/>
                </a:cxn>
                <a:cxn ang="0">
                  <a:pos x="1324" y="198"/>
                </a:cxn>
                <a:cxn ang="0">
                  <a:pos x="1102" y="96"/>
                </a:cxn>
                <a:cxn ang="0">
                  <a:pos x="1166" y="74"/>
                </a:cxn>
                <a:cxn ang="0">
                  <a:pos x="1186" y="186"/>
                </a:cxn>
                <a:cxn ang="0">
                  <a:pos x="1108" y="192"/>
                </a:cxn>
                <a:cxn ang="0">
                  <a:pos x="908" y="82"/>
                </a:cxn>
                <a:cxn ang="0">
                  <a:pos x="984" y="88"/>
                </a:cxn>
                <a:cxn ang="0">
                  <a:pos x="966" y="198"/>
                </a:cxn>
                <a:cxn ang="0">
                  <a:pos x="902" y="96"/>
                </a:cxn>
                <a:cxn ang="0">
                  <a:pos x="764" y="74"/>
                </a:cxn>
                <a:cxn ang="0">
                  <a:pos x="786" y="176"/>
                </a:cxn>
                <a:cxn ang="0">
                  <a:pos x="714" y="196"/>
                </a:cxn>
                <a:cxn ang="0">
                  <a:pos x="502" y="88"/>
                </a:cxn>
                <a:cxn ang="0">
                  <a:pos x="580" y="82"/>
                </a:cxn>
                <a:cxn ang="0">
                  <a:pos x="572" y="196"/>
                </a:cxn>
                <a:cxn ang="0">
                  <a:pos x="500" y="176"/>
                </a:cxn>
                <a:cxn ang="0">
                  <a:pos x="322" y="74"/>
                </a:cxn>
                <a:cxn ang="0">
                  <a:pos x="386" y="176"/>
                </a:cxn>
                <a:cxn ang="0">
                  <a:pos x="322" y="198"/>
                </a:cxn>
                <a:cxn ang="0">
                  <a:pos x="100" y="96"/>
                </a:cxn>
                <a:cxn ang="0">
                  <a:pos x="172" y="76"/>
                </a:cxn>
                <a:cxn ang="0">
                  <a:pos x="178" y="192"/>
                </a:cxn>
                <a:cxn ang="0">
                  <a:pos x="102" y="186"/>
                </a:cxn>
                <a:cxn ang="0">
                  <a:pos x="172" y="1402"/>
                </a:cxn>
                <a:cxn ang="0">
                  <a:pos x="100" y="1382"/>
                </a:cxn>
                <a:cxn ang="0">
                  <a:pos x="164" y="1280"/>
                </a:cxn>
                <a:cxn ang="0">
                  <a:pos x="386" y="1382"/>
                </a:cxn>
                <a:cxn ang="0">
                  <a:pos x="322" y="1404"/>
                </a:cxn>
                <a:cxn ang="0">
                  <a:pos x="302" y="1292"/>
                </a:cxn>
                <a:cxn ang="0">
                  <a:pos x="378" y="1286"/>
                </a:cxn>
                <a:cxn ang="0">
                  <a:pos x="580" y="1396"/>
                </a:cxn>
                <a:cxn ang="0">
                  <a:pos x="502" y="1390"/>
                </a:cxn>
                <a:cxn ang="0">
                  <a:pos x="522" y="1280"/>
                </a:cxn>
                <a:cxn ang="0">
                  <a:pos x="586" y="1382"/>
                </a:cxn>
                <a:cxn ang="0">
                  <a:pos x="724" y="1404"/>
                </a:cxn>
                <a:cxn ang="0">
                  <a:pos x="702" y="1302"/>
                </a:cxn>
                <a:cxn ang="0">
                  <a:pos x="772" y="1282"/>
                </a:cxn>
                <a:cxn ang="0">
                  <a:pos x="984" y="1390"/>
                </a:cxn>
                <a:cxn ang="0">
                  <a:pos x="908" y="1396"/>
                </a:cxn>
                <a:cxn ang="0">
                  <a:pos x="916" y="1282"/>
                </a:cxn>
                <a:cxn ang="0">
                  <a:pos x="986" y="1302"/>
                </a:cxn>
                <a:cxn ang="0">
                  <a:pos x="1166" y="1404"/>
                </a:cxn>
                <a:cxn ang="0">
                  <a:pos x="1102" y="1302"/>
                </a:cxn>
                <a:cxn ang="0">
                  <a:pos x="1166" y="1280"/>
                </a:cxn>
                <a:cxn ang="0">
                  <a:pos x="1388" y="1382"/>
                </a:cxn>
                <a:cxn ang="0">
                  <a:pos x="1316" y="1402"/>
                </a:cxn>
                <a:cxn ang="0">
                  <a:pos x="1310" y="1286"/>
                </a:cxn>
                <a:cxn ang="0">
                  <a:pos x="1386" y="1292"/>
                </a:cxn>
                <a:cxn ang="0">
                  <a:pos x="1574" y="1402"/>
                </a:cxn>
                <a:cxn ang="0">
                  <a:pos x="1504" y="1382"/>
                </a:cxn>
                <a:cxn ang="0">
                  <a:pos x="1566" y="1280"/>
                </a:cxn>
                <a:cxn ang="0">
                  <a:pos x="1600" y="1246"/>
                </a:cxn>
                <a:cxn ang="0">
                  <a:pos x="84" y="1268"/>
                </a:cxn>
                <a:cxn ang="0">
                  <a:pos x="74" y="234"/>
                </a:cxn>
                <a:cxn ang="0">
                  <a:pos x="84" y="224"/>
                </a:cxn>
                <a:cxn ang="0">
                  <a:pos x="1600" y="234"/>
                </a:cxn>
              </a:cxnLst>
              <a:rect l="0" t="0" r="r" b="b"/>
              <a:pathLst>
                <a:path w="1674" h="1492">
                  <a:moveTo>
                    <a:pt x="0" y="0"/>
                  </a:moveTo>
                  <a:lnTo>
                    <a:pt x="0" y="1492"/>
                  </a:lnTo>
                  <a:lnTo>
                    <a:pt x="1674" y="1492"/>
                  </a:lnTo>
                  <a:lnTo>
                    <a:pt x="1674" y="0"/>
                  </a:lnTo>
                  <a:lnTo>
                    <a:pt x="0" y="0"/>
                  </a:lnTo>
                  <a:close/>
                  <a:moveTo>
                    <a:pt x="1504" y="96"/>
                  </a:moveTo>
                  <a:lnTo>
                    <a:pt x="1504" y="96"/>
                  </a:lnTo>
                  <a:lnTo>
                    <a:pt x="1506" y="88"/>
                  </a:lnTo>
                  <a:lnTo>
                    <a:pt x="1510" y="82"/>
                  </a:lnTo>
                  <a:lnTo>
                    <a:pt x="1516" y="76"/>
                  </a:lnTo>
                  <a:lnTo>
                    <a:pt x="1526" y="74"/>
                  </a:lnTo>
                  <a:lnTo>
                    <a:pt x="1566" y="74"/>
                  </a:lnTo>
                  <a:lnTo>
                    <a:pt x="1566" y="74"/>
                  </a:lnTo>
                  <a:lnTo>
                    <a:pt x="1574" y="76"/>
                  </a:lnTo>
                  <a:lnTo>
                    <a:pt x="1582" y="82"/>
                  </a:lnTo>
                  <a:lnTo>
                    <a:pt x="1586" y="88"/>
                  </a:lnTo>
                  <a:lnTo>
                    <a:pt x="1588" y="96"/>
                  </a:lnTo>
                  <a:lnTo>
                    <a:pt x="1588" y="176"/>
                  </a:lnTo>
                  <a:lnTo>
                    <a:pt x="1588" y="176"/>
                  </a:lnTo>
                  <a:lnTo>
                    <a:pt x="1586" y="186"/>
                  </a:lnTo>
                  <a:lnTo>
                    <a:pt x="1582" y="192"/>
                  </a:lnTo>
                  <a:lnTo>
                    <a:pt x="1574" y="196"/>
                  </a:lnTo>
                  <a:lnTo>
                    <a:pt x="1566" y="198"/>
                  </a:lnTo>
                  <a:lnTo>
                    <a:pt x="1526" y="198"/>
                  </a:lnTo>
                  <a:lnTo>
                    <a:pt x="1526" y="198"/>
                  </a:lnTo>
                  <a:lnTo>
                    <a:pt x="1516" y="196"/>
                  </a:lnTo>
                  <a:lnTo>
                    <a:pt x="1510" y="192"/>
                  </a:lnTo>
                  <a:lnTo>
                    <a:pt x="1506" y="186"/>
                  </a:lnTo>
                  <a:lnTo>
                    <a:pt x="1504" y="176"/>
                  </a:lnTo>
                  <a:lnTo>
                    <a:pt x="1504" y="96"/>
                  </a:lnTo>
                  <a:close/>
                  <a:moveTo>
                    <a:pt x="1302" y="96"/>
                  </a:moveTo>
                  <a:lnTo>
                    <a:pt x="1302" y="96"/>
                  </a:lnTo>
                  <a:lnTo>
                    <a:pt x="1304" y="88"/>
                  </a:lnTo>
                  <a:lnTo>
                    <a:pt x="1310" y="82"/>
                  </a:lnTo>
                  <a:lnTo>
                    <a:pt x="1316" y="76"/>
                  </a:lnTo>
                  <a:lnTo>
                    <a:pt x="1324" y="74"/>
                  </a:lnTo>
                  <a:lnTo>
                    <a:pt x="1366" y="74"/>
                  </a:lnTo>
                  <a:lnTo>
                    <a:pt x="1366" y="74"/>
                  </a:lnTo>
                  <a:lnTo>
                    <a:pt x="1374" y="76"/>
                  </a:lnTo>
                  <a:lnTo>
                    <a:pt x="1382" y="82"/>
                  </a:lnTo>
                  <a:lnTo>
                    <a:pt x="1386" y="88"/>
                  </a:lnTo>
                  <a:lnTo>
                    <a:pt x="1388" y="96"/>
                  </a:lnTo>
                  <a:lnTo>
                    <a:pt x="1388" y="176"/>
                  </a:lnTo>
                  <a:lnTo>
                    <a:pt x="1388" y="176"/>
                  </a:lnTo>
                  <a:lnTo>
                    <a:pt x="1386" y="186"/>
                  </a:lnTo>
                  <a:lnTo>
                    <a:pt x="1382" y="192"/>
                  </a:lnTo>
                  <a:lnTo>
                    <a:pt x="1374" y="196"/>
                  </a:lnTo>
                  <a:lnTo>
                    <a:pt x="1366" y="198"/>
                  </a:lnTo>
                  <a:lnTo>
                    <a:pt x="1324" y="198"/>
                  </a:lnTo>
                  <a:lnTo>
                    <a:pt x="1324" y="198"/>
                  </a:lnTo>
                  <a:lnTo>
                    <a:pt x="1316" y="196"/>
                  </a:lnTo>
                  <a:lnTo>
                    <a:pt x="1310" y="192"/>
                  </a:lnTo>
                  <a:lnTo>
                    <a:pt x="1304" y="186"/>
                  </a:lnTo>
                  <a:lnTo>
                    <a:pt x="1302" y="176"/>
                  </a:lnTo>
                  <a:lnTo>
                    <a:pt x="1302" y="96"/>
                  </a:lnTo>
                  <a:close/>
                  <a:moveTo>
                    <a:pt x="1102" y="96"/>
                  </a:moveTo>
                  <a:lnTo>
                    <a:pt x="1102" y="96"/>
                  </a:lnTo>
                  <a:lnTo>
                    <a:pt x="1104" y="88"/>
                  </a:lnTo>
                  <a:lnTo>
                    <a:pt x="1108" y="82"/>
                  </a:lnTo>
                  <a:lnTo>
                    <a:pt x="1116" y="76"/>
                  </a:lnTo>
                  <a:lnTo>
                    <a:pt x="1124" y="74"/>
                  </a:lnTo>
                  <a:lnTo>
                    <a:pt x="1166" y="74"/>
                  </a:lnTo>
                  <a:lnTo>
                    <a:pt x="1166" y="74"/>
                  </a:lnTo>
                  <a:lnTo>
                    <a:pt x="1174" y="76"/>
                  </a:lnTo>
                  <a:lnTo>
                    <a:pt x="1180" y="82"/>
                  </a:lnTo>
                  <a:lnTo>
                    <a:pt x="1186" y="88"/>
                  </a:lnTo>
                  <a:lnTo>
                    <a:pt x="1188" y="96"/>
                  </a:lnTo>
                  <a:lnTo>
                    <a:pt x="1188" y="176"/>
                  </a:lnTo>
                  <a:lnTo>
                    <a:pt x="1188" y="176"/>
                  </a:lnTo>
                  <a:lnTo>
                    <a:pt x="1186" y="186"/>
                  </a:lnTo>
                  <a:lnTo>
                    <a:pt x="1180" y="192"/>
                  </a:lnTo>
                  <a:lnTo>
                    <a:pt x="1174" y="196"/>
                  </a:lnTo>
                  <a:lnTo>
                    <a:pt x="1166" y="198"/>
                  </a:lnTo>
                  <a:lnTo>
                    <a:pt x="1124" y="198"/>
                  </a:lnTo>
                  <a:lnTo>
                    <a:pt x="1124" y="198"/>
                  </a:lnTo>
                  <a:lnTo>
                    <a:pt x="1116" y="196"/>
                  </a:lnTo>
                  <a:lnTo>
                    <a:pt x="1108" y="192"/>
                  </a:lnTo>
                  <a:lnTo>
                    <a:pt x="1104" y="186"/>
                  </a:lnTo>
                  <a:lnTo>
                    <a:pt x="1102" y="176"/>
                  </a:lnTo>
                  <a:lnTo>
                    <a:pt x="1102" y="96"/>
                  </a:lnTo>
                  <a:close/>
                  <a:moveTo>
                    <a:pt x="902" y="96"/>
                  </a:moveTo>
                  <a:lnTo>
                    <a:pt x="902" y="96"/>
                  </a:lnTo>
                  <a:lnTo>
                    <a:pt x="904" y="88"/>
                  </a:lnTo>
                  <a:lnTo>
                    <a:pt x="908" y="82"/>
                  </a:lnTo>
                  <a:lnTo>
                    <a:pt x="916" y="76"/>
                  </a:lnTo>
                  <a:lnTo>
                    <a:pt x="924" y="74"/>
                  </a:lnTo>
                  <a:lnTo>
                    <a:pt x="966" y="74"/>
                  </a:lnTo>
                  <a:lnTo>
                    <a:pt x="966" y="74"/>
                  </a:lnTo>
                  <a:lnTo>
                    <a:pt x="974" y="76"/>
                  </a:lnTo>
                  <a:lnTo>
                    <a:pt x="980" y="82"/>
                  </a:lnTo>
                  <a:lnTo>
                    <a:pt x="984" y="88"/>
                  </a:lnTo>
                  <a:lnTo>
                    <a:pt x="986" y="96"/>
                  </a:lnTo>
                  <a:lnTo>
                    <a:pt x="986" y="176"/>
                  </a:lnTo>
                  <a:lnTo>
                    <a:pt x="986" y="176"/>
                  </a:lnTo>
                  <a:lnTo>
                    <a:pt x="984" y="186"/>
                  </a:lnTo>
                  <a:lnTo>
                    <a:pt x="980" y="192"/>
                  </a:lnTo>
                  <a:lnTo>
                    <a:pt x="974" y="196"/>
                  </a:lnTo>
                  <a:lnTo>
                    <a:pt x="966" y="198"/>
                  </a:lnTo>
                  <a:lnTo>
                    <a:pt x="924" y="198"/>
                  </a:lnTo>
                  <a:lnTo>
                    <a:pt x="924" y="198"/>
                  </a:lnTo>
                  <a:lnTo>
                    <a:pt x="916" y="196"/>
                  </a:lnTo>
                  <a:lnTo>
                    <a:pt x="908" y="192"/>
                  </a:lnTo>
                  <a:lnTo>
                    <a:pt x="904" y="186"/>
                  </a:lnTo>
                  <a:lnTo>
                    <a:pt x="902" y="176"/>
                  </a:lnTo>
                  <a:lnTo>
                    <a:pt x="902" y="96"/>
                  </a:lnTo>
                  <a:close/>
                  <a:moveTo>
                    <a:pt x="702" y="96"/>
                  </a:moveTo>
                  <a:lnTo>
                    <a:pt x="702" y="96"/>
                  </a:lnTo>
                  <a:lnTo>
                    <a:pt x="704" y="88"/>
                  </a:lnTo>
                  <a:lnTo>
                    <a:pt x="708" y="82"/>
                  </a:lnTo>
                  <a:lnTo>
                    <a:pt x="714" y="76"/>
                  </a:lnTo>
                  <a:lnTo>
                    <a:pt x="724" y="74"/>
                  </a:lnTo>
                  <a:lnTo>
                    <a:pt x="764" y="74"/>
                  </a:lnTo>
                  <a:lnTo>
                    <a:pt x="764" y="74"/>
                  </a:lnTo>
                  <a:lnTo>
                    <a:pt x="772" y="76"/>
                  </a:lnTo>
                  <a:lnTo>
                    <a:pt x="780" y="82"/>
                  </a:lnTo>
                  <a:lnTo>
                    <a:pt x="784" y="88"/>
                  </a:lnTo>
                  <a:lnTo>
                    <a:pt x="786" y="96"/>
                  </a:lnTo>
                  <a:lnTo>
                    <a:pt x="786" y="176"/>
                  </a:lnTo>
                  <a:lnTo>
                    <a:pt x="786" y="176"/>
                  </a:lnTo>
                  <a:lnTo>
                    <a:pt x="784" y="186"/>
                  </a:lnTo>
                  <a:lnTo>
                    <a:pt x="780" y="192"/>
                  </a:lnTo>
                  <a:lnTo>
                    <a:pt x="772" y="196"/>
                  </a:lnTo>
                  <a:lnTo>
                    <a:pt x="764" y="198"/>
                  </a:lnTo>
                  <a:lnTo>
                    <a:pt x="724" y="198"/>
                  </a:lnTo>
                  <a:lnTo>
                    <a:pt x="724" y="198"/>
                  </a:lnTo>
                  <a:lnTo>
                    <a:pt x="714" y="196"/>
                  </a:lnTo>
                  <a:lnTo>
                    <a:pt x="708" y="192"/>
                  </a:lnTo>
                  <a:lnTo>
                    <a:pt x="704" y="186"/>
                  </a:lnTo>
                  <a:lnTo>
                    <a:pt x="702" y="176"/>
                  </a:lnTo>
                  <a:lnTo>
                    <a:pt x="702" y="96"/>
                  </a:lnTo>
                  <a:close/>
                  <a:moveTo>
                    <a:pt x="500" y="96"/>
                  </a:moveTo>
                  <a:lnTo>
                    <a:pt x="500" y="96"/>
                  </a:lnTo>
                  <a:lnTo>
                    <a:pt x="502" y="88"/>
                  </a:lnTo>
                  <a:lnTo>
                    <a:pt x="508" y="82"/>
                  </a:lnTo>
                  <a:lnTo>
                    <a:pt x="514" y="76"/>
                  </a:lnTo>
                  <a:lnTo>
                    <a:pt x="522" y="74"/>
                  </a:lnTo>
                  <a:lnTo>
                    <a:pt x="564" y="74"/>
                  </a:lnTo>
                  <a:lnTo>
                    <a:pt x="564" y="74"/>
                  </a:lnTo>
                  <a:lnTo>
                    <a:pt x="572" y="76"/>
                  </a:lnTo>
                  <a:lnTo>
                    <a:pt x="580" y="82"/>
                  </a:lnTo>
                  <a:lnTo>
                    <a:pt x="584" y="88"/>
                  </a:lnTo>
                  <a:lnTo>
                    <a:pt x="586" y="96"/>
                  </a:lnTo>
                  <a:lnTo>
                    <a:pt x="586" y="176"/>
                  </a:lnTo>
                  <a:lnTo>
                    <a:pt x="586" y="176"/>
                  </a:lnTo>
                  <a:lnTo>
                    <a:pt x="584" y="186"/>
                  </a:lnTo>
                  <a:lnTo>
                    <a:pt x="580" y="192"/>
                  </a:lnTo>
                  <a:lnTo>
                    <a:pt x="572" y="196"/>
                  </a:lnTo>
                  <a:lnTo>
                    <a:pt x="564" y="198"/>
                  </a:lnTo>
                  <a:lnTo>
                    <a:pt x="522" y="198"/>
                  </a:lnTo>
                  <a:lnTo>
                    <a:pt x="522" y="198"/>
                  </a:lnTo>
                  <a:lnTo>
                    <a:pt x="514" y="196"/>
                  </a:lnTo>
                  <a:lnTo>
                    <a:pt x="508" y="192"/>
                  </a:lnTo>
                  <a:lnTo>
                    <a:pt x="502" y="186"/>
                  </a:lnTo>
                  <a:lnTo>
                    <a:pt x="500" y="176"/>
                  </a:lnTo>
                  <a:lnTo>
                    <a:pt x="500" y="96"/>
                  </a:lnTo>
                  <a:close/>
                  <a:moveTo>
                    <a:pt x="300" y="96"/>
                  </a:moveTo>
                  <a:lnTo>
                    <a:pt x="300" y="96"/>
                  </a:lnTo>
                  <a:lnTo>
                    <a:pt x="302" y="88"/>
                  </a:lnTo>
                  <a:lnTo>
                    <a:pt x="306" y="82"/>
                  </a:lnTo>
                  <a:lnTo>
                    <a:pt x="314" y="76"/>
                  </a:lnTo>
                  <a:lnTo>
                    <a:pt x="322" y="74"/>
                  </a:lnTo>
                  <a:lnTo>
                    <a:pt x="364" y="74"/>
                  </a:lnTo>
                  <a:lnTo>
                    <a:pt x="364" y="74"/>
                  </a:lnTo>
                  <a:lnTo>
                    <a:pt x="372" y="76"/>
                  </a:lnTo>
                  <a:lnTo>
                    <a:pt x="378" y="82"/>
                  </a:lnTo>
                  <a:lnTo>
                    <a:pt x="384" y="88"/>
                  </a:lnTo>
                  <a:lnTo>
                    <a:pt x="386" y="96"/>
                  </a:lnTo>
                  <a:lnTo>
                    <a:pt x="386" y="176"/>
                  </a:lnTo>
                  <a:lnTo>
                    <a:pt x="386" y="176"/>
                  </a:lnTo>
                  <a:lnTo>
                    <a:pt x="384" y="186"/>
                  </a:lnTo>
                  <a:lnTo>
                    <a:pt x="378" y="192"/>
                  </a:lnTo>
                  <a:lnTo>
                    <a:pt x="372" y="196"/>
                  </a:lnTo>
                  <a:lnTo>
                    <a:pt x="364" y="198"/>
                  </a:lnTo>
                  <a:lnTo>
                    <a:pt x="322" y="198"/>
                  </a:lnTo>
                  <a:lnTo>
                    <a:pt x="322" y="198"/>
                  </a:lnTo>
                  <a:lnTo>
                    <a:pt x="314" y="196"/>
                  </a:lnTo>
                  <a:lnTo>
                    <a:pt x="306" y="192"/>
                  </a:lnTo>
                  <a:lnTo>
                    <a:pt x="302" y="186"/>
                  </a:lnTo>
                  <a:lnTo>
                    <a:pt x="300" y="176"/>
                  </a:lnTo>
                  <a:lnTo>
                    <a:pt x="300" y="96"/>
                  </a:lnTo>
                  <a:close/>
                  <a:moveTo>
                    <a:pt x="100" y="96"/>
                  </a:moveTo>
                  <a:lnTo>
                    <a:pt x="100" y="96"/>
                  </a:lnTo>
                  <a:lnTo>
                    <a:pt x="102" y="88"/>
                  </a:lnTo>
                  <a:lnTo>
                    <a:pt x="106" y="82"/>
                  </a:lnTo>
                  <a:lnTo>
                    <a:pt x="114" y="76"/>
                  </a:lnTo>
                  <a:lnTo>
                    <a:pt x="122" y="74"/>
                  </a:lnTo>
                  <a:lnTo>
                    <a:pt x="164" y="74"/>
                  </a:lnTo>
                  <a:lnTo>
                    <a:pt x="164" y="74"/>
                  </a:lnTo>
                  <a:lnTo>
                    <a:pt x="172" y="76"/>
                  </a:lnTo>
                  <a:lnTo>
                    <a:pt x="178" y="82"/>
                  </a:lnTo>
                  <a:lnTo>
                    <a:pt x="182" y="88"/>
                  </a:lnTo>
                  <a:lnTo>
                    <a:pt x="184" y="96"/>
                  </a:lnTo>
                  <a:lnTo>
                    <a:pt x="184" y="176"/>
                  </a:lnTo>
                  <a:lnTo>
                    <a:pt x="184" y="176"/>
                  </a:lnTo>
                  <a:lnTo>
                    <a:pt x="182" y="186"/>
                  </a:lnTo>
                  <a:lnTo>
                    <a:pt x="178" y="192"/>
                  </a:lnTo>
                  <a:lnTo>
                    <a:pt x="172" y="196"/>
                  </a:lnTo>
                  <a:lnTo>
                    <a:pt x="164" y="198"/>
                  </a:lnTo>
                  <a:lnTo>
                    <a:pt x="122" y="198"/>
                  </a:lnTo>
                  <a:lnTo>
                    <a:pt x="122" y="198"/>
                  </a:lnTo>
                  <a:lnTo>
                    <a:pt x="114" y="196"/>
                  </a:lnTo>
                  <a:lnTo>
                    <a:pt x="106" y="192"/>
                  </a:lnTo>
                  <a:lnTo>
                    <a:pt x="102" y="186"/>
                  </a:lnTo>
                  <a:lnTo>
                    <a:pt x="100" y="176"/>
                  </a:lnTo>
                  <a:lnTo>
                    <a:pt x="100" y="96"/>
                  </a:lnTo>
                  <a:close/>
                  <a:moveTo>
                    <a:pt x="184" y="1382"/>
                  </a:moveTo>
                  <a:lnTo>
                    <a:pt x="184" y="1382"/>
                  </a:lnTo>
                  <a:lnTo>
                    <a:pt x="182" y="1390"/>
                  </a:lnTo>
                  <a:lnTo>
                    <a:pt x="178" y="1396"/>
                  </a:lnTo>
                  <a:lnTo>
                    <a:pt x="172" y="1402"/>
                  </a:lnTo>
                  <a:lnTo>
                    <a:pt x="164" y="1404"/>
                  </a:lnTo>
                  <a:lnTo>
                    <a:pt x="122" y="1404"/>
                  </a:lnTo>
                  <a:lnTo>
                    <a:pt x="122" y="1404"/>
                  </a:lnTo>
                  <a:lnTo>
                    <a:pt x="114" y="1402"/>
                  </a:lnTo>
                  <a:lnTo>
                    <a:pt x="106" y="1396"/>
                  </a:lnTo>
                  <a:lnTo>
                    <a:pt x="102" y="1390"/>
                  </a:lnTo>
                  <a:lnTo>
                    <a:pt x="100" y="1382"/>
                  </a:lnTo>
                  <a:lnTo>
                    <a:pt x="100" y="1302"/>
                  </a:lnTo>
                  <a:lnTo>
                    <a:pt x="100" y="1302"/>
                  </a:lnTo>
                  <a:lnTo>
                    <a:pt x="102" y="1292"/>
                  </a:lnTo>
                  <a:lnTo>
                    <a:pt x="106" y="1286"/>
                  </a:lnTo>
                  <a:lnTo>
                    <a:pt x="114" y="1282"/>
                  </a:lnTo>
                  <a:lnTo>
                    <a:pt x="122" y="1280"/>
                  </a:lnTo>
                  <a:lnTo>
                    <a:pt x="164" y="1280"/>
                  </a:lnTo>
                  <a:lnTo>
                    <a:pt x="164" y="1280"/>
                  </a:lnTo>
                  <a:lnTo>
                    <a:pt x="172" y="1282"/>
                  </a:lnTo>
                  <a:lnTo>
                    <a:pt x="178" y="1286"/>
                  </a:lnTo>
                  <a:lnTo>
                    <a:pt x="182" y="1292"/>
                  </a:lnTo>
                  <a:lnTo>
                    <a:pt x="184" y="1302"/>
                  </a:lnTo>
                  <a:lnTo>
                    <a:pt x="184" y="1382"/>
                  </a:lnTo>
                  <a:close/>
                  <a:moveTo>
                    <a:pt x="386" y="1382"/>
                  </a:moveTo>
                  <a:lnTo>
                    <a:pt x="386" y="1382"/>
                  </a:lnTo>
                  <a:lnTo>
                    <a:pt x="384" y="1390"/>
                  </a:lnTo>
                  <a:lnTo>
                    <a:pt x="378" y="1396"/>
                  </a:lnTo>
                  <a:lnTo>
                    <a:pt x="372" y="1402"/>
                  </a:lnTo>
                  <a:lnTo>
                    <a:pt x="364" y="1404"/>
                  </a:lnTo>
                  <a:lnTo>
                    <a:pt x="322" y="1404"/>
                  </a:lnTo>
                  <a:lnTo>
                    <a:pt x="322" y="1404"/>
                  </a:lnTo>
                  <a:lnTo>
                    <a:pt x="314" y="1402"/>
                  </a:lnTo>
                  <a:lnTo>
                    <a:pt x="306" y="1396"/>
                  </a:lnTo>
                  <a:lnTo>
                    <a:pt x="302" y="1390"/>
                  </a:lnTo>
                  <a:lnTo>
                    <a:pt x="300" y="1382"/>
                  </a:lnTo>
                  <a:lnTo>
                    <a:pt x="300" y="1302"/>
                  </a:lnTo>
                  <a:lnTo>
                    <a:pt x="300" y="1302"/>
                  </a:lnTo>
                  <a:lnTo>
                    <a:pt x="302" y="1292"/>
                  </a:lnTo>
                  <a:lnTo>
                    <a:pt x="306" y="1286"/>
                  </a:lnTo>
                  <a:lnTo>
                    <a:pt x="314" y="1282"/>
                  </a:lnTo>
                  <a:lnTo>
                    <a:pt x="322" y="1280"/>
                  </a:lnTo>
                  <a:lnTo>
                    <a:pt x="364" y="1280"/>
                  </a:lnTo>
                  <a:lnTo>
                    <a:pt x="364" y="1280"/>
                  </a:lnTo>
                  <a:lnTo>
                    <a:pt x="372" y="1282"/>
                  </a:lnTo>
                  <a:lnTo>
                    <a:pt x="378" y="1286"/>
                  </a:lnTo>
                  <a:lnTo>
                    <a:pt x="384" y="1292"/>
                  </a:lnTo>
                  <a:lnTo>
                    <a:pt x="386" y="1302"/>
                  </a:lnTo>
                  <a:lnTo>
                    <a:pt x="386" y="1382"/>
                  </a:lnTo>
                  <a:close/>
                  <a:moveTo>
                    <a:pt x="586" y="1382"/>
                  </a:moveTo>
                  <a:lnTo>
                    <a:pt x="586" y="1382"/>
                  </a:lnTo>
                  <a:lnTo>
                    <a:pt x="584" y="1390"/>
                  </a:lnTo>
                  <a:lnTo>
                    <a:pt x="580" y="1396"/>
                  </a:lnTo>
                  <a:lnTo>
                    <a:pt x="572" y="1402"/>
                  </a:lnTo>
                  <a:lnTo>
                    <a:pt x="564" y="1404"/>
                  </a:lnTo>
                  <a:lnTo>
                    <a:pt x="522" y="1404"/>
                  </a:lnTo>
                  <a:lnTo>
                    <a:pt x="522" y="1404"/>
                  </a:lnTo>
                  <a:lnTo>
                    <a:pt x="514" y="1402"/>
                  </a:lnTo>
                  <a:lnTo>
                    <a:pt x="508" y="1396"/>
                  </a:lnTo>
                  <a:lnTo>
                    <a:pt x="502" y="1390"/>
                  </a:lnTo>
                  <a:lnTo>
                    <a:pt x="500" y="1382"/>
                  </a:lnTo>
                  <a:lnTo>
                    <a:pt x="500" y="1302"/>
                  </a:lnTo>
                  <a:lnTo>
                    <a:pt x="500" y="1302"/>
                  </a:lnTo>
                  <a:lnTo>
                    <a:pt x="502" y="1292"/>
                  </a:lnTo>
                  <a:lnTo>
                    <a:pt x="508" y="1286"/>
                  </a:lnTo>
                  <a:lnTo>
                    <a:pt x="514" y="1282"/>
                  </a:lnTo>
                  <a:lnTo>
                    <a:pt x="522" y="1280"/>
                  </a:lnTo>
                  <a:lnTo>
                    <a:pt x="564" y="1280"/>
                  </a:lnTo>
                  <a:lnTo>
                    <a:pt x="564" y="1280"/>
                  </a:lnTo>
                  <a:lnTo>
                    <a:pt x="572" y="1282"/>
                  </a:lnTo>
                  <a:lnTo>
                    <a:pt x="580" y="1286"/>
                  </a:lnTo>
                  <a:lnTo>
                    <a:pt x="584" y="1292"/>
                  </a:lnTo>
                  <a:lnTo>
                    <a:pt x="586" y="1302"/>
                  </a:lnTo>
                  <a:lnTo>
                    <a:pt x="586" y="1382"/>
                  </a:lnTo>
                  <a:close/>
                  <a:moveTo>
                    <a:pt x="786" y="1382"/>
                  </a:moveTo>
                  <a:lnTo>
                    <a:pt x="786" y="1382"/>
                  </a:lnTo>
                  <a:lnTo>
                    <a:pt x="784" y="1390"/>
                  </a:lnTo>
                  <a:lnTo>
                    <a:pt x="780" y="1396"/>
                  </a:lnTo>
                  <a:lnTo>
                    <a:pt x="772" y="1402"/>
                  </a:lnTo>
                  <a:lnTo>
                    <a:pt x="764" y="1404"/>
                  </a:lnTo>
                  <a:lnTo>
                    <a:pt x="724" y="1404"/>
                  </a:lnTo>
                  <a:lnTo>
                    <a:pt x="724" y="1404"/>
                  </a:lnTo>
                  <a:lnTo>
                    <a:pt x="714" y="1402"/>
                  </a:lnTo>
                  <a:lnTo>
                    <a:pt x="708" y="1396"/>
                  </a:lnTo>
                  <a:lnTo>
                    <a:pt x="704" y="1390"/>
                  </a:lnTo>
                  <a:lnTo>
                    <a:pt x="702" y="1382"/>
                  </a:lnTo>
                  <a:lnTo>
                    <a:pt x="702" y="1302"/>
                  </a:lnTo>
                  <a:lnTo>
                    <a:pt x="702" y="1302"/>
                  </a:lnTo>
                  <a:lnTo>
                    <a:pt x="704" y="1292"/>
                  </a:lnTo>
                  <a:lnTo>
                    <a:pt x="708" y="1286"/>
                  </a:lnTo>
                  <a:lnTo>
                    <a:pt x="714" y="1282"/>
                  </a:lnTo>
                  <a:lnTo>
                    <a:pt x="724" y="1280"/>
                  </a:lnTo>
                  <a:lnTo>
                    <a:pt x="764" y="1280"/>
                  </a:lnTo>
                  <a:lnTo>
                    <a:pt x="764" y="1280"/>
                  </a:lnTo>
                  <a:lnTo>
                    <a:pt x="772" y="1282"/>
                  </a:lnTo>
                  <a:lnTo>
                    <a:pt x="780" y="1286"/>
                  </a:lnTo>
                  <a:lnTo>
                    <a:pt x="784" y="1292"/>
                  </a:lnTo>
                  <a:lnTo>
                    <a:pt x="786" y="1302"/>
                  </a:lnTo>
                  <a:lnTo>
                    <a:pt x="786" y="1382"/>
                  </a:lnTo>
                  <a:close/>
                  <a:moveTo>
                    <a:pt x="986" y="1382"/>
                  </a:moveTo>
                  <a:lnTo>
                    <a:pt x="986" y="1382"/>
                  </a:lnTo>
                  <a:lnTo>
                    <a:pt x="984" y="1390"/>
                  </a:lnTo>
                  <a:lnTo>
                    <a:pt x="980" y="1396"/>
                  </a:lnTo>
                  <a:lnTo>
                    <a:pt x="974" y="1402"/>
                  </a:lnTo>
                  <a:lnTo>
                    <a:pt x="966" y="1404"/>
                  </a:lnTo>
                  <a:lnTo>
                    <a:pt x="924" y="1404"/>
                  </a:lnTo>
                  <a:lnTo>
                    <a:pt x="924" y="1404"/>
                  </a:lnTo>
                  <a:lnTo>
                    <a:pt x="916" y="1402"/>
                  </a:lnTo>
                  <a:lnTo>
                    <a:pt x="908" y="1396"/>
                  </a:lnTo>
                  <a:lnTo>
                    <a:pt x="904" y="1390"/>
                  </a:lnTo>
                  <a:lnTo>
                    <a:pt x="902" y="1382"/>
                  </a:lnTo>
                  <a:lnTo>
                    <a:pt x="902" y="1302"/>
                  </a:lnTo>
                  <a:lnTo>
                    <a:pt x="902" y="1302"/>
                  </a:lnTo>
                  <a:lnTo>
                    <a:pt x="904" y="1292"/>
                  </a:lnTo>
                  <a:lnTo>
                    <a:pt x="908" y="1286"/>
                  </a:lnTo>
                  <a:lnTo>
                    <a:pt x="916" y="1282"/>
                  </a:lnTo>
                  <a:lnTo>
                    <a:pt x="924" y="1280"/>
                  </a:lnTo>
                  <a:lnTo>
                    <a:pt x="966" y="1280"/>
                  </a:lnTo>
                  <a:lnTo>
                    <a:pt x="966" y="1280"/>
                  </a:lnTo>
                  <a:lnTo>
                    <a:pt x="974" y="1282"/>
                  </a:lnTo>
                  <a:lnTo>
                    <a:pt x="980" y="1286"/>
                  </a:lnTo>
                  <a:lnTo>
                    <a:pt x="984" y="1292"/>
                  </a:lnTo>
                  <a:lnTo>
                    <a:pt x="986" y="1302"/>
                  </a:lnTo>
                  <a:lnTo>
                    <a:pt x="986" y="1382"/>
                  </a:lnTo>
                  <a:close/>
                  <a:moveTo>
                    <a:pt x="1188" y="1382"/>
                  </a:moveTo>
                  <a:lnTo>
                    <a:pt x="1188" y="1382"/>
                  </a:lnTo>
                  <a:lnTo>
                    <a:pt x="1186" y="1390"/>
                  </a:lnTo>
                  <a:lnTo>
                    <a:pt x="1180" y="1396"/>
                  </a:lnTo>
                  <a:lnTo>
                    <a:pt x="1174" y="1402"/>
                  </a:lnTo>
                  <a:lnTo>
                    <a:pt x="1166" y="1404"/>
                  </a:lnTo>
                  <a:lnTo>
                    <a:pt x="1124" y="1404"/>
                  </a:lnTo>
                  <a:lnTo>
                    <a:pt x="1124" y="1404"/>
                  </a:lnTo>
                  <a:lnTo>
                    <a:pt x="1116" y="1402"/>
                  </a:lnTo>
                  <a:lnTo>
                    <a:pt x="1108" y="1396"/>
                  </a:lnTo>
                  <a:lnTo>
                    <a:pt x="1104" y="1390"/>
                  </a:lnTo>
                  <a:lnTo>
                    <a:pt x="1102" y="1382"/>
                  </a:lnTo>
                  <a:lnTo>
                    <a:pt x="1102" y="1302"/>
                  </a:lnTo>
                  <a:lnTo>
                    <a:pt x="1102" y="1302"/>
                  </a:lnTo>
                  <a:lnTo>
                    <a:pt x="1104" y="1292"/>
                  </a:lnTo>
                  <a:lnTo>
                    <a:pt x="1108" y="1286"/>
                  </a:lnTo>
                  <a:lnTo>
                    <a:pt x="1116" y="1282"/>
                  </a:lnTo>
                  <a:lnTo>
                    <a:pt x="1124" y="1280"/>
                  </a:lnTo>
                  <a:lnTo>
                    <a:pt x="1166" y="1280"/>
                  </a:lnTo>
                  <a:lnTo>
                    <a:pt x="1166" y="1280"/>
                  </a:lnTo>
                  <a:lnTo>
                    <a:pt x="1174" y="1282"/>
                  </a:lnTo>
                  <a:lnTo>
                    <a:pt x="1180" y="1286"/>
                  </a:lnTo>
                  <a:lnTo>
                    <a:pt x="1186" y="1292"/>
                  </a:lnTo>
                  <a:lnTo>
                    <a:pt x="1188" y="1302"/>
                  </a:lnTo>
                  <a:lnTo>
                    <a:pt x="1188" y="1382"/>
                  </a:lnTo>
                  <a:close/>
                  <a:moveTo>
                    <a:pt x="1388" y="1382"/>
                  </a:moveTo>
                  <a:lnTo>
                    <a:pt x="1388" y="1382"/>
                  </a:lnTo>
                  <a:lnTo>
                    <a:pt x="1386" y="1390"/>
                  </a:lnTo>
                  <a:lnTo>
                    <a:pt x="1382" y="1396"/>
                  </a:lnTo>
                  <a:lnTo>
                    <a:pt x="1374" y="1402"/>
                  </a:lnTo>
                  <a:lnTo>
                    <a:pt x="1366" y="1404"/>
                  </a:lnTo>
                  <a:lnTo>
                    <a:pt x="1324" y="1404"/>
                  </a:lnTo>
                  <a:lnTo>
                    <a:pt x="1324" y="1404"/>
                  </a:lnTo>
                  <a:lnTo>
                    <a:pt x="1316" y="1402"/>
                  </a:lnTo>
                  <a:lnTo>
                    <a:pt x="1310" y="1396"/>
                  </a:lnTo>
                  <a:lnTo>
                    <a:pt x="1304" y="1390"/>
                  </a:lnTo>
                  <a:lnTo>
                    <a:pt x="1302" y="1382"/>
                  </a:lnTo>
                  <a:lnTo>
                    <a:pt x="1302" y="1302"/>
                  </a:lnTo>
                  <a:lnTo>
                    <a:pt x="1302" y="1302"/>
                  </a:lnTo>
                  <a:lnTo>
                    <a:pt x="1304" y="1292"/>
                  </a:lnTo>
                  <a:lnTo>
                    <a:pt x="1310" y="1286"/>
                  </a:lnTo>
                  <a:lnTo>
                    <a:pt x="1316" y="1282"/>
                  </a:lnTo>
                  <a:lnTo>
                    <a:pt x="1324" y="1280"/>
                  </a:lnTo>
                  <a:lnTo>
                    <a:pt x="1366" y="1280"/>
                  </a:lnTo>
                  <a:lnTo>
                    <a:pt x="1366" y="1280"/>
                  </a:lnTo>
                  <a:lnTo>
                    <a:pt x="1374" y="1282"/>
                  </a:lnTo>
                  <a:lnTo>
                    <a:pt x="1382" y="1286"/>
                  </a:lnTo>
                  <a:lnTo>
                    <a:pt x="1386" y="1292"/>
                  </a:lnTo>
                  <a:lnTo>
                    <a:pt x="1388" y="1302"/>
                  </a:lnTo>
                  <a:lnTo>
                    <a:pt x="1388" y="1382"/>
                  </a:lnTo>
                  <a:close/>
                  <a:moveTo>
                    <a:pt x="1588" y="1382"/>
                  </a:moveTo>
                  <a:lnTo>
                    <a:pt x="1588" y="1382"/>
                  </a:lnTo>
                  <a:lnTo>
                    <a:pt x="1586" y="1390"/>
                  </a:lnTo>
                  <a:lnTo>
                    <a:pt x="1582" y="1396"/>
                  </a:lnTo>
                  <a:lnTo>
                    <a:pt x="1574" y="1402"/>
                  </a:lnTo>
                  <a:lnTo>
                    <a:pt x="1566" y="1404"/>
                  </a:lnTo>
                  <a:lnTo>
                    <a:pt x="1526" y="1404"/>
                  </a:lnTo>
                  <a:lnTo>
                    <a:pt x="1526" y="1404"/>
                  </a:lnTo>
                  <a:lnTo>
                    <a:pt x="1516" y="1402"/>
                  </a:lnTo>
                  <a:lnTo>
                    <a:pt x="1510" y="1396"/>
                  </a:lnTo>
                  <a:lnTo>
                    <a:pt x="1506" y="1390"/>
                  </a:lnTo>
                  <a:lnTo>
                    <a:pt x="1504" y="1382"/>
                  </a:lnTo>
                  <a:lnTo>
                    <a:pt x="1504" y="1302"/>
                  </a:lnTo>
                  <a:lnTo>
                    <a:pt x="1504" y="1302"/>
                  </a:lnTo>
                  <a:lnTo>
                    <a:pt x="1506" y="1292"/>
                  </a:lnTo>
                  <a:lnTo>
                    <a:pt x="1510" y="1286"/>
                  </a:lnTo>
                  <a:lnTo>
                    <a:pt x="1516" y="1282"/>
                  </a:lnTo>
                  <a:lnTo>
                    <a:pt x="1526" y="1280"/>
                  </a:lnTo>
                  <a:lnTo>
                    <a:pt x="1566" y="1280"/>
                  </a:lnTo>
                  <a:lnTo>
                    <a:pt x="1566" y="1280"/>
                  </a:lnTo>
                  <a:lnTo>
                    <a:pt x="1574" y="1282"/>
                  </a:lnTo>
                  <a:lnTo>
                    <a:pt x="1582" y="1286"/>
                  </a:lnTo>
                  <a:lnTo>
                    <a:pt x="1586" y="1292"/>
                  </a:lnTo>
                  <a:lnTo>
                    <a:pt x="1588" y="1302"/>
                  </a:lnTo>
                  <a:lnTo>
                    <a:pt x="1588" y="1382"/>
                  </a:lnTo>
                  <a:close/>
                  <a:moveTo>
                    <a:pt x="1600" y="1246"/>
                  </a:moveTo>
                  <a:lnTo>
                    <a:pt x="1600" y="1258"/>
                  </a:lnTo>
                  <a:lnTo>
                    <a:pt x="1600" y="1258"/>
                  </a:lnTo>
                  <a:lnTo>
                    <a:pt x="1598" y="1262"/>
                  </a:lnTo>
                  <a:lnTo>
                    <a:pt x="1596" y="1264"/>
                  </a:lnTo>
                  <a:lnTo>
                    <a:pt x="1594" y="1266"/>
                  </a:lnTo>
                  <a:lnTo>
                    <a:pt x="1590" y="1268"/>
                  </a:lnTo>
                  <a:lnTo>
                    <a:pt x="84" y="1268"/>
                  </a:lnTo>
                  <a:lnTo>
                    <a:pt x="84" y="1268"/>
                  </a:lnTo>
                  <a:lnTo>
                    <a:pt x="80" y="1266"/>
                  </a:lnTo>
                  <a:lnTo>
                    <a:pt x="78" y="1264"/>
                  </a:lnTo>
                  <a:lnTo>
                    <a:pt x="76" y="1262"/>
                  </a:lnTo>
                  <a:lnTo>
                    <a:pt x="74" y="1258"/>
                  </a:lnTo>
                  <a:lnTo>
                    <a:pt x="74" y="1246"/>
                  </a:lnTo>
                  <a:lnTo>
                    <a:pt x="74" y="234"/>
                  </a:lnTo>
                  <a:lnTo>
                    <a:pt x="74" y="234"/>
                  </a:lnTo>
                  <a:lnTo>
                    <a:pt x="74" y="234"/>
                  </a:lnTo>
                  <a:lnTo>
                    <a:pt x="76" y="230"/>
                  </a:lnTo>
                  <a:lnTo>
                    <a:pt x="76" y="228"/>
                  </a:lnTo>
                  <a:lnTo>
                    <a:pt x="76" y="228"/>
                  </a:lnTo>
                  <a:lnTo>
                    <a:pt x="80" y="226"/>
                  </a:lnTo>
                  <a:lnTo>
                    <a:pt x="84" y="224"/>
                  </a:lnTo>
                  <a:lnTo>
                    <a:pt x="1590" y="224"/>
                  </a:lnTo>
                  <a:lnTo>
                    <a:pt x="1590" y="224"/>
                  </a:lnTo>
                  <a:lnTo>
                    <a:pt x="1594" y="226"/>
                  </a:lnTo>
                  <a:lnTo>
                    <a:pt x="1596" y="228"/>
                  </a:lnTo>
                  <a:lnTo>
                    <a:pt x="1596" y="228"/>
                  </a:lnTo>
                  <a:lnTo>
                    <a:pt x="1598" y="230"/>
                  </a:lnTo>
                  <a:lnTo>
                    <a:pt x="1600" y="234"/>
                  </a:lnTo>
                  <a:lnTo>
                    <a:pt x="1600" y="234"/>
                  </a:lnTo>
                  <a:lnTo>
                    <a:pt x="1600" y="1246"/>
                  </a:lnTo>
                  <a:close/>
                </a:path>
              </a:pathLst>
            </a:custGeom>
            <a:solidFill>
              <a:srgbClr val="000000"/>
            </a:solidFill>
            <a:ln w="9525">
              <a:noFill/>
              <a:round/>
              <a:headEnd/>
              <a:tailEnd/>
            </a:ln>
          </p:spPr>
          <p:txBody>
            <a:bodyPr/>
            <a:lstStyle/>
            <a:p>
              <a:pPr>
                <a:defRPr/>
              </a:pPr>
              <a:endParaRPr lang="da-DK">
                <a:ea typeface="ＭＳ Ｐゴシック" pitchFamily="-97" charset="-128"/>
              </a:endParaRPr>
            </a:p>
          </p:txBody>
        </p:sp>
        <p:sp>
          <p:nvSpPr>
            <p:cNvPr id="303" name="Freeform 1014"/>
            <p:cNvSpPr>
              <a:spLocks/>
            </p:cNvSpPr>
            <p:nvPr/>
          </p:nvSpPr>
          <p:spPr bwMode="auto">
            <a:xfrm>
              <a:off x="9155113" y="-1773238"/>
              <a:ext cx="12700" cy="19050"/>
            </a:xfrm>
            <a:custGeom>
              <a:avLst/>
              <a:gdLst/>
              <a:ahLst/>
              <a:cxnLst>
                <a:cxn ang="0">
                  <a:pos x="0" y="12"/>
                </a:cxn>
                <a:cxn ang="0">
                  <a:pos x="8" y="12"/>
                </a:cxn>
                <a:cxn ang="0">
                  <a:pos x="4" y="0"/>
                </a:cxn>
                <a:cxn ang="0">
                  <a:pos x="0" y="12"/>
                </a:cxn>
              </a:cxnLst>
              <a:rect l="0" t="0" r="r" b="b"/>
              <a:pathLst>
                <a:path w="8" h="12">
                  <a:moveTo>
                    <a:pt x="0" y="12"/>
                  </a:moveTo>
                  <a:lnTo>
                    <a:pt x="8" y="12"/>
                  </a:lnTo>
                  <a:lnTo>
                    <a:pt x="4" y="0"/>
                  </a:lnTo>
                  <a:lnTo>
                    <a:pt x="0" y="12"/>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304" name="Freeform 1015"/>
            <p:cNvSpPr>
              <a:spLocks/>
            </p:cNvSpPr>
            <p:nvPr/>
          </p:nvSpPr>
          <p:spPr bwMode="auto">
            <a:xfrm>
              <a:off x="9075738" y="-1738313"/>
              <a:ext cx="50800" cy="28575"/>
            </a:xfrm>
            <a:custGeom>
              <a:avLst/>
              <a:gdLst/>
              <a:ahLst/>
              <a:cxnLst>
                <a:cxn ang="0">
                  <a:pos x="4" y="16"/>
                </a:cxn>
                <a:cxn ang="0">
                  <a:pos x="32" y="8"/>
                </a:cxn>
                <a:cxn ang="0">
                  <a:pos x="4" y="2"/>
                </a:cxn>
                <a:cxn ang="0">
                  <a:pos x="0" y="0"/>
                </a:cxn>
                <a:cxn ang="0">
                  <a:pos x="0" y="18"/>
                </a:cxn>
                <a:cxn ang="0">
                  <a:pos x="4" y="16"/>
                </a:cxn>
              </a:cxnLst>
              <a:rect l="0" t="0" r="r" b="b"/>
              <a:pathLst>
                <a:path w="32" h="18">
                  <a:moveTo>
                    <a:pt x="4" y="16"/>
                  </a:moveTo>
                  <a:lnTo>
                    <a:pt x="32" y="8"/>
                  </a:lnTo>
                  <a:lnTo>
                    <a:pt x="4" y="2"/>
                  </a:lnTo>
                  <a:lnTo>
                    <a:pt x="0" y="0"/>
                  </a:lnTo>
                  <a:lnTo>
                    <a:pt x="0" y="18"/>
                  </a:lnTo>
                  <a:lnTo>
                    <a:pt x="4" y="1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05" name="Freeform 1016"/>
            <p:cNvSpPr>
              <a:spLocks/>
            </p:cNvSpPr>
            <p:nvPr/>
          </p:nvSpPr>
          <p:spPr bwMode="auto">
            <a:xfrm>
              <a:off x="9104313" y="-1782763"/>
              <a:ext cx="31750" cy="44450"/>
            </a:xfrm>
            <a:custGeom>
              <a:avLst/>
              <a:gdLst/>
              <a:ahLst/>
              <a:cxnLst>
                <a:cxn ang="0">
                  <a:pos x="14" y="20"/>
                </a:cxn>
                <a:cxn ang="0">
                  <a:pos x="14" y="20"/>
                </a:cxn>
                <a:cxn ang="0">
                  <a:pos x="16" y="16"/>
                </a:cxn>
                <a:cxn ang="0">
                  <a:pos x="16" y="16"/>
                </a:cxn>
                <a:cxn ang="0">
                  <a:pos x="18" y="12"/>
                </a:cxn>
                <a:cxn ang="0">
                  <a:pos x="18" y="12"/>
                </a:cxn>
                <a:cxn ang="0">
                  <a:pos x="20" y="8"/>
                </a:cxn>
                <a:cxn ang="0">
                  <a:pos x="20" y="8"/>
                </a:cxn>
                <a:cxn ang="0">
                  <a:pos x="18" y="4"/>
                </a:cxn>
                <a:cxn ang="0">
                  <a:pos x="18" y="2"/>
                </a:cxn>
                <a:cxn ang="0">
                  <a:pos x="18" y="2"/>
                </a:cxn>
                <a:cxn ang="0">
                  <a:pos x="14" y="0"/>
                </a:cxn>
                <a:cxn ang="0">
                  <a:pos x="10" y="0"/>
                </a:cxn>
                <a:cxn ang="0">
                  <a:pos x="10" y="0"/>
                </a:cxn>
                <a:cxn ang="0">
                  <a:pos x="4" y="2"/>
                </a:cxn>
                <a:cxn ang="0">
                  <a:pos x="4" y="2"/>
                </a:cxn>
                <a:cxn ang="0">
                  <a:pos x="2" y="4"/>
                </a:cxn>
                <a:cxn ang="0">
                  <a:pos x="2" y="8"/>
                </a:cxn>
                <a:cxn ang="0">
                  <a:pos x="6" y="10"/>
                </a:cxn>
                <a:cxn ang="0">
                  <a:pos x="6" y="10"/>
                </a:cxn>
                <a:cxn ang="0">
                  <a:pos x="8" y="6"/>
                </a:cxn>
                <a:cxn ang="0">
                  <a:pos x="8" y="6"/>
                </a:cxn>
                <a:cxn ang="0">
                  <a:pos x="10" y="4"/>
                </a:cxn>
                <a:cxn ang="0">
                  <a:pos x="10" y="4"/>
                </a:cxn>
                <a:cxn ang="0">
                  <a:pos x="14" y="6"/>
                </a:cxn>
                <a:cxn ang="0">
                  <a:pos x="14" y="6"/>
                </a:cxn>
                <a:cxn ang="0">
                  <a:pos x="14" y="8"/>
                </a:cxn>
                <a:cxn ang="0">
                  <a:pos x="14" y="8"/>
                </a:cxn>
                <a:cxn ang="0">
                  <a:pos x="12" y="12"/>
                </a:cxn>
                <a:cxn ang="0">
                  <a:pos x="12" y="12"/>
                </a:cxn>
                <a:cxn ang="0">
                  <a:pos x="8" y="16"/>
                </a:cxn>
                <a:cxn ang="0">
                  <a:pos x="8" y="16"/>
                </a:cxn>
                <a:cxn ang="0">
                  <a:pos x="2" y="24"/>
                </a:cxn>
                <a:cxn ang="0">
                  <a:pos x="2" y="24"/>
                </a:cxn>
                <a:cxn ang="0">
                  <a:pos x="0" y="28"/>
                </a:cxn>
                <a:cxn ang="0">
                  <a:pos x="20" y="28"/>
                </a:cxn>
                <a:cxn ang="0">
                  <a:pos x="20" y="24"/>
                </a:cxn>
                <a:cxn ang="0">
                  <a:pos x="8" y="24"/>
                </a:cxn>
                <a:cxn ang="0">
                  <a:pos x="8" y="24"/>
                </a:cxn>
                <a:cxn ang="0">
                  <a:pos x="10" y="22"/>
                </a:cxn>
                <a:cxn ang="0">
                  <a:pos x="10" y="22"/>
                </a:cxn>
                <a:cxn ang="0">
                  <a:pos x="14" y="20"/>
                </a:cxn>
                <a:cxn ang="0">
                  <a:pos x="14" y="20"/>
                </a:cxn>
              </a:cxnLst>
              <a:rect l="0" t="0" r="r" b="b"/>
              <a:pathLst>
                <a:path w="20" h="28">
                  <a:moveTo>
                    <a:pt x="14" y="20"/>
                  </a:moveTo>
                  <a:lnTo>
                    <a:pt x="14" y="20"/>
                  </a:lnTo>
                  <a:lnTo>
                    <a:pt x="16" y="16"/>
                  </a:lnTo>
                  <a:lnTo>
                    <a:pt x="16" y="16"/>
                  </a:lnTo>
                  <a:lnTo>
                    <a:pt x="18" y="12"/>
                  </a:lnTo>
                  <a:lnTo>
                    <a:pt x="18" y="12"/>
                  </a:lnTo>
                  <a:lnTo>
                    <a:pt x="20" y="8"/>
                  </a:lnTo>
                  <a:lnTo>
                    <a:pt x="20" y="8"/>
                  </a:lnTo>
                  <a:lnTo>
                    <a:pt x="18" y="4"/>
                  </a:lnTo>
                  <a:lnTo>
                    <a:pt x="18" y="2"/>
                  </a:lnTo>
                  <a:lnTo>
                    <a:pt x="18" y="2"/>
                  </a:lnTo>
                  <a:lnTo>
                    <a:pt x="14" y="0"/>
                  </a:lnTo>
                  <a:lnTo>
                    <a:pt x="10" y="0"/>
                  </a:lnTo>
                  <a:lnTo>
                    <a:pt x="10" y="0"/>
                  </a:lnTo>
                  <a:lnTo>
                    <a:pt x="4" y="2"/>
                  </a:lnTo>
                  <a:lnTo>
                    <a:pt x="4" y="2"/>
                  </a:lnTo>
                  <a:lnTo>
                    <a:pt x="2" y="4"/>
                  </a:lnTo>
                  <a:lnTo>
                    <a:pt x="2" y="8"/>
                  </a:lnTo>
                  <a:lnTo>
                    <a:pt x="6" y="10"/>
                  </a:lnTo>
                  <a:lnTo>
                    <a:pt x="6" y="10"/>
                  </a:lnTo>
                  <a:lnTo>
                    <a:pt x="8" y="6"/>
                  </a:lnTo>
                  <a:lnTo>
                    <a:pt x="8" y="6"/>
                  </a:lnTo>
                  <a:lnTo>
                    <a:pt x="10" y="4"/>
                  </a:lnTo>
                  <a:lnTo>
                    <a:pt x="10" y="4"/>
                  </a:lnTo>
                  <a:lnTo>
                    <a:pt x="14" y="6"/>
                  </a:lnTo>
                  <a:lnTo>
                    <a:pt x="14" y="6"/>
                  </a:lnTo>
                  <a:lnTo>
                    <a:pt x="14" y="8"/>
                  </a:lnTo>
                  <a:lnTo>
                    <a:pt x="14" y="8"/>
                  </a:lnTo>
                  <a:lnTo>
                    <a:pt x="12" y="12"/>
                  </a:lnTo>
                  <a:lnTo>
                    <a:pt x="12" y="12"/>
                  </a:lnTo>
                  <a:lnTo>
                    <a:pt x="8" y="16"/>
                  </a:lnTo>
                  <a:lnTo>
                    <a:pt x="8" y="16"/>
                  </a:lnTo>
                  <a:lnTo>
                    <a:pt x="2" y="24"/>
                  </a:lnTo>
                  <a:lnTo>
                    <a:pt x="2" y="24"/>
                  </a:lnTo>
                  <a:lnTo>
                    <a:pt x="0" y="28"/>
                  </a:lnTo>
                  <a:lnTo>
                    <a:pt x="20" y="28"/>
                  </a:lnTo>
                  <a:lnTo>
                    <a:pt x="20" y="24"/>
                  </a:lnTo>
                  <a:lnTo>
                    <a:pt x="8" y="24"/>
                  </a:lnTo>
                  <a:lnTo>
                    <a:pt x="8" y="24"/>
                  </a:lnTo>
                  <a:lnTo>
                    <a:pt x="10" y="22"/>
                  </a:lnTo>
                  <a:lnTo>
                    <a:pt x="10" y="22"/>
                  </a:lnTo>
                  <a:lnTo>
                    <a:pt x="14" y="20"/>
                  </a:lnTo>
                  <a:lnTo>
                    <a:pt x="14"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06" name="Freeform 1017"/>
            <p:cNvSpPr>
              <a:spLocks noEditPoints="1"/>
            </p:cNvSpPr>
            <p:nvPr/>
          </p:nvSpPr>
          <p:spPr bwMode="auto">
            <a:xfrm>
              <a:off x="9139238" y="-1782763"/>
              <a:ext cx="44450" cy="44450"/>
            </a:xfrm>
            <a:custGeom>
              <a:avLst/>
              <a:gdLst/>
              <a:ahLst/>
              <a:cxnLst>
                <a:cxn ang="0">
                  <a:pos x="10" y="0"/>
                </a:cxn>
                <a:cxn ang="0">
                  <a:pos x="0" y="28"/>
                </a:cxn>
                <a:cxn ang="0">
                  <a:pos x="6" y="28"/>
                </a:cxn>
                <a:cxn ang="0">
                  <a:pos x="8" y="22"/>
                </a:cxn>
                <a:cxn ang="0">
                  <a:pos x="18" y="22"/>
                </a:cxn>
                <a:cxn ang="0">
                  <a:pos x="22" y="28"/>
                </a:cxn>
                <a:cxn ang="0">
                  <a:pos x="28" y="28"/>
                </a:cxn>
                <a:cxn ang="0">
                  <a:pos x="16" y="0"/>
                </a:cxn>
                <a:cxn ang="0">
                  <a:pos x="10" y="0"/>
                </a:cxn>
                <a:cxn ang="0">
                  <a:pos x="10" y="18"/>
                </a:cxn>
                <a:cxn ang="0">
                  <a:pos x="14" y="6"/>
                </a:cxn>
                <a:cxn ang="0">
                  <a:pos x="18" y="18"/>
                </a:cxn>
                <a:cxn ang="0">
                  <a:pos x="10" y="18"/>
                </a:cxn>
              </a:cxnLst>
              <a:rect l="0" t="0" r="r" b="b"/>
              <a:pathLst>
                <a:path w="28" h="28">
                  <a:moveTo>
                    <a:pt x="10" y="0"/>
                  </a:moveTo>
                  <a:lnTo>
                    <a:pt x="0" y="28"/>
                  </a:lnTo>
                  <a:lnTo>
                    <a:pt x="6" y="28"/>
                  </a:lnTo>
                  <a:lnTo>
                    <a:pt x="8" y="22"/>
                  </a:lnTo>
                  <a:lnTo>
                    <a:pt x="18" y="22"/>
                  </a:lnTo>
                  <a:lnTo>
                    <a:pt x="22" y="28"/>
                  </a:lnTo>
                  <a:lnTo>
                    <a:pt x="28" y="28"/>
                  </a:lnTo>
                  <a:lnTo>
                    <a:pt x="16" y="0"/>
                  </a:lnTo>
                  <a:lnTo>
                    <a:pt x="10" y="0"/>
                  </a:lnTo>
                  <a:close/>
                  <a:moveTo>
                    <a:pt x="10" y="18"/>
                  </a:moveTo>
                  <a:lnTo>
                    <a:pt x="14" y="6"/>
                  </a:lnTo>
                  <a:lnTo>
                    <a:pt x="18" y="18"/>
                  </a:lnTo>
                  <a:lnTo>
                    <a:pt x="10" y="1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07" name="Freeform 1018"/>
            <p:cNvSpPr>
              <a:spLocks/>
            </p:cNvSpPr>
            <p:nvPr/>
          </p:nvSpPr>
          <p:spPr bwMode="auto">
            <a:xfrm>
              <a:off x="10679113" y="-1747838"/>
              <a:ext cx="82550" cy="47625"/>
            </a:xfrm>
            <a:custGeom>
              <a:avLst/>
              <a:gdLst/>
              <a:ahLst/>
              <a:cxnLst>
                <a:cxn ang="0">
                  <a:pos x="0" y="0"/>
                </a:cxn>
                <a:cxn ang="0">
                  <a:pos x="0" y="14"/>
                </a:cxn>
                <a:cxn ang="0">
                  <a:pos x="0" y="30"/>
                </a:cxn>
                <a:cxn ang="0">
                  <a:pos x="26" y="22"/>
                </a:cxn>
                <a:cxn ang="0">
                  <a:pos x="52" y="14"/>
                </a:cxn>
                <a:cxn ang="0">
                  <a:pos x="26" y="8"/>
                </a:cxn>
                <a:cxn ang="0">
                  <a:pos x="0" y="0"/>
                </a:cxn>
              </a:cxnLst>
              <a:rect l="0" t="0" r="r" b="b"/>
              <a:pathLst>
                <a:path w="52" h="30">
                  <a:moveTo>
                    <a:pt x="0" y="0"/>
                  </a:moveTo>
                  <a:lnTo>
                    <a:pt x="0" y="14"/>
                  </a:lnTo>
                  <a:lnTo>
                    <a:pt x="0" y="30"/>
                  </a:lnTo>
                  <a:lnTo>
                    <a:pt x="26" y="22"/>
                  </a:lnTo>
                  <a:lnTo>
                    <a:pt x="52" y="14"/>
                  </a:lnTo>
                  <a:lnTo>
                    <a:pt x="26" y="8"/>
                  </a:lnTo>
                  <a:lnTo>
                    <a:pt x="0"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08" name="Freeform 1019"/>
            <p:cNvSpPr>
              <a:spLocks/>
            </p:cNvSpPr>
            <p:nvPr/>
          </p:nvSpPr>
          <p:spPr bwMode="auto">
            <a:xfrm>
              <a:off x="10742613" y="-1782763"/>
              <a:ext cx="31750" cy="47625"/>
            </a:xfrm>
            <a:custGeom>
              <a:avLst/>
              <a:gdLst/>
              <a:ahLst/>
              <a:cxnLst>
                <a:cxn ang="0">
                  <a:pos x="14" y="14"/>
                </a:cxn>
                <a:cxn ang="0">
                  <a:pos x="14" y="14"/>
                </a:cxn>
                <a:cxn ang="0">
                  <a:pos x="18" y="10"/>
                </a:cxn>
                <a:cxn ang="0">
                  <a:pos x="18" y="8"/>
                </a:cxn>
                <a:cxn ang="0">
                  <a:pos x="18" y="8"/>
                </a:cxn>
                <a:cxn ang="0">
                  <a:pos x="16" y="2"/>
                </a:cxn>
                <a:cxn ang="0">
                  <a:pos x="16" y="2"/>
                </a:cxn>
                <a:cxn ang="0">
                  <a:pos x="14" y="0"/>
                </a:cxn>
                <a:cxn ang="0">
                  <a:pos x="10" y="0"/>
                </a:cxn>
                <a:cxn ang="0">
                  <a:pos x="10" y="0"/>
                </a:cxn>
                <a:cxn ang="0">
                  <a:pos x="6" y="2"/>
                </a:cxn>
                <a:cxn ang="0">
                  <a:pos x="6" y="2"/>
                </a:cxn>
                <a:cxn ang="0">
                  <a:pos x="2" y="4"/>
                </a:cxn>
                <a:cxn ang="0">
                  <a:pos x="2" y="4"/>
                </a:cxn>
                <a:cxn ang="0">
                  <a:pos x="2" y="8"/>
                </a:cxn>
                <a:cxn ang="0">
                  <a:pos x="6" y="8"/>
                </a:cxn>
                <a:cxn ang="0">
                  <a:pos x="6" y="8"/>
                </a:cxn>
                <a:cxn ang="0">
                  <a:pos x="8" y="6"/>
                </a:cxn>
                <a:cxn ang="0">
                  <a:pos x="8" y="6"/>
                </a:cxn>
                <a:cxn ang="0">
                  <a:pos x="10" y="4"/>
                </a:cxn>
                <a:cxn ang="0">
                  <a:pos x="10" y="4"/>
                </a:cxn>
                <a:cxn ang="0">
                  <a:pos x="12" y="6"/>
                </a:cxn>
                <a:cxn ang="0">
                  <a:pos x="12" y="6"/>
                </a:cxn>
                <a:cxn ang="0">
                  <a:pos x="12" y="8"/>
                </a:cxn>
                <a:cxn ang="0">
                  <a:pos x="12" y="8"/>
                </a:cxn>
                <a:cxn ang="0">
                  <a:pos x="12" y="10"/>
                </a:cxn>
                <a:cxn ang="0">
                  <a:pos x="12" y="10"/>
                </a:cxn>
                <a:cxn ang="0">
                  <a:pos x="8" y="12"/>
                </a:cxn>
                <a:cxn ang="0">
                  <a:pos x="8" y="16"/>
                </a:cxn>
                <a:cxn ang="0">
                  <a:pos x="8" y="16"/>
                </a:cxn>
                <a:cxn ang="0">
                  <a:pos x="10" y="16"/>
                </a:cxn>
                <a:cxn ang="0">
                  <a:pos x="10" y="16"/>
                </a:cxn>
                <a:cxn ang="0">
                  <a:pos x="12" y="16"/>
                </a:cxn>
                <a:cxn ang="0">
                  <a:pos x="12" y="16"/>
                </a:cxn>
                <a:cxn ang="0">
                  <a:pos x="14" y="20"/>
                </a:cxn>
                <a:cxn ang="0">
                  <a:pos x="14" y="20"/>
                </a:cxn>
                <a:cxn ang="0">
                  <a:pos x="12" y="24"/>
                </a:cxn>
                <a:cxn ang="0">
                  <a:pos x="12" y="24"/>
                </a:cxn>
                <a:cxn ang="0">
                  <a:pos x="10" y="24"/>
                </a:cxn>
                <a:cxn ang="0">
                  <a:pos x="10" y="24"/>
                </a:cxn>
                <a:cxn ang="0">
                  <a:pos x="8" y="24"/>
                </a:cxn>
                <a:cxn ang="0">
                  <a:pos x="8" y="24"/>
                </a:cxn>
                <a:cxn ang="0">
                  <a:pos x="6" y="20"/>
                </a:cxn>
                <a:cxn ang="0">
                  <a:pos x="0" y="22"/>
                </a:cxn>
                <a:cxn ang="0">
                  <a:pos x="0" y="22"/>
                </a:cxn>
                <a:cxn ang="0">
                  <a:pos x="2" y="24"/>
                </a:cxn>
                <a:cxn ang="0">
                  <a:pos x="4" y="28"/>
                </a:cxn>
                <a:cxn ang="0">
                  <a:pos x="4" y="28"/>
                </a:cxn>
                <a:cxn ang="0">
                  <a:pos x="6" y="28"/>
                </a:cxn>
                <a:cxn ang="0">
                  <a:pos x="10" y="30"/>
                </a:cxn>
                <a:cxn ang="0">
                  <a:pos x="10" y="30"/>
                </a:cxn>
                <a:cxn ang="0">
                  <a:pos x="14" y="28"/>
                </a:cxn>
                <a:cxn ang="0">
                  <a:pos x="16" y="26"/>
                </a:cxn>
                <a:cxn ang="0">
                  <a:pos x="16" y="26"/>
                </a:cxn>
                <a:cxn ang="0">
                  <a:pos x="18" y="24"/>
                </a:cxn>
                <a:cxn ang="0">
                  <a:pos x="20" y="20"/>
                </a:cxn>
                <a:cxn ang="0">
                  <a:pos x="20" y="20"/>
                </a:cxn>
                <a:cxn ang="0">
                  <a:pos x="18" y="16"/>
                </a:cxn>
                <a:cxn ang="0">
                  <a:pos x="18" y="16"/>
                </a:cxn>
                <a:cxn ang="0">
                  <a:pos x="14" y="14"/>
                </a:cxn>
                <a:cxn ang="0">
                  <a:pos x="14" y="14"/>
                </a:cxn>
              </a:cxnLst>
              <a:rect l="0" t="0" r="r" b="b"/>
              <a:pathLst>
                <a:path w="20" h="30">
                  <a:moveTo>
                    <a:pt x="14" y="14"/>
                  </a:moveTo>
                  <a:lnTo>
                    <a:pt x="14" y="14"/>
                  </a:lnTo>
                  <a:lnTo>
                    <a:pt x="18" y="10"/>
                  </a:lnTo>
                  <a:lnTo>
                    <a:pt x="18" y="8"/>
                  </a:lnTo>
                  <a:lnTo>
                    <a:pt x="18" y="8"/>
                  </a:lnTo>
                  <a:lnTo>
                    <a:pt x="16" y="2"/>
                  </a:lnTo>
                  <a:lnTo>
                    <a:pt x="16" y="2"/>
                  </a:lnTo>
                  <a:lnTo>
                    <a:pt x="14" y="0"/>
                  </a:lnTo>
                  <a:lnTo>
                    <a:pt x="10" y="0"/>
                  </a:lnTo>
                  <a:lnTo>
                    <a:pt x="10" y="0"/>
                  </a:lnTo>
                  <a:lnTo>
                    <a:pt x="6" y="2"/>
                  </a:lnTo>
                  <a:lnTo>
                    <a:pt x="6" y="2"/>
                  </a:lnTo>
                  <a:lnTo>
                    <a:pt x="2" y="4"/>
                  </a:lnTo>
                  <a:lnTo>
                    <a:pt x="2" y="4"/>
                  </a:lnTo>
                  <a:lnTo>
                    <a:pt x="2" y="8"/>
                  </a:lnTo>
                  <a:lnTo>
                    <a:pt x="6" y="8"/>
                  </a:lnTo>
                  <a:lnTo>
                    <a:pt x="6" y="8"/>
                  </a:lnTo>
                  <a:lnTo>
                    <a:pt x="8" y="6"/>
                  </a:lnTo>
                  <a:lnTo>
                    <a:pt x="8" y="6"/>
                  </a:lnTo>
                  <a:lnTo>
                    <a:pt x="10" y="4"/>
                  </a:lnTo>
                  <a:lnTo>
                    <a:pt x="10" y="4"/>
                  </a:lnTo>
                  <a:lnTo>
                    <a:pt x="12" y="6"/>
                  </a:lnTo>
                  <a:lnTo>
                    <a:pt x="12" y="6"/>
                  </a:lnTo>
                  <a:lnTo>
                    <a:pt x="12" y="8"/>
                  </a:lnTo>
                  <a:lnTo>
                    <a:pt x="12" y="8"/>
                  </a:lnTo>
                  <a:lnTo>
                    <a:pt x="12" y="10"/>
                  </a:lnTo>
                  <a:lnTo>
                    <a:pt x="12" y="10"/>
                  </a:lnTo>
                  <a:lnTo>
                    <a:pt x="8" y="12"/>
                  </a:lnTo>
                  <a:lnTo>
                    <a:pt x="8" y="16"/>
                  </a:lnTo>
                  <a:lnTo>
                    <a:pt x="8" y="16"/>
                  </a:lnTo>
                  <a:lnTo>
                    <a:pt x="10" y="16"/>
                  </a:lnTo>
                  <a:lnTo>
                    <a:pt x="10" y="16"/>
                  </a:lnTo>
                  <a:lnTo>
                    <a:pt x="12" y="16"/>
                  </a:lnTo>
                  <a:lnTo>
                    <a:pt x="12" y="16"/>
                  </a:lnTo>
                  <a:lnTo>
                    <a:pt x="14" y="20"/>
                  </a:lnTo>
                  <a:lnTo>
                    <a:pt x="14" y="20"/>
                  </a:lnTo>
                  <a:lnTo>
                    <a:pt x="12" y="24"/>
                  </a:lnTo>
                  <a:lnTo>
                    <a:pt x="12" y="24"/>
                  </a:lnTo>
                  <a:lnTo>
                    <a:pt x="10" y="24"/>
                  </a:lnTo>
                  <a:lnTo>
                    <a:pt x="10" y="24"/>
                  </a:lnTo>
                  <a:lnTo>
                    <a:pt x="8" y="24"/>
                  </a:lnTo>
                  <a:lnTo>
                    <a:pt x="8" y="24"/>
                  </a:lnTo>
                  <a:lnTo>
                    <a:pt x="6" y="20"/>
                  </a:lnTo>
                  <a:lnTo>
                    <a:pt x="0" y="22"/>
                  </a:lnTo>
                  <a:lnTo>
                    <a:pt x="0" y="22"/>
                  </a:lnTo>
                  <a:lnTo>
                    <a:pt x="2" y="24"/>
                  </a:lnTo>
                  <a:lnTo>
                    <a:pt x="4" y="28"/>
                  </a:lnTo>
                  <a:lnTo>
                    <a:pt x="4" y="28"/>
                  </a:lnTo>
                  <a:lnTo>
                    <a:pt x="6" y="28"/>
                  </a:lnTo>
                  <a:lnTo>
                    <a:pt x="10" y="30"/>
                  </a:lnTo>
                  <a:lnTo>
                    <a:pt x="10" y="30"/>
                  </a:lnTo>
                  <a:lnTo>
                    <a:pt x="14" y="28"/>
                  </a:lnTo>
                  <a:lnTo>
                    <a:pt x="16" y="26"/>
                  </a:lnTo>
                  <a:lnTo>
                    <a:pt x="16" y="26"/>
                  </a:lnTo>
                  <a:lnTo>
                    <a:pt x="18" y="24"/>
                  </a:lnTo>
                  <a:lnTo>
                    <a:pt x="20" y="20"/>
                  </a:lnTo>
                  <a:lnTo>
                    <a:pt x="20" y="20"/>
                  </a:lnTo>
                  <a:lnTo>
                    <a:pt x="18" y="16"/>
                  </a:lnTo>
                  <a:lnTo>
                    <a:pt x="18" y="16"/>
                  </a:lnTo>
                  <a:lnTo>
                    <a:pt x="14" y="14"/>
                  </a:lnTo>
                  <a:lnTo>
                    <a:pt x="14" y="1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09" name="Freeform 1020"/>
            <p:cNvSpPr>
              <a:spLocks/>
            </p:cNvSpPr>
            <p:nvPr/>
          </p:nvSpPr>
          <p:spPr bwMode="auto">
            <a:xfrm>
              <a:off x="9917113" y="-1782763"/>
              <a:ext cx="38100" cy="69850"/>
            </a:xfrm>
            <a:custGeom>
              <a:avLst/>
              <a:gdLst/>
              <a:ahLst/>
              <a:cxnLst>
                <a:cxn ang="0">
                  <a:pos x="20" y="20"/>
                </a:cxn>
                <a:cxn ang="0">
                  <a:pos x="22" y="16"/>
                </a:cxn>
                <a:cxn ang="0">
                  <a:pos x="24" y="12"/>
                </a:cxn>
                <a:cxn ang="0">
                  <a:pos x="20" y="4"/>
                </a:cxn>
                <a:cxn ang="0">
                  <a:pos x="18" y="2"/>
                </a:cxn>
                <a:cxn ang="0">
                  <a:pos x="10" y="0"/>
                </a:cxn>
                <a:cxn ang="0">
                  <a:pos x="2" y="2"/>
                </a:cxn>
                <a:cxn ang="0">
                  <a:pos x="0" y="6"/>
                </a:cxn>
                <a:cxn ang="0">
                  <a:pos x="0" y="14"/>
                </a:cxn>
                <a:cxn ang="0">
                  <a:pos x="10" y="10"/>
                </a:cxn>
                <a:cxn ang="0">
                  <a:pos x="10" y="8"/>
                </a:cxn>
                <a:cxn ang="0">
                  <a:pos x="12" y="6"/>
                </a:cxn>
                <a:cxn ang="0">
                  <a:pos x="14" y="8"/>
                </a:cxn>
                <a:cxn ang="0">
                  <a:pos x="14" y="10"/>
                </a:cxn>
                <a:cxn ang="0">
                  <a:pos x="14" y="12"/>
                </a:cxn>
                <a:cxn ang="0">
                  <a:pos x="14" y="16"/>
                </a:cxn>
                <a:cxn ang="0">
                  <a:pos x="12" y="16"/>
                </a:cxn>
                <a:cxn ang="0">
                  <a:pos x="8" y="24"/>
                </a:cxn>
                <a:cxn ang="0">
                  <a:pos x="12" y="24"/>
                </a:cxn>
                <a:cxn ang="0">
                  <a:pos x="14" y="26"/>
                </a:cxn>
                <a:cxn ang="0">
                  <a:pos x="14" y="28"/>
                </a:cxn>
                <a:cxn ang="0">
                  <a:pos x="14" y="32"/>
                </a:cxn>
                <a:cxn ang="0">
                  <a:pos x="14" y="36"/>
                </a:cxn>
                <a:cxn ang="0">
                  <a:pos x="12" y="38"/>
                </a:cxn>
                <a:cxn ang="0">
                  <a:pos x="10" y="36"/>
                </a:cxn>
                <a:cxn ang="0">
                  <a:pos x="10" y="26"/>
                </a:cxn>
                <a:cxn ang="0">
                  <a:pos x="0" y="30"/>
                </a:cxn>
                <a:cxn ang="0">
                  <a:pos x="0" y="38"/>
                </a:cxn>
                <a:cxn ang="0">
                  <a:pos x="4" y="42"/>
                </a:cxn>
                <a:cxn ang="0">
                  <a:pos x="12" y="44"/>
                </a:cxn>
                <a:cxn ang="0">
                  <a:pos x="18" y="42"/>
                </a:cxn>
                <a:cxn ang="0">
                  <a:pos x="22" y="38"/>
                </a:cxn>
                <a:cxn ang="0">
                  <a:pos x="24" y="30"/>
                </a:cxn>
                <a:cxn ang="0">
                  <a:pos x="22" y="22"/>
                </a:cxn>
                <a:cxn ang="0">
                  <a:pos x="20" y="20"/>
                </a:cxn>
              </a:cxnLst>
              <a:rect l="0" t="0" r="r" b="b"/>
              <a:pathLst>
                <a:path w="24" h="44">
                  <a:moveTo>
                    <a:pt x="20" y="20"/>
                  </a:moveTo>
                  <a:lnTo>
                    <a:pt x="20" y="20"/>
                  </a:lnTo>
                  <a:lnTo>
                    <a:pt x="22" y="16"/>
                  </a:lnTo>
                  <a:lnTo>
                    <a:pt x="22" y="16"/>
                  </a:lnTo>
                  <a:lnTo>
                    <a:pt x="24" y="12"/>
                  </a:lnTo>
                  <a:lnTo>
                    <a:pt x="24" y="12"/>
                  </a:lnTo>
                  <a:lnTo>
                    <a:pt x="22" y="6"/>
                  </a:lnTo>
                  <a:lnTo>
                    <a:pt x="20" y="4"/>
                  </a:lnTo>
                  <a:lnTo>
                    <a:pt x="20" y="4"/>
                  </a:lnTo>
                  <a:lnTo>
                    <a:pt x="18" y="2"/>
                  </a:lnTo>
                  <a:lnTo>
                    <a:pt x="10" y="0"/>
                  </a:lnTo>
                  <a:lnTo>
                    <a:pt x="10" y="0"/>
                  </a:lnTo>
                  <a:lnTo>
                    <a:pt x="6" y="0"/>
                  </a:lnTo>
                  <a:lnTo>
                    <a:pt x="2" y="2"/>
                  </a:lnTo>
                  <a:lnTo>
                    <a:pt x="2" y="2"/>
                  </a:lnTo>
                  <a:lnTo>
                    <a:pt x="0" y="6"/>
                  </a:lnTo>
                  <a:lnTo>
                    <a:pt x="0" y="10"/>
                  </a:lnTo>
                  <a:lnTo>
                    <a:pt x="0" y="14"/>
                  </a:lnTo>
                  <a:lnTo>
                    <a:pt x="10" y="14"/>
                  </a:lnTo>
                  <a:lnTo>
                    <a:pt x="10" y="10"/>
                  </a:lnTo>
                  <a:lnTo>
                    <a:pt x="10" y="10"/>
                  </a:lnTo>
                  <a:lnTo>
                    <a:pt x="10" y="8"/>
                  </a:lnTo>
                  <a:lnTo>
                    <a:pt x="10" y="8"/>
                  </a:lnTo>
                  <a:lnTo>
                    <a:pt x="12" y="6"/>
                  </a:lnTo>
                  <a:lnTo>
                    <a:pt x="12" y="6"/>
                  </a:lnTo>
                  <a:lnTo>
                    <a:pt x="14" y="8"/>
                  </a:lnTo>
                  <a:lnTo>
                    <a:pt x="14" y="8"/>
                  </a:lnTo>
                  <a:lnTo>
                    <a:pt x="14" y="10"/>
                  </a:lnTo>
                  <a:lnTo>
                    <a:pt x="14" y="12"/>
                  </a:lnTo>
                  <a:lnTo>
                    <a:pt x="14" y="12"/>
                  </a:lnTo>
                  <a:lnTo>
                    <a:pt x="14" y="16"/>
                  </a:lnTo>
                  <a:lnTo>
                    <a:pt x="14" y="16"/>
                  </a:lnTo>
                  <a:lnTo>
                    <a:pt x="12" y="16"/>
                  </a:lnTo>
                  <a:lnTo>
                    <a:pt x="12" y="16"/>
                  </a:lnTo>
                  <a:lnTo>
                    <a:pt x="8" y="18"/>
                  </a:lnTo>
                  <a:lnTo>
                    <a:pt x="8" y="24"/>
                  </a:lnTo>
                  <a:lnTo>
                    <a:pt x="8" y="24"/>
                  </a:lnTo>
                  <a:lnTo>
                    <a:pt x="12" y="24"/>
                  </a:lnTo>
                  <a:lnTo>
                    <a:pt x="12" y="24"/>
                  </a:lnTo>
                  <a:lnTo>
                    <a:pt x="14" y="26"/>
                  </a:lnTo>
                  <a:lnTo>
                    <a:pt x="14" y="26"/>
                  </a:lnTo>
                  <a:lnTo>
                    <a:pt x="14" y="28"/>
                  </a:lnTo>
                  <a:lnTo>
                    <a:pt x="14" y="32"/>
                  </a:lnTo>
                  <a:lnTo>
                    <a:pt x="14" y="32"/>
                  </a:lnTo>
                  <a:lnTo>
                    <a:pt x="14" y="36"/>
                  </a:lnTo>
                  <a:lnTo>
                    <a:pt x="14" y="36"/>
                  </a:lnTo>
                  <a:lnTo>
                    <a:pt x="12" y="38"/>
                  </a:lnTo>
                  <a:lnTo>
                    <a:pt x="12" y="38"/>
                  </a:lnTo>
                  <a:lnTo>
                    <a:pt x="10" y="36"/>
                  </a:lnTo>
                  <a:lnTo>
                    <a:pt x="10" y="36"/>
                  </a:lnTo>
                  <a:lnTo>
                    <a:pt x="10" y="34"/>
                  </a:lnTo>
                  <a:lnTo>
                    <a:pt x="10" y="26"/>
                  </a:lnTo>
                  <a:lnTo>
                    <a:pt x="0" y="26"/>
                  </a:lnTo>
                  <a:lnTo>
                    <a:pt x="0" y="30"/>
                  </a:lnTo>
                  <a:lnTo>
                    <a:pt x="0" y="30"/>
                  </a:lnTo>
                  <a:lnTo>
                    <a:pt x="0" y="38"/>
                  </a:lnTo>
                  <a:lnTo>
                    <a:pt x="0" y="38"/>
                  </a:lnTo>
                  <a:lnTo>
                    <a:pt x="4" y="42"/>
                  </a:lnTo>
                  <a:lnTo>
                    <a:pt x="4" y="42"/>
                  </a:lnTo>
                  <a:lnTo>
                    <a:pt x="12" y="44"/>
                  </a:lnTo>
                  <a:lnTo>
                    <a:pt x="12" y="44"/>
                  </a:lnTo>
                  <a:lnTo>
                    <a:pt x="18" y="42"/>
                  </a:lnTo>
                  <a:lnTo>
                    <a:pt x="18" y="42"/>
                  </a:lnTo>
                  <a:lnTo>
                    <a:pt x="22" y="38"/>
                  </a:lnTo>
                  <a:lnTo>
                    <a:pt x="22" y="38"/>
                  </a:lnTo>
                  <a:lnTo>
                    <a:pt x="24" y="30"/>
                  </a:lnTo>
                  <a:lnTo>
                    <a:pt x="24" y="30"/>
                  </a:lnTo>
                  <a:lnTo>
                    <a:pt x="22" y="22"/>
                  </a:lnTo>
                  <a:lnTo>
                    <a:pt x="22" y="22"/>
                  </a:lnTo>
                  <a:lnTo>
                    <a:pt x="20" y="20"/>
                  </a:lnTo>
                  <a:lnTo>
                    <a:pt x="20"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10" name="Freeform 1021"/>
            <p:cNvSpPr>
              <a:spLocks/>
            </p:cNvSpPr>
            <p:nvPr/>
          </p:nvSpPr>
          <p:spPr bwMode="auto">
            <a:xfrm>
              <a:off x="9237663" y="-1779588"/>
              <a:ext cx="92075" cy="69850"/>
            </a:xfrm>
            <a:custGeom>
              <a:avLst/>
              <a:gdLst/>
              <a:ahLst/>
              <a:cxnLst>
                <a:cxn ang="0">
                  <a:pos x="0" y="44"/>
                </a:cxn>
                <a:cxn ang="0">
                  <a:pos x="12" y="44"/>
                </a:cxn>
                <a:cxn ang="0">
                  <a:pos x="12" y="24"/>
                </a:cxn>
                <a:cxn ang="0">
                  <a:pos x="22" y="24"/>
                </a:cxn>
                <a:cxn ang="0">
                  <a:pos x="22" y="44"/>
                </a:cxn>
                <a:cxn ang="0">
                  <a:pos x="22" y="44"/>
                </a:cxn>
                <a:cxn ang="0">
                  <a:pos x="36" y="44"/>
                </a:cxn>
                <a:cxn ang="0">
                  <a:pos x="36" y="24"/>
                </a:cxn>
                <a:cxn ang="0">
                  <a:pos x="46" y="24"/>
                </a:cxn>
                <a:cxn ang="0">
                  <a:pos x="46" y="44"/>
                </a:cxn>
                <a:cxn ang="0">
                  <a:pos x="46" y="44"/>
                </a:cxn>
                <a:cxn ang="0">
                  <a:pos x="58" y="44"/>
                </a:cxn>
                <a:cxn ang="0">
                  <a:pos x="58" y="0"/>
                </a:cxn>
                <a:cxn ang="0">
                  <a:pos x="58" y="0"/>
                </a:cxn>
                <a:cxn ang="0">
                  <a:pos x="0" y="0"/>
                </a:cxn>
                <a:cxn ang="0">
                  <a:pos x="0" y="44"/>
                </a:cxn>
              </a:cxnLst>
              <a:rect l="0" t="0" r="r" b="b"/>
              <a:pathLst>
                <a:path w="58" h="44">
                  <a:moveTo>
                    <a:pt x="0" y="44"/>
                  </a:moveTo>
                  <a:lnTo>
                    <a:pt x="12" y="44"/>
                  </a:lnTo>
                  <a:lnTo>
                    <a:pt x="12" y="24"/>
                  </a:lnTo>
                  <a:lnTo>
                    <a:pt x="22" y="24"/>
                  </a:lnTo>
                  <a:lnTo>
                    <a:pt x="22" y="44"/>
                  </a:lnTo>
                  <a:lnTo>
                    <a:pt x="22" y="44"/>
                  </a:lnTo>
                  <a:lnTo>
                    <a:pt x="36" y="44"/>
                  </a:lnTo>
                  <a:lnTo>
                    <a:pt x="36" y="24"/>
                  </a:lnTo>
                  <a:lnTo>
                    <a:pt x="46" y="24"/>
                  </a:lnTo>
                  <a:lnTo>
                    <a:pt x="46" y="44"/>
                  </a:lnTo>
                  <a:lnTo>
                    <a:pt x="46" y="44"/>
                  </a:lnTo>
                  <a:lnTo>
                    <a:pt x="58" y="44"/>
                  </a:lnTo>
                  <a:lnTo>
                    <a:pt x="58" y="0"/>
                  </a:lnTo>
                  <a:lnTo>
                    <a:pt x="58"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11" name="Freeform 1022"/>
            <p:cNvSpPr>
              <a:spLocks/>
            </p:cNvSpPr>
            <p:nvPr/>
          </p:nvSpPr>
          <p:spPr bwMode="auto">
            <a:xfrm>
              <a:off x="934878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12" name="Freeform 1023"/>
            <p:cNvSpPr>
              <a:spLocks/>
            </p:cNvSpPr>
            <p:nvPr/>
          </p:nvSpPr>
          <p:spPr bwMode="auto">
            <a:xfrm>
              <a:off x="9383713" y="-1779588"/>
              <a:ext cx="57150" cy="69850"/>
            </a:xfrm>
            <a:custGeom>
              <a:avLst/>
              <a:gdLst/>
              <a:ahLst/>
              <a:cxnLst>
                <a:cxn ang="0">
                  <a:pos x="24" y="24"/>
                </a:cxn>
                <a:cxn ang="0">
                  <a:pos x="14" y="24"/>
                </a:cxn>
                <a:cxn ang="0">
                  <a:pos x="14" y="0"/>
                </a:cxn>
                <a:cxn ang="0">
                  <a:pos x="14" y="0"/>
                </a:cxn>
                <a:cxn ang="0">
                  <a:pos x="0" y="0"/>
                </a:cxn>
                <a:cxn ang="0">
                  <a:pos x="0" y="44"/>
                </a:cxn>
                <a:cxn ang="0">
                  <a:pos x="36" y="44"/>
                </a:cxn>
                <a:cxn ang="0">
                  <a:pos x="36" y="0"/>
                </a:cxn>
                <a:cxn ang="0">
                  <a:pos x="36" y="0"/>
                </a:cxn>
                <a:cxn ang="0">
                  <a:pos x="24" y="0"/>
                </a:cxn>
                <a:cxn ang="0">
                  <a:pos x="24" y="24"/>
                </a:cxn>
              </a:cxnLst>
              <a:rect l="0" t="0" r="r" b="b"/>
              <a:pathLst>
                <a:path w="36" h="44">
                  <a:moveTo>
                    <a:pt x="24" y="24"/>
                  </a:moveTo>
                  <a:lnTo>
                    <a:pt x="14" y="24"/>
                  </a:lnTo>
                  <a:lnTo>
                    <a:pt x="14" y="0"/>
                  </a:lnTo>
                  <a:lnTo>
                    <a:pt x="14" y="0"/>
                  </a:lnTo>
                  <a:lnTo>
                    <a:pt x="0" y="0"/>
                  </a:lnTo>
                  <a:lnTo>
                    <a:pt x="0" y="44"/>
                  </a:lnTo>
                  <a:lnTo>
                    <a:pt x="36" y="44"/>
                  </a:lnTo>
                  <a:lnTo>
                    <a:pt x="36" y="0"/>
                  </a:lnTo>
                  <a:lnTo>
                    <a:pt x="36" y="0"/>
                  </a:lnTo>
                  <a:lnTo>
                    <a:pt x="24" y="0"/>
                  </a:lnTo>
                  <a:lnTo>
                    <a:pt x="2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13" name="Freeform 1024"/>
            <p:cNvSpPr>
              <a:spLocks/>
            </p:cNvSpPr>
            <p:nvPr/>
          </p:nvSpPr>
          <p:spPr bwMode="auto">
            <a:xfrm>
              <a:off x="945991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14" name="Freeform 1025"/>
            <p:cNvSpPr>
              <a:spLocks/>
            </p:cNvSpPr>
            <p:nvPr/>
          </p:nvSpPr>
          <p:spPr bwMode="auto">
            <a:xfrm>
              <a:off x="9513888" y="-1779588"/>
              <a:ext cx="76200" cy="69850"/>
            </a:xfrm>
            <a:custGeom>
              <a:avLst/>
              <a:gdLst/>
              <a:ahLst/>
              <a:cxnLst>
                <a:cxn ang="0">
                  <a:pos x="36" y="24"/>
                </a:cxn>
                <a:cxn ang="0">
                  <a:pos x="24" y="24"/>
                </a:cxn>
                <a:cxn ang="0">
                  <a:pos x="24" y="24"/>
                </a:cxn>
                <a:cxn ang="0">
                  <a:pos x="24" y="0"/>
                </a:cxn>
                <a:cxn ang="0">
                  <a:pos x="24" y="0"/>
                </a:cxn>
                <a:cxn ang="0">
                  <a:pos x="12" y="0"/>
                </a:cxn>
                <a:cxn ang="0">
                  <a:pos x="12" y="0"/>
                </a:cxn>
                <a:cxn ang="0">
                  <a:pos x="12" y="24"/>
                </a:cxn>
                <a:cxn ang="0">
                  <a:pos x="0" y="24"/>
                </a:cxn>
                <a:cxn ang="0">
                  <a:pos x="0" y="24"/>
                </a:cxn>
                <a:cxn ang="0">
                  <a:pos x="0" y="44"/>
                </a:cxn>
                <a:cxn ang="0">
                  <a:pos x="0" y="44"/>
                </a:cxn>
                <a:cxn ang="0">
                  <a:pos x="14" y="44"/>
                </a:cxn>
                <a:cxn ang="0">
                  <a:pos x="14" y="44"/>
                </a:cxn>
                <a:cxn ang="0">
                  <a:pos x="14" y="24"/>
                </a:cxn>
                <a:cxn ang="0">
                  <a:pos x="24" y="24"/>
                </a:cxn>
                <a:cxn ang="0">
                  <a:pos x="24" y="24"/>
                </a:cxn>
                <a:cxn ang="0">
                  <a:pos x="24" y="44"/>
                </a:cxn>
                <a:cxn ang="0">
                  <a:pos x="24" y="44"/>
                </a:cxn>
                <a:cxn ang="0">
                  <a:pos x="36" y="44"/>
                </a:cxn>
                <a:cxn ang="0">
                  <a:pos x="36" y="44"/>
                </a:cxn>
                <a:cxn ang="0">
                  <a:pos x="36" y="24"/>
                </a:cxn>
                <a:cxn ang="0">
                  <a:pos x="48" y="24"/>
                </a:cxn>
                <a:cxn ang="0">
                  <a:pos x="48" y="24"/>
                </a:cxn>
                <a:cxn ang="0">
                  <a:pos x="48" y="0"/>
                </a:cxn>
                <a:cxn ang="0">
                  <a:pos x="48" y="0"/>
                </a:cxn>
                <a:cxn ang="0">
                  <a:pos x="36" y="0"/>
                </a:cxn>
                <a:cxn ang="0">
                  <a:pos x="36" y="0"/>
                </a:cxn>
                <a:cxn ang="0">
                  <a:pos x="36" y="24"/>
                </a:cxn>
                <a:cxn ang="0">
                  <a:pos x="36" y="24"/>
                </a:cxn>
              </a:cxnLst>
              <a:rect l="0" t="0" r="r" b="b"/>
              <a:pathLst>
                <a:path w="48" h="44">
                  <a:moveTo>
                    <a:pt x="36" y="24"/>
                  </a:moveTo>
                  <a:lnTo>
                    <a:pt x="24" y="24"/>
                  </a:lnTo>
                  <a:lnTo>
                    <a:pt x="24" y="24"/>
                  </a:lnTo>
                  <a:lnTo>
                    <a:pt x="24" y="0"/>
                  </a:lnTo>
                  <a:lnTo>
                    <a:pt x="24" y="0"/>
                  </a:lnTo>
                  <a:lnTo>
                    <a:pt x="12" y="0"/>
                  </a:lnTo>
                  <a:lnTo>
                    <a:pt x="12" y="0"/>
                  </a:lnTo>
                  <a:lnTo>
                    <a:pt x="12" y="24"/>
                  </a:lnTo>
                  <a:lnTo>
                    <a:pt x="0" y="24"/>
                  </a:lnTo>
                  <a:lnTo>
                    <a:pt x="0" y="24"/>
                  </a:lnTo>
                  <a:lnTo>
                    <a:pt x="0" y="44"/>
                  </a:lnTo>
                  <a:lnTo>
                    <a:pt x="0" y="44"/>
                  </a:lnTo>
                  <a:lnTo>
                    <a:pt x="14" y="44"/>
                  </a:lnTo>
                  <a:lnTo>
                    <a:pt x="14" y="44"/>
                  </a:lnTo>
                  <a:lnTo>
                    <a:pt x="14" y="24"/>
                  </a:lnTo>
                  <a:lnTo>
                    <a:pt x="24" y="24"/>
                  </a:lnTo>
                  <a:lnTo>
                    <a:pt x="24" y="24"/>
                  </a:lnTo>
                  <a:lnTo>
                    <a:pt x="24" y="44"/>
                  </a:lnTo>
                  <a:lnTo>
                    <a:pt x="24" y="44"/>
                  </a:lnTo>
                  <a:lnTo>
                    <a:pt x="36" y="44"/>
                  </a:lnTo>
                  <a:lnTo>
                    <a:pt x="36" y="44"/>
                  </a:lnTo>
                  <a:lnTo>
                    <a:pt x="36" y="24"/>
                  </a:lnTo>
                  <a:lnTo>
                    <a:pt x="48" y="24"/>
                  </a:lnTo>
                  <a:lnTo>
                    <a:pt x="48" y="24"/>
                  </a:lnTo>
                  <a:lnTo>
                    <a:pt x="48" y="0"/>
                  </a:lnTo>
                  <a:lnTo>
                    <a:pt x="48" y="0"/>
                  </a:lnTo>
                  <a:lnTo>
                    <a:pt x="36" y="0"/>
                  </a:lnTo>
                  <a:lnTo>
                    <a:pt x="36" y="0"/>
                  </a:lnTo>
                  <a:lnTo>
                    <a:pt x="36" y="24"/>
                  </a:lnTo>
                  <a:lnTo>
                    <a:pt x="36"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15" name="Freeform 1026"/>
            <p:cNvSpPr>
              <a:spLocks/>
            </p:cNvSpPr>
            <p:nvPr/>
          </p:nvSpPr>
          <p:spPr bwMode="auto">
            <a:xfrm>
              <a:off x="9494838" y="-1779588"/>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16" name="Freeform 1027"/>
            <p:cNvSpPr>
              <a:spLocks/>
            </p:cNvSpPr>
            <p:nvPr/>
          </p:nvSpPr>
          <p:spPr bwMode="auto">
            <a:xfrm>
              <a:off x="960596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17" name="Freeform 1028"/>
            <p:cNvSpPr>
              <a:spLocks/>
            </p:cNvSpPr>
            <p:nvPr/>
          </p:nvSpPr>
          <p:spPr bwMode="auto">
            <a:xfrm>
              <a:off x="96440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18" name="Freeform 1029"/>
            <p:cNvSpPr>
              <a:spLocks/>
            </p:cNvSpPr>
            <p:nvPr/>
          </p:nvSpPr>
          <p:spPr bwMode="auto">
            <a:xfrm>
              <a:off x="96821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19" name="Freeform 1030"/>
            <p:cNvSpPr>
              <a:spLocks/>
            </p:cNvSpPr>
            <p:nvPr/>
          </p:nvSpPr>
          <p:spPr bwMode="auto">
            <a:xfrm>
              <a:off x="9717088"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20" name="Freeform 1031"/>
            <p:cNvSpPr>
              <a:spLocks/>
            </p:cNvSpPr>
            <p:nvPr/>
          </p:nvSpPr>
          <p:spPr bwMode="auto">
            <a:xfrm>
              <a:off x="9755188" y="-1779588"/>
              <a:ext cx="57150" cy="66675"/>
            </a:xfrm>
            <a:custGeom>
              <a:avLst/>
              <a:gdLst/>
              <a:ahLst/>
              <a:cxnLst>
                <a:cxn ang="0">
                  <a:pos x="0" y="42"/>
                </a:cxn>
                <a:cxn ang="0">
                  <a:pos x="0" y="42"/>
                </a:cxn>
                <a:cxn ang="0">
                  <a:pos x="12" y="42"/>
                </a:cxn>
                <a:cxn ang="0">
                  <a:pos x="12" y="24"/>
                </a:cxn>
                <a:cxn ang="0">
                  <a:pos x="24" y="24"/>
                </a:cxn>
                <a:cxn ang="0">
                  <a:pos x="24" y="42"/>
                </a:cxn>
                <a:cxn ang="0">
                  <a:pos x="36" y="42"/>
                </a:cxn>
                <a:cxn ang="0">
                  <a:pos x="36" y="0"/>
                </a:cxn>
                <a:cxn ang="0">
                  <a:pos x="36" y="0"/>
                </a:cxn>
                <a:cxn ang="0">
                  <a:pos x="0" y="0"/>
                </a:cxn>
                <a:cxn ang="0">
                  <a:pos x="0" y="42"/>
                </a:cxn>
              </a:cxnLst>
              <a:rect l="0" t="0" r="r" b="b"/>
              <a:pathLst>
                <a:path w="36" h="42">
                  <a:moveTo>
                    <a:pt x="0" y="42"/>
                  </a:moveTo>
                  <a:lnTo>
                    <a:pt x="0" y="42"/>
                  </a:lnTo>
                  <a:lnTo>
                    <a:pt x="12" y="42"/>
                  </a:lnTo>
                  <a:lnTo>
                    <a:pt x="12" y="24"/>
                  </a:lnTo>
                  <a:lnTo>
                    <a:pt x="24" y="24"/>
                  </a:lnTo>
                  <a:lnTo>
                    <a:pt x="24" y="42"/>
                  </a:lnTo>
                  <a:lnTo>
                    <a:pt x="36" y="42"/>
                  </a:lnTo>
                  <a:lnTo>
                    <a:pt x="36" y="0"/>
                  </a:lnTo>
                  <a:lnTo>
                    <a:pt x="36" y="0"/>
                  </a:lnTo>
                  <a:lnTo>
                    <a:pt x="0" y="0"/>
                  </a:lnTo>
                  <a:lnTo>
                    <a:pt x="0"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21" name="Freeform 1032"/>
            <p:cNvSpPr>
              <a:spLocks/>
            </p:cNvSpPr>
            <p:nvPr/>
          </p:nvSpPr>
          <p:spPr bwMode="auto">
            <a:xfrm>
              <a:off x="10063163" y="-1779588"/>
              <a:ext cx="95250" cy="69850"/>
            </a:xfrm>
            <a:custGeom>
              <a:avLst/>
              <a:gdLst/>
              <a:ahLst/>
              <a:cxnLst>
                <a:cxn ang="0">
                  <a:pos x="0" y="44"/>
                </a:cxn>
                <a:cxn ang="0">
                  <a:pos x="12" y="44"/>
                </a:cxn>
                <a:cxn ang="0">
                  <a:pos x="12" y="24"/>
                </a:cxn>
                <a:cxn ang="0">
                  <a:pos x="24" y="24"/>
                </a:cxn>
                <a:cxn ang="0">
                  <a:pos x="24" y="44"/>
                </a:cxn>
                <a:cxn ang="0">
                  <a:pos x="24" y="44"/>
                </a:cxn>
                <a:cxn ang="0">
                  <a:pos x="36" y="44"/>
                </a:cxn>
                <a:cxn ang="0">
                  <a:pos x="36" y="24"/>
                </a:cxn>
                <a:cxn ang="0">
                  <a:pos x="48" y="24"/>
                </a:cxn>
                <a:cxn ang="0">
                  <a:pos x="48" y="44"/>
                </a:cxn>
                <a:cxn ang="0">
                  <a:pos x="48" y="44"/>
                </a:cxn>
                <a:cxn ang="0">
                  <a:pos x="60" y="44"/>
                </a:cxn>
                <a:cxn ang="0">
                  <a:pos x="60" y="0"/>
                </a:cxn>
                <a:cxn ang="0">
                  <a:pos x="60" y="0"/>
                </a:cxn>
                <a:cxn ang="0">
                  <a:pos x="0" y="0"/>
                </a:cxn>
                <a:cxn ang="0">
                  <a:pos x="0" y="44"/>
                </a:cxn>
              </a:cxnLst>
              <a:rect l="0" t="0" r="r" b="b"/>
              <a:pathLst>
                <a:path w="60" h="44">
                  <a:moveTo>
                    <a:pt x="0" y="44"/>
                  </a:moveTo>
                  <a:lnTo>
                    <a:pt x="12" y="44"/>
                  </a:lnTo>
                  <a:lnTo>
                    <a:pt x="12" y="24"/>
                  </a:lnTo>
                  <a:lnTo>
                    <a:pt x="24" y="24"/>
                  </a:lnTo>
                  <a:lnTo>
                    <a:pt x="24" y="44"/>
                  </a:lnTo>
                  <a:lnTo>
                    <a:pt x="24" y="44"/>
                  </a:lnTo>
                  <a:lnTo>
                    <a:pt x="36" y="44"/>
                  </a:lnTo>
                  <a:lnTo>
                    <a:pt x="36" y="24"/>
                  </a:lnTo>
                  <a:lnTo>
                    <a:pt x="48" y="24"/>
                  </a:lnTo>
                  <a:lnTo>
                    <a:pt x="48" y="44"/>
                  </a:lnTo>
                  <a:lnTo>
                    <a:pt x="48" y="44"/>
                  </a:lnTo>
                  <a:lnTo>
                    <a:pt x="60" y="44"/>
                  </a:lnTo>
                  <a:lnTo>
                    <a:pt x="60" y="0"/>
                  </a:lnTo>
                  <a:lnTo>
                    <a:pt x="60"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22" name="Freeform 1033"/>
            <p:cNvSpPr>
              <a:spLocks/>
            </p:cNvSpPr>
            <p:nvPr/>
          </p:nvSpPr>
          <p:spPr bwMode="auto">
            <a:xfrm>
              <a:off x="1017428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23" name="Freeform 1034"/>
            <p:cNvSpPr>
              <a:spLocks/>
            </p:cNvSpPr>
            <p:nvPr/>
          </p:nvSpPr>
          <p:spPr bwMode="auto">
            <a:xfrm>
              <a:off x="10212388" y="-1779588"/>
              <a:ext cx="57150" cy="69850"/>
            </a:xfrm>
            <a:custGeom>
              <a:avLst/>
              <a:gdLst/>
              <a:ahLst/>
              <a:cxnLst>
                <a:cxn ang="0">
                  <a:pos x="24" y="24"/>
                </a:cxn>
                <a:cxn ang="0">
                  <a:pos x="12" y="24"/>
                </a:cxn>
                <a:cxn ang="0">
                  <a:pos x="12" y="0"/>
                </a:cxn>
                <a:cxn ang="0">
                  <a:pos x="12" y="0"/>
                </a:cxn>
                <a:cxn ang="0">
                  <a:pos x="0" y="0"/>
                </a:cxn>
                <a:cxn ang="0">
                  <a:pos x="0" y="44"/>
                </a:cxn>
                <a:cxn ang="0">
                  <a:pos x="36" y="44"/>
                </a:cxn>
                <a:cxn ang="0">
                  <a:pos x="36" y="0"/>
                </a:cxn>
                <a:cxn ang="0">
                  <a:pos x="36" y="0"/>
                </a:cxn>
                <a:cxn ang="0">
                  <a:pos x="24" y="0"/>
                </a:cxn>
                <a:cxn ang="0">
                  <a:pos x="24" y="24"/>
                </a:cxn>
              </a:cxnLst>
              <a:rect l="0" t="0" r="r" b="b"/>
              <a:pathLst>
                <a:path w="36" h="44">
                  <a:moveTo>
                    <a:pt x="24" y="24"/>
                  </a:moveTo>
                  <a:lnTo>
                    <a:pt x="12" y="24"/>
                  </a:lnTo>
                  <a:lnTo>
                    <a:pt x="12" y="0"/>
                  </a:lnTo>
                  <a:lnTo>
                    <a:pt x="12" y="0"/>
                  </a:lnTo>
                  <a:lnTo>
                    <a:pt x="0" y="0"/>
                  </a:lnTo>
                  <a:lnTo>
                    <a:pt x="0" y="44"/>
                  </a:lnTo>
                  <a:lnTo>
                    <a:pt x="36" y="44"/>
                  </a:lnTo>
                  <a:lnTo>
                    <a:pt x="36" y="0"/>
                  </a:lnTo>
                  <a:lnTo>
                    <a:pt x="36" y="0"/>
                  </a:lnTo>
                  <a:lnTo>
                    <a:pt x="24" y="0"/>
                  </a:lnTo>
                  <a:lnTo>
                    <a:pt x="2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24" name="Freeform 1035"/>
            <p:cNvSpPr>
              <a:spLocks/>
            </p:cNvSpPr>
            <p:nvPr/>
          </p:nvSpPr>
          <p:spPr bwMode="auto">
            <a:xfrm>
              <a:off x="1028541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25" name="Freeform 1036"/>
            <p:cNvSpPr>
              <a:spLocks/>
            </p:cNvSpPr>
            <p:nvPr/>
          </p:nvSpPr>
          <p:spPr bwMode="auto">
            <a:xfrm>
              <a:off x="10342563" y="-1779588"/>
              <a:ext cx="73025" cy="69850"/>
            </a:xfrm>
            <a:custGeom>
              <a:avLst/>
              <a:gdLst/>
              <a:ahLst/>
              <a:cxnLst>
                <a:cxn ang="0">
                  <a:pos x="34" y="24"/>
                </a:cxn>
                <a:cxn ang="0">
                  <a:pos x="24" y="24"/>
                </a:cxn>
                <a:cxn ang="0">
                  <a:pos x="24" y="24"/>
                </a:cxn>
                <a:cxn ang="0">
                  <a:pos x="24" y="0"/>
                </a:cxn>
                <a:cxn ang="0">
                  <a:pos x="24" y="0"/>
                </a:cxn>
                <a:cxn ang="0">
                  <a:pos x="10" y="0"/>
                </a:cxn>
                <a:cxn ang="0">
                  <a:pos x="10" y="0"/>
                </a:cxn>
                <a:cxn ang="0">
                  <a:pos x="10" y="24"/>
                </a:cxn>
                <a:cxn ang="0">
                  <a:pos x="0" y="24"/>
                </a:cxn>
                <a:cxn ang="0">
                  <a:pos x="0" y="24"/>
                </a:cxn>
                <a:cxn ang="0">
                  <a:pos x="0" y="44"/>
                </a:cxn>
                <a:cxn ang="0">
                  <a:pos x="0" y="44"/>
                </a:cxn>
                <a:cxn ang="0">
                  <a:pos x="12" y="44"/>
                </a:cxn>
                <a:cxn ang="0">
                  <a:pos x="12" y="44"/>
                </a:cxn>
                <a:cxn ang="0">
                  <a:pos x="12" y="24"/>
                </a:cxn>
                <a:cxn ang="0">
                  <a:pos x="22" y="24"/>
                </a:cxn>
                <a:cxn ang="0">
                  <a:pos x="22" y="24"/>
                </a:cxn>
                <a:cxn ang="0">
                  <a:pos x="22" y="44"/>
                </a:cxn>
                <a:cxn ang="0">
                  <a:pos x="22" y="44"/>
                </a:cxn>
                <a:cxn ang="0">
                  <a:pos x="34" y="44"/>
                </a:cxn>
                <a:cxn ang="0">
                  <a:pos x="34" y="44"/>
                </a:cxn>
                <a:cxn ang="0">
                  <a:pos x="34" y="24"/>
                </a:cxn>
                <a:cxn ang="0">
                  <a:pos x="46" y="24"/>
                </a:cxn>
                <a:cxn ang="0">
                  <a:pos x="46" y="24"/>
                </a:cxn>
                <a:cxn ang="0">
                  <a:pos x="46" y="0"/>
                </a:cxn>
                <a:cxn ang="0">
                  <a:pos x="46" y="0"/>
                </a:cxn>
                <a:cxn ang="0">
                  <a:pos x="34" y="0"/>
                </a:cxn>
                <a:cxn ang="0">
                  <a:pos x="34" y="0"/>
                </a:cxn>
                <a:cxn ang="0">
                  <a:pos x="34" y="24"/>
                </a:cxn>
                <a:cxn ang="0">
                  <a:pos x="34" y="24"/>
                </a:cxn>
              </a:cxnLst>
              <a:rect l="0" t="0" r="r" b="b"/>
              <a:pathLst>
                <a:path w="46" h="44">
                  <a:moveTo>
                    <a:pt x="34" y="24"/>
                  </a:moveTo>
                  <a:lnTo>
                    <a:pt x="24" y="24"/>
                  </a:lnTo>
                  <a:lnTo>
                    <a:pt x="24" y="24"/>
                  </a:lnTo>
                  <a:lnTo>
                    <a:pt x="24" y="0"/>
                  </a:lnTo>
                  <a:lnTo>
                    <a:pt x="24" y="0"/>
                  </a:lnTo>
                  <a:lnTo>
                    <a:pt x="10" y="0"/>
                  </a:lnTo>
                  <a:lnTo>
                    <a:pt x="10" y="0"/>
                  </a:lnTo>
                  <a:lnTo>
                    <a:pt x="10" y="24"/>
                  </a:lnTo>
                  <a:lnTo>
                    <a:pt x="0" y="24"/>
                  </a:lnTo>
                  <a:lnTo>
                    <a:pt x="0" y="24"/>
                  </a:lnTo>
                  <a:lnTo>
                    <a:pt x="0" y="44"/>
                  </a:lnTo>
                  <a:lnTo>
                    <a:pt x="0" y="44"/>
                  </a:lnTo>
                  <a:lnTo>
                    <a:pt x="12" y="44"/>
                  </a:lnTo>
                  <a:lnTo>
                    <a:pt x="12" y="44"/>
                  </a:lnTo>
                  <a:lnTo>
                    <a:pt x="12" y="24"/>
                  </a:lnTo>
                  <a:lnTo>
                    <a:pt x="22" y="24"/>
                  </a:lnTo>
                  <a:lnTo>
                    <a:pt x="22" y="24"/>
                  </a:lnTo>
                  <a:lnTo>
                    <a:pt x="22" y="44"/>
                  </a:lnTo>
                  <a:lnTo>
                    <a:pt x="22" y="44"/>
                  </a:lnTo>
                  <a:lnTo>
                    <a:pt x="34" y="44"/>
                  </a:lnTo>
                  <a:lnTo>
                    <a:pt x="34" y="44"/>
                  </a:lnTo>
                  <a:lnTo>
                    <a:pt x="34" y="24"/>
                  </a:lnTo>
                  <a:lnTo>
                    <a:pt x="46" y="24"/>
                  </a:lnTo>
                  <a:lnTo>
                    <a:pt x="46" y="24"/>
                  </a:lnTo>
                  <a:lnTo>
                    <a:pt x="46" y="0"/>
                  </a:lnTo>
                  <a:lnTo>
                    <a:pt x="46" y="0"/>
                  </a:lnTo>
                  <a:lnTo>
                    <a:pt x="34" y="0"/>
                  </a:lnTo>
                  <a:lnTo>
                    <a:pt x="34" y="0"/>
                  </a:lnTo>
                  <a:lnTo>
                    <a:pt x="34" y="24"/>
                  </a:lnTo>
                  <a:lnTo>
                    <a:pt x="3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26" name="Freeform 1037"/>
            <p:cNvSpPr>
              <a:spLocks/>
            </p:cNvSpPr>
            <p:nvPr/>
          </p:nvSpPr>
          <p:spPr bwMode="auto">
            <a:xfrm>
              <a:off x="10323513" y="-1779588"/>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27" name="Freeform 1038"/>
            <p:cNvSpPr>
              <a:spLocks/>
            </p:cNvSpPr>
            <p:nvPr/>
          </p:nvSpPr>
          <p:spPr bwMode="auto">
            <a:xfrm>
              <a:off x="1043463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28" name="Freeform 1039"/>
            <p:cNvSpPr>
              <a:spLocks/>
            </p:cNvSpPr>
            <p:nvPr/>
          </p:nvSpPr>
          <p:spPr bwMode="auto">
            <a:xfrm>
              <a:off x="10469563" y="-1779588"/>
              <a:ext cx="22225" cy="69850"/>
            </a:xfrm>
            <a:custGeom>
              <a:avLst/>
              <a:gdLst/>
              <a:ahLst/>
              <a:cxnLst>
                <a:cxn ang="0">
                  <a:pos x="0" y="44"/>
                </a:cxn>
                <a:cxn ang="0">
                  <a:pos x="0" y="44"/>
                </a:cxn>
                <a:cxn ang="0">
                  <a:pos x="14" y="44"/>
                </a:cxn>
                <a:cxn ang="0">
                  <a:pos x="14" y="44"/>
                </a:cxn>
                <a:cxn ang="0">
                  <a:pos x="14" y="0"/>
                </a:cxn>
                <a:cxn ang="0">
                  <a:pos x="14" y="0"/>
                </a:cxn>
                <a:cxn ang="0">
                  <a:pos x="0" y="0"/>
                </a:cxn>
                <a:cxn ang="0">
                  <a:pos x="0" y="0"/>
                </a:cxn>
                <a:cxn ang="0">
                  <a:pos x="0" y="44"/>
                </a:cxn>
                <a:cxn ang="0">
                  <a:pos x="0" y="44"/>
                </a:cxn>
              </a:cxnLst>
              <a:rect l="0" t="0" r="r" b="b"/>
              <a:pathLst>
                <a:path w="14" h="44">
                  <a:moveTo>
                    <a:pt x="0" y="44"/>
                  </a:moveTo>
                  <a:lnTo>
                    <a:pt x="0" y="44"/>
                  </a:lnTo>
                  <a:lnTo>
                    <a:pt x="14" y="44"/>
                  </a:lnTo>
                  <a:lnTo>
                    <a:pt x="14" y="44"/>
                  </a:lnTo>
                  <a:lnTo>
                    <a:pt x="14" y="0"/>
                  </a:lnTo>
                  <a:lnTo>
                    <a:pt x="14"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29" name="Freeform 1040"/>
            <p:cNvSpPr>
              <a:spLocks/>
            </p:cNvSpPr>
            <p:nvPr/>
          </p:nvSpPr>
          <p:spPr bwMode="auto">
            <a:xfrm>
              <a:off x="105076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30" name="Freeform 1041"/>
            <p:cNvSpPr>
              <a:spLocks/>
            </p:cNvSpPr>
            <p:nvPr/>
          </p:nvSpPr>
          <p:spPr bwMode="auto">
            <a:xfrm>
              <a:off x="105457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31" name="Freeform 1042"/>
            <p:cNvSpPr>
              <a:spLocks/>
            </p:cNvSpPr>
            <p:nvPr/>
          </p:nvSpPr>
          <p:spPr bwMode="auto">
            <a:xfrm>
              <a:off x="10580688" y="-1779588"/>
              <a:ext cx="57150" cy="66675"/>
            </a:xfrm>
            <a:custGeom>
              <a:avLst/>
              <a:gdLst/>
              <a:ahLst/>
              <a:cxnLst>
                <a:cxn ang="0">
                  <a:pos x="0" y="42"/>
                </a:cxn>
                <a:cxn ang="0">
                  <a:pos x="0" y="42"/>
                </a:cxn>
                <a:cxn ang="0">
                  <a:pos x="14" y="42"/>
                </a:cxn>
                <a:cxn ang="0">
                  <a:pos x="14" y="24"/>
                </a:cxn>
                <a:cxn ang="0">
                  <a:pos x="24" y="24"/>
                </a:cxn>
                <a:cxn ang="0">
                  <a:pos x="24" y="42"/>
                </a:cxn>
                <a:cxn ang="0">
                  <a:pos x="36" y="42"/>
                </a:cxn>
                <a:cxn ang="0">
                  <a:pos x="36" y="0"/>
                </a:cxn>
                <a:cxn ang="0">
                  <a:pos x="36" y="0"/>
                </a:cxn>
                <a:cxn ang="0">
                  <a:pos x="0" y="0"/>
                </a:cxn>
                <a:cxn ang="0">
                  <a:pos x="0" y="42"/>
                </a:cxn>
              </a:cxnLst>
              <a:rect l="0" t="0" r="r" b="b"/>
              <a:pathLst>
                <a:path w="36" h="42">
                  <a:moveTo>
                    <a:pt x="0" y="42"/>
                  </a:moveTo>
                  <a:lnTo>
                    <a:pt x="0" y="42"/>
                  </a:lnTo>
                  <a:lnTo>
                    <a:pt x="14" y="42"/>
                  </a:lnTo>
                  <a:lnTo>
                    <a:pt x="14" y="24"/>
                  </a:lnTo>
                  <a:lnTo>
                    <a:pt x="24" y="24"/>
                  </a:lnTo>
                  <a:lnTo>
                    <a:pt x="24" y="42"/>
                  </a:lnTo>
                  <a:lnTo>
                    <a:pt x="36" y="42"/>
                  </a:lnTo>
                  <a:lnTo>
                    <a:pt x="36" y="0"/>
                  </a:lnTo>
                  <a:lnTo>
                    <a:pt x="36" y="0"/>
                  </a:lnTo>
                  <a:lnTo>
                    <a:pt x="0" y="0"/>
                  </a:lnTo>
                  <a:lnTo>
                    <a:pt x="0"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32" name="Freeform 1043"/>
            <p:cNvSpPr>
              <a:spLocks/>
            </p:cNvSpPr>
            <p:nvPr/>
          </p:nvSpPr>
          <p:spPr bwMode="auto">
            <a:xfrm>
              <a:off x="10298113" y="-4021138"/>
              <a:ext cx="50800" cy="47625"/>
            </a:xfrm>
            <a:custGeom>
              <a:avLst/>
              <a:gdLst/>
              <a:ahLst/>
              <a:cxnLst>
                <a:cxn ang="0">
                  <a:pos x="22" y="24"/>
                </a:cxn>
                <a:cxn ang="0">
                  <a:pos x="16" y="24"/>
                </a:cxn>
                <a:cxn ang="0">
                  <a:pos x="10" y="24"/>
                </a:cxn>
                <a:cxn ang="0">
                  <a:pos x="0" y="20"/>
                </a:cxn>
                <a:cxn ang="0">
                  <a:pos x="2" y="24"/>
                </a:cxn>
                <a:cxn ang="0">
                  <a:pos x="4" y="28"/>
                </a:cxn>
                <a:cxn ang="0">
                  <a:pos x="16" y="30"/>
                </a:cxn>
                <a:cxn ang="0">
                  <a:pos x="24" y="28"/>
                </a:cxn>
                <a:cxn ang="0">
                  <a:pos x="30" y="26"/>
                </a:cxn>
                <a:cxn ang="0">
                  <a:pos x="32" y="20"/>
                </a:cxn>
                <a:cxn ang="0">
                  <a:pos x="30" y="16"/>
                </a:cxn>
                <a:cxn ang="0">
                  <a:pos x="26" y="12"/>
                </a:cxn>
                <a:cxn ang="0">
                  <a:pos x="18" y="10"/>
                </a:cxn>
                <a:cxn ang="0">
                  <a:pos x="10" y="8"/>
                </a:cxn>
                <a:cxn ang="0">
                  <a:pos x="8" y="8"/>
                </a:cxn>
                <a:cxn ang="0">
                  <a:pos x="10" y="6"/>
                </a:cxn>
                <a:cxn ang="0">
                  <a:pos x="16" y="4"/>
                </a:cxn>
                <a:cxn ang="0">
                  <a:pos x="20" y="6"/>
                </a:cxn>
                <a:cxn ang="0">
                  <a:pos x="22" y="8"/>
                </a:cxn>
                <a:cxn ang="0">
                  <a:pos x="32" y="8"/>
                </a:cxn>
                <a:cxn ang="0">
                  <a:pos x="28" y="2"/>
                </a:cxn>
                <a:cxn ang="0">
                  <a:pos x="22" y="0"/>
                </a:cxn>
                <a:cxn ang="0">
                  <a:pos x="16" y="0"/>
                </a:cxn>
                <a:cxn ang="0">
                  <a:pos x="8" y="0"/>
                </a:cxn>
                <a:cxn ang="0">
                  <a:pos x="2" y="4"/>
                </a:cxn>
                <a:cxn ang="0">
                  <a:pos x="2" y="8"/>
                </a:cxn>
                <a:cxn ang="0">
                  <a:pos x="4" y="14"/>
                </a:cxn>
                <a:cxn ang="0">
                  <a:pos x="14" y="16"/>
                </a:cxn>
                <a:cxn ang="0">
                  <a:pos x="20" y="18"/>
                </a:cxn>
                <a:cxn ang="0">
                  <a:pos x="24" y="18"/>
                </a:cxn>
                <a:cxn ang="0">
                  <a:pos x="24" y="20"/>
                </a:cxn>
                <a:cxn ang="0">
                  <a:pos x="22" y="24"/>
                </a:cxn>
              </a:cxnLst>
              <a:rect l="0" t="0" r="r" b="b"/>
              <a:pathLst>
                <a:path w="32" h="30">
                  <a:moveTo>
                    <a:pt x="22" y="24"/>
                  </a:moveTo>
                  <a:lnTo>
                    <a:pt x="22" y="24"/>
                  </a:lnTo>
                  <a:lnTo>
                    <a:pt x="16" y="24"/>
                  </a:lnTo>
                  <a:lnTo>
                    <a:pt x="16" y="24"/>
                  </a:lnTo>
                  <a:lnTo>
                    <a:pt x="10" y="24"/>
                  </a:lnTo>
                  <a:lnTo>
                    <a:pt x="10" y="24"/>
                  </a:lnTo>
                  <a:lnTo>
                    <a:pt x="8" y="20"/>
                  </a:lnTo>
                  <a:lnTo>
                    <a:pt x="0" y="20"/>
                  </a:lnTo>
                  <a:lnTo>
                    <a:pt x="0" y="20"/>
                  </a:lnTo>
                  <a:lnTo>
                    <a:pt x="2" y="24"/>
                  </a:lnTo>
                  <a:lnTo>
                    <a:pt x="4" y="28"/>
                  </a:lnTo>
                  <a:lnTo>
                    <a:pt x="4" y="28"/>
                  </a:lnTo>
                  <a:lnTo>
                    <a:pt x="10" y="30"/>
                  </a:lnTo>
                  <a:lnTo>
                    <a:pt x="16" y="30"/>
                  </a:lnTo>
                  <a:lnTo>
                    <a:pt x="16" y="30"/>
                  </a:lnTo>
                  <a:lnTo>
                    <a:pt x="24" y="28"/>
                  </a:lnTo>
                  <a:lnTo>
                    <a:pt x="24" y="28"/>
                  </a:lnTo>
                  <a:lnTo>
                    <a:pt x="30" y="26"/>
                  </a:lnTo>
                  <a:lnTo>
                    <a:pt x="30" y="26"/>
                  </a:lnTo>
                  <a:lnTo>
                    <a:pt x="32" y="20"/>
                  </a:lnTo>
                  <a:lnTo>
                    <a:pt x="32" y="20"/>
                  </a:lnTo>
                  <a:lnTo>
                    <a:pt x="30" y="16"/>
                  </a:lnTo>
                  <a:lnTo>
                    <a:pt x="30" y="16"/>
                  </a:lnTo>
                  <a:lnTo>
                    <a:pt x="26" y="12"/>
                  </a:lnTo>
                  <a:lnTo>
                    <a:pt x="26" y="12"/>
                  </a:lnTo>
                  <a:lnTo>
                    <a:pt x="18" y="10"/>
                  </a:lnTo>
                  <a:lnTo>
                    <a:pt x="18" y="10"/>
                  </a:lnTo>
                  <a:lnTo>
                    <a:pt x="10" y="8"/>
                  </a:lnTo>
                  <a:lnTo>
                    <a:pt x="10" y="8"/>
                  </a:lnTo>
                  <a:lnTo>
                    <a:pt x="8" y="8"/>
                  </a:lnTo>
                  <a:lnTo>
                    <a:pt x="8" y="8"/>
                  </a:lnTo>
                  <a:lnTo>
                    <a:pt x="10" y="6"/>
                  </a:lnTo>
                  <a:lnTo>
                    <a:pt x="10" y="6"/>
                  </a:lnTo>
                  <a:lnTo>
                    <a:pt x="16" y="4"/>
                  </a:lnTo>
                  <a:lnTo>
                    <a:pt x="16" y="4"/>
                  </a:lnTo>
                  <a:lnTo>
                    <a:pt x="20" y="6"/>
                  </a:lnTo>
                  <a:lnTo>
                    <a:pt x="20" y="6"/>
                  </a:lnTo>
                  <a:lnTo>
                    <a:pt x="22" y="8"/>
                  </a:lnTo>
                  <a:lnTo>
                    <a:pt x="32" y="8"/>
                  </a:lnTo>
                  <a:lnTo>
                    <a:pt x="32" y="8"/>
                  </a:lnTo>
                  <a:lnTo>
                    <a:pt x="30" y="4"/>
                  </a:lnTo>
                  <a:lnTo>
                    <a:pt x="28" y="2"/>
                  </a:lnTo>
                  <a:lnTo>
                    <a:pt x="28" y="2"/>
                  </a:lnTo>
                  <a:lnTo>
                    <a:pt x="22" y="0"/>
                  </a:lnTo>
                  <a:lnTo>
                    <a:pt x="16" y="0"/>
                  </a:lnTo>
                  <a:lnTo>
                    <a:pt x="16" y="0"/>
                  </a:lnTo>
                  <a:lnTo>
                    <a:pt x="8" y="0"/>
                  </a:lnTo>
                  <a:lnTo>
                    <a:pt x="8" y="0"/>
                  </a:lnTo>
                  <a:lnTo>
                    <a:pt x="2" y="4"/>
                  </a:lnTo>
                  <a:lnTo>
                    <a:pt x="2" y="4"/>
                  </a:lnTo>
                  <a:lnTo>
                    <a:pt x="2" y="8"/>
                  </a:lnTo>
                  <a:lnTo>
                    <a:pt x="2" y="8"/>
                  </a:lnTo>
                  <a:lnTo>
                    <a:pt x="2" y="10"/>
                  </a:lnTo>
                  <a:lnTo>
                    <a:pt x="4" y="14"/>
                  </a:lnTo>
                  <a:lnTo>
                    <a:pt x="4" y="14"/>
                  </a:lnTo>
                  <a:lnTo>
                    <a:pt x="14" y="16"/>
                  </a:lnTo>
                  <a:lnTo>
                    <a:pt x="14" y="16"/>
                  </a:lnTo>
                  <a:lnTo>
                    <a:pt x="20" y="18"/>
                  </a:lnTo>
                  <a:lnTo>
                    <a:pt x="20" y="18"/>
                  </a:lnTo>
                  <a:lnTo>
                    <a:pt x="24" y="18"/>
                  </a:lnTo>
                  <a:lnTo>
                    <a:pt x="24" y="18"/>
                  </a:lnTo>
                  <a:lnTo>
                    <a:pt x="24" y="20"/>
                  </a:lnTo>
                  <a:lnTo>
                    <a:pt x="24" y="20"/>
                  </a:lnTo>
                  <a:lnTo>
                    <a:pt x="22" y="24"/>
                  </a:lnTo>
                  <a:lnTo>
                    <a:pt x="22"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33" name="Freeform 1044"/>
            <p:cNvSpPr>
              <a:spLocks/>
            </p:cNvSpPr>
            <p:nvPr/>
          </p:nvSpPr>
          <p:spPr bwMode="auto">
            <a:xfrm>
              <a:off x="9758363" y="-4021138"/>
              <a:ext cx="15875" cy="31750"/>
            </a:xfrm>
            <a:custGeom>
              <a:avLst/>
              <a:gdLst/>
              <a:ahLst/>
              <a:cxnLst>
                <a:cxn ang="0">
                  <a:pos x="2" y="20"/>
                </a:cxn>
                <a:cxn ang="0">
                  <a:pos x="2" y="20"/>
                </a:cxn>
                <a:cxn ang="0">
                  <a:pos x="4" y="20"/>
                </a:cxn>
                <a:cxn ang="0">
                  <a:pos x="4" y="20"/>
                </a:cxn>
                <a:cxn ang="0">
                  <a:pos x="8" y="20"/>
                </a:cxn>
                <a:cxn ang="0">
                  <a:pos x="8" y="20"/>
                </a:cxn>
                <a:cxn ang="0">
                  <a:pos x="10" y="18"/>
                </a:cxn>
                <a:cxn ang="0">
                  <a:pos x="10" y="18"/>
                </a:cxn>
                <a:cxn ang="0">
                  <a:pos x="10" y="10"/>
                </a:cxn>
                <a:cxn ang="0">
                  <a:pos x="10" y="10"/>
                </a:cxn>
                <a:cxn ang="0">
                  <a:pos x="10" y="2"/>
                </a:cxn>
                <a:cxn ang="0">
                  <a:pos x="10" y="2"/>
                </a:cxn>
                <a:cxn ang="0">
                  <a:pos x="8" y="0"/>
                </a:cxn>
                <a:cxn ang="0">
                  <a:pos x="8" y="0"/>
                </a:cxn>
                <a:cxn ang="0">
                  <a:pos x="4" y="0"/>
                </a:cxn>
                <a:cxn ang="0">
                  <a:pos x="4" y="0"/>
                </a:cxn>
                <a:cxn ang="0">
                  <a:pos x="2" y="0"/>
                </a:cxn>
                <a:cxn ang="0">
                  <a:pos x="2" y="0"/>
                </a:cxn>
                <a:cxn ang="0">
                  <a:pos x="0" y="2"/>
                </a:cxn>
                <a:cxn ang="0">
                  <a:pos x="0" y="2"/>
                </a:cxn>
                <a:cxn ang="0">
                  <a:pos x="0" y="10"/>
                </a:cxn>
                <a:cxn ang="0">
                  <a:pos x="0" y="10"/>
                </a:cxn>
                <a:cxn ang="0">
                  <a:pos x="0" y="16"/>
                </a:cxn>
                <a:cxn ang="0">
                  <a:pos x="0" y="16"/>
                </a:cxn>
                <a:cxn ang="0">
                  <a:pos x="2" y="20"/>
                </a:cxn>
                <a:cxn ang="0">
                  <a:pos x="2" y="20"/>
                </a:cxn>
              </a:cxnLst>
              <a:rect l="0" t="0" r="r" b="b"/>
              <a:pathLst>
                <a:path w="10" h="20">
                  <a:moveTo>
                    <a:pt x="2" y="20"/>
                  </a:moveTo>
                  <a:lnTo>
                    <a:pt x="2" y="20"/>
                  </a:lnTo>
                  <a:lnTo>
                    <a:pt x="4" y="20"/>
                  </a:lnTo>
                  <a:lnTo>
                    <a:pt x="4" y="20"/>
                  </a:lnTo>
                  <a:lnTo>
                    <a:pt x="8" y="20"/>
                  </a:lnTo>
                  <a:lnTo>
                    <a:pt x="8" y="20"/>
                  </a:lnTo>
                  <a:lnTo>
                    <a:pt x="10" y="18"/>
                  </a:lnTo>
                  <a:lnTo>
                    <a:pt x="10" y="18"/>
                  </a:lnTo>
                  <a:lnTo>
                    <a:pt x="10" y="10"/>
                  </a:lnTo>
                  <a:lnTo>
                    <a:pt x="10" y="10"/>
                  </a:lnTo>
                  <a:lnTo>
                    <a:pt x="10" y="2"/>
                  </a:lnTo>
                  <a:lnTo>
                    <a:pt x="10" y="2"/>
                  </a:lnTo>
                  <a:lnTo>
                    <a:pt x="8" y="0"/>
                  </a:lnTo>
                  <a:lnTo>
                    <a:pt x="8" y="0"/>
                  </a:lnTo>
                  <a:lnTo>
                    <a:pt x="4" y="0"/>
                  </a:lnTo>
                  <a:lnTo>
                    <a:pt x="4" y="0"/>
                  </a:lnTo>
                  <a:lnTo>
                    <a:pt x="2" y="0"/>
                  </a:lnTo>
                  <a:lnTo>
                    <a:pt x="2" y="0"/>
                  </a:lnTo>
                  <a:lnTo>
                    <a:pt x="0" y="2"/>
                  </a:lnTo>
                  <a:lnTo>
                    <a:pt x="0" y="2"/>
                  </a:lnTo>
                  <a:lnTo>
                    <a:pt x="0" y="10"/>
                  </a:lnTo>
                  <a:lnTo>
                    <a:pt x="0" y="10"/>
                  </a:lnTo>
                  <a:lnTo>
                    <a:pt x="0" y="16"/>
                  </a:lnTo>
                  <a:lnTo>
                    <a:pt x="0" y="16"/>
                  </a:lnTo>
                  <a:lnTo>
                    <a:pt x="2" y="20"/>
                  </a:lnTo>
                  <a:lnTo>
                    <a:pt x="2"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334" name="Freeform 1045"/>
            <p:cNvSpPr>
              <a:spLocks/>
            </p:cNvSpPr>
            <p:nvPr/>
          </p:nvSpPr>
          <p:spPr bwMode="auto">
            <a:xfrm>
              <a:off x="10225088" y="-4014788"/>
              <a:ext cx="15875" cy="31750"/>
            </a:xfrm>
            <a:custGeom>
              <a:avLst/>
              <a:gdLst/>
              <a:ahLst/>
              <a:cxnLst>
                <a:cxn ang="0">
                  <a:pos x="4" y="20"/>
                </a:cxn>
                <a:cxn ang="0">
                  <a:pos x="4" y="20"/>
                </a:cxn>
                <a:cxn ang="0">
                  <a:pos x="6" y="20"/>
                </a:cxn>
                <a:cxn ang="0">
                  <a:pos x="6" y="20"/>
                </a:cxn>
                <a:cxn ang="0">
                  <a:pos x="8" y="20"/>
                </a:cxn>
                <a:cxn ang="0">
                  <a:pos x="8" y="20"/>
                </a:cxn>
                <a:cxn ang="0">
                  <a:pos x="10" y="16"/>
                </a:cxn>
                <a:cxn ang="0">
                  <a:pos x="10" y="16"/>
                </a:cxn>
                <a:cxn ang="0">
                  <a:pos x="10" y="10"/>
                </a:cxn>
                <a:cxn ang="0">
                  <a:pos x="10" y="10"/>
                </a:cxn>
                <a:cxn ang="0">
                  <a:pos x="10" y="2"/>
                </a:cxn>
                <a:cxn ang="0">
                  <a:pos x="10" y="2"/>
                </a:cxn>
                <a:cxn ang="0">
                  <a:pos x="8" y="0"/>
                </a:cxn>
                <a:cxn ang="0">
                  <a:pos x="8" y="0"/>
                </a:cxn>
                <a:cxn ang="0">
                  <a:pos x="6" y="0"/>
                </a:cxn>
                <a:cxn ang="0">
                  <a:pos x="6" y="0"/>
                </a:cxn>
                <a:cxn ang="0">
                  <a:pos x="4" y="0"/>
                </a:cxn>
                <a:cxn ang="0">
                  <a:pos x="4" y="0"/>
                </a:cxn>
                <a:cxn ang="0">
                  <a:pos x="2" y="2"/>
                </a:cxn>
                <a:cxn ang="0">
                  <a:pos x="2" y="2"/>
                </a:cxn>
                <a:cxn ang="0">
                  <a:pos x="0" y="10"/>
                </a:cxn>
                <a:cxn ang="0">
                  <a:pos x="0" y="10"/>
                </a:cxn>
                <a:cxn ang="0">
                  <a:pos x="2" y="16"/>
                </a:cxn>
                <a:cxn ang="0">
                  <a:pos x="2" y="16"/>
                </a:cxn>
                <a:cxn ang="0">
                  <a:pos x="4" y="20"/>
                </a:cxn>
                <a:cxn ang="0">
                  <a:pos x="4" y="20"/>
                </a:cxn>
              </a:cxnLst>
              <a:rect l="0" t="0" r="r" b="b"/>
              <a:pathLst>
                <a:path w="10" h="20">
                  <a:moveTo>
                    <a:pt x="4" y="20"/>
                  </a:moveTo>
                  <a:lnTo>
                    <a:pt x="4" y="20"/>
                  </a:lnTo>
                  <a:lnTo>
                    <a:pt x="6" y="20"/>
                  </a:lnTo>
                  <a:lnTo>
                    <a:pt x="6" y="20"/>
                  </a:lnTo>
                  <a:lnTo>
                    <a:pt x="8" y="20"/>
                  </a:lnTo>
                  <a:lnTo>
                    <a:pt x="8" y="20"/>
                  </a:lnTo>
                  <a:lnTo>
                    <a:pt x="10" y="16"/>
                  </a:lnTo>
                  <a:lnTo>
                    <a:pt x="10" y="16"/>
                  </a:lnTo>
                  <a:lnTo>
                    <a:pt x="10" y="10"/>
                  </a:lnTo>
                  <a:lnTo>
                    <a:pt x="10" y="10"/>
                  </a:lnTo>
                  <a:lnTo>
                    <a:pt x="10" y="2"/>
                  </a:lnTo>
                  <a:lnTo>
                    <a:pt x="10" y="2"/>
                  </a:lnTo>
                  <a:lnTo>
                    <a:pt x="8" y="0"/>
                  </a:lnTo>
                  <a:lnTo>
                    <a:pt x="8" y="0"/>
                  </a:lnTo>
                  <a:lnTo>
                    <a:pt x="6" y="0"/>
                  </a:lnTo>
                  <a:lnTo>
                    <a:pt x="6" y="0"/>
                  </a:lnTo>
                  <a:lnTo>
                    <a:pt x="4" y="0"/>
                  </a:lnTo>
                  <a:lnTo>
                    <a:pt x="4" y="0"/>
                  </a:lnTo>
                  <a:lnTo>
                    <a:pt x="2" y="2"/>
                  </a:lnTo>
                  <a:lnTo>
                    <a:pt x="2" y="2"/>
                  </a:lnTo>
                  <a:lnTo>
                    <a:pt x="0" y="10"/>
                  </a:lnTo>
                  <a:lnTo>
                    <a:pt x="0" y="10"/>
                  </a:lnTo>
                  <a:lnTo>
                    <a:pt x="2" y="16"/>
                  </a:lnTo>
                  <a:lnTo>
                    <a:pt x="2" y="16"/>
                  </a:lnTo>
                  <a:lnTo>
                    <a:pt x="4" y="20"/>
                  </a:lnTo>
                  <a:lnTo>
                    <a:pt x="4"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335" name="Freeform 1046"/>
            <p:cNvSpPr>
              <a:spLocks/>
            </p:cNvSpPr>
            <p:nvPr/>
          </p:nvSpPr>
          <p:spPr bwMode="auto">
            <a:xfrm>
              <a:off x="10177463" y="-4014788"/>
              <a:ext cx="15875" cy="31750"/>
            </a:xfrm>
            <a:custGeom>
              <a:avLst/>
              <a:gdLst/>
              <a:ahLst/>
              <a:cxnLst>
                <a:cxn ang="0">
                  <a:pos x="2" y="20"/>
                </a:cxn>
                <a:cxn ang="0">
                  <a:pos x="2" y="20"/>
                </a:cxn>
                <a:cxn ang="0">
                  <a:pos x="4" y="20"/>
                </a:cxn>
                <a:cxn ang="0">
                  <a:pos x="4" y="20"/>
                </a:cxn>
                <a:cxn ang="0">
                  <a:pos x="8" y="20"/>
                </a:cxn>
                <a:cxn ang="0">
                  <a:pos x="8" y="20"/>
                </a:cxn>
                <a:cxn ang="0">
                  <a:pos x="8" y="16"/>
                </a:cxn>
                <a:cxn ang="0">
                  <a:pos x="8" y="16"/>
                </a:cxn>
                <a:cxn ang="0">
                  <a:pos x="10" y="10"/>
                </a:cxn>
                <a:cxn ang="0">
                  <a:pos x="10" y="10"/>
                </a:cxn>
                <a:cxn ang="0">
                  <a:pos x="8" y="2"/>
                </a:cxn>
                <a:cxn ang="0">
                  <a:pos x="8" y="2"/>
                </a:cxn>
                <a:cxn ang="0">
                  <a:pos x="8" y="0"/>
                </a:cxn>
                <a:cxn ang="0">
                  <a:pos x="8" y="0"/>
                </a:cxn>
                <a:cxn ang="0">
                  <a:pos x="4" y="0"/>
                </a:cxn>
                <a:cxn ang="0">
                  <a:pos x="4" y="0"/>
                </a:cxn>
                <a:cxn ang="0">
                  <a:pos x="2" y="0"/>
                </a:cxn>
                <a:cxn ang="0">
                  <a:pos x="2" y="0"/>
                </a:cxn>
                <a:cxn ang="0">
                  <a:pos x="0" y="2"/>
                </a:cxn>
                <a:cxn ang="0">
                  <a:pos x="0" y="2"/>
                </a:cxn>
                <a:cxn ang="0">
                  <a:pos x="0" y="10"/>
                </a:cxn>
                <a:cxn ang="0">
                  <a:pos x="0" y="10"/>
                </a:cxn>
                <a:cxn ang="0">
                  <a:pos x="0" y="16"/>
                </a:cxn>
                <a:cxn ang="0">
                  <a:pos x="0" y="16"/>
                </a:cxn>
                <a:cxn ang="0">
                  <a:pos x="2" y="20"/>
                </a:cxn>
                <a:cxn ang="0">
                  <a:pos x="2" y="20"/>
                </a:cxn>
              </a:cxnLst>
              <a:rect l="0" t="0" r="r" b="b"/>
              <a:pathLst>
                <a:path w="10" h="20">
                  <a:moveTo>
                    <a:pt x="2" y="20"/>
                  </a:moveTo>
                  <a:lnTo>
                    <a:pt x="2" y="20"/>
                  </a:lnTo>
                  <a:lnTo>
                    <a:pt x="4" y="20"/>
                  </a:lnTo>
                  <a:lnTo>
                    <a:pt x="4" y="20"/>
                  </a:lnTo>
                  <a:lnTo>
                    <a:pt x="8" y="20"/>
                  </a:lnTo>
                  <a:lnTo>
                    <a:pt x="8" y="20"/>
                  </a:lnTo>
                  <a:lnTo>
                    <a:pt x="8" y="16"/>
                  </a:lnTo>
                  <a:lnTo>
                    <a:pt x="8" y="16"/>
                  </a:lnTo>
                  <a:lnTo>
                    <a:pt x="10" y="10"/>
                  </a:lnTo>
                  <a:lnTo>
                    <a:pt x="10" y="10"/>
                  </a:lnTo>
                  <a:lnTo>
                    <a:pt x="8" y="2"/>
                  </a:lnTo>
                  <a:lnTo>
                    <a:pt x="8" y="2"/>
                  </a:lnTo>
                  <a:lnTo>
                    <a:pt x="8" y="0"/>
                  </a:lnTo>
                  <a:lnTo>
                    <a:pt x="8" y="0"/>
                  </a:lnTo>
                  <a:lnTo>
                    <a:pt x="4" y="0"/>
                  </a:lnTo>
                  <a:lnTo>
                    <a:pt x="4" y="0"/>
                  </a:lnTo>
                  <a:lnTo>
                    <a:pt x="2" y="0"/>
                  </a:lnTo>
                  <a:lnTo>
                    <a:pt x="2" y="0"/>
                  </a:lnTo>
                  <a:lnTo>
                    <a:pt x="0" y="2"/>
                  </a:lnTo>
                  <a:lnTo>
                    <a:pt x="0" y="2"/>
                  </a:lnTo>
                  <a:lnTo>
                    <a:pt x="0" y="10"/>
                  </a:lnTo>
                  <a:lnTo>
                    <a:pt x="0" y="10"/>
                  </a:lnTo>
                  <a:lnTo>
                    <a:pt x="0" y="16"/>
                  </a:lnTo>
                  <a:lnTo>
                    <a:pt x="0" y="16"/>
                  </a:lnTo>
                  <a:lnTo>
                    <a:pt x="2" y="20"/>
                  </a:lnTo>
                  <a:lnTo>
                    <a:pt x="2"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336" name="Freeform 1047"/>
            <p:cNvSpPr>
              <a:spLocks/>
            </p:cNvSpPr>
            <p:nvPr/>
          </p:nvSpPr>
          <p:spPr bwMode="auto">
            <a:xfrm>
              <a:off x="9434513" y="-4027488"/>
              <a:ext cx="41275" cy="69850"/>
            </a:xfrm>
            <a:custGeom>
              <a:avLst/>
              <a:gdLst/>
              <a:ahLst/>
              <a:cxnLst>
                <a:cxn ang="0">
                  <a:pos x="6" y="42"/>
                </a:cxn>
                <a:cxn ang="0">
                  <a:pos x="14" y="44"/>
                </a:cxn>
                <a:cxn ang="0">
                  <a:pos x="20" y="42"/>
                </a:cxn>
                <a:cxn ang="0">
                  <a:pos x="24" y="38"/>
                </a:cxn>
                <a:cxn ang="0">
                  <a:pos x="26" y="30"/>
                </a:cxn>
                <a:cxn ang="0">
                  <a:pos x="24" y="22"/>
                </a:cxn>
                <a:cxn ang="0">
                  <a:pos x="20" y="20"/>
                </a:cxn>
                <a:cxn ang="0">
                  <a:pos x="24" y="16"/>
                </a:cxn>
                <a:cxn ang="0">
                  <a:pos x="24" y="12"/>
                </a:cxn>
                <a:cxn ang="0">
                  <a:pos x="22" y="4"/>
                </a:cxn>
                <a:cxn ang="0">
                  <a:pos x="18" y="2"/>
                </a:cxn>
                <a:cxn ang="0">
                  <a:pos x="12" y="0"/>
                </a:cxn>
                <a:cxn ang="0">
                  <a:pos x="4" y="2"/>
                </a:cxn>
                <a:cxn ang="0">
                  <a:pos x="2" y="6"/>
                </a:cxn>
                <a:cxn ang="0">
                  <a:pos x="0" y="14"/>
                </a:cxn>
                <a:cxn ang="0">
                  <a:pos x="12" y="10"/>
                </a:cxn>
                <a:cxn ang="0">
                  <a:pos x="12" y="8"/>
                </a:cxn>
                <a:cxn ang="0">
                  <a:pos x="14" y="6"/>
                </a:cxn>
                <a:cxn ang="0">
                  <a:pos x="14" y="8"/>
                </a:cxn>
                <a:cxn ang="0">
                  <a:pos x="16" y="10"/>
                </a:cxn>
                <a:cxn ang="0">
                  <a:pos x="16" y="12"/>
                </a:cxn>
                <a:cxn ang="0">
                  <a:pos x="14" y="16"/>
                </a:cxn>
                <a:cxn ang="0">
                  <a:pos x="14" y="16"/>
                </a:cxn>
                <a:cxn ang="0">
                  <a:pos x="8" y="24"/>
                </a:cxn>
                <a:cxn ang="0">
                  <a:pos x="12" y="24"/>
                </a:cxn>
                <a:cxn ang="0">
                  <a:pos x="14" y="24"/>
                </a:cxn>
                <a:cxn ang="0">
                  <a:pos x="16" y="28"/>
                </a:cxn>
                <a:cxn ang="0">
                  <a:pos x="16" y="32"/>
                </a:cxn>
                <a:cxn ang="0">
                  <a:pos x="14" y="36"/>
                </a:cxn>
                <a:cxn ang="0">
                  <a:pos x="14" y="38"/>
                </a:cxn>
                <a:cxn ang="0">
                  <a:pos x="12" y="36"/>
                </a:cxn>
                <a:cxn ang="0">
                  <a:pos x="12" y="26"/>
                </a:cxn>
                <a:cxn ang="0">
                  <a:pos x="0" y="30"/>
                </a:cxn>
                <a:cxn ang="0">
                  <a:pos x="2" y="38"/>
                </a:cxn>
                <a:cxn ang="0">
                  <a:pos x="6" y="42"/>
                </a:cxn>
              </a:cxnLst>
              <a:rect l="0" t="0" r="r" b="b"/>
              <a:pathLst>
                <a:path w="26" h="44">
                  <a:moveTo>
                    <a:pt x="6" y="42"/>
                  </a:moveTo>
                  <a:lnTo>
                    <a:pt x="6" y="42"/>
                  </a:lnTo>
                  <a:lnTo>
                    <a:pt x="14" y="44"/>
                  </a:lnTo>
                  <a:lnTo>
                    <a:pt x="14" y="44"/>
                  </a:lnTo>
                  <a:lnTo>
                    <a:pt x="20" y="42"/>
                  </a:lnTo>
                  <a:lnTo>
                    <a:pt x="20" y="42"/>
                  </a:lnTo>
                  <a:lnTo>
                    <a:pt x="24" y="38"/>
                  </a:lnTo>
                  <a:lnTo>
                    <a:pt x="24" y="38"/>
                  </a:lnTo>
                  <a:lnTo>
                    <a:pt x="26" y="30"/>
                  </a:lnTo>
                  <a:lnTo>
                    <a:pt x="26" y="30"/>
                  </a:lnTo>
                  <a:lnTo>
                    <a:pt x="24" y="22"/>
                  </a:lnTo>
                  <a:lnTo>
                    <a:pt x="24" y="22"/>
                  </a:lnTo>
                  <a:lnTo>
                    <a:pt x="20" y="20"/>
                  </a:lnTo>
                  <a:lnTo>
                    <a:pt x="20" y="20"/>
                  </a:lnTo>
                  <a:lnTo>
                    <a:pt x="24" y="16"/>
                  </a:lnTo>
                  <a:lnTo>
                    <a:pt x="24" y="16"/>
                  </a:lnTo>
                  <a:lnTo>
                    <a:pt x="24" y="12"/>
                  </a:lnTo>
                  <a:lnTo>
                    <a:pt x="24" y="12"/>
                  </a:lnTo>
                  <a:lnTo>
                    <a:pt x="24" y="6"/>
                  </a:lnTo>
                  <a:lnTo>
                    <a:pt x="22" y="4"/>
                  </a:lnTo>
                  <a:lnTo>
                    <a:pt x="22" y="4"/>
                  </a:lnTo>
                  <a:lnTo>
                    <a:pt x="18" y="2"/>
                  </a:lnTo>
                  <a:lnTo>
                    <a:pt x="12" y="0"/>
                  </a:lnTo>
                  <a:lnTo>
                    <a:pt x="12" y="0"/>
                  </a:lnTo>
                  <a:lnTo>
                    <a:pt x="8" y="0"/>
                  </a:lnTo>
                  <a:lnTo>
                    <a:pt x="4" y="2"/>
                  </a:lnTo>
                  <a:lnTo>
                    <a:pt x="4" y="2"/>
                  </a:lnTo>
                  <a:lnTo>
                    <a:pt x="2" y="6"/>
                  </a:lnTo>
                  <a:lnTo>
                    <a:pt x="0" y="10"/>
                  </a:lnTo>
                  <a:lnTo>
                    <a:pt x="0" y="14"/>
                  </a:lnTo>
                  <a:lnTo>
                    <a:pt x="12" y="14"/>
                  </a:lnTo>
                  <a:lnTo>
                    <a:pt x="12" y="10"/>
                  </a:lnTo>
                  <a:lnTo>
                    <a:pt x="12" y="10"/>
                  </a:lnTo>
                  <a:lnTo>
                    <a:pt x="12" y="8"/>
                  </a:lnTo>
                  <a:lnTo>
                    <a:pt x="12" y="8"/>
                  </a:lnTo>
                  <a:lnTo>
                    <a:pt x="14" y="6"/>
                  </a:lnTo>
                  <a:lnTo>
                    <a:pt x="14" y="6"/>
                  </a:lnTo>
                  <a:lnTo>
                    <a:pt x="14" y="8"/>
                  </a:lnTo>
                  <a:lnTo>
                    <a:pt x="14" y="8"/>
                  </a:lnTo>
                  <a:lnTo>
                    <a:pt x="16" y="10"/>
                  </a:lnTo>
                  <a:lnTo>
                    <a:pt x="16" y="12"/>
                  </a:lnTo>
                  <a:lnTo>
                    <a:pt x="16" y="12"/>
                  </a:lnTo>
                  <a:lnTo>
                    <a:pt x="14" y="16"/>
                  </a:lnTo>
                  <a:lnTo>
                    <a:pt x="14" y="16"/>
                  </a:lnTo>
                  <a:lnTo>
                    <a:pt x="14" y="16"/>
                  </a:lnTo>
                  <a:lnTo>
                    <a:pt x="14" y="16"/>
                  </a:lnTo>
                  <a:lnTo>
                    <a:pt x="8" y="18"/>
                  </a:lnTo>
                  <a:lnTo>
                    <a:pt x="8" y="24"/>
                  </a:lnTo>
                  <a:lnTo>
                    <a:pt x="8" y="24"/>
                  </a:lnTo>
                  <a:lnTo>
                    <a:pt x="12" y="24"/>
                  </a:lnTo>
                  <a:lnTo>
                    <a:pt x="12" y="24"/>
                  </a:lnTo>
                  <a:lnTo>
                    <a:pt x="14" y="24"/>
                  </a:lnTo>
                  <a:lnTo>
                    <a:pt x="14" y="24"/>
                  </a:lnTo>
                  <a:lnTo>
                    <a:pt x="16" y="28"/>
                  </a:lnTo>
                  <a:lnTo>
                    <a:pt x="16" y="32"/>
                  </a:lnTo>
                  <a:lnTo>
                    <a:pt x="16" y="32"/>
                  </a:lnTo>
                  <a:lnTo>
                    <a:pt x="14" y="36"/>
                  </a:lnTo>
                  <a:lnTo>
                    <a:pt x="14" y="36"/>
                  </a:lnTo>
                  <a:lnTo>
                    <a:pt x="14" y="38"/>
                  </a:lnTo>
                  <a:lnTo>
                    <a:pt x="14" y="38"/>
                  </a:lnTo>
                  <a:lnTo>
                    <a:pt x="12" y="36"/>
                  </a:lnTo>
                  <a:lnTo>
                    <a:pt x="12" y="36"/>
                  </a:lnTo>
                  <a:lnTo>
                    <a:pt x="12" y="32"/>
                  </a:lnTo>
                  <a:lnTo>
                    <a:pt x="12" y="26"/>
                  </a:lnTo>
                  <a:lnTo>
                    <a:pt x="0" y="26"/>
                  </a:lnTo>
                  <a:lnTo>
                    <a:pt x="0" y="30"/>
                  </a:lnTo>
                  <a:lnTo>
                    <a:pt x="0" y="30"/>
                  </a:lnTo>
                  <a:lnTo>
                    <a:pt x="2" y="38"/>
                  </a:lnTo>
                  <a:lnTo>
                    <a:pt x="2" y="38"/>
                  </a:lnTo>
                  <a:lnTo>
                    <a:pt x="6" y="42"/>
                  </a:lnTo>
                  <a:lnTo>
                    <a:pt x="6"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37" name="Freeform 1048"/>
            <p:cNvSpPr>
              <a:spLocks/>
            </p:cNvSpPr>
            <p:nvPr/>
          </p:nvSpPr>
          <p:spPr bwMode="auto">
            <a:xfrm>
              <a:off x="10117138" y="-4024313"/>
              <a:ext cx="28575" cy="47625"/>
            </a:xfrm>
            <a:custGeom>
              <a:avLst/>
              <a:gdLst/>
              <a:ahLst/>
              <a:cxnLst>
                <a:cxn ang="0">
                  <a:pos x="10" y="30"/>
                </a:cxn>
                <a:cxn ang="0">
                  <a:pos x="18" y="30"/>
                </a:cxn>
                <a:cxn ang="0">
                  <a:pos x="18" y="0"/>
                </a:cxn>
                <a:cxn ang="0">
                  <a:pos x="12" y="0"/>
                </a:cxn>
                <a:cxn ang="0">
                  <a:pos x="12" y="0"/>
                </a:cxn>
                <a:cxn ang="0">
                  <a:pos x="8" y="6"/>
                </a:cxn>
                <a:cxn ang="0">
                  <a:pos x="8" y="6"/>
                </a:cxn>
                <a:cxn ang="0">
                  <a:pos x="0" y="8"/>
                </a:cxn>
                <a:cxn ang="0">
                  <a:pos x="0" y="14"/>
                </a:cxn>
                <a:cxn ang="0">
                  <a:pos x="0" y="14"/>
                </a:cxn>
                <a:cxn ang="0">
                  <a:pos x="10" y="8"/>
                </a:cxn>
                <a:cxn ang="0">
                  <a:pos x="10" y="30"/>
                </a:cxn>
              </a:cxnLst>
              <a:rect l="0" t="0" r="r" b="b"/>
              <a:pathLst>
                <a:path w="18" h="30">
                  <a:moveTo>
                    <a:pt x="10" y="30"/>
                  </a:moveTo>
                  <a:lnTo>
                    <a:pt x="18" y="30"/>
                  </a:lnTo>
                  <a:lnTo>
                    <a:pt x="18" y="0"/>
                  </a:lnTo>
                  <a:lnTo>
                    <a:pt x="12" y="0"/>
                  </a:lnTo>
                  <a:lnTo>
                    <a:pt x="12" y="0"/>
                  </a:lnTo>
                  <a:lnTo>
                    <a:pt x="8" y="6"/>
                  </a:lnTo>
                  <a:lnTo>
                    <a:pt x="8" y="6"/>
                  </a:lnTo>
                  <a:lnTo>
                    <a:pt x="0" y="8"/>
                  </a:lnTo>
                  <a:lnTo>
                    <a:pt x="0" y="14"/>
                  </a:lnTo>
                  <a:lnTo>
                    <a:pt x="0" y="14"/>
                  </a:lnTo>
                  <a:lnTo>
                    <a:pt x="10" y="8"/>
                  </a:lnTo>
                  <a:lnTo>
                    <a:pt x="10" y="3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38" name="Freeform 1049"/>
            <p:cNvSpPr>
              <a:spLocks noEditPoints="1"/>
            </p:cNvSpPr>
            <p:nvPr/>
          </p:nvSpPr>
          <p:spPr bwMode="auto">
            <a:xfrm>
              <a:off x="10164763" y="-4024313"/>
              <a:ext cx="41275" cy="47625"/>
            </a:xfrm>
            <a:custGeom>
              <a:avLst/>
              <a:gdLst/>
              <a:ahLst/>
              <a:cxnLst>
                <a:cxn ang="0">
                  <a:pos x="12" y="30"/>
                </a:cxn>
                <a:cxn ang="0">
                  <a:pos x="12" y="30"/>
                </a:cxn>
                <a:cxn ang="0">
                  <a:pos x="18" y="30"/>
                </a:cxn>
                <a:cxn ang="0">
                  <a:pos x="22" y="28"/>
                </a:cxn>
                <a:cxn ang="0">
                  <a:pos x="22" y="28"/>
                </a:cxn>
                <a:cxn ang="0">
                  <a:pos x="24" y="22"/>
                </a:cxn>
                <a:cxn ang="0">
                  <a:pos x="26" y="16"/>
                </a:cxn>
                <a:cxn ang="0">
                  <a:pos x="26" y="16"/>
                </a:cxn>
                <a:cxn ang="0">
                  <a:pos x="24" y="8"/>
                </a:cxn>
                <a:cxn ang="0">
                  <a:pos x="22" y="4"/>
                </a:cxn>
                <a:cxn ang="0">
                  <a:pos x="22" y="4"/>
                </a:cxn>
                <a:cxn ang="0">
                  <a:pos x="18" y="2"/>
                </a:cxn>
                <a:cxn ang="0">
                  <a:pos x="12" y="0"/>
                </a:cxn>
                <a:cxn ang="0">
                  <a:pos x="12" y="0"/>
                </a:cxn>
                <a:cxn ang="0">
                  <a:pos x="8" y="2"/>
                </a:cxn>
                <a:cxn ang="0">
                  <a:pos x="4" y="4"/>
                </a:cxn>
                <a:cxn ang="0">
                  <a:pos x="4" y="4"/>
                </a:cxn>
                <a:cxn ang="0">
                  <a:pos x="0" y="8"/>
                </a:cxn>
                <a:cxn ang="0">
                  <a:pos x="0" y="16"/>
                </a:cxn>
                <a:cxn ang="0">
                  <a:pos x="0" y="16"/>
                </a:cxn>
                <a:cxn ang="0">
                  <a:pos x="0" y="22"/>
                </a:cxn>
                <a:cxn ang="0">
                  <a:pos x="4" y="28"/>
                </a:cxn>
                <a:cxn ang="0">
                  <a:pos x="4" y="28"/>
                </a:cxn>
                <a:cxn ang="0">
                  <a:pos x="8" y="30"/>
                </a:cxn>
                <a:cxn ang="0">
                  <a:pos x="12" y="30"/>
                </a:cxn>
                <a:cxn ang="0">
                  <a:pos x="12" y="30"/>
                </a:cxn>
                <a:cxn ang="0">
                  <a:pos x="8" y="8"/>
                </a:cxn>
                <a:cxn ang="0">
                  <a:pos x="8" y="8"/>
                </a:cxn>
                <a:cxn ang="0">
                  <a:pos x="10" y="6"/>
                </a:cxn>
                <a:cxn ang="0">
                  <a:pos x="10" y="6"/>
                </a:cxn>
                <a:cxn ang="0">
                  <a:pos x="12" y="6"/>
                </a:cxn>
                <a:cxn ang="0">
                  <a:pos x="12" y="6"/>
                </a:cxn>
                <a:cxn ang="0">
                  <a:pos x="16" y="6"/>
                </a:cxn>
                <a:cxn ang="0">
                  <a:pos x="16" y="6"/>
                </a:cxn>
                <a:cxn ang="0">
                  <a:pos x="16" y="8"/>
                </a:cxn>
                <a:cxn ang="0">
                  <a:pos x="16" y="8"/>
                </a:cxn>
                <a:cxn ang="0">
                  <a:pos x="18" y="16"/>
                </a:cxn>
                <a:cxn ang="0">
                  <a:pos x="18" y="16"/>
                </a:cxn>
                <a:cxn ang="0">
                  <a:pos x="16" y="22"/>
                </a:cxn>
                <a:cxn ang="0">
                  <a:pos x="16" y="22"/>
                </a:cxn>
                <a:cxn ang="0">
                  <a:pos x="16" y="26"/>
                </a:cxn>
                <a:cxn ang="0">
                  <a:pos x="16" y="26"/>
                </a:cxn>
                <a:cxn ang="0">
                  <a:pos x="12" y="26"/>
                </a:cxn>
                <a:cxn ang="0">
                  <a:pos x="12" y="26"/>
                </a:cxn>
                <a:cxn ang="0">
                  <a:pos x="10" y="26"/>
                </a:cxn>
                <a:cxn ang="0">
                  <a:pos x="10" y="26"/>
                </a:cxn>
                <a:cxn ang="0">
                  <a:pos x="8" y="22"/>
                </a:cxn>
                <a:cxn ang="0">
                  <a:pos x="8" y="22"/>
                </a:cxn>
                <a:cxn ang="0">
                  <a:pos x="8" y="16"/>
                </a:cxn>
                <a:cxn ang="0">
                  <a:pos x="8" y="16"/>
                </a:cxn>
                <a:cxn ang="0">
                  <a:pos x="8" y="8"/>
                </a:cxn>
                <a:cxn ang="0">
                  <a:pos x="8" y="8"/>
                </a:cxn>
              </a:cxnLst>
              <a:rect l="0" t="0" r="r" b="b"/>
              <a:pathLst>
                <a:path w="26" h="30">
                  <a:moveTo>
                    <a:pt x="12" y="30"/>
                  </a:moveTo>
                  <a:lnTo>
                    <a:pt x="12" y="30"/>
                  </a:lnTo>
                  <a:lnTo>
                    <a:pt x="18" y="30"/>
                  </a:lnTo>
                  <a:lnTo>
                    <a:pt x="22" y="28"/>
                  </a:lnTo>
                  <a:lnTo>
                    <a:pt x="22" y="28"/>
                  </a:lnTo>
                  <a:lnTo>
                    <a:pt x="24" y="22"/>
                  </a:lnTo>
                  <a:lnTo>
                    <a:pt x="26" y="16"/>
                  </a:lnTo>
                  <a:lnTo>
                    <a:pt x="26" y="16"/>
                  </a:lnTo>
                  <a:lnTo>
                    <a:pt x="24" y="8"/>
                  </a:lnTo>
                  <a:lnTo>
                    <a:pt x="22" y="4"/>
                  </a:lnTo>
                  <a:lnTo>
                    <a:pt x="22" y="4"/>
                  </a:lnTo>
                  <a:lnTo>
                    <a:pt x="18" y="2"/>
                  </a:lnTo>
                  <a:lnTo>
                    <a:pt x="12" y="0"/>
                  </a:lnTo>
                  <a:lnTo>
                    <a:pt x="12" y="0"/>
                  </a:lnTo>
                  <a:lnTo>
                    <a:pt x="8" y="2"/>
                  </a:lnTo>
                  <a:lnTo>
                    <a:pt x="4" y="4"/>
                  </a:lnTo>
                  <a:lnTo>
                    <a:pt x="4" y="4"/>
                  </a:lnTo>
                  <a:lnTo>
                    <a:pt x="0" y="8"/>
                  </a:lnTo>
                  <a:lnTo>
                    <a:pt x="0" y="16"/>
                  </a:lnTo>
                  <a:lnTo>
                    <a:pt x="0" y="16"/>
                  </a:lnTo>
                  <a:lnTo>
                    <a:pt x="0" y="22"/>
                  </a:lnTo>
                  <a:lnTo>
                    <a:pt x="4" y="28"/>
                  </a:lnTo>
                  <a:lnTo>
                    <a:pt x="4" y="28"/>
                  </a:lnTo>
                  <a:lnTo>
                    <a:pt x="8" y="30"/>
                  </a:lnTo>
                  <a:lnTo>
                    <a:pt x="12" y="30"/>
                  </a:lnTo>
                  <a:lnTo>
                    <a:pt x="12" y="30"/>
                  </a:lnTo>
                  <a:close/>
                  <a:moveTo>
                    <a:pt x="8" y="8"/>
                  </a:moveTo>
                  <a:lnTo>
                    <a:pt x="8" y="8"/>
                  </a:lnTo>
                  <a:lnTo>
                    <a:pt x="10" y="6"/>
                  </a:lnTo>
                  <a:lnTo>
                    <a:pt x="10" y="6"/>
                  </a:lnTo>
                  <a:lnTo>
                    <a:pt x="12" y="6"/>
                  </a:lnTo>
                  <a:lnTo>
                    <a:pt x="12" y="6"/>
                  </a:lnTo>
                  <a:lnTo>
                    <a:pt x="16" y="6"/>
                  </a:lnTo>
                  <a:lnTo>
                    <a:pt x="16" y="6"/>
                  </a:lnTo>
                  <a:lnTo>
                    <a:pt x="16" y="8"/>
                  </a:lnTo>
                  <a:lnTo>
                    <a:pt x="16" y="8"/>
                  </a:lnTo>
                  <a:lnTo>
                    <a:pt x="18" y="16"/>
                  </a:lnTo>
                  <a:lnTo>
                    <a:pt x="18" y="16"/>
                  </a:lnTo>
                  <a:lnTo>
                    <a:pt x="16" y="22"/>
                  </a:lnTo>
                  <a:lnTo>
                    <a:pt x="16" y="22"/>
                  </a:lnTo>
                  <a:lnTo>
                    <a:pt x="16" y="26"/>
                  </a:lnTo>
                  <a:lnTo>
                    <a:pt x="16" y="26"/>
                  </a:lnTo>
                  <a:lnTo>
                    <a:pt x="12" y="26"/>
                  </a:lnTo>
                  <a:lnTo>
                    <a:pt x="12" y="26"/>
                  </a:lnTo>
                  <a:lnTo>
                    <a:pt x="10" y="26"/>
                  </a:lnTo>
                  <a:lnTo>
                    <a:pt x="10" y="26"/>
                  </a:lnTo>
                  <a:lnTo>
                    <a:pt x="8" y="22"/>
                  </a:lnTo>
                  <a:lnTo>
                    <a:pt x="8" y="22"/>
                  </a:lnTo>
                  <a:lnTo>
                    <a:pt x="8" y="16"/>
                  </a:lnTo>
                  <a:lnTo>
                    <a:pt x="8" y="16"/>
                  </a:lnTo>
                  <a:lnTo>
                    <a:pt x="8" y="8"/>
                  </a:lnTo>
                  <a:lnTo>
                    <a:pt x="8"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39" name="Freeform 1050"/>
            <p:cNvSpPr>
              <a:spLocks noEditPoints="1"/>
            </p:cNvSpPr>
            <p:nvPr/>
          </p:nvSpPr>
          <p:spPr bwMode="auto">
            <a:xfrm>
              <a:off x="10212388" y="-4024313"/>
              <a:ext cx="41275" cy="47625"/>
            </a:xfrm>
            <a:custGeom>
              <a:avLst/>
              <a:gdLst/>
              <a:ahLst/>
              <a:cxnLst>
                <a:cxn ang="0">
                  <a:pos x="14" y="30"/>
                </a:cxn>
                <a:cxn ang="0">
                  <a:pos x="14" y="30"/>
                </a:cxn>
                <a:cxn ang="0">
                  <a:pos x="18" y="30"/>
                </a:cxn>
                <a:cxn ang="0">
                  <a:pos x="22" y="28"/>
                </a:cxn>
                <a:cxn ang="0">
                  <a:pos x="22" y="28"/>
                </a:cxn>
                <a:cxn ang="0">
                  <a:pos x="26" y="22"/>
                </a:cxn>
                <a:cxn ang="0">
                  <a:pos x="26" y="16"/>
                </a:cxn>
                <a:cxn ang="0">
                  <a:pos x="26" y="16"/>
                </a:cxn>
                <a:cxn ang="0">
                  <a:pos x="26" y="8"/>
                </a:cxn>
                <a:cxn ang="0">
                  <a:pos x="22" y="4"/>
                </a:cxn>
                <a:cxn ang="0">
                  <a:pos x="22" y="4"/>
                </a:cxn>
                <a:cxn ang="0">
                  <a:pos x="18" y="2"/>
                </a:cxn>
                <a:cxn ang="0">
                  <a:pos x="14" y="0"/>
                </a:cxn>
                <a:cxn ang="0">
                  <a:pos x="14" y="0"/>
                </a:cxn>
                <a:cxn ang="0">
                  <a:pos x="8" y="2"/>
                </a:cxn>
                <a:cxn ang="0">
                  <a:pos x="4" y="4"/>
                </a:cxn>
                <a:cxn ang="0">
                  <a:pos x="4" y="4"/>
                </a:cxn>
                <a:cxn ang="0">
                  <a:pos x="2" y="8"/>
                </a:cxn>
                <a:cxn ang="0">
                  <a:pos x="0" y="16"/>
                </a:cxn>
                <a:cxn ang="0">
                  <a:pos x="0" y="16"/>
                </a:cxn>
                <a:cxn ang="0">
                  <a:pos x="2" y="22"/>
                </a:cxn>
                <a:cxn ang="0">
                  <a:pos x="4" y="28"/>
                </a:cxn>
                <a:cxn ang="0">
                  <a:pos x="4" y="28"/>
                </a:cxn>
                <a:cxn ang="0">
                  <a:pos x="8" y="30"/>
                </a:cxn>
                <a:cxn ang="0">
                  <a:pos x="14" y="30"/>
                </a:cxn>
                <a:cxn ang="0">
                  <a:pos x="14" y="30"/>
                </a:cxn>
                <a:cxn ang="0">
                  <a:pos x="10" y="8"/>
                </a:cxn>
                <a:cxn ang="0">
                  <a:pos x="10" y="8"/>
                </a:cxn>
                <a:cxn ang="0">
                  <a:pos x="12" y="6"/>
                </a:cxn>
                <a:cxn ang="0">
                  <a:pos x="12" y="6"/>
                </a:cxn>
                <a:cxn ang="0">
                  <a:pos x="14" y="6"/>
                </a:cxn>
                <a:cxn ang="0">
                  <a:pos x="14" y="6"/>
                </a:cxn>
                <a:cxn ang="0">
                  <a:pos x="16" y="6"/>
                </a:cxn>
                <a:cxn ang="0">
                  <a:pos x="16" y="6"/>
                </a:cxn>
                <a:cxn ang="0">
                  <a:pos x="18" y="8"/>
                </a:cxn>
                <a:cxn ang="0">
                  <a:pos x="18" y="8"/>
                </a:cxn>
                <a:cxn ang="0">
                  <a:pos x="18" y="16"/>
                </a:cxn>
                <a:cxn ang="0">
                  <a:pos x="18" y="16"/>
                </a:cxn>
                <a:cxn ang="0">
                  <a:pos x="18" y="22"/>
                </a:cxn>
                <a:cxn ang="0">
                  <a:pos x="18" y="22"/>
                </a:cxn>
                <a:cxn ang="0">
                  <a:pos x="16" y="26"/>
                </a:cxn>
                <a:cxn ang="0">
                  <a:pos x="16" y="26"/>
                </a:cxn>
                <a:cxn ang="0">
                  <a:pos x="14" y="26"/>
                </a:cxn>
                <a:cxn ang="0">
                  <a:pos x="14" y="26"/>
                </a:cxn>
                <a:cxn ang="0">
                  <a:pos x="12" y="26"/>
                </a:cxn>
                <a:cxn ang="0">
                  <a:pos x="12" y="26"/>
                </a:cxn>
                <a:cxn ang="0">
                  <a:pos x="10" y="22"/>
                </a:cxn>
                <a:cxn ang="0">
                  <a:pos x="10" y="22"/>
                </a:cxn>
                <a:cxn ang="0">
                  <a:pos x="8" y="16"/>
                </a:cxn>
                <a:cxn ang="0">
                  <a:pos x="8" y="16"/>
                </a:cxn>
                <a:cxn ang="0">
                  <a:pos x="10" y="8"/>
                </a:cxn>
                <a:cxn ang="0">
                  <a:pos x="10" y="8"/>
                </a:cxn>
              </a:cxnLst>
              <a:rect l="0" t="0" r="r" b="b"/>
              <a:pathLst>
                <a:path w="26" h="30">
                  <a:moveTo>
                    <a:pt x="14" y="30"/>
                  </a:moveTo>
                  <a:lnTo>
                    <a:pt x="14" y="30"/>
                  </a:lnTo>
                  <a:lnTo>
                    <a:pt x="18" y="30"/>
                  </a:lnTo>
                  <a:lnTo>
                    <a:pt x="22" y="28"/>
                  </a:lnTo>
                  <a:lnTo>
                    <a:pt x="22" y="28"/>
                  </a:lnTo>
                  <a:lnTo>
                    <a:pt x="26" y="22"/>
                  </a:lnTo>
                  <a:lnTo>
                    <a:pt x="26" y="16"/>
                  </a:lnTo>
                  <a:lnTo>
                    <a:pt x="26" y="16"/>
                  </a:lnTo>
                  <a:lnTo>
                    <a:pt x="26" y="8"/>
                  </a:lnTo>
                  <a:lnTo>
                    <a:pt x="22" y="4"/>
                  </a:lnTo>
                  <a:lnTo>
                    <a:pt x="22" y="4"/>
                  </a:lnTo>
                  <a:lnTo>
                    <a:pt x="18" y="2"/>
                  </a:lnTo>
                  <a:lnTo>
                    <a:pt x="14" y="0"/>
                  </a:lnTo>
                  <a:lnTo>
                    <a:pt x="14" y="0"/>
                  </a:lnTo>
                  <a:lnTo>
                    <a:pt x="8" y="2"/>
                  </a:lnTo>
                  <a:lnTo>
                    <a:pt x="4" y="4"/>
                  </a:lnTo>
                  <a:lnTo>
                    <a:pt x="4" y="4"/>
                  </a:lnTo>
                  <a:lnTo>
                    <a:pt x="2" y="8"/>
                  </a:lnTo>
                  <a:lnTo>
                    <a:pt x="0" y="16"/>
                  </a:lnTo>
                  <a:lnTo>
                    <a:pt x="0" y="16"/>
                  </a:lnTo>
                  <a:lnTo>
                    <a:pt x="2" y="22"/>
                  </a:lnTo>
                  <a:lnTo>
                    <a:pt x="4" y="28"/>
                  </a:lnTo>
                  <a:lnTo>
                    <a:pt x="4" y="28"/>
                  </a:lnTo>
                  <a:lnTo>
                    <a:pt x="8" y="30"/>
                  </a:lnTo>
                  <a:lnTo>
                    <a:pt x="14" y="30"/>
                  </a:lnTo>
                  <a:lnTo>
                    <a:pt x="14" y="30"/>
                  </a:lnTo>
                  <a:close/>
                  <a:moveTo>
                    <a:pt x="10" y="8"/>
                  </a:moveTo>
                  <a:lnTo>
                    <a:pt x="10" y="8"/>
                  </a:lnTo>
                  <a:lnTo>
                    <a:pt x="12" y="6"/>
                  </a:lnTo>
                  <a:lnTo>
                    <a:pt x="12" y="6"/>
                  </a:lnTo>
                  <a:lnTo>
                    <a:pt x="14" y="6"/>
                  </a:lnTo>
                  <a:lnTo>
                    <a:pt x="14" y="6"/>
                  </a:lnTo>
                  <a:lnTo>
                    <a:pt x="16" y="6"/>
                  </a:lnTo>
                  <a:lnTo>
                    <a:pt x="16" y="6"/>
                  </a:lnTo>
                  <a:lnTo>
                    <a:pt x="18" y="8"/>
                  </a:lnTo>
                  <a:lnTo>
                    <a:pt x="18" y="8"/>
                  </a:lnTo>
                  <a:lnTo>
                    <a:pt x="18" y="16"/>
                  </a:lnTo>
                  <a:lnTo>
                    <a:pt x="18" y="16"/>
                  </a:lnTo>
                  <a:lnTo>
                    <a:pt x="18" y="22"/>
                  </a:lnTo>
                  <a:lnTo>
                    <a:pt x="18" y="22"/>
                  </a:lnTo>
                  <a:lnTo>
                    <a:pt x="16" y="26"/>
                  </a:lnTo>
                  <a:lnTo>
                    <a:pt x="16" y="26"/>
                  </a:lnTo>
                  <a:lnTo>
                    <a:pt x="14" y="26"/>
                  </a:lnTo>
                  <a:lnTo>
                    <a:pt x="14" y="26"/>
                  </a:lnTo>
                  <a:lnTo>
                    <a:pt x="12" y="26"/>
                  </a:lnTo>
                  <a:lnTo>
                    <a:pt x="12" y="26"/>
                  </a:lnTo>
                  <a:lnTo>
                    <a:pt x="10" y="22"/>
                  </a:lnTo>
                  <a:lnTo>
                    <a:pt x="10" y="22"/>
                  </a:lnTo>
                  <a:lnTo>
                    <a:pt x="8" y="16"/>
                  </a:lnTo>
                  <a:lnTo>
                    <a:pt x="8" y="16"/>
                  </a:lnTo>
                  <a:lnTo>
                    <a:pt x="10" y="8"/>
                  </a:lnTo>
                  <a:lnTo>
                    <a:pt x="10"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40" name="Rectangle 1051"/>
            <p:cNvSpPr>
              <a:spLocks noChangeArrowheads="1"/>
            </p:cNvSpPr>
            <p:nvPr/>
          </p:nvSpPr>
          <p:spPr bwMode="auto">
            <a:xfrm>
              <a:off x="10263188" y="-3998913"/>
              <a:ext cx="25400" cy="9525"/>
            </a:xfrm>
            <a:prstGeom prst="rect">
              <a:avLst/>
            </a:prstGeom>
            <a:solidFill>
              <a:srgbClr val="FFFFFF"/>
            </a:solidFill>
            <a:ln w="9525">
              <a:noFill/>
              <a:miter lim="800000"/>
              <a:headEnd/>
              <a:tailEnd/>
            </a:ln>
          </p:spPr>
          <p:txBody>
            <a:bodyPr/>
            <a:lstStyle/>
            <a:p>
              <a:pPr>
                <a:defRPr/>
              </a:pPr>
              <a:endParaRPr lang="da-DK">
                <a:ea typeface="ＭＳ Ｐゴシック" pitchFamily="-97" charset="-128"/>
              </a:endParaRPr>
            </a:p>
          </p:txBody>
        </p:sp>
        <p:sp>
          <p:nvSpPr>
            <p:cNvPr id="341" name="Freeform 1052"/>
            <p:cNvSpPr>
              <a:spLocks/>
            </p:cNvSpPr>
            <p:nvPr/>
          </p:nvSpPr>
          <p:spPr bwMode="auto">
            <a:xfrm>
              <a:off x="8780463" y="-4024313"/>
              <a:ext cx="44450" cy="47625"/>
            </a:xfrm>
            <a:custGeom>
              <a:avLst/>
              <a:gdLst/>
              <a:ahLst/>
              <a:cxnLst>
                <a:cxn ang="0">
                  <a:pos x="28" y="24"/>
                </a:cxn>
                <a:cxn ang="0">
                  <a:pos x="8" y="24"/>
                </a:cxn>
                <a:cxn ang="0">
                  <a:pos x="8" y="0"/>
                </a:cxn>
                <a:cxn ang="0">
                  <a:pos x="0" y="0"/>
                </a:cxn>
                <a:cxn ang="0">
                  <a:pos x="0" y="30"/>
                </a:cxn>
                <a:cxn ang="0">
                  <a:pos x="28" y="30"/>
                </a:cxn>
                <a:cxn ang="0">
                  <a:pos x="28" y="24"/>
                </a:cxn>
              </a:cxnLst>
              <a:rect l="0" t="0" r="r" b="b"/>
              <a:pathLst>
                <a:path w="28" h="30">
                  <a:moveTo>
                    <a:pt x="28" y="24"/>
                  </a:moveTo>
                  <a:lnTo>
                    <a:pt x="8" y="24"/>
                  </a:lnTo>
                  <a:lnTo>
                    <a:pt x="8" y="0"/>
                  </a:lnTo>
                  <a:lnTo>
                    <a:pt x="0" y="0"/>
                  </a:lnTo>
                  <a:lnTo>
                    <a:pt x="0" y="30"/>
                  </a:lnTo>
                  <a:lnTo>
                    <a:pt x="28" y="30"/>
                  </a:lnTo>
                  <a:lnTo>
                    <a:pt x="28"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42" name="Freeform 1053"/>
            <p:cNvSpPr>
              <a:spLocks/>
            </p:cNvSpPr>
            <p:nvPr/>
          </p:nvSpPr>
          <p:spPr bwMode="auto">
            <a:xfrm>
              <a:off x="8834438" y="-4024313"/>
              <a:ext cx="63500" cy="47625"/>
            </a:xfrm>
            <a:custGeom>
              <a:avLst/>
              <a:gdLst/>
              <a:ahLst/>
              <a:cxnLst>
                <a:cxn ang="0">
                  <a:pos x="8" y="6"/>
                </a:cxn>
                <a:cxn ang="0">
                  <a:pos x="16" y="30"/>
                </a:cxn>
                <a:cxn ang="0">
                  <a:pos x="24" y="30"/>
                </a:cxn>
                <a:cxn ang="0">
                  <a:pos x="32" y="6"/>
                </a:cxn>
                <a:cxn ang="0">
                  <a:pos x="32" y="30"/>
                </a:cxn>
                <a:cxn ang="0">
                  <a:pos x="40" y="30"/>
                </a:cxn>
                <a:cxn ang="0">
                  <a:pos x="40" y="0"/>
                </a:cxn>
                <a:cxn ang="0">
                  <a:pos x="26" y="0"/>
                </a:cxn>
                <a:cxn ang="0">
                  <a:pos x="20" y="20"/>
                </a:cxn>
                <a:cxn ang="0">
                  <a:pos x="12" y="0"/>
                </a:cxn>
                <a:cxn ang="0">
                  <a:pos x="0" y="0"/>
                </a:cxn>
                <a:cxn ang="0">
                  <a:pos x="0" y="30"/>
                </a:cxn>
                <a:cxn ang="0">
                  <a:pos x="8" y="30"/>
                </a:cxn>
                <a:cxn ang="0">
                  <a:pos x="8" y="6"/>
                </a:cxn>
              </a:cxnLst>
              <a:rect l="0" t="0" r="r" b="b"/>
              <a:pathLst>
                <a:path w="40" h="30">
                  <a:moveTo>
                    <a:pt x="8" y="6"/>
                  </a:moveTo>
                  <a:lnTo>
                    <a:pt x="16" y="30"/>
                  </a:lnTo>
                  <a:lnTo>
                    <a:pt x="24" y="30"/>
                  </a:lnTo>
                  <a:lnTo>
                    <a:pt x="32" y="6"/>
                  </a:lnTo>
                  <a:lnTo>
                    <a:pt x="32" y="30"/>
                  </a:lnTo>
                  <a:lnTo>
                    <a:pt x="40" y="30"/>
                  </a:lnTo>
                  <a:lnTo>
                    <a:pt x="40" y="0"/>
                  </a:lnTo>
                  <a:lnTo>
                    <a:pt x="26" y="0"/>
                  </a:lnTo>
                  <a:lnTo>
                    <a:pt x="20" y="20"/>
                  </a:lnTo>
                  <a:lnTo>
                    <a:pt x="12" y="0"/>
                  </a:lnTo>
                  <a:lnTo>
                    <a:pt x="0" y="0"/>
                  </a:lnTo>
                  <a:lnTo>
                    <a:pt x="0" y="30"/>
                  </a:lnTo>
                  <a:lnTo>
                    <a:pt x="8" y="30"/>
                  </a:lnTo>
                  <a:lnTo>
                    <a:pt x="8" y="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43" name="Rectangle 1054"/>
            <p:cNvSpPr>
              <a:spLocks noChangeArrowheads="1"/>
            </p:cNvSpPr>
            <p:nvPr/>
          </p:nvSpPr>
          <p:spPr bwMode="auto">
            <a:xfrm>
              <a:off x="8755063" y="-4024313"/>
              <a:ext cx="12700" cy="47625"/>
            </a:xfrm>
            <a:prstGeom prst="rect">
              <a:avLst/>
            </a:prstGeom>
            <a:solidFill>
              <a:srgbClr val="FFFFFF"/>
            </a:solidFill>
            <a:ln w="9525">
              <a:noFill/>
              <a:miter lim="800000"/>
              <a:headEnd/>
              <a:tailEnd/>
            </a:ln>
          </p:spPr>
          <p:txBody>
            <a:bodyPr/>
            <a:lstStyle/>
            <a:p>
              <a:pPr>
                <a:defRPr/>
              </a:pPr>
              <a:endParaRPr lang="da-DK">
                <a:ea typeface="ＭＳ Ｐゴシック" pitchFamily="-97" charset="-128"/>
              </a:endParaRPr>
            </a:p>
          </p:txBody>
        </p:sp>
        <p:sp>
          <p:nvSpPr>
            <p:cNvPr id="344" name="Freeform 1055"/>
            <p:cNvSpPr>
              <a:spLocks/>
            </p:cNvSpPr>
            <p:nvPr/>
          </p:nvSpPr>
          <p:spPr bwMode="auto">
            <a:xfrm>
              <a:off x="8701088" y="-4024313"/>
              <a:ext cx="44450" cy="47625"/>
            </a:xfrm>
            <a:custGeom>
              <a:avLst/>
              <a:gdLst/>
              <a:ahLst/>
              <a:cxnLst>
                <a:cxn ang="0">
                  <a:pos x="8" y="16"/>
                </a:cxn>
                <a:cxn ang="0">
                  <a:pos x="26" y="16"/>
                </a:cxn>
                <a:cxn ang="0">
                  <a:pos x="26" y="12"/>
                </a:cxn>
                <a:cxn ang="0">
                  <a:pos x="8" y="12"/>
                </a:cxn>
                <a:cxn ang="0">
                  <a:pos x="8" y="4"/>
                </a:cxn>
                <a:cxn ang="0">
                  <a:pos x="28" y="4"/>
                </a:cxn>
                <a:cxn ang="0">
                  <a:pos x="28" y="0"/>
                </a:cxn>
                <a:cxn ang="0">
                  <a:pos x="0" y="0"/>
                </a:cxn>
                <a:cxn ang="0">
                  <a:pos x="0" y="30"/>
                </a:cxn>
                <a:cxn ang="0">
                  <a:pos x="8" y="30"/>
                </a:cxn>
                <a:cxn ang="0">
                  <a:pos x="8" y="16"/>
                </a:cxn>
              </a:cxnLst>
              <a:rect l="0" t="0" r="r" b="b"/>
              <a:pathLst>
                <a:path w="28" h="30">
                  <a:moveTo>
                    <a:pt x="8" y="16"/>
                  </a:moveTo>
                  <a:lnTo>
                    <a:pt x="26" y="16"/>
                  </a:lnTo>
                  <a:lnTo>
                    <a:pt x="26" y="12"/>
                  </a:lnTo>
                  <a:lnTo>
                    <a:pt x="8" y="12"/>
                  </a:lnTo>
                  <a:lnTo>
                    <a:pt x="8" y="4"/>
                  </a:lnTo>
                  <a:lnTo>
                    <a:pt x="28" y="4"/>
                  </a:lnTo>
                  <a:lnTo>
                    <a:pt x="28" y="0"/>
                  </a:lnTo>
                  <a:lnTo>
                    <a:pt x="0" y="0"/>
                  </a:lnTo>
                  <a:lnTo>
                    <a:pt x="0" y="30"/>
                  </a:lnTo>
                  <a:lnTo>
                    <a:pt x="8" y="30"/>
                  </a:lnTo>
                  <a:lnTo>
                    <a:pt x="8" y="1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45" name="Freeform 1056"/>
            <p:cNvSpPr>
              <a:spLocks/>
            </p:cNvSpPr>
            <p:nvPr/>
          </p:nvSpPr>
          <p:spPr bwMode="auto">
            <a:xfrm>
              <a:off x="9898063" y="-4030663"/>
              <a:ext cx="25400" cy="47625"/>
            </a:xfrm>
            <a:custGeom>
              <a:avLst/>
              <a:gdLst/>
              <a:ahLst/>
              <a:cxnLst>
                <a:cxn ang="0">
                  <a:pos x="10" y="30"/>
                </a:cxn>
                <a:cxn ang="0">
                  <a:pos x="16" y="30"/>
                </a:cxn>
                <a:cxn ang="0">
                  <a:pos x="16" y="0"/>
                </a:cxn>
                <a:cxn ang="0">
                  <a:pos x="10" y="0"/>
                </a:cxn>
                <a:cxn ang="0">
                  <a:pos x="10" y="0"/>
                </a:cxn>
                <a:cxn ang="0">
                  <a:pos x="6" y="6"/>
                </a:cxn>
                <a:cxn ang="0">
                  <a:pos x="6" y="6"/>
                </a:cxn>
                <a:cxn ang="0">
                  <a:pos x="0" y="8"/>
                </a:cxn>
                <a:cxn ang="0">
                  <a:pos x="0" y="14"/>
                </a:cxn>
                <a:cxn ang="0">
                  <a:pos x="0" y="14"/>
                </a:cxn>
                <a:cxn ang="0">
                  <a:pos x="10" y="10"/>
                </a:cxn>
                <a:cxn ang="0">
                  <a:pos x="10" y="30"/>
                </a:cxn>
              </a:cxnLst>
              <a:rect l="0" t="0" r="r" b="b"/>
              <a:pathLst>
                <a:path w="16" h="30">
                  <a:moveTo>
                    <a:pt x="10" y="30"/>
                  </a:moveTo>
                  <a:lnTo>
                    <a:pt x="16" y="30"/>
                  </a:lnTo>
                  <a:lnTo>
                    <a:pt x="16" y="0"/>
                  </a:lnTo>
                  <a:lnTo>
                    <a:pt x="10" y="0"/>
                  </a:lnTo>
                  <a:lnTo>
                    <a:pt x="10" y="0"/>
                  </a:lnTo>
                  <a:lnTo>
                    <a:pt x="6" y="6"/>
                  </a:lnTo>
                  <a:lnTo>
                    <a:pt x="6" y="6"/>
                  </a:lnTo>
                  <a:lnTo>
                    <a:pt x="0" y="8"/>
                  </a:lnTo>
                  <a:lnTo>
                    <a:pt x="0" y="14"/>
                  </a:lnTo>
                  <a:lnTo>
                    <a:pt x="0" y="14"/>
                  </a:lnTo>
                  <a:lnTo>
                    <a:pt x="10" y="10"/>
                  </a:lnTo>
                  <a:lnTo>
                    <a:pt x="10" y="3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46" name="Freeform 1057"/>
            <p:cNvSpPr>
              <a:spLocks noEditPoints="1"/>
            </p:cNvSpPr>
            <p:nvPr/>
          </p:nvSpPr>
          <p:spPr bwMode="auto">
            <a:xfrm>
              <a:off x="9745663" y="-4030663"/>
              <a:ext cx="41275" cy="47625"/>
            </a:xfrm>
            <a:custGeom>
              <a:avLst/>
              <a:gdLst/>
              <a:ahLst/>
              <a:cxnLst>
                <a:cxn ang="0">
                  <a:pos x="12" y="30"/>
                </a:cxn>
                <a:cxn ang="0">
                  <a:pos x="12" y="30"/>
                </a:cxn>
                <a:cxn ang="0">
                  <a:pos x="18" y="30"/>
                </a:cxn>
                <a:cxn ang="0">
                  <a:pos x="22" y="28"/>
                </a:cxn>
                <a:cxn ang="0">
                  <a:pos x="22" y="28"/>
                </a:cxn>
                <a:cxn ang="0">
                  <a:pos x="24" y="22"/>
                </a:cxn>
                <a:cxn ang="0">
                  <a:pos x="26" y="16"/>
                </a:cxn>
                <a:cxn ang="0">
                  <a:pos x="26" y="16"/>
                </a:cxn>
                <a:cxn ang="0">
                  <a:pos x="24" y="8"/>
                </a:cxn>
                <a:cxn ang="0">
                  <a:pos x="22" y="4"/>
                </a:cxn>
                <a:cxn ang="0">
                  <a:pos x="22" y="4"/>
                </a:cxn>
                <a:cxn ang="0">
                  <a:pos x="18" y="2"/>
                </a:cxn>
                <a:cxn ang="0">
                  <a:pos x="12" y="0"/>
                </a:cxn>
                <a:cxn ang="0">
                  <a:pos x="12" y="0"/>
                </a:cxn>
                <a:cxn ang="0">
                  <a:pos x="8" y="2"/>
                </a:cxn>
                <a:cxn ang="0">
                  <a:pos x="4" y="4"/>
                </a:cxn>
                <a:cxn ang="0">
                  <a:pos x="4" y="4"/>
                </a:cxn>
                <a:cxn ang="0">
                  <a:pos x="0" y="8"/>
                </a:cxn>
                <a:cxn ang="0">
                  <a:pos x="0" y="16"/>
                </a:cxn>
                <a:cxn ang="0">
                  <a:pos x="0" y="16"/>
                </a:cxn>
                <a:cxn ang="0">
                  <a:pos x="0" y="22"/>
                </a:cxn>
                <a:cxn ang="0">
                  <a:pos x="4" y="28"/>
                </a:cxn>
                <a:cxn ang="0">
                  <a:pos x="4" y="28"/>
                </a:cxn>
                <a:cxn ang="0">
                  <a:pos x="8" y="30"/>
                </a:cxn>
                <a:cxn ang="0">
                  <a:pos x="12" y="30"/>
                </a:cxn>
                <a:cxn ang="0">
                  <a:pos x="12" y="30"/>
                </a:cxn>
                <a:cxn ang="0">
                  <a:pos x="8" y="8"/>
                </a:cxn>
                <a:cxn ang="0">
                  <a:pos x="8" y="8"/>
                </a:cxn>
                <a:cxn ang="0">
                  <a:pos x="10" y="6"/>
                </a:cxn>
                <a:cxn ang="0">
                  <a:pos x="10" y="6"/>
                </a:cxn>
                <a:cxn ang="0">
                  <a:pos x="12" y="6"/>
                </a:cxn>
                <a:cxn ang="0">
                  <a:pos x="12" y="6"/>
                </a:cxn>
                <a:cxn ang="0">
                  <a:pos x="16" y="6"/>
                </a:cxn>
                <a:cxn ang="0">
                  <a:pos x="16" y="6"/>
                </a:cxn>
                <a:cxn ang="0">
                  <a:pos x="18" y="8"/>
                </a:cxn>
                <a:cxn ang="0">
                  <a:pos x="18" y="8"/>
                </a:cxn>
                <a:cxn ang="0">
                  <a:pos x="18" y="16"/>
                </a:cxn>
                <a:cxn ang="0">
                  <a:pos x="18" y="16"/>
                </a:cxn>
                <a:cxn ang="0">
                  <a:pos x="18" y="24"/>
                </a:cxn>
                <a:cxn ang="0">
                  <a:pos x="18" y="24"/>
                </a:cxn>
                <a:cxn ang="0">
                  <a:pos x="16" y="26"/>
                </a:cxn>
                <a:cxn ang="0">
                  <a:pos x="16" y="26"/>
                </a:cxn>
                <a:cxn ang="0">
                  <a:pos x="12" y="26"/>
                </a:cxn>
                <a:cxn ang="0">
                  <a:pos x="12" y="26"/>
                </a:cxn>
                <a:cxn ang="0">
                  <a:pos x="10" y="26"/>
                </a:cxn>
                <a:cxn ang="0">
                  <a:pos x="10" y="26"/>
                </a:cxn>
                <a:cxn ang="0">
                  <a:pos x="8" y="22"/>
                </a:cxn>
                <a:cxn ang="0">
                  <a:pos x="8" y="22"/>
                </a:cxn>
                <a:cxn ang="0">
                  <a:pos x="8" y="16"/>
                </a:cxn>
                <a:cxn ang="0">
                  <a:pos x="8" y="16"/>
                </a:cxn>
                <a:cxn ang="0">
                  <a:pos x="8" y="8"/>
                </a:cxn>
                <a:cxn ang="0">
                  <a:pos x="8" y="8"/>
                </a:cxn>
              </a:cxnLst>
              <a:rect l="0" t="0" r="r" b="b"/>
              <a:pathLst>
                <a:path w="26" h="30">
                  <a:moveTo>
                    <a:pt x="12" y="30"/>
                  </a:moveTo>
                  <a:lnTo>
                    <a:pt x="12" y="30"/>
                  </a:lnTo>
                  <a:lnTo>
                    <a:pt x="18" y="30"/>
                  </a:lnTo>
                  <a:lnTo>
                    <a:pt x="22" y="28"/>
                  </a:lnTo>
                  <a:lnTo>
                    <a:pt x="22" y="28"/>
                  </a:lnTo>
                  <a:lnTo>
                    <a:pt x="24" y="22"/>
                  </a:lnTo>
                  <a:lnTo>
                    <a:pt x="26" y="16"/>
                  </a:lnTo>
                  <a:lnTo>
                    <a:pt x="26" y="16"/>
                  </a:lnTo>
                  <a:lnTo>
                    <a:pt x="24" y="8"/>
                  </a:lnTo>
                  <a:lnTo>
                    <a:pt x="22" y="4"/>
                  </a:lnTo>
                  <a:lnTo>
                    <a:pt x="22" y="4"/>
                  </a:lnTo>
                  <a:lnTo>
                    <a:pt x="18" y="2"/>
                  </a:lnTo>
                  <a:lnTo>
                    <a:pt x="12" y="0"/>
                  </a:lnTo>
                  <a:lnTo>
                    <a:pt x="12" y="0"/>
                  </a:lnTo>
                  <a:lnTo>
                    <a:pt x="8" y="2"/>
                  </a:lnTo>
                  <a:lnTo>
                    <a:pt x="4" y="4"/>
                  </a:lnTo>
                  <a:lnTo>
                    <a:pt x="4" y="4"/>
                  </a:lnTo>
                  <a:lnTo>
                    <a:pt x="0" y="8"/>
                  </a:lnTo>
                  <a:lnTo>
                    <a:pt x="0" y="16"/>
                  </a:lnTo>
                  <a:lnTo>
                    <a:pt x="0" y="16"/>
                  </a:lnTo>
                  <a:lnTo>
                    <a:pt x="0" y="22"/>
                  </a:lnTo>
                  <a:lnTo>
                    <a:pt x="4" y="28"/>
                  </a:lnTo>
                  <a:lnTo>
                    <a:pt x="4" y="28"/>
                  </a:lnTo>
                  <a:lnTo>
                    <a:pt x="8" y="30"/>
                  </a:lnTo>
                  <a:lnTo>
                    <a:pt x="12" y="30"/>
                  </a:lnTo>
                  <a:lnTo>
                    <a:pt x="12" y="30"/>
                  </a:lnTo>
                  <a:close/>
                  <a:moveTo>
                    <a:pt x="8" y="8"/>
                  </a:moveTo>
                  <a:lnTo>
                    <a:pt x="8" y="8"/>
                  </a:lnTo>
                  <a:lnTo>
                    <a:pt x="10" y="6"/>
                  </a:lnTo>
                  <a:lnTo>
                    <a:pt x="10" y="6"/>
                  </a:lnTo>
                  <a:lnTo>
                    <a:pt x="12" y="6"/>
                  </a:lnTo>
                  <a:lnTo>
                    <a:pt x="12" y="6"/>
                  </a:lnTo>
                  <a:lnTo>
                    <a:pt x="16" y="6"/>
                  </a:lnTo>
                  <a:lnTo>
                    <a:pt x="16" y="6"/>
                  </a:lnTo>
                  <a:lnTo>
                    <a:pt x="18" y="8"/>
                  </a:lnTo>
                  <a:lnTo>
                    <a:pt x="18" y="8"/>
                  </a:lnTo>
                  <a:lnTo>
                    <a:pt x="18" y="16"/>
                  </a:lnTo>
                  <a:lnTo>
                    <a:pt x="18" y="16"/>
                  </a:lnTo>
                  <a:lnTo>
                    <a:pt x="18" y="24"/>
                  </a:lnTo>
                  <a:lnTo>
                    <a:pt x="18" y="24"/>
                  </a:lnTo>
                  <a:lnTo>
                    <a:pt x="16" y="26"/>
                  </a:lnTo>
                  <a:lnTo>
                    <a:pt x="16" y="26"/>
                  </a:lnTo>
                  <a:lnTo>
                    <a:pt x="12" y="26"/>
                  </a:lnTo>
                  <a:lnTo>
                    <a:pt x="12" y="26"/>
                  </a:lnTo>
                  <a:lnTo>
                    <a:pt x="10" y="26"/>
                  </a:lnTo>
                  <a:lnTo>
                    <a:pt x="10" y="26"/>
                  </a:lnTo>
                  <a:lnTo>
                    <a:pt x="8" y="22"/>
                  </a:lnTo>
                  <a:lnTo>
                    <a:pt x="8" y="22"/>
                  </a:lnTo>
                  <a:lnTo>
                    <a:pt x="8" y="16"/>
                  </a:lnTo>
                  <a:lnTo>
                    <a:pt x="8" y="16"/>
                  </a:lnTo>
                  <a:lnTo>
                    <a:pt x="8" y="8"/>
                  </a:lnTo>
                  <a:lnTo>
                    <a:pt x="8"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47" name="Freeform 1058"/>
            <p:cNvSpPr>
              <a:spLocks/>
            </p:cNvSpPr>
            <p:nvPr/>
          </p:nvSpPr>
          <p:spPr bwMode="auto">
            <a:xfrm>
              <a:off x="9844088" y="-4027488"/>
              <a:ext cx="44450" cy="44450"/>
            </a:xfrm>
            <a:custGeom>
              <a:avLst/>
              <a:gdLst/>
              <a:ahLst/>
              <a:cxnLst>
                <a:cxn ang="0">
                  <a:pos x="14" y="24"/>
                </a:cxn>
                <a:cxn ang="0">
                  <a:pos x="14" y="24"/>
                </a:cxn>
                <a:cxn ang="0">
                  <a:pos x="10" y="24"/>
                </a:cxn>
                <a:cxn ang="0">
                  <a:pos x="10" y="24"/>
                </a:cxn>
                <a:cxn ang="0">
                  <a:pos x="8" y="20"/>
                </a:cxn>
                <a:cxn ang="0">
                  <a:pos x="0" y="20"/>
                </a:cxn>
                <a:cxn ang="0">
                  <a:pos x="0" y="20"/>
                </a:cxn>
                <a:cxn ang="0">
                  <a:pos x="2" y="24"/>
                </a:cxn>
                <a:cxn ang="0">
                  <a:pos x="4" y="26"/>
                </a:cxn>
                <a:cxn ang="0">
                  <a:pos x="4" y="26"/>
                </a:cxn>
                <a:cxn ang="0">
                  <a:pos x="8" y="28"/>
                </a:cxn>
                <a:cxn ang="0">
                  <a:pos x="14" y="28"/>
                </a:cxn>
                <a:cxn ang="0">
                  <a:pos x="14" y="28"/>
                </a:cxn>
                <a:cxn ang="0">
                  <a:pos x="20" y="28"/>
                </a:cxn>
                <a:cxn ang="0">
                  <a:pos x="24" y="24"/>
                </a:cxn>
                <a:cxn ang="0">
                  <a:pos x="24" y="24"/>
                </a:cxn>
                <a:cxn ang="0">
                  <a:pos x="26" y="22"/>
                </a:cxn>
                <a:cxn ang="0">
                  <a:pos x="28" y="18"/>
                </a:cxn>
                <a:cxn ang="0">
                  <a:pos x="28" y="18"/>
                </a:cxn>
                <a:cxn ang="0">
                  <a:pos x="26" y="14"/>
                </a:cxn>
                <a:cxn ang="0">
                  <a:pos x="24" y="12"/>
                </a:cxn>
                <a:cxn ang="0">
                  <a:pos x="24" y="12"/>
                </a:cxn>
                <a:cxn ang="0">
                  <a:pos x="20" y="10"/>
                </a:cxn>
                <a:cxn ang="0">
                  <a:pos x="14" y="8"/>
                </a:cxn>
                <a:cxn ang="0">
                  <a:pos x="14" y="8"/>
                </a:cxn>
                <a:cxn ang="0">
                  <a:pos x="10" y="10"/>
                </a:cxn>
                <a:cxn ang="0">
                  <a:pos x="10" y="4"/>
                </a:cxn>
                <a:cxn ang="0">
                  <a:pos x="26" y="4"/>
                </a:cxn>
                <a:cxn ang="0">
                  <a:pos x="26" y="0"/>
                </a:cxn>
                <a:cxn ang="0">
                  <a:pos x="6" y="0"/>
                </a:cxn>
                <a:cxn ang="0">
                  <a:pos x="2" y="14"/>
                </a:cxn>
                <a:cxn ang="0">
                  <a:pos x="8" y="16"/>
                </a:cxn>
                <a:cxn ang="0">
                  <a:pos x="8" y="16"/>
                </a:cxn>
                <a:cxn ang="0">
                  <a:pos x="14" y="14"/>
                </a:cxn>
                <a:cxn ang="0">
                  <a:pos x="14" y="14"/>
                </a:cxn>
                <a:cxn ang="0">
                  <a:pos x="18" y="14"/>
                </a:cxn>
                <a:cxn ang="0">
                  <a:pos x="18" y="14"/>
                </a:cxn>
                <a:cxn ang="0">
                  <a:pos x="20" y="18"/>
                </a:cxn>
                <a:cxn ang="0">
                  <a:pos x="20" y="18"/>
                </a:cxn>
                <a:cxn ang="0">
                  <a:pos x="18" y="22"/>
                </a:cxn>
                <a:cxn ang="0">
                  <a:pos x="18" y="22"/>
                </a:cxn>
                <a:cxn ang="0">
                  <a:pos x="14" y="24"/>
                </a:cxn>
                <a:cxn ang="0">
                  <a:pos x="14" y="24"/>
                </a:cxn>
              </a:cxnLst>
              <a:rect l="0" t="0" r="r" b="b"/>
              <a:pathLst>
                <a:path w="28" h="28">
                  <a:moveTo>
                    <a:pt x="14" y="24"/>
                  </a:moveTo>
                  <a:lnTo>
                    <a:pt x="14" y="24"/>
                  </a:lnTo>
                  <a:lnTo>
                    <a:pt x="10" y="24"/>
                  </a:lnTo>
                  <a:lnTo>
                    <a:pt x="10" y="24"/>
                  </a:lnTo>
                  <a:lnTo>
                    <a:pt x="8" y="20"/>
                  </a:lnTo>
                  <a:lnTo>
                    <a:pt x="0" y="20"/>
                  </a:lnTo>
                  <a:lnTo>
                    <a:pt x="0" y="20"/>
                  </a:lnTo>
                  <a:lnTo>
                    <a:pt x="2" y="24"/>
                  </a:lnTo>
                  <a:lnTo>
                    <a:pt x="4" y="26"/>
                  </a:lnTo>
                  <a:lnTo>
                    <a:pt x="4" y="26"/>
                  </a:lnTo>
                  <a:lnTo>
                    <a:pt x="8" y="28"/>
                  </a:lnTo>
                  <a:lnTo>
                    <a:pt x="14" y="28"/>
                  </a:lnTo>
                  <a:lnTo>
                    <a:pt x="14" y="28"/>
                  </a:lnTo>
                  <a:lnTo>
                    <a:pt x="20" y="28"/>
                  </a:lnTo>
                  <a:lnTo>
                    <a:pt x="24" y="24"/>
                  </a:lnTo>
                  <a:lnTo>
                    <a:pt x="24" y="24"/>
                  </a:lnTo>
                  <a:lnTo>
                    <a:pt x="26" y="22"/>
                  </a:lnTo>
                  <a:lnTo>
                    <a:pt x="28" y="18"/>
                  </a:lnTo>
                  <a:lnTo>
                    <a:pt x="28" y="18"/>
                  </a:lnTo>
                  <a:lnTo>
                    <a:pt x="26" y="14"/>
                  </a:lnTo>
                  <a:lnTo>
                    <a:pt x="24" y="12"/>
                  </a:lnTo>
                  <a:lnTo>
                    <a:pt x="24" y="12"/>
                  </a:lnTo>
                  <a:lnTo>
                    <a:pt x="20" y="10"/>
                  </a:lnTo>
                  <a:lnTo>
                    <a:pt x="14" y="8"/>
                  </a:lnTo>
                  <a:lnTo>
                    <a:pt x="14" y="8"/>
                  </a:lnTo>
                  <a:lnTo>
                    <a:pt x="10" y="10"/>
                  </a:lnTo>
                  <a:lnTo>
                    <a:pt x="10" y="4"/>
                  </a:lnTo>
                  <a:lnTo>
                    <a:pt x="26" y="4"/>
                  </a:lnTo>
                  <a:lnTo>
                    <a:pt x="26" y="0"/>
                  </a:lnTo>
                  <a:lnTo>
                    <a:pt x="6" y="0"/>
                  </a:lnTo>
                  <a:lnTo>
                    <a:pt x="2" y="14"/>
                  </a:lnTo>
                  <a:lnTo>
                    <a:pt x="8" y="16"/>
                  </a:lnTo>
                  <a:lnTo>
                    <a:pt x="8" y="16"/>
                  </a:lnTo>
                  <a:lnTo>
                    <a:pt x="14" y="14"/>
                  </a:lnTo>
                  <a:lnTo>
                    <a:pt x="14" y="14"/>
                  </a:lnTo>
                  <a:lnTo>
                    <a:pt x="18" y="14"/>
                  </a:lnTo>
                  <a:lnTo>
                    <a:pt x="18" y="14"/>
                  </a:lnTo>
                  <a:lnTo>
                    <a:pt x="20" y="18"/>
                  </a:lnTo>
                  <a:lnTo>
                    <a:pt x="20" y="18"/>
                  </a:lnTo>
                  <a:lnTo>
                    <a:pt x="18" y="22"/>
                  </a:lnTo>
                  <a:lnTo>
                    <a:pt x="18" y="22"/>
                  </a:lnTo>
                  <a:lnTo>
                    <a:pt x="14" y="24"/>
                  </a:lnTo>
                  <a:lnTo>
                    <a:pt x="1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48" name="Freeform 1059"/>
            <p:cNvSpPr>
              <a:spLocks/>
            </p:cNvSpPr>
            <p:nvPr/>
          </p:nvSpPr>
          <p:spPr bwMode="auto">
            <a:xfrm>
              <a:off x="9793288" y="-4030663"/>
              <a:ext cx="41275" cy="47625"/>
            </a:xfrm>
            <a:custGeom>
              <a:avLst/>
              <a:gdLst/>
              <a:ahLst/>
              <a:cxnLst>
                <a:cxn ang="0">
                  <a:pos x="12" y="18"/>
                </a:cxn>
                <a:cxn ang="0">
                  <a:pos x="12" y="18"/>
                </a:cxn>
                <a:cxn ang="0">
                  <a:pos x="2" y="24"/>
                </a:cxn>
                <a:cxn ang="0">
                  <a:pos x="2" y="24"/>
                </a:cxn>
                <a:cxn ang="0">
                  <a:pos x="0" y="30"/>
                </a:cxn>
                <a:cxn ang="0">
                  <a:pos x="26" y="30"/>
                </a:cxn>
                <a:cxn ang="0">
                  <a:pos x="26" y="26"/>
                </a:cxn>
                <a:cxn ang="0">
                  <a:pos x="12" y="26"/>
                </a:cxn>
                <a:cxn ang="0">
                  <a:pos x="12" y="26"/>
                </a:cxn>
                <a:cxn ang="0">
                  <a:pos x="14" y="24"/>
                </a:cxn>
                <a:cxn ang="0">
                  <a:pos x="14" y="24"/>
                </a:cxn>
                <a:cxn ang="0">
                  <a:pos x="18" y="20"/>
                </a:cxn>
                <a:cxn ang="0">
                  <a:pos x="18" y="20"/>
                </a:cxn>
                <a:cxn ang="0">
                  <a:pos x="22" y="16"/>
                </a:cxn>
                <a:cxn ang="0">
                  <a:pos x="22" y="16"/>
                </a:cxn>
                <a:cxn ang="0">
                  <a:pos x="26" y="12"/>
                </a:cxn>
                <a:cxn ang="0">
                  <a:pos x="26" y="12"/>
                </a:cxn>
                <a:cxn ang="0">
                  <a:pos x="26" y="8"/>
                </a:cxn>
                <a:cxn ang="0">
                  <a:pos x="26" y="8"/>
                </a:cxn>
                <a:cxn ang="0">
                  <a:pos x="26" y="6"/>
                </a:cxn>
                <a:cxn ang="0">
                  <a:pos x="24" y="4"/>
                </a:cxn>
                <a:cxn ang="0">
                  <a:pos x="24" y="4"/>
                </a:cxn>
                <a:cxn ang="0">
                  <a:pos x="20" y="2"/>
                </a:cxn>
                <a:cxn ang="0">
                  <a:pos x="14" y="0"/>
                </a:cxn>
                <a:cxn ang="0">
                  <a:pos x="14" y="0"/>
                </a:cxn>
                <a:cxn ang="0">
                  <a:pos x="6" y="2"/>
                </a:cxn>
                <a:cxn ang="0">
                  <a:pos x="6" y="2"/>
                </a:cxn>
                <a:cxn ang="0">
                  <a:pos x="2" y="6"/>
                </a:cxn>
                <a:cxn ang="0">
                  <a:pos x="0" y="10"/>
                </a:cxn>
                <a:cxn ang="0">
                  <a:pos x="8" y="10"/>
                </a:cxn>
                <a:cxn ang="0">
                  <a:pos x="8" y="10"/>
                </a:cxn>
                <a:cxn ang="0">
                  <a:pos x="10" y="6"/>
                </a:cxn>
                <a:cxn ang="0">
                  <a:pos x="10" y="6"/>
                </a:cxn>
                <a:cxn ang="0">
                  <a:pos x="14" y="6"/>
                </a:cxn>
                <a:cxn ang="0">
                  <a:pos x="14" y="6"/>
                </a:cxn>
                <a:cxn ang="0">
                  <a:pos x="18" y="6"/>
                </a:cxn>
                <a:cxn ang="0">
                  <a:pos x="18" y="6"/>
                </a:cxn>
                <a:cxn ang="0">
                  <a:pos x="20" y="10"/>
                </a:cxn>
                <a:cxn ang="0">
                  <a:pos x="20" y="10"/>
                </a:cxn>
                <a:cxn ang="0">
                  <a:pos x="18" y="12"/>
                </a:cxn>
                <a:cxn ang="0">
                  <a:pos x="18" y="12"/>
                </a:cxn>
                <a:cxn ang="0">
                  <a:pos x="12" y="18"/>
                </a:cxn>
                <a:cxn ang="0">
                  <a:pos x="12" y="18"/>
                </a:cxn>
              </a:cxnLst>
              <a:rect l="0" t="0" r="r" b="b"/>
              <a:pathLst>
                <a:path w="26" h="30">
                  <a:moveTo>
                    <a:pt x="12" y="18"/>
                  </a:moveTo>
                  <a:lnTo>
                    <a:pt x="12" y="18"/>
                  </a:lnTo>
                  <a:lnTo>
                    <a:pt x="2" y="24"/>
                  </a:lnTo>
                  <a:lnTo>
                    <a:pt x="2" y="24"/>
                  </a:lnTo>
                  <a:lnTo>
                    <a:pt x="0" y="30"/>
                  </a:lnTo>
                  <a:lnTo>
                    <a:pt x="26" y="30"/>
                  </a:lnTo>
                  <a:lnTo>
                    <a:pt x="26" y="26"/>
                  </a:lnTo>
                  <a:lnTo>
                    <a:pt x="12" y="26"/>
                  </a:lnTo>
                  <a:lnTo>
                    <a:pt x="12" y="26"/>
                  </a:lnTo>
                  <a:lnTo>
                    <a:pt x="14" y="24"/>
                  </a:lnTo>
                  <a:lnTo>
                    <a:pt x="14" y="24"/>
                  </a:lnTo>
                  <a:lnTo>
                    <a:pt x="18" y="20"/>
                  </a:lnTo>
                  <a:lnTo>
                    <a:pt x="18" y="20"/>
                  </a:lnTo>
                  <a:lnTo>
                    <a:pt x="22" y="16"/>
                  </a:lnTo>
                  <a:lnTo>
                    <a:pt x="22" y="16"/>
                  </a:lnTo>
                  <a:lnTo>
                    <a:pt x="26" y="12"/>
                  </a:lnTo>
                  <a:lnTo>
                    <a:pt x="26" y="12"/>
                  </a:lnTo>
                  <a:lnTo>
                    <a:pt x="26" y="8"/>
                  </a:lnTo>
                  <a:lnTo>
                    <a:pt x="26" y="8"/>
                  </a:lnTo>
                  <a:lnTo>
                    <a:pt x="26" y="6"/>
                  </a:lnTo>
                  <a:lnTo>
                    <a:pt x="24" y="4"/>
                  </a:lnTo>
                  <a:lnTo>
                    <a:pt x="24" y="4"/>
                  </a:lnTo>
                  <a:lnTo>
                    <a:pt x="20" y="2"/>
                  </a:lnTo>
                  <a:lnTo>
                    <a:pt x="14" y="0"/>
                  </a:lnTo>
                  <a:lnTo>
                    <a:pt x="14" y="0"/>
                  </a:lnTo>
                  <a:lnTo>
                    <a:pt x="6" y="2"/>
                  </a:lnTo>
                  <a:lnTo>
                    <a:pt x="6" y="2"/>
                  </a:lnTo>
                  <a:lnTo>
                    <a:pt x="2" y="6"/>
                  </a:lnTo>
                  <a:lnTo>
                    <a:pt x="0" y="10"/>
                  </a:lnTo>
                  <a:lnTo>
                    <a:pt x="8" y="10"/>
                  </a:lnTo>
                  <a:lnTo>
                    <a:pt x="8" y="10"/>
                  </a:lnTo>
                  <a:lnTo>
                    <a:pt x="10" y="6"/>
                  </a:lnTo>
                  <a:lnTo>
                    <a:pt x="10" y="6"/>
                  </a:lnTo>
                  <a:lnTo>
                    <a:pt x="14" y="6"/>
                  </a:lnTo>
                  <a:lnTo>
                    <a:pt x="14" y="6"/>
                  </a:lnTo>
                  <a:lnTo>
                    <a:pt x="18" y="6"/>
                  </a:lnTo>
                  <a:lnTo>
                    <a:pt x="18" y="6"/>
                  </a:lnTo>
                  <a:lnTo>
                    <a:pt x="20" y="10"/>
                  </a:lnTo>
                  <a:lnTo>
                    <a:pt x="20" y="10"/>
                  </a:lnTo>
                  <a:lnTo>
                    <a:pt x="18" y="12"/>
                  </a:lnTo>
                  <a:lnTo>
                    <a:pt x="18" y="12"/>
                  </a:lnTo>
                  <a:lnTo>
                    <a:pt x="12" y="18"/>
                  </a:lnTo>
                  <a:lnTo>
                    <a:pt x="12" y="1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49" name="Freeform 1060"/>
            <p:cNvSpPr>
              <a:spLocks/>
            </p:cNvSpPr>
            <p:nvPr/>
          </p:nvSpPr>
          <p:spPr bwMode="auto">
            <a:xfrm>
              <a:off x="8961438" y="-1744663"/>
              <a:ext cx="82550" cy="47625"/>
            </a:xfrm>
            <a:custGeom>
              <a:avLst/>
              <a:gdLst/>
              <a:ahLst/>
              <a:cxnLst>
                <a:cxn ang="0">
                  <a:pos x="0" y="0"/>
                </a:cxn>
                <a:cxn ang="0">
                  <a:pos x="0" y="14"/>
                </a:cxn>
                <a:cxn ang="0">
                  <a:pos x="0" y="30"/>
                </a:cxn>
                <a:cxn ang="0">
                  <a:pos x="26" y="22"/>
                </a:cxn>
                <a:cxn ang="0">
                  <a:pos x="52" y="14"/>
                </a:cxn>
                <a:cxn ang="0">
                  <a:pos x="26" y="8"/>
                </a:cxn>
                <a:cxn ang="0">
                  <a:pos x="0" y="0"/>
                </a:cxn>
              </a:cxnLst>
              <a:rect l="0" t="0" r="r" b="b"/>
              <a:pathLst>
                <a:path w="52" h="30">
                  <a:moveTo>
                    <a:pt x="0" y="0"/>
                  </a:moveTo>
                  <a:lnTo>
                    <a:pt x="0" y="14"/>
                  </a:lnTo>
                  <a:lnTo>
                    <a:pt x="0" y="30"/>
                  </a:lnTo>
                  <a:lnTo>
                    <a:pt x="26" y="22"/>
                  </a:lnTo>
                  <a:lnTo>
                    <a:pt x="52" y="14"/>
                  </a:lnTo>
                  <a:lnTo>
                    <a:pt x="26" y="8"/>
                  </a:lnTo>
                  <a:lnTo>
                    <a:pt x="0"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50" name="Freeform 1061"/>
            <p:cNvSpPr>
              <a:spLocks/>
            </p:cNvSpPr>
            <p:nvPr/>
          </p:nvSpPr>
          <p:spPr bwMode="auto">
            <a:xfrm>
              <a:off x="9024938" y="-1779588"/>
              <a:ext cx="31750" cy="47625"/>
            </a:xfrm>
            <a:custGeom>
              <a:avLst/>
              <a:gdLst/>
              <a:ahLst/>
              <a:cxnLst>
                <a:cxn ang="0">
                  <a:pos x="14" y="14"/>
                </a:cxn>
                <a:cxn ang="0">
                  <a:pos x="14" y="14"/>
                </a:cxn>
                <a:cxn ang="0">
                  <a:pos x="16" y="10"/>
                </a:cxn>
                <a:cxn ang="0">
                  <a:pos x="18" y="8"/>
                </a:cxn>
                <a:cxn ang="0">
                  <a:pos x="18" y="8"/>
                </a:cxn>
                <a:cxn ang="0">
                  <a:pos x="16" y="2"/>
                </a:cxn>
                <a:cxn ang="0">
                  <a:pos x="16" y="2"/>
                </a:cxn>
                <a:cxn ang="0">
                  <a:pos x="14" y="0"/>
                </a:cxn>
                <a:cxn ang="0">
                  <a:pos x="10" y="0"/>
                </a:cxn>
                <a:cxn ang="0">
                  <a:pos x="10" y="0"/>
                </a:cxn>
                <a:cxn ang="0">
                  <a:pos x="6" y="2"/>
                </a:cxn>
                <a:cxn ang="0">
                  <a:pos x="6" y="2"/>
                </a:cxn>
                <a:cxn ang="0">
                  <a:pos x="2" y="4"/>
                </a:cxn>
                <a:cxn ang="0">
                  <a:pos x="2" y="4"/>
                </a:cxn>
                <a:cxn ang="0">
                  <a:pos x="0" y="8"/>
                </a:cxn>
                <a:cxn ang="0">
                  <a:pos x="6" y="8"/>
                </a:cxn>
                <a:cxn ang="0">
                  <a:pos x="6" y="8"/>
                </a:cxn>
                <a:cxn ang="0">
                  <a:pos x="8" y="6"/>
                </a:cxn>
                <a:cxn ang="0">
                  <a:pos x="8" y="6"/>
                </a:cxn>
                <a:cxn ang="0">
                  <a:pos x="10" y="4"/>
                </a:cxn>
                <a:cxn ang="0">
                  <a:pos x="10" y="4"/>
                </a:cxn>
                <a:cxn ang="0">
                  <a:pos x="12" y="6"/>
                </a:cxn>
                <a:cxn ang="0">
                  <a:pos x="12" y="6"/>
                </a:cxn>
                <a:cxn ang="0">
                  <a:pos x="12" y="8"/>
                </a:cxn>
                <a:cxn ang="0">
                  <a:pos x="12" y="8"/>
                </a:cxn>
                <a:cxn ang="0">
                  <a:pos x="12" y="10"/>
                </a:cxn>
                <a:cxn ang="0">
                  <a:pos x="12" y="10"/>
                </a:cxn>
                <a:cxn ang="0">
                  <a:pos x="8" y="12"/>
                </a:cxn>
                <a:cxn ang="0">
                  <a:pos x="8" y="16"/>
                </a:cxn>
                <a:cxn ang="0">
                  <a:pos x="8" y="16"/>
                </a:cxn>
                <a:cxn ang="0">
                  <a:pos x="10" y="16"/>
                </a:cxn>
                <a:cxn ang="0">
                  <a:pos x="10" y="16"/>
                </a:cxn>
                <a:cxn ang="0">
                  <a:pos x="12" y="16"/>
                </a:cxn>
                <a:cxn ang="0">
                  <a:pos x="12" y="16"/>
                </a:cxn>
                <a:cxn ang="0">
                  <a:pos x="14" y="20"/>
                </a:cxn>
                <a:cxn ang="0">
                  <a:pos x="14" y="20"/>
                </a:cxn>
                <a:cxn ang="0">
                  <a:pos x="12" y="24"/>
                </a:cxn>
                <a:cxn ang="0">
                  <a:pos x="12" y="24"/>
                </a:cxn>
                <a:cxn ang="0">
                  <a:pos x="10" y="24"/>
                </a:cxn>
                <a:cxn ang="0">
                  <a:pos x="10" y="24"/>
                </a:cxn>
                <a:cxn ang="0">
                  <a:pos x="8" y="24"/>
                </a:cxn>
                <a:cxn ang="0">
                  <a:pos x="8" y="24"/>
                </a:cxn>
                <a:cxn ang="0">
                  <a:pos x="6" y="20"/>
                </a:cxn>
                <a:cxn ang="0">
                  <a:pos x="0" y="22"/>
                </a:cxn>
                <a:cxn ang="0">
                  <a:pos x="0" y="22"/>
                </a:cxn>
                <a:cxn ang="0">
                  <a:pos x="2" y="24"/>
                </a:cxn>
                <a:cxn ang="0">
                  <a:pos x="4" y="28"/>
                </a:cxn>
                <a:cxn ang="0">
                  <a:pos x="4" y="28"/>
                </a:cxn>
                <a:cxn ang="0">
                  <a:pos x="6" y="28"/>
                </a:cxn>
                <a:cxn ang="0">
                  <a:pos x="10" y="30"/>
                </a:cxn>
                <a:cxn ang="0">
                  <a:pos x="10" y="30"/>
                </a:cxn>
                <a:cxn ang="0">
                  <a:pos x="14" y="28"/>
                </a:cxn>
                <a:cxn ang="0">
                  <a:pos x="16" y="26"/>
                </a:cxn>
                <a:cxn ang="0">
                  <a:pos x="16" y="26"/>
                </a:cxn>
                <a:cxn ang="0">
                  <a:pos x="18" y="24"/>
                </a:cxn>
                <a:cxn ang="0">
                  <a:pos x="20" y="20"/>
                </a:cxn>
                <a:cxn ang="0">
                  <a:pos x="20" y="20"/>
                </a:cxn>
                <a:cxn ang="0">
                  <a:pos x="18" y="16"/>
                </a:cxn>
                <a:cxn ang="0">
                  <a:pos x="18" y="16"/>
                </a:cxn>
                <a:cxn ang="0">
                  <a:pos x="14" y="14"/>
                </a:cxn>
                <a:cxn ang="0">
                  <a:pos x="14" y="14"/>
                </a:cxn>
              </a:cxnLst>
              <a:rect l="0" t="0" r="r" b="b"/>
              <a:pathLst>
                <a:path w="20" h="30">
                  <a:moveTo>
                    <a:pt x="14" y="14"/>
                  </a:moveTo>
                  <a:lnTo>
                    <a:pt x="14" y="14"/>
                  </a:lnTo>
                  <a:lnTo>
                    <a:pt x="16" y="10"/>
                  </a:lnTo>
                  <a:lnTo>
                    <a:pt x="18" y="8"/>
                  </a:lnTo>
                  <a:lnTo>
                    <a:pt x="18" y="8"/>
                  </a:lnTo>
                  <a:lnTo>
                    <a:pt x="16" y="2"/>
                  </a:lnTo>
                  <a:lnTo>
                    <a:pt x="16" y="2"/>
                  </a:lnTo>
                  <a:lnTo>
                    <a:pt x="14" y="0"/>
                  </a:lnTo>
                  <a:lnTo>
                    <a:pt x="10" y="0"/>
                  </a:lnTo>
                  <a:lnTo>
                    <a:pt x="10" y="0"/>
                  </a:lnTo>
                  <a:lnTo>
                    <a:pt x="6" y="2"/>
                  </a:lnTo>
                  <a:lnTo>
                    <a:pt x="6" y="2"/>
                  </a:lnTo>
                  <a:lnTo>
                    <a:pt x="2" y="4"/>
                  </a:lnTo>
                  <a:lnTo>
                    <a:pt x="2" y="4"/>
                  </a:lnTo>
                  <a:lnTo>
                    <a:pt x="0" y="8"/>
                  </a:lnTo>
                  <a:lnTo>
                    <a:pt x="6" y="8"/>
                  </a:lnTo>
                  <a:lnTo>
                    <a:pt x="6" y="8"/>
                  </a:lnTo>
                  <a:lnTo>
                    <a:pt x="8" y="6"/>
                  </a:lnTo>
                  <a:lnTo>
                    <a:pt x="8" y="6"/>
                  </a:lnTo>
                  <a:lnTo>
                    <a:pt x="10" y="4"/>
                  </a:lnTo>
                  <a:lnTo>
                    <a:pt x="10" y="4"/>
                  </a:lnTo>
                  <a:lnTo>
                    <a:pt x="12" y="6"/>
                  </a:lnTo>
                  <a:lnTo>
                    <a:pt x="12" y="6"/>
                  </a:lnTo>
                  <a:lnTo>
                    <a:pt x="12" y="8"/>
                  </a:lnTo>
                  <a:lnTo>
                    <a:pt x="12" y="8"/>
                  </a:lnTo>
                  <a:lnTo>
                    <a:pt x="12" y="10"/>
                  </a:lnTo>
                  <a:lnTo>
                    <a:pt x="12" y="10"/>
                  </a:lnTo>
                  <a:lnTo>
                    <a:pt x="8" y="12"/>
                  </a:lnTo>
                  <a:lnTo>
                    <a:pt x="8" y="16"/>
                  </a:lnTo>
                  <a:lnTo>
                    <a:pt x="8" y="16"/>
                  </a:lnTo>
                  <a:lnTo>
                    <a:pt x="10" y="16"/>
                  </a:lnTo>
                  <a:lnTo>
                    <a:pt x="10" y="16"/>
                  </a:lnTo>
                  <a:lnTo>
                    <a:pt x="12" y="16"/>
                  </a:lnTo>
                  <a:lnTo>
                    <a:pt x="12" y="16"/>
                  </a:lnTo>
                  <a:lnTo>
                    <a:pt x="14" y="20"/>
                  </a:lnTo>
                  <a:lnTo>
                    <a:pt x="14" y="20"/>
                  </a:lnTo>
                  <a:lnTo>
                    <a:pt x="12" y="24"/>
                  </a:lnTo>
                  <a:lnTo>
                    <a:pt x="12" y="24"/>
                  </a:lnTo>
                  <a:lnTo>
                    <a:pt x="10" y="24"/>
                  </a:lnTo>
                  <a:lnTo>
                    <a:pt x="10" y="24"/>
                  </a:lnTo>
                  <a:lnTo>
                    <a:pt x="8" y="24"/>
                  </a:lnTo>
                  <a:lnTo>
                    <a:pt x="8" y="24"/>
                  </a:lnTo>
                  <a:lnTo>
                    <a:pt x="6" y="20"/>
                  </a:lnTo>
                  <a:lnTo>
                    <a:pt x="0" y="22"/>
                  </a:lnTo>
                  <a:lnTo>
                    <a:pt x="0" y="22"/>
                  </a:lnTo>
                  <a:lnTo>
                    <a:pt x="2" y="24"/>
                  </a:lnTo>
                  <a:lnTo>
                    <a:pt x="4" y="28"/>
                  </a:lnTo>
                  <a:lnTo>
                    <a:pt x="4" y="28"/>
                  </a:lnTo>
                  <a:lnTo>
                    <a:pt x="6" y="28"/>
                  </a:lnTo>
                  <a:lnTo>
                    <a:pt x="10" y="30"/>
                  </a:lnTo>
                  <a:lnTo>
                    <a:pt x="10" y="30"/>
                  </a:lnTo>
                  <a:lnTo>
                    <a:pt x="14" y="28"/>
                  </a:lnTo>
                  <a:lnTo>
                    <a:pt x="16" y="26"/>
                  </a:lnTo>
                  <a:lnTo>
                    <a:pt x="16" y="26"/>
                  </a:lnTo>
                  <a:lnTo>
                    <a:pt x="18" y="24"/>
                  </a:lnTo>
                  <a:lnTo>
                    <a:pt x="20" y="20"/>
                  </a:lnTo>
                  <a:lnTo>
                    <a:pt x="20" y="20"/>
                  </a:lnTo>
                  <a:lnTo>
                    <a:pt x="18" y="16"/>
                  </a:lnTo>
                  <a:lnTo>
                    <a:pt x="18" y="16"/>
                  </a:lnTo>
                  <a:lnTo>
                    <a:pt x="14" y="14"/>
                  </a:lnTo>
                  <a:lnTo>
                    <a:pt x="14" y="1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51" name="Freeform 1062"/>
            <p:cNvSpPr>
              <a:spLocks/>
            </p:cNvSpPr>
            <p:nvPr/>
          </p:nvSpPr>
          <p:spPr bwMode="auto">
            <a:xfrm>
              <a:off x="8199438" y="-1779588"/>
              <a:ext cx="38100" cy="69850"/>
            </a:xfrm>
            <a:custGeom>
              <a:avLst/>
              <a:gdLst/>
              <a:ahLst/>
              <a:cxnLst>
                <a:cxn ang="0">
                  <a:pos x="20" y="20"/>
                </a:cxn>
                <a:cxn ang="0">
                  <a:pos x="22" y="16"/>
                </a:cxn>
                <a:cxn ang="0">
                  <a:pos x="24" y="12"/>
                </a:cxn>
                <a:cxn ang="0">
                  <a:pos x="20" y="4"/>
                </a:cxn>
                <a:cxn ang="0">
                  <a:pos x="16" y="2"/>
                </a:cxn>
                <a:cxn ang="0">
                  <a:pos x="10" y="0"/>
                </a:cxn>
                <a:cxn ang="0">
                  <a:pos x="2" y="2"/>
                </a:cxn>
                <a:cxn ang="0">
                  <a:pos x="0" y="6"/>
                </a:cxn>
                <a:cxn ang="0">
                  <a:pos x="0" y="14"/>
                </a:cxn>
                <a:cxn ang="0">
                  <a:pos x="10" y="10"/>
                </a:cxn>
                <a:cxn ang="0">
                  <a:pos x="10" y="8"/>
                </a:cxn>
                <a:cxn ang="0">
                  <a:pos x="12" y="6"/>
                </a:cxn>
                <a:cxn ang="0">
                  <a:pos x="12" y="8"/>
                </a:cxn>
                <a:cxn ang="0">
                  <a:pos x="14" y="10"/>
                </a:cxn>
                <a:cxn ang="0">
                  <a:pos x="14" y="12"/>
                </a:cxn>
                <a:cxn ang="0">
                  <a:pos x="12" y="16"/>
                </a:cxn>
                <a:cxn ang="0">
                  <a:pos x="12" y="18"/>
                </a:cxn>
                <a:cxn ang="0">
                  <a:pos x="8" y="24"/>
                </a:cxn>
                <a:cxn ang="0">
                  <a:pos x="12" y="24"/>
                </a:cxn>
                <a:cxn ang="0">
                  <a:pos x="12" y="26"/>
                </a:cxn>
                <a:cxn ang="0">
                  <a:pos x="14" y="28"/>
                </a:cxn>
                <a:cxn ang="0">
                  <a:pos x="14" y="32"/>
                </a:cxn>
                <a:cxn ang="0">
                  <a:pos x="12" y="36"/>
                </a:cxn>
                <a:cxn ang="0">
                  <a:pos x="12" y="38"/>
                </a:cxn>
                <a:cxn ang="0">
                  <a:pos x="10" y="36"/>
                </a:cxn>
                <a:cxn ang="0">
                  <a:pos x="10" y="26"/>
                </a:cxn>
                <a:cxn ang="0">
                  <a:pos x="0" y="30"/>
                </a:cxn>
                <a:cxn ang="0">
                  <a:pos x="0" y="38"/>
                </a:cxn>
                <a:cxn ang="0">
                  <a:pos x="4" y="42"/>
                </a:cxn>
                <a:cxn ang="0">
                  <a:pos x="12" y="44"/>
                </a:cxn>
                <a:cxn ang="0">
                  <a:pos x="18" y="42"/>
                </a:cxn>
                <a:cxn ang="0">
                  <a:pos x="22" y="38"/>
                </a:cxn>
                <a:cxn ang="0">
                  <a:pos x="24" y="30"/>
                </a:cxn>
                <a:cxn ang="0">
                  <a:pos x="22" y="22"/>
                </a:cxn>
                <a:cxn ang="0">
                  <a:pos x="20" y="20"/>
                </a:cxn>
              </a:cxnLst>
              <a:rect l="0" t="0" r="r" b="b"/>
              <a:pathLst>
                <a:path w="24" h="44">
                  <a:moveTo>
                    <a:pt x="20" y="20"/>
                  </a:moveTo>
                  <a:lnTo>
                    <a:pt x="20" y="20"/>
                  </a:lnTo>
                  <a:lnTo>
                    <a:pt x="22" y="16"/>
                  </a:lnTo>
                  <a:lnTo>
                    <a:pt x="22" y="16"/>
                  </a:lnTo>
                  <a:lnTo>
                    <a:pt x="24" y="12"/>
                  </a:lnTo>
                  <a:lnTo>
                    <a:pt x="24" y="12"/>
                  </a:lnTo>
                  <a:lnTo>
                    <a:pt x="22" y="6"/>
                  </a:lnTo>
                  <a:lnTo>
                    <a:pt x="20" y="4"/>
                  </a:lnTo>
                  <a:lnTo>
                    <a:pt x="20" y="4"/>
                  </a:lnTo>
                  <a:lnTo>
                    <a:pt x="16" y="2"/>
                  </a:lnTo>
                  <a:lnTo>
                    <a:pt x="10" y="0"/>
                  </a:lnTo>
                  <a:lnTo>
                    <a:pt x="10" y="0"/>
                  </a:lnTo>
                  <a:lnTo>
                    <a:pt x="6" y="2"/>
                  </a:lnTo>
                  <a:lnTo>
                    <a:pt x="2" y="2"/>
                  </a:lnTo>
                  <a:lnTo>
                    <a:pt x="2" y="2"/>
                  </a:lnTo>
                  <a:lnTo>
                    <a:pt x="0" y="6"/>
                  </a:lnTo>
                  <a:lnTo>
                    <a:pt x="0" y="10"/>
                  </a:lnTo>
                  <a:lnTo>
                    <a:pt x="0" y="14"/>
                  </a:lnTo>
                  <a:lnTo>
                    <a:pt x="10" y="14"/>
                  </a:lnTo>
                  <a:lnTo>
                    <a:pt x="10" y="10"/>
                  </a:lnTo>
                  <a:lnTo>
                    <a:pt x="10" y="10"/>
                  </a:lnTo>
                  <a:lnTo>
                    <a:pt x="10" y="8"/>
                  </a:lnTo>
                  <a:lnTo>
                    <a:pt x="10" y="8"/>
                  </a:lnTo>
                  <a:lnTo>
                    <a:pt x="12" y="6"/>
                  </a:lnTo>
                  <a:lnTo>
                    <a:pt x="12" y="6"/>
                  </a:lnTo>
                  <a:lnTo>
                    <a:pt x="12" y="8"/>
                  </a:lnTo>
                  <a:lnTo>
                    <a:pt x="12" y="8"/>
                  </a:lnTo>
                  <a:lnTo>
                    <a:pt x="14" y="10"/>
                  </a:lnTo>
                  <a:lnTo>
                    <a:pt x="14" y="12"/>
                  </a:lnTo>
                  <a:lnTo>
                    <a:pt x="14" y="12"/>
                  </a:lnTo>
                  <a:lnTo>
                    <a:pt x="12" y="16"/>
                  </a:lnTo>
                  <a:lnTo>
                    <a:pt x="12" y="16"/>
                  </a:lnTo>
                  <a:lnTo>
                    <a:pt x="12" y="18"/>
                  </a:lnTo>
                  <a:lnTo>
                    <a:pt x="12" y="18"/>
                  </a:lnTo>
                  <a:lnTo>
                    <a:pt x="8" y="18"/>
                  </a:lnTo>
                  <a:lnTo>
                    <a:pt x="8" y="24"/>
                  </a:lnTo>
                  <a:lnTo>
                    <a:pt x="8" y="24"/>
                  </a:lnTo>
                  <a:lnTo>
                    <a:pt x="12" y="24"/>
                  </a:lnTo>
                  <a:lnTo>
                    <a:pt x="12" y="24"/>
                  </a:lnTo>
                  <a:lnTo>
                    <a:pt x="12" y="26"/>
                  </a:lnTo>
                  <a:lnTo>
                    <a:pt x="12" y="26"/>
                  </a:lnTo>
                  <a:lnTo>
                    <a:pt x="14" y="28"/>
                  </a:lnTo>
                  <a:lnTo>
                    <a:pt x="14" y="32"/>
                  </a:lnTo>
                  <a:lnTo>
                    <a:pt x="14" y="32"/>
                  </a:lnTo>
                  <a:lnTo>
                    <a:pt x="12" y="36"/>
                  </a:lnTo>
                  <a:lnTo>
                    <a:pt x="12" y="36"/>
                  </a:lnTo>
                  <a:lnTo>
                    <a:pt x="12" y="38"/>
                  </a:lnTo>
                  <a:lnTo>
                    <a:pt x="12" y="38"/>
                  </a:lnTo>
                  <a:lnTo>
                    <a:pt x="10" y="36"/>
                  </a:lnTo>
                  <a:lnTo>
                    <a:pt x="10" y="36"/>
                  </a:lnTo>
                  <a:lnTo>
                    <a:pt x="10" y="34"/>
                  </a:lnTo>
                  <a:lnTo>
                    <a:pt x="10" y="26"/>
                  </a:lnTo>
                  <a:lnTo>
                    <a:pt x="0" y="26"/>
                  </a:lnTo>
                  <a:lnTo>
                    <a:pt x="0" y="30"/>
                  </a:lnTo>
                  <a:lnTo>
                    <a:pt x="0" y="30"/>
                  </a:lnTo>
                  <a:lnTo>
                    <a:pt x="0" y="38"/>
                  </a:lnTo>
                  <a:lnTo>
                    <a:pt x="0" y="38"/>
                  </a:lnTo>
                  <a:lnTo>
                    <a:pt x="4" y="42"/>
                  </a:lnTo>
                  <a:lnTo>
                    <a:pt x="4" y="42"/>
                  </a:lnTo>
                  <a:lnTo>
                    <a:pt x="12" y="44"/>
                  </a:lnTo>
                  <a:lnTo>
                    <a:pt x="12" y="44"/>
                  </a:lnTo>
                  <a:lnTo>
                    <a:pt x="18" y="42"/>
                  </a:lnTo>
                  <a:lnTo>
                    <a:pt x="18" y="42"/>
                  </a:lnTo>
                  <a:lnTo>
                    <a:pt x="22" y="38"/>
                  </a:lnTo>
                  <a:lnTo>
                    <a:pt x="22" y="38"/>
                  </a:lnTo>
                  <a:lnTo>
                    <a:pt x="24" y="30"/>
                  </a:lnTo>
                  <a:lnTo>
                    <a:pt x="24" y="30"/>
                  </a:lnTo>
                  <a:lnTo>
                    <a:pt x="22" y="22"/>
                  </a:lnTo>
                  <a:lnTo>
                    <a:pt x="22" y="22"/>
                  </a:lnTo>
                  <a:lnTo>
                    <a:pt x="20" y="20"/>
                  </a:lnTo>
                  <a:lnTo>
                    <a:pt x="20"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52" name="Freeform 1063"/>
            <p:cNvSpPr>
              <a:spLocks/>
            </p:cNvSpPr>
            <p:nvPr/>
          </p:nvSpPr>
          <p:spPr bwMode="auto">
            <a:xfrm>
              <a:off x="8345488" y="-1776413"/>
              <a:ext cx="95250" cy="69850"/>
            </a:xfrm>
            <a:custGeom>
              <a:avLst/>
              <a:gdLst/>
              <a:ahLst/>
              <a:cxnLst>
                <a:cxn ang="0">
                  <a:pos x="0" y="44"/>
                </a:cxn>
                <a:cxn ang="0">
                  <a:pos x="12" y="44"/>
                </a:cxn>
                <a:cxn ang="0">
                  <a:pos x="12" y="24"/>
                </a:cxn>
                <a:cxn ang="0">
                  <a:pos x="24" y="24"/>
                </a:cxn>
                <a:cxn ang="0">
                  <a:pos x="24" y="44"/>
                </a:cxn>
                <a:cxn ang="0">
                  <a:pos x="24" y="44"/>
                </a:cxn>
                <a:cxn ang="0">
                  <a:pos x="36" y="44"/>
                </a:cxn>
                <a:cxn ang="0">
                  <a:pos x="36" y="24"/>
                </a:cxn>
                <a:cxn ang="0">
                  <a:pos x="46" y="24"/>
                </a:cxn>
                <a:cxn ang="0">
                  <a:pos x="46" y="44"/>
                </a:cxn>
                <a:cxn ang="0">
                  <a:pos x="46" y="44"/>
                </a:cxn>
                <a:cxn ang="0">
                  <a:pos x="60" y="44"/>
                </a:cxn>
                <a:cxn ang="0">
                  <a:pos x="60" y="0"/>
                </a:cxn>
                <a:cxn ang="0">
                  <a:pos x="60" y="0"/>
                </a:cxn>
                <a:cxn ang="0">
                  <a:pos x="0" y="2"/>
                </a:cxn>
                <a:cxn ang="0">
                  <a:pos x="0" y="44"/>
                </a:cxn>
              </a:cxnLst>
              <a:rect l="0" t="0" r="r" b="b"/>
              <a:pathLst>
                <a:path w="60" h="44">
                  <a:moveTo>
                    <a:pt x="0" y="44"/>
                  </a:moveTo>
                  <a:lnTo>
                    <a:pt x="12" y="44"/>
                  </a:lnTo>
                  <a:lnTo>
                    <a:pt x="12" y="24"/>
                  </a:lnTo>
                  <a:lnTo>
                    <a:pt x="24" y="24"/>
                  </a:lnTo>
                  <a:lnTo>
                    <a:pt x="24" y="44"/>
                  </a:lnTo>
                  <a:lnTo>
                    <a:pt x="24" y="44"/>
                  </a:lnTo>
                  <a:lnTo>
                    <a:pt x="36" y="44"/>
                  </a:lnTo>
                  <a:lnTo>
                    <a:pt x="36" y="24"/>
                  </a:lnTo>
                  <a:lnTo>
                    <a:pt x="46" y="24"/>
                  </a:lnTo>
                  <a:lnTo>
                    <a:pt x="46" y="44"/>
                  </a:lnTo>
                  <a:lnTo>
                    <a:pt x="46" y="44"/>
                  </a:lnTo>
                  <a:lnTo>
                    <a:pt x="60" y="44"/>
                  </a:lnTo>
                  <a:lnTo>
                    <a:pt x="60" y="0"/>
                  </a:lnTo>
                  <a:lnTo>
                    <a:pt x="60" y="0"/>
                  </a:lnTo>
                  <a:lnTo>
                    <a:pt x="0" y="2"/>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53" name="Freeform 1064"/>
            <p:cNvSpPr>
              <a:spLocks/>
            </p:cNvSpPr>
            <p:nvPr/>
          </p:nvSpPr>
          <p:spPr bwMode="auto">
            <a:xfrm>
              <a:off x="8456613"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54" name="Freeform 1065"/>
            <p:cNvSpPr>
              <a:spLocks/>
            </p:cNvSpPr>
            <p:nvPr/>
          </p:nvSpPr>
          <p:spPr bwMode="auto">
            <a:xfrm>
              <a:off x="8494713" y="-1776413"/>
              <a:ext cx="57150" cy="69850"/>
            </a:xfrm>
            <a:custGeom>
              <a:avLst/>
              <a:gdLst/>
              <a:ahLst/>
              <a:cxnLst>
                <a:cxn ang="0">
                  <a:pos x="22" y="24"/>
                </a:cxn>
                <a:cxn ang="0">
                  <a:pos x="12" y="24"/>
                </a:cxn>
                <a:cxn ang="0">
                  <a:pos x="12" y="0"/>
                </a:cxn>
                <a:cxn ang="0">
                  <a:pos x="12" y="0"/>
                </a:cxn>
                <a:cxn ang="0">
                  <a:pos x="0" y="0"/>
                </a:cxn>
                <a:cxn ang="0">
                  <a:pos x="0" y="44"/>
                </a:cxn>
                <a:cxn ang="0">
                  <a:pos x="36" y="44"/>
                </a:cxn>
                <a:cxn ang="0">
                  <a:pos x="36" y="0"/>
                </a:cxn>
                <a:cxn ang="0">
                  <a:pos x="36" y="0"/>
                </a:cxn>
                <a:cxn ang="0">
                  <a:pos x="22" y="0"/>
                </a:cxn>
                <a:cxn ang="0">
                  <a:pos x="22" y="24"/>
                </a:cxn>
              </a:cxnLst>
              <a:rect l="0" t="0" r="r" b="b"/>
              <a:pathLst>
                <a:path w="36" h="44">
                  <a:moveTo>
                    <a:pt x="22" y="24"/>
                  </a:moveTo>
                  <a:lnTo>
                    <a:pt x="12" y="24"/>
                  </a:lnTo>
                  <a:lnTo>
                    <a:pt x="12" y="0"/>
                  </a:lnTo>
                  <a:lnTo>
                    <a:pt x="12" y="0"/>
                  </a:lnTo>
                  <a:lnTo>
                    <a:pt x="0" y="0"/>
                  </a:lnTo>
                  <a:lnTo>
                    <a:pt x="0" y="44"/>
                  </a:lnTo>
                  <a:lnTo>
                    <a:pt x="36" y="44"/>
                  </a:lnTo>
                  <a:lnTo>
                    <a:pt x="36" y="0"/>
                  </a:lnTo>
                  <a:lnTo>
                    <a:pt x="36" y="0"/>
                  </a:lnTo>
                  <a:lnTo>
                    <a:pt x="22" y="0"/>
                  </a:lnTo>
                  <a:lnTo>
                    <a:pt x="22"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55" name="Freeform 1066"/>
            <p:cNvSpPr>
              <a:spLocks/>
            </p:cNvSpPr>
            <p:nvPr/>
          </p:nvSpPr>
          <p:spPr bwMode="auto">
            <a:xfrm>
              <a:off x="8567738"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56" name="Freeform 1067"/>
            <p:cNvSpPr>
              <a:spLocks/>
            </p:cNvSpPr>
            <p:nvPr/>
          </p:nvSpPr>
          <p:spPr bwMode="auto">
            <a:xfrm>
              <a:off x="8624888" y="-1776413"/>
              <a:ext cx="73025" cy="69850"/>
            </a:xfrm>
            <a:custGeom>
              <a:avLst/>
              <a:gdLst/>
              <a:ahLst/>
              <a:cxnLst>
                <a:cxn ang="0">
                  <a:pos x="34" y="24"/>
                </a:cxn>
                <a:cxn ang="0">
                  <a:pos x="24" y="24"/>
                </a:cxn>
                <a:cxn ang="0">
                  <a:pos x="24" y="24"/>
                </a:cxn>
                <a:cxn ang="0">
                  <a:pos x="24" y="0"/>
                </a:cxn>
                <a:cxn ang="0">
                  <a:pos x="24" y="0"/>
                </a:cxn>
                <a:cxn ang="0">
                  <a:pos x="10" y="0"/>
                </a:cxn>
                <a:cxn ang="0">
                  <a:pos x="10" y="0"/>
                </a:cxn>
                <a:cxn ang="0">
                  <a:pos x="10" y="24"/>
                </a:cxn>
                <a:cxn ang="0">
                  <a:pos x="0" y="24"/>
                </a:cxn>
                <a:cxn ang="0">
                  <a:pos x="0" y="24"/>
                </a:cxn>
                <a:cxn ang="0">
                  <a:pos x="0" y="44"/>
                </a:cxn>
                <a:cxn ang="0">
                  <a:pos x="0" y="44"/>
                </a:cxn>
                <a:cxn ang="0">
                  <a:pos x="12" y="44"/>
                </a:cxn>
                <a:cxn ang="0">
                  <a:pos x="12" y="44"/>
                </a:cxn>
                <a:cxn ang="0">
                  <a:pos x="12" y="24"/>
                </a:cxn>
                <a:cxn ang="0">
                  <a:pos x="22" y="24"/>
                </a:cxn>
                <a:cxn ang="0">
                  <a:pos x="22" y="24"/>
                </a:cxn>
                <a:cxn ang="0">
                  <a:pos x="22" y="44"/>
                </a:cxn>
                <a:cxn ang="0">
                  <a:pos x="22" y="44"/>
                </a:cxn>
                <a:cxn ang="0">
                  <a:pos x="34" y="44"/>
                </a:cxn>
                <a:cxn ang="0">
                  <a:pos x="34" y="44"/>
                </a:cxn>
                <a:cxn ang="0">
                  <a:pos x="34" y="24"/>
                </a:cxn>
                <a:cxn ang="0">
                  <a:pos x="46" y="24"/>
                </a:cxn>
                <a:cxn ang="0">
                  <a:pos x="46" y="24"/>
                </a:cxn>
                <a:cxn ang="0">
                  <a:pos x="46" y="0"/>
                </a:cxn>
                <a:cxn ang="0">
                  <a:pos x="46" y="0"/>
                </a:cxn>
                <a:cxn ang="0">
                  <a:pos x="34" y="0"/>
                </a:cxn>
                <a:cxn ang="0">
                  <a:pos x="34" y="0"/>
                </a:cxn>
                <a:cxn ang="0">
                  <a:pos x="34" y="24"/>
                </a:cxn>
                <a:cxn ang="0">
                  <a:pos x="34" y="24"/>
                </a:cxn>
              </a:cxnLst>
              <a:rect l="0" t="0" r="r" b="b"/>
              <a:pathLst>
                <a:path w="46" h="44">
                  <a:moveTo>
                    <a:pt x="34" y="24"/>
                  </a:moveTo>
                  <a:lnTo>
                    <a:pt x="24" y="24"/>
                  </a:lnTo>
                  <a:lnTo>
                    <a:pt x="24" y="24"/>
                  </a:lnTo>
                  <a:lnTo>
                    <a:pt x="24" y="0"/>
                  </a:lnTo>
                  <a:lnTo>
                    <a:pt x="24" y="0"/>
                  </a:lnTo>
                  <a:lnTo>
                    <a:pt x="10" y="0"/>
                  </a:lnTo>
                  <a:lnTo>
                    <a:pt x="10" y="0"/>
                  </a:lnTo>
                  <a:lnTo>
                    <a:pt x="10" y="24"/>
                  </a:lnTo>
                  <a:lnTo>
                    <a:pt x="0" y="24"/>
                  </a:lnTo>
                  <a:lnTo>
                    <a:pt x="0" y="24"/>
                  </a:lnTo>
                  <a:lnTo>
                    <a:pt x="0" y="44"/>
                  </a:lnTo>
                  <a:lnTo>
                    <a:pt x="0" y="44"/>
                  </a:lnTo>
                  <a:lnTo>
                    <a:pt x="12" y="44"/>
                  </a:lnTo>
                  <a:lnTo>
                    <a:pt x="12" y="44"/>
                  </a:lnTo>
                  <a:lnTo>
                    <a:pt x="12" y="24"/>
                  </a:lnTo>
                  <a:lnTo>
                    <a:pt x="22" y="24"/>
                  </a:lnTo>
                  <a:lnTo>
                    <a:pt x="22" y="24"/>
                  </a:lnTo>
                  <a:lnTo>
                    <a:pt x="22" y="44"/>
                  </a:lnTo>
                  <a:lnTo>
                    <a:pt x="22" y="44"/>
                  </a:lnTo>
                  <a:lnTo>
                    <a:pt x="34" y="44"/>
                  </a:lnTo>
                  <a:lnTo>
                    <a:pt x="34" y="44"/>
                  </a:lnTo>
                  <a:lnTo>
                    <a:pt x="34" y="24"/>
                  </a:lnTo>
                  <a:lnTo>
                    <a:pt x="46" y="24"/>
                  </a:lnTo>
                  <a:lnTo>
                    <a:pt x="46" y="24"/>
                  </a:lnTo>
                  <a:lnTo>
                    <a:pt x="46" y="0"/>
                  </a:lnTo>
                  <a:lnTo>
                    <a:pt x="46" y="0"/>
                  </a:lnTo>
                  <a:lnTo>
                    <a:pt x="34" y="0"/>
                  </a:lnTo>
                  <a:lnTo>
                    <a:pt x="34" y="0"/>
                  </a:lnTo>
                  <a:lnTo>
                    <a:pt x="34" y="24"/>
                  </a:lnTo>
                  <a:lnTo>
                    <a:pt x="3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57" name="Freeform 1068"/>
            <p:cNvSpPr>
              <a:spLocks/>
            </p:cNvSpPr>
            <p:nvPr/>
          </p:nvSpPr>
          <p:spPr bwMode="auto">
            <a:xfrm>
              <a:off x="8605838" y="-1776413"/>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58" name="Freeform 1069"/>
            <p:cNvSpPr>
              <a:spLocks/>
            </p:cNvSpPr>
            <p:nvPr/>
          </p:nvSpPr>
          <p:spPr bwMode="auto">
            <a:xfrm>
              <a:off x="8716963"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59" name="Freeform 1070"/>
            <p:cNvSpPr>
              <a:spLocks/>
            </p:cNvSpPr>
            <p:nvPr/>
          </p:nvSpPr>
          <p:spPr bwMode="auto">
            <a:xfrm>
              <a:off x="87518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60" name="Freeform 1071"/>
            <p:cNvSpPr>
              <a:spLocks/>
            </p:cNvSpPr>
            <p:nvPr/>
          </p:nvSpPr>
          <p:spPr bwMode="auto">
            <a:xfrm>
              <a:off x="87899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61" name="Freeform 1072"/>
            <p:cNvSpPr>
              <a:spLocks/>
            </p:cNvSpPr>
            <p:nvPr/>
          </p:nvSpPr>
          <p:spPr bwMode="auto">
            <a:xfrm>
              <a:off x="88280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62" name="Freeform 1073"/>
            <p:cNvSpPr>
              <a:spLocks/>
            </p:cNvSpPr>
            <p:nvPr/>
          </p:nvSpPr>
          <p:spPr bwMode="auto">
            <a:xfrm>
              <a:off x="8863013" y="-1776413"/>
              <a:ext cx="57150" cy="69850"/>
            </a:xfrm>
            <a:custGeom>
              <a:avLst/>
              <a:gdLst/>
              <a:ahLst/>
              <a:cxnLst>
                <a:cxn ang="0">
                  <a:pos x="0" y="44"/>
                </a:cxn>
                <a:cxn ang="0">
                  <a:pos x="0" y="44"/>
                </a:cxn>
                <a:cxn ang="0">
                  <a:pos x="12" y="44"/>
                </a:cxn>
                <a:cxn ang="0">
                  <a:pos x="12" y="24"/>
                </a:cxn>
                <a:cxn ang="0">
                  <a:pos x="24" y="24"/>
                </a:cxn>
                <a:cxn ang="0">
                  <a:pos x="24" y="42"/>
                </a:cxn>
                <a:cxn ang="0">
                  <a:pos x="36" y="42"/>
                </a:cxn>
                <a:cxn ang="0">
                  <a:pos x="36" y="0"/>
                </a:cxn>
                <a:cxn ang="0">
                  <a:pos x="36" y="0"/>
                </a:cxn>
                <a:cxn ang="0">
                  <a:pos x="0" y="0"/>
                </a:cxn>
                <a:cxn ang="0">
                  <a:pos x="0" y="44"/>
                </a:cxn>
              </a:cxnLst>
              <a:rect l="0" t="0" r="r" b="b"/>
              <a:pathLst>
                <a:path w="36" h="44">
                  <a:moveTo>
                    <a:pt x="0" y="44"/>
                  </a:moveTo>
                  <a:lnTo>
                    <a:pt x="0" y="44"/>
                  </a:lnTo>
                  <a:lnTo>
                    <a:pt x="12" y="44"/>
                  </a:lnTo>
                  <a:lnTo>
                    <a:pt x="12" y="24"/>
                  </a:lnTo>
                  <a:lnTo>
                    <a:pt x="24" y="24"/>
                  </a:lnTo>
                  <a:lnTo>
                    <a:pt x="24" y="42"/>
                  </a:lnTo>
                  <a:lnTo>
                    <a:pt x="36" y="42"/>
                  </a:lnTo>
                  <a:lnTo>
                    <a:pt x="36" y="0"/>
                  </a:lnTo>
                  <a:lnTo>
                    <a:pt x="36"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63" name="Freeform 1075"/>
            <p:cNvSpPr>
              <a:spLocks/>
            </p:cNvSpPr>
            <p:nvPr/>
          </p:nvSpPr>
          <p:spPr bwMode="auto">
            <a:xfrm>
              <a:off x="8285163" y="-3697288"/>
              <a:ext cx="2419350" cy="1654175"/>
            </a:xfrm>
            <a:custGeom>
              <a:avLst/>
              <a:gdLst/>
              <a:ahLst/>
              <a:cxnLst>
                <a:cxn ang="0">
                  <a:pos x="1524" y="1020"/>
                </a:cxn>
                <a:cxn ang="0">
                  <a:pos x="1524" y="1032"/>
                </a:cxn>
                <a:cxn ang="0">
                  <a:pos x="1524" y="1032"/>
                </a:cxn>
                <a:cxn ang="0">
                  <a:pos x="1524" y="1036"/>
                </a:cxn>
                <a:cxn ang="0">
                  <a:pos x="1522" y="1040"/>
                </a:cxn>
                <a:cxn ang="0">
                  <a:pos x="1518" y="1042"/>
                </a:cxn>
                <a:cxn ang="0">
                  <a:pos x="1514" y="1042"/>
                </a:cxn>
                <a:cxn ang="0">
                  <a:pos x="8" y="1042"/>
                </a:cxn>
                <a:cxn ang="0">
                  <a:pos x="8" y="1042"/>
                </a:cxn>
                <a:cxn ang="0">
                  <a:pos x="6" y="1042"/>
                </a:cxn>
                <a:cxn ang="0">
                  <a:pos x="2" y="1040"/>
                </a:cxn>
                <a:cxn ang="0">
                  <a:pos x="0" y="1036"/>
                </a:cxn>
                <a:cxn ang="0">
                  <a:pos x="0" y="1032"/>
                </a:cxn>
                <a:cxn ang="0">
                  <a:pos x="0" y="1020"/>
                </a:cxn>
                <a:cxn ang="0">
                  <a:pos x="0" y="10"/>
                </a:cxn>
                <a:cxn ang="0">
                  <a:pos x="0" y="10"/>
                </a:cxn>
                <a:cxn ang="0">
                  <a:pos x="0" y="10"/>
                </a:cxn>
                <a:cxn ang="0">
                  <a:pos x="0" y="6"/>
                </a:cxn>
                <a:cxn ang="0">
                  <a:pos x="2" y="4"/>
                </a:cxn>
                <a:cxn ang="0">
                  <a:pos x="2" y="4"/>
                </a:cxn>
                <a:cxn ang="0">
                  <a:pos x="4" y="0"/>
                </a:cxn>
                <a:cxn ang="0">
                  <a:pos x="8" y="0"/>
                </a:cxn>
                <a:cxn ang="0">
                  <a:pos x="1514" y="0"/>
                </a:cxn>
                <a:cxn ang="0">
                  <a:pos x="1514" y="0"/>
                </a:cxn>
                <a:cxn ang="0">
                  <a:pos x="1518" y="0"/>
                </a:cxn>
                <a:cxn ang="0">
                  <a:pos x="1522" y="4"/>
                </a:cxn>
                <a:cxn ang="0">
                  <a:pos x="1522" y="4"/>
                </a:cxn>
                <a:cxn ang="0">
                  <a:pos x="1524" y="6"/>
                </a:cxn>
                <a:cxn ang="0">
                  <a:pos x="1524" y="10"/>
                </a:cxn>
                <a:cxn ang="0">
                  <a:pos x="1524" y="10"/>
                </a:cxn>
                <a:cxn ang="0">
                  <a:pos x="1524" y="1020"/>
                </a:cxn>
              </a:cxnLst>
              <a:rect l="0" t="0" r="r" b="b"/>
              <a:pathLst>
                <a:path w="1524" h="1042">
                  <a:moveTo>
                    <a:pt x="1524" y="1020"/>
                  </a:moveTo>
                  <a:lnTo>
                    <a:pt x="1524" y="1032"/>
                  </a:lnTo>
                  <a:lnTo>
                    <a:pt x="1524" y="1032"/>
                  </a:lnTo>
                  <a:lnTo>
                    <a:pt x="1524" y="1036"/>
                  </a:lnTo>
                  <a:lnTo>
                    <a:pt x="1522" y="1040"/>
                  </a:lnTo>
                  <a:lnTo>
                    <a:pt x="1518" y="1042"/>
                  </a:lnTo>
                  <a:lnTo>
                    <a:pt x="1514" y="1042"/>
                  </a:lnTo>
                  <a:lnTo>
                    <a:pt x="8" y="1042"/>
                  </a:lnTo>
                  <a:lnTo>
                    <a:pt x="8" y="1042"/>
                  </a:lnTo>
                  <a:lnTo>
                    <a:pt x="6" y="1042"/>
                  </a:lnTo>
                  <a:lnTo>
                    <a:pt x="2" y="1040"/>
                  </a:lnTo>
                  <a:lnTo>
                    <a:pt x="0" y="1036"/>
                  </a:lnTo>
                  <a:lnTo>
                    <a:pt x="0" y="1032"/>
                  </a:lnTo>
                  <a:lnTo>
                    <a:pt x="0" y="1020"/>
                  </a:lnTo>
                  <a:lnTo>
                    <a:pt x="0" y="10"/>
                  </a:lnTo>
                  <a:lnTo>
                    <a:pt x="0" y="10"/>
                  </a:lnTo>
                  <a:lnTo>
                    <a:pt x="0" y="10"/>
                  </a:lnTo>
                  <a:lnTo>
                    <a:pt x="0" y="6"/>
                  </a:lnTo>
                  <a:lnTo>
                    <a:pt x="2" y="4"/>
                  </a:lnTo>
                  <a:lnTo>
                    <a:pt x="2" y="4"/>
                  </a:lnTo>
                  <a:lnTo>
                    <a:pt x="4" y="0"/>
                  </a:lnTo>
                  <a:lnTo>
                    <a:pt x="8" y="0"/>
                  </a:lnTo>
                  <a:lnTo>
                    <a:pt x="1514" y="0"/>
                  </a:lnTo>
                  <a:lnTo>
                    <a:pt x="1514" y="0"/>
                  </a:lnTo>
                  <a:lnTo>
                    <a:pt x="1518" y="0"/>
                  </a:lnTo>
                  <a:lnTo>
                    <a:pt x="1522" y="4"/>
                  </a:lnTo>
                  <a:lnTo>
                    <a:pt x="1522" y="4"/>
                  </a:lnTo>
                  <a:lnTo>
                    <a:pt x="1524" y="6"/>
                  </a:lnTo>
                  <a:lnTo>
                    <a:pt x="1524" y="10"/>
                  </a:lnTo>
                  <a:lnTo>
                    <a:pt x="1524" y="10"/>
                  </a:lnTo>
                  <a:lnTo>
                    <a:pt x="1524" y="1020"/>
                  </a:lnTo>
                  <a:close/>
                </a:path>
              </a:pathLst>
            </a:custGeom>
            <a:blipFill dpi="0" rotWithShape="0">
              <a:blip r:embed="rId3"/>
              <a:srcRect/>
              <a:stretch>
                <a:fillRect/>
              </a:stretch>
            </a:blipFill>
            <a:ln w="12700">
              <a:solidFill>
                <a:schemeClr val="accent1">
                  <a:lumMod val="10000"/>
                </a:schemeClr>
              </a:solidFill>
              <a:round/>
              <a:headEnd/>
              <a:tailEnd/>
            </a:ln>
            <a:effectLst/>
          </p:spPr>
          <p:txBody>
            <a:bodyPr wrap="none" anchor="ctr"/>
            <a:lstStyle/>
            <a:p>
              <a:pPr>
                <a:defRPr/>
              </a:pPr>
              <a:endParaRPr lang="da-DK">
                <a:latin typeface="Arial" pitchFamily="34" charset="0"/>
                <a:ea typeface="ＭＳ Ｐゴシック" pitchFamily="-97" charset="-128"/>
              </a:endParaRPr>
            </a:p>
          </p:txBody>
        </p:sp>
      </p:grpSp>
      <p:sp>
        <p:nvSpPr>
          <p:cNvPr id="364" name="Nedadgående pil 363"/>
          <p:cNvSpPr>
            <a:spLocks noChangeArrowheads="1"/>
          </p:cNvSpPr>
          <p:nvPr/>
        </p:nvSpPr>
        <p:spPr bwMode="auto">
          <a:xfrm rot="10800000">
            <a:off x="2471738" y="3938588"/>
            <a:ext cx="249237" cy="538162"/>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431" name="Nedadgående pil 430"/>
          <p:cNvSpPr>
            <a:spLocks noChangeArrowheads="1"/>
          </p:cNvSpPr>
          <p:nvPr/>
        </p:nvSpPr>
        <p:spPr bwMode="auto">
          <a:xfrm rot="10800000">
            <a:off x="5072063" y="3916363"/>
            <a:ext cx="250825" cy="538162"/>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498" name="Nedadgående pil 497"/>
          <p:cNvSpPr>
            <a:spLocks noChangeArrowheads="1"/>
          </p:cNvSpPr>
          <p:nvPr/>
        </p:nvSpPr>
        <p:spPr bwMode="auto">
          <a:xfrm rot="10800000">
            <a:off x="7805738" y="3927475"/>
            <a:ext cx="249237" cy="538163"/>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566" name="Rektangel 565"/>
          <p:cNvSpPr>
            <a:spLocks noChangeArrowheads="1"/>
          </p:cNvSpPr>
          <p:nvPr/>
        </p:nvSpPr>
        <p:spPr bwMode="auto">
          <a:xfrm>
            <a:off x="1633538" y="4262438"/>
            <a:ext cx="1577975" cy="620712"/>
          </a:xfrm>
          <a:prstGeom prst="rect">
            <a:avLst/>
          </a:prstGeom>
          <a:gradFill rotWithShape="1">
            <a:gsLst>
              <a:gs pos="0">
                <a:srgbClr val="E6E6E6"/>
              </a:gs>
              <a:gs pos="100000">
                <a:srgbClr val="F3F3F3"/>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111" charset="0"/>
            </a:endParaRPr>
          </a:p>
        </p:txBody>
      </p:sp>
      <p:sp>
        <p:nvSpPr>
          <p:cNvPr id="632" name="Rektangel 631"/>
          <p:cNvSpPr>
            <a:spLocks noChangeArrowheads="1"/>
          </p:cNvSpPr>
          <p:nvPr/>
        </p:nvSpPr>
        <p:spPr bwMode="auto">
          <a:xfrm>
            <a:off x="4462463" y="4240213"/>
            <a:ext cx="1579562" cy="620712"/>
          </a:xfrm>
          <a:prstGeom prst="rect">
            <a:avLst/>
          </a:prstGeom>
          <a:gradFill rotWithShape="1">
            <a:gsLst>
              <a:gs pos="0">
                <a:srgbClr val="E6E6E6"/>
              </a:gs>
              <a:gs pos="100000">
                <a:srgbClr val="F3F3F3"/>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111" charset="0"/>
            </a:endParaRPr>
          </a:p>
        </p:txBody>
      </p:sp>
      <p:sp>
        <p:nvSpPr>
          <p:cNvPr id="698" name="Rektangel 697"/>
          <p:cNvSpPr>
            <a:spLocks noChangeArrowheads="1"/>
          </p:cNvSpPr>
          <p:nvPr/>
        </p:nvSpPr>
        <p:spPr bwMode="auto">
          <a:xfrm>
            <a:off x="7196138" y="4251325"/>
            <a:ext cx="1577975" cy="620713"/>
          </a:xfrm>
          <a:prstGeom prst="rect">
            <a:avLst/>
          </a:prstGeom>
          <a:gradFill rotWithShape="1">
            <a:gsLst>
              <a:gs pos="0">
                <a:srgbClr val="E6E6E6"/>
              </a:gs>
              <a:gs pos="100000">
                <a:srgbClr val="F3F3F3"/>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111" charset="0"/>
            </a:endParaRPr>
          </a:p>
        </p:txBody>
      </p:sp>
      <p:sp>
        <p:nvSpPr>
          <p:cNvPr id="6167" name="Rektangel 762"/>
          <p:cNvSpPr>
            <a:spLocks noChangeArrowheads="1"/>
          </p:cNvSpPr>
          <p:nvPr/>
        </p:nvSpPr>
        <p:spPr bwMode="auto">
          <a:xfrm>
            <a:off x="252413" y="2617788"/>
            <a:ext cx="1522412" cy="261610"/>
          </a:xfrm>
          <a:prstGeom prst="rect">
            <a:avLst/>
          </a:prstGeom>
          <a:noFill/>
          <a:ln w="9525">
            <a:noFill/>
            <a:miter lim="800000"/>
            <a:headEnd/>
            <a:tailEnd/>
          </a:ln>
        </p:spPr>
        <p:txBody>
          <a:bodyPr>
            <a:spAutoFit/>
          </a:bodyPr>
          <a:lstStyle/>
          <a:p>
            <a:pPr defTabSz="801688">
              <a:spcBef>
                <a:spcPct val="20000"/>
              </a:spcBef>
            </a:pPr>
            <a:r>
              <a:rPr lang="en-US" sz="1100" noProof="1">
                <a:solidFill>
                  <a:srgbClr val="080808"/>
                </a:solidFill>
                <a:latin typeface="Calibri" pitchFamily="-111" charset="0"/>
                <a:cs typeface="Arial" charset="0"/>
              </a:rPr>
              <a:t>Mercantilism</a:t>
            </a:r>
          </a:p>
        </p:txBody>
      </p:sp>
      <p:sp>
        <p:nvSpPr>
          <p:cNvPr id="6168" name="Rektangel 763"/>
          <p:cNvSpPr>
            <a:spLocks noChangeArrowheads="1"/>
          </p:cNvSpPr>
          <p:nvPr/>
        </p:nvSpPr>
        <p:spPr bwMode="auto">
          <a:xfrm>
            <a:off x="2919413" y="2617788"/>
            <a:ext cx="1522412" cy="464743"/>
          </a:xfrm>
          <a:prstGeom prst="rect">
            <a:avLst/>
          </a:prstGeom>
          <a:noFill/>
          <a:ln w="9525">
            <a:noFill/>
            <a:miter lim="800000"/>
            <a:headEnd/>
            <a:tailEnd/>
          </a:ln>
        </p:spPr>
        <p:txBody>
          <a:bodyPr>
            <a:spAutoFit/>
          </a:bodyPr>
          <a:lstStyle/>
          <a:p>
            <a:pPr defTabSz="801688">
              <a:spcBef>
                <a:spcPct val="20000"/>
              </a:spcBef>
            </a:pPr>
            <a:r>
              <a:rPr lang="en-US" sz="1100" noProof="1">
                <a:solidFill>
                  <a:srgbClr val="080808"/>
                </a:solidFill>
                <a:latin typeface="Calibri" pitchFamily="-111" charset="0"/>
                <a:cs typeface="Arial" charset="0"/>
              </a:rPr>
              <a:t>National Development</a:t>
            </a:r>
          </a:p>
          <a:p>
            <a:pPr defTabSz="801688">
              <a:spcBef>
                <a:spcPct val="20000"/>
              </a:spcBef>
            </a:pPr>
            <a:r>
              <a:rPr lang="en-US" sz="1100" noProof="1">
                <a:solidFill>
                  <a:srgbClr val="080808"/>
                </a:solidFill>
                <a:latin typeface="Calibri" pitchFamily="-111" charset="0"/>
                <a:cs typeface="Arial" charset="0"/>
              </a:rPr>
              <a:t>Linear Takeoff</a:t>
            </a:r>
          </a:p>
        </p:txBody>
      </p:sp>
      <p:sp>
        <p:nvSpPr>
          <p:cNvPr id="6169" name="Rektangel 764"/>
          <p:cNvSpPr>
            <a:spLocks noChangeArrowheads="1"/>
          </p:cNvSpPr>
          <p:nvPr/>
        </p:nvSpPr>
        <p:spPr bwMode="auto">
          <a:xfrm>
            <a:off x="5684838" y="2606675"/>
            <a:ext cx="1520825" cy="261610"/>
          </a:xfrm>
          <a:prstGeom prst="rect">
            <a:avLst/>
          </a:prstGeom>
          <a:noFill/>
          <a:ln w="9525">
            <a:noFill/>
            <a:miter lim="800000"/>
            <a:headEnd/>
            <a:tailEnd/>
          </a:ln>
        </p:spPr>
        <p:txBody>
          <a:bodyPr>
            <a:spAutoFit/>
          </a:bodyPr>
          <a:lstStyle/>
          <a:p>
            <a:pPr defTabSz="801688">
              <a:spcBef>
                <a:spcPct val="20000"/>
              </a:spcBef>
            </a:pPr>
            <a:r>
              <a:rPr lang="en-US" sz="1100" noProof="1">
                <a:solidFill>
                  <a:srgbClr val="080808"/>
                </a:solidFill>
                <a:latin typeface="Calibri" pitchFamily="-111" charset="0"/>
                <a:cs typeface="Arial" charset="0"/>
              </a:rPr>
              <a:t>Neoliberalism</a:t>
            </a:r>
          </a:p>
        </p:txBody>
      </p:sp>
      <p:sp>
        <p:nvSpPr>
          <p:cNvPr id="6170" name="Rektangel 765"/>
          <p:cNvSpPr>
            <a:spLocks noChangeArrowheads="1"/>
          </p:cNvSpPr>
          <p:nvPr/>
        </p:nvSpPr>
        <p:spPr bwMode="auto">
          <a:xfrm>
            <a:off x="1673225" y="4267200"/>
            <a:ext cx="1520825" cy="261610"/>
          </a:xfrm>
          <a:prstGeom prst="rect">
            <a:avLst/>
          </a:prstGeom>
          <a:noFill/>
          <a:ln w="9525">
            <a:noFill/>
            <a:miter lim="800000"/>
            <a:headEnd/>
            <a:tailEnd/>
          </a:ln>
        </p:spPr>
        <p:txBody>
          <a:bodyPr>
            <a:spAutoFit/>
          </a:bodyPr>
          <a:lstStyle/>
          <a:p>
            <a:pPr defTabSz="801688">
              <a:spcBef>
                <a:spcPct val="20000"/>
              </a:spcBef>
            </a:pPr>
            <a:r>
              <a:rPr lang="en-US" sz="1100" noProof="1">
                <a:solidFill>
                  <a:srgbClr val="080808"/>
                </a:solidFill>
                <a:latin typeface="Calibri" pitchFamily="-111" charset="0"/>
                <a:cs typeface="Arial" charset="0"/>
              </a:rPr>
              <a:t>Civilizing Empires </a:t>
            </a:r>
          </a:p>
        </p:txBody>
      </p:sp>
      <p:sp>
        <p:nvSpPr>
          <p:cNvPr id="6171" name="Rektangel 766"/>
          <p:cNvSpPr>
            <a:spLocks noChangeArrowheads="1"/>
          </p:cNvSpPr>
          <p:nvPr/>
        </p:nvSpPr>
        <p:spPr bwMode="auto">
          <a:xfrm>
            <a:off x="4487863" y="4244975"/>
            <a:ext cx="1520825" cy="464743"/>
          </a:xfrm>
          <a:prstGeom prst="rect">
            <a:avLst/>
          </a:prstGeom>
          <a:noFill/>
          <a:ln w="9525">
            <a:noFill/>
            <a:miter lim="800000"/>
            <a:headEnd/>
            <a:tailEnd/>
          </a:ln>
        </p:spPr>
        <p:txBody>
          <a:bodyPr>
            <a:spAutoFit/>
          </a:bodyPr>
          <a:lstStyle/>
          <a:p>
            <a:pPr defTabSz="801688">
              <a:spcBef>
                <a:spcPct val="20000"/>
              </a:spcBef>
            </a:pPr>
            <a:r>
              <a:rPr lang="en-US" sz="1100" noProof="1">
                <a:solidFill>
                  <a:srgbClr val="080808"/>
                </a:solidFill>
                <a:latin typeface="Calibri" pitchFamily="-111" charset="0"/>
                <a:cs typeface="Arial" charset="0"/>
              </a:rPr>
              <a:t>Dualism</a:t>
            </a:r>
          </a:p>
          <a:p>
            <a:pPr defTabSz="801688">
              <a:spcBef>
                <a:spcPct val="20000"/>
              </a:spcBef>
            </a:pPr>
            <a:r>
              <a:rPr lang="en-US" sz="1100" noProof="1">
                <a:solidFill>
                  <a:srgbClr val="080808"/>
                </a:solidFill>
                <a:latin typeface="Calibri" pitchFamily="-111" charset="0"/>
                <a:cs typeface="Arial" charset="0"/>
              </a:rPr>
              <a:t>Marginality </a:t>
            </a:r>
          </a:p>
        </p:txBody>
      </p:sp>
      <p:sp>
        <p:nvSpPr>
          <p:cNvPr id="6172" name="Rektangel 767"/>
          <p:cNvSpPr>
            <a:spLocks noChangeArrowheads="1"/>
          </p:cNvSpPr>
          <p:nvPr/>
        </p:nvSpPr>
        <p:spPr bwMode="auto">
          <a:xfrm>
            <a:off x="7219950" y="4256088"/>
            <a:ext cx="1520825" cy="261610"/>
          </a:xfrm>
          <a:prstGeom prst="rect">
            <a:avLst/>
          </a:prstGeom>
          <a:noFill/>
          <a:ln w="9525">
            <a:noFill/>
            <a:miter lim="800000"/>
            <a:headEnd/>
            <a:tailEnd/>
          </a:ln>
        </p:spPr>
        <p:txBody>
          <a:bodyPr>
            <a:spAutoFit/>
          </a:bodyPr>
          <a:lstStyle/>
          <a:p>
            <a:pPr defTabSz="801688">
              <a:spcBef>
                <a:spcPct val="20000"/>
              </a:spcBef>
            </a:pPr>
            <a:r>
              <a:rPr lang="en-US" sz="1100" noProof="1">
                <a:solidFill>
                  <a:srgbClr val="080808"/>
                </a:solidFill>
                <a:latin typeface="Calibri" pitchFamily="-111" charset="0"/>
                <a:cs typeface="Arial" charset="0"/>
              </a:rPr>
              <a:t>Global Capitalism </a:t>
            </a:r>
          </a:p>
        </p:txBody>
      </p:sp>
      <p:grpSp>
        <p:nvGrpSpPr>
          <p:cNvPr id="4" name="Gruppe 122"/>
          <p:cNvGrpSpPr/>
          <p:nvPr/>
        </p:nvGrpSpPr>
        <p:grpSpPr>
          <a:xfrm>
            <a:off x="239487" y="1153013"/>
            <a:ext cx="1578428" cy="1406819"/>
            <a:chOff x="8164513" y="-4049713"/>
            <a:chExt cx="2657475" cy="2368550"/>
          </a:xfrm>
          <a:effectLst>
            <a:outerShdw blurRad="50800" dist="38100" dir="2700000" algn="tl" rotWithShape="0">
              <a:prstClr val="black">
                <a:alpha val="40000"/>
              </a:prstClr>
            </a:outerShdw>
          </a:effectLst>
        </p:grpSpPr>
        <p:sp>
          <p:nvSpPr>
            <p:cNvPr id="167" name="Freeform 1013"/>
            <p:cNvSpPr>
              <a:spLocks noEditPoints="1"/>
            </p:cNvSpPr>
            <p:nvPr/>
          </p:nvSpPr>
          <p:spPr bwMode="auto">
            <a:xfrm>
              <a:off x="8164513" y="-4049713"/>
              <a:ext cx="2657475" cy="2368550"/>
            </a:xfrm>
            <a:custGeom>
              <a:avLst/>
              <a:gdLst/>
              <a:ahLst/>
              <a:cxnLst>
                <a:cxn ang="0">
                  <a:pos x="1504" y="96"/>
                </a:cxn>
                <a:cxn ang="0">
                  <a:pos x="1574" y="76"/>
                </a:cxn>
                <a:cxn ang="0">
                  <a:pos x="1582" y="192"/>
                </a:cxn>
                <a:cxn ang="0">
                  <a:pos x="1506" y="186"/>
                </a:cxn>
                <a:cxn ang="0">
                  <a:pos x="1316" y="76"/>
                </a:cxn>
                <a:cxn ang="0">
                  <a:pos x="1388" y="96"/>
                </a:cxn>
                <a:cxn ang="0">
                  <a:pos x="1324" y="198"/>
                </a:cxn>
                <a:cxn ang="0">
                  <a:pos x="1102" y="96"/>
                </a:cxn>
                <a:cxn ang="0">
                  <a:pos x="1166" y="74"/>
                </a:cxn>
                <a:cxn ang="0">
                  <a:pos x="1186" y="186"/>
                </a:cxn>
                <a:cxn ang="0">
                  <a:pos x="1108" y="192"/>
                </a:cxn>
                <a:cxn ang="0">
                  <a:pos x="908" y="82"/>
                </a:cxn>
                <a:cxn ang="0">
                  <a:pos x="984" y="88"/>
                </a:cxn>
                <a:cxn ang="0">
                  <a:pos x="966" y="198"/>
                </a:cxn>
                <a:cxn ang="0">
                  <a:pos x="902" y="96"/>
                </a:cxn>
                <a:cxn ang="0">
                  <a:pos x="764" y="74"/>
                </a:cxn>
                <a:cxn ang="0">
                  <a:pos x="786" y="176"/>
                </a:cxn>
                <a:cxn ang="0">
                  <a:pos x="714" y="196"/>
                </a:cxn>
                <a:cxn ang="0">
                  <a:pos x="502" y="88"/>
                </a:cxn>
                <a:cxn ang="0">
                  <a:pos x="580" y="82"/>
                </a:cxn>
                <a:cxn ang="0">
                  <a:pos x="572" y="196"/>
                </a:cxn>
                <a:cxn ang="0">
                  <a:pos x="500" y="176"/>
                </a:cxn>
                <a:cxn ang="0">
                  <a:pos x="322" y="74"/>
                </a:cxn>
                <a:cxn ang="0">
                  <a:pos x="386" y="176"/>
                </a:cxn>
                <a:cxn ang="0">
                  <a:pos x="322" y="198"/>
                </a:cxn>
                <a:cxn ang="0">
                  <a:pos x="100" y="96"/>
                </a:cxn>
                <a:cxn ang="0">
                  <a:pos x="172" y="76"/>
                </a:cxn>
                <a:cxn ang="0">
                  <a:pos x="178" y="192"/>
                </a:cxn>
                <a:cxn ang="0">
                  <a:pos x="102" y="186"/>
                </a:cxn>
                <a:cxn ang="0">
                  <a:pos x="172" y="1402"/>
                </a:cxn>
                <a:cxn ang="0">
                  <a:pos x="100" y="1382"/>
                </a:cxn>
                <a:cxn ang="0">
                  <a:pos x="164" y="1280"/>
                </a:cxn>
                <a:cxn ang="0">
                  <a:pos x="386" y="1382"/>
                </a:cxn>
                <a:cxn ang="0">
                  <a:pos x="322" y="1404"/>
                </a:cxn>
                <a:cxn ang="0">
                  <a:pos x="302" y="1292"/>
                </a:cxn>
                <a:cxn ang="0">
                  <a:pos x="378" y="1286"/>
                </a:cxn>
                <a:cxn ang="0">
                  <a:pos x="580" y="1396"/>
                </a:cxn>
                <a:cxn ang="0">
                  <a:pos x="502" y="1390"/>
                </a:cxn>
                <a:cxn ang="0">
                  <a:pos x="522" y="1280"/>
                </a:cxn>
                <a:cxn ang="0">
                  <a:pos x="586" y="1382"/>
                </a:cxn>
                <a:cxn ang="0">
                  <a:pos x="724" y="1404"/>
                </a:cxn>
                <a:cxn ang="0">
                  <a:pos x="702" y="1302"/>
                </a:cxn>
                <a:cxn ang="0">
                  <a:pos x="772" y="1282"/>
                </a:cxn>
                <a:cxn ang="0">
                  <a:pos x="984" y="1390"/>
                </a:cxn>
                <a:cxn ang="0">
                  <a:pos x="908" y="1396"/>
                </a:cxn>
                <a:cxn ang="0">
                  <a:pos x="916" y="1282"/>
                </a:cxn>
                <a:cxn ang="0">
                  <a:pos x="986" y="1302"/>
                </a:cxn>
                <a:cxn ang="0">
                  <a:pos x="1166" y="1404"/>
                </a:cxn>
                <a:cxn ang="0">
                  <a:pos x="1102" y="1302"/>
                </a:cxn>
                <a:cxn ang="0">
                  <a:pos x="1166" y="1280"/>
                </a:cxn>
                <a:cxn ang="0">
                  <a:pos x="1388" y="1382"/>
                </a:cxn>
                <a:cxn ang="0">
                  <a:pos x="1316" y="1402"/>
                </a:cxn>
                <a:cxn ang="0">
                  <a:pos x="1310" y="1286"/>
                </a:cxn>
                <a:cxn ang="0">
                  <a:pos x="1386" y="1292"/>
                </a:cxn>
                <a:cxn ang="0">
                  <a:pos x="1574" y="1402"/>
                </a:cxn>
                <a:cxn ang="0">
                  <a:pos x="1504" y="1382"/>
                </a:cxn>
                <a:cxn ang="0">
                  <a:pos x="1566" y="1280"/>
                </a:cxn>
                <a:cxn ang="0">
                  <a:pos x="1600" y="1246"/>
                </a:cxn>
                <a:cxn ang="0">
                  <a:pos x="84" y="1268"/>
                </a:cxn>
                <a:cxn ang="0">
                  <a:pos x="74" y="234"/>
                </a:cxn>
                <a:cxn ang="0">
                  <a:pos x="84" y="224"/>
                </a:cxn>
                <a:cxn ang="0">
                  <a:pos x="1600" y="234"/>
                </a:cxn>
              </a:cxnLst>
              <a:rect l="0" t="0" r="r" b="b"/>
              <a:pathLst>
                <a:path w="1674" h="1492">
                  <a:moveTo>
                    <a:pt x="0" y="0"/>
                  </a:moveTo>
                  <a:lnTo>
                    <a:pt x="0" y="1492"/>
                  </a:lnTo>
                  <a:lnTo>
                    <a:pt x="1674" y="1492"/>
                  </a:lnTo>
                  <a:lnTo>
                    <a:pt x="1674" y="0"/>
                  </a:lnTo>
                  <a:lnTo>
                    <a:pt x="0" y="0"/>
                  </a:lnTo>
                  <a:close/>
                  <a:moveTo>
                    <a:pt x="1504" y="96"/>
                  </a:moveTo>
                  <a:lnTo>
                    <a:pt x="1504" y="96"/>
                  </a:lnTo>
                  <a:lnTo>
                    <a:pt x="1506" y="88"/>
                  </a:lnTo>
                  <a:lnTo>
                    <a:pt x="1510" y="82"/>
                  </a:lnTo>
                  <a:lnTo>
                    <a:pt x="1516" y="76"/>
                  </a:lnTo>
                  <a:lnTo>
                    <a:pt x="1526" y="74"/>
                  </a:lnTo>
                  <a:lnTo>
                    <a:pt x="1566" y="74"/>
                  </a:lnTo>
                  <a:lnTo>
                    <a:pt x="1566" y="74"/>
                  </a:lnTo>
                  <a:lnTo>
                    <a:pt x="1574" y="76"/>
                  </a:lnTo>
                  <a:lnTo>
                    <a:pt x="1582" y="82"/>
                  </a:lnTo>
                  <a:lnTo>
                    <a:pt x="1586" y="88"/>
                  </a:lnTo>
                  <a:lnTo>
                    <a:pt x="1588" y="96"/>
                  </a:lnTo>
                  <a:lnTo>
                    <a:pt x="1588" y="176"/>
                  </a:lnTo>
                  <a:lnTo>
                    <a:pt x="1588" y="176"/>
                  </a:lnTo>
                  <a:lnTo>
                    <a:pt x="1586" y="186"/>
                  </a:lnTo>
                  <a:lnTo>
                    <a:pt x="1582" y="192"/>
                  </a:lnTo>
                  <a:lnTo>
                    <a:pt x="1574" y="196"/>
                  </a:lnTo>
                  <a:lnTo>
                    <a:pt x="1566" y="198"/>
                  </a:lnTo>
                  <a:lnTo>
                    <a:pt x="1526" y="198"/>
                  </a:lnTo>
                  <a:lnTo>
                    <a:pt x="1526" y="198"/>
                  </a:lnTo>
                  <a:lnTo>
                    <a:pt x="1516" y="196"/>
                  </a:lnTo>
                  <a:lnTo>
                    <a:pt x="1510" y="192"/>
                  </a:lnTo>
                  <a:lnTo>
                    <a:pt x="1506" y="186"/>
                  </a:lnTo>
                  <a:lnTo>
                    <a:pt x="1504" y="176"/>
                  </a:lnTo>
                  <a:lnTo>
                    <a:pt x="1504" y="96"/>
                  </a:lnTo>
                  <a:close/>
                  <a:moveTo>
                    <a:pt x="1302" y="96"/>
                  </a:moveTo>
                  <a:lnTo>
                    <a:pt x="1302" y="96"/>
                  </a:lnTo>
                  <a:lnTo>
                    <a:pt x="1304" y="88"/>
                  </a:lnTo>
                  <a:lnTo>
                    <a:pt x="1310" y="82"/>
                  </a:lnTo>
                  <a:lnTo>
                    <a:pt x="1316" y="76"/>
                  </a:lnTo>
                  <a:lnTo>
                    <a:pt x="1324" y="74"/>
                  </a:lnTo>
                  <a:lnTo>
                    <a:pt x="1366" y="74"/>
                  </a:lnTo>
                  <a:lnTo>
                    <a:pt x="1366" y="74"/>
                  </a:lnTo>
                  <a:lnTo>
                    <a:pt x="1374" y="76"/>
                  </a:lnTo>
                  <a:lnTo>
                    <a:pt x="1382" y="82"/>
                  </a:lnTo>
                  <a:lnTo>
                    <a:pt x="1386" y="88"/>
                  </a:lnTo>
                  <a:lnTo>
                    <a:pt x="1388" y="96"/>
                  </a:lnTo>
                  <a:lnTo>
                    <a:pt x="1388" y="176"/>
                  </a:lnTo>
                  <a:lnTo>
                    <a:pt x="1388" y="176"/>
                  </a:lnTo>
                  <a:lnTo>
                    <a:pt x="1386" y="186"/>
                  </a:lnTo>
                  <a:lnTo>
                    <a:pt x="1382" y="192"/>
                  </a:lnTo>
                  <a:lnTo>
                    <a:pt x="1374" y="196"/>
                  </a:lnTo>
                  <a:lnTo>
                    <a:pt x="1366" y="198"/>
                  </a:lnTo>
                  <a:lnTo>
                    <a:pt x="1324" y="198"/>
                  </a:lnTo>
                  <a:lnTo>
                    <a:pt x="1324" y="198"/>
                  </a:lnTo>
                  <a:lnTo>
                    <a:pt x="1316" y="196"/>
                  </a:lnTo>
                  <a:lnTo>
                    <a:pt x="1310" y="192"/>
                  </a:lnTo>
                  <a:lnTo>
                    <a:pt x="1304" y="186"/>
                  </a:lnTo>
                  <a:lnTo>
                    <a:pt x="1302" y="176"/>
                  </a:lnTo>
                  <a:lnTo>
                    <a:pt x="1302" y="96"/>
                  </a:lnTo>
                  <a:close/>
                  <a:moveTo>
                    <a:pt x="1102" y="96"/>
                  </a:moveTo>
                  <a:lnTo>
                    <a:pt x="1102" y="96"/>
                  </a:lnTo>
                  <a:lnTo>
                    <a:pt x="1104" y="88"/>
                  </a:lnTo>
                  <a:lnTo>
                    <a:pt x="1108" y="82"/>
                  </a:lnTo>
                  <a:lnTo>
                    <a:pt x="1116" y="76"/>
                  </a:lnTo>
                  <a:lnTo>
                    <a:pt x="1124" y="74"/>
                  </a:lnTo>
                  <a:lnTo>
                    <a:pt x="1166" y="74"/>
                  </a:lnTo>
                  <a:lnTo>
                    <a:pt x="1166" y="74"/>
                  </a:lnTo>
                  <a:lnTo>
                    <a:pt x="1174" y="76"/>
                  </a:lnTo>
                  <a:lnTo>
                    <a:pt x="1180" y="82"/>
                  </a:lnTo>
                  <a:lnTo>
                    <a:pt x="1186" y="88"/>
                  </a:lnTo>
                  <a:lnTo>
                    <a:pt x="1188" y="96"/>
                  </a:lnTo>
                  <a:lnTo>
                    <a:pt x="1188" y="176"/>
                  </a:lnTo>
                  <a:lnTo>
                    <a:pt x="1188" y="176"/>
                  </a:lnTo>
                  <a:lnTo>
                    <a:pt x="1186" y="186"/>
                  </a:lnTo>
                  <a:lnTo>
                    <a:pt x="1180" y="192"/>
                  </a:lnTo>
                  <a:lnTo>
                    <a:pt x="1174" y="196"/>
                  </a:lnTo>
                  <a:lnTo>
                    <a:pt x="1166" y="198"/>
                  </a:lnTo>
                  <a:lnTo>
                    <a:pt x="1124" y="198"/>
                  </a:lnTo>
                  <a:lnTo>
                    <a:pt x="1124" y="198"/>
                  </a:lnTo>
                  <a:lnTo>
                    <a:pt x="1116" y="196"/>
                  </a:lnTo>
                  <a:lnTo>
                    <a:pt x="1108" y="192"/>
                  </a:lnTo>
                  <a:lnTo>
                    <a:pt x="1104" y="186"/>
                  </a:lnTo>
                  <a:lnTo>
                    <a:pt x="1102" y="176"/>
                  </a:lnTo>
                  <a:lnTo>
                    <a:pt x="1102" y="96"/>
                  </a:lnTo>
                  <a:close/>
                  <a:moveTo>
                    <a:pt x="902" y="96"/>
                  </a:moveTo>
                  <a:lnTo>
                    <a:pt x="902" y="96"/>
                  </a:lnTo>
                  <a:lnTo>
                    <a:pt x="904" y="88"/>
                  </a:lnTo>
                  <a:lnTo>
                    <a:pt x="908" y="82"/>
                  </a:lnTo>
                  <a:lnTo>
                    <a:pt x="916" y="76"/>
                  </a:lnTo>
                  <a:lnTo>
                    <a:pt x="924" y="74"/>
                  </a:lnTo>
                  <a:lnTo>
                    <a:pt x="966" y="74"/>
                  </a:lnTo>
                  <a:lnTo>
                    <a:pt x="966" y="74"/>
                  </a:lnTo>
                  <a:lnTo>
                    <a:pt x="974" y="76"/>
                  </a:lnTo>
                  <a:lnTo>
                    <a:pt x="980" y="82"/>
                  </a:lnTo>
                  <a:lnTo>
                    <a:pt x="984" y="88"/>
                  </a:lnTo>
                  <a:lnTo>
                    <a:pt x="986" y="96"/>
                  </a:lnTo>
                  <a:lnTo>
                    <a:pt x="986" y="176"/>
                  </a:lnTo>
                  <a:lnTo>
                    <a:pt x="986" y="176"/>
                  </a:lnTo>
                  <a:lnTo>
                    <a:pt x="984" y="186"/>
                  </a:lnTo>
                  <a:lnTo>
                    <a:pt x="980" y="192"/>
                  </a:lnTo>
                  <a:lnTo>
                    <a:pt x="974" y="196"/>
                  </a:lnTo>
                  <a:lnTo>
                    <a:pt x="966" y="198"/>
                  </a:lnTo>
                  <a:lnTo>
                    <a:pt x="924" y="198"/>
                  </a:lnTo>
                  <a:lnTo>
                    <a:pt x="924" y="198"/>
                  </a:lnTo>
                  <a:lnTo>
                    <a:pt x="916" y="196"/>
                  </a:lnTo>
                  <a:lnTo>
                    <a:pt x="908" y="192"/>
                  </a:lnTo>
                  <a:lnTo>
                    <a:pt x="904" y="186"/>
                  </a:lnTo>
                  <a:lnTo>
                    <a:pt x="902" y="176"/>
                  </a:lnTo>
                  <a:lnTo>
                    <a:pt x="902" y="96"/>
                  </a:lnTo>
                  <a:close/>
                  <a:moveTo>
                    <a:pt x="702" y="96"/>
                  </a:moveTo>
                  <a:lnTo>
                    <a:pt x="702" y="96"/>
                  </a:lnTo>
                  <a:lnTo>
                    <a:pt x="704" y="88"/>
                  </a:lnTo>
                  <a:lnTo>
                    <a:pt x="708" y="82"/>
                  </a:lnTo>
                  <a:lnTo>
                    <a:pt x="714" y="76"/>
                  </a:lnTo>
                  <a:lnTo>
                    <a:pt x="724" y="74"/>
                  </a:lnTo>
                  <a:lnTo>
                    <a:pt x="764" y="74"/>
                  </a:lnTo>
                  <a:lnTo>
                    <a:pt x="764" y="74"/>
                  </a:lnTo>
                  <a:lnTo>
                    <a:pt x="772" y="76"/>
                  </a:lnTo>
                  <a:lnTo>
                    <a:pt x="780" y="82"/>
                  </a:lnTo>
                  <a:lnTo>
                    <a:pt x="784" y="88"/>
                  </a:lnTo>
                  <a:lnTo>
                    <a:pt x="786" y="96"/>
                  </a:lnTo>
                  <a:lnTo>
                    <a:pt x="786" y="176"/>
                  </a:lnTo>
                  <a:lnTo>
                    <a:pt x="786" y="176"/>
                  </a:lnTo>
                  <a:lnTo>
                    <a:pt x="784" y="186"/>
                  </a:lnTo>
                  <a:lnTo>
                    <a:pt x="780" y="192"/>
                  </a:lnTo>
                  <a:lnTo>
                    <a:pt x="772" y="196"/>
                  </a:lnTo>
                  <a:lnTo>
                    <a:pt x="764" y="198"/>
                  </a:lnTo>
                  <a:lnTo>
                    <a:pt x="724" y="198"/>
                  </a:lnTo>
                  <a:lnTo>
                    <a:pt x="724" y="198"/>
                  </a:lnTo>
                  <a:lnTo>
                    <a:pt x="714" y="196"/>
                  </a:lnTo>
                  <a:lnTo>
                    <a:pt x="708" y="192"/>
                  </a:lnTo>
                  <a:lnTo>
                    <a:pt x="704" y="186"/>
                  </a:lnTo>
                  <a:lnTo>
                    <a:pt x="702" y="176"/>
                  </a:lnTo>
                  <a:lnTo>
                    <a:pt x="702" y="96"/>
                  </a:lnTo>
                  <a:close/>
                  <a:moveTo>
                    <a:pt x="500" y="96"/>
                  </a:moveTo>
                  <a:lnTo>
                    <a:pt x="500" y="96"/>
                  </a:lnTo>
                  <a:lnTo>
                    <a:pt x="502" y="88"/>
                  </a:lnTo>
                  <a:lnTo>
                    <a:pt x="508" y="82"/>
                  </a:lnTo>
                  <a:lnTo>
                    <a:pt x="514" y="76"/>
                  </a:lnTo>
                  <a:lnTo>
                    <a:pt x="522" y="74"/>
                  </a:lnTo>
                  <a:lnTo>
                    <a:pt x="564" y="74"/>
                  </a:lnTo>
                  <a:lnTo>
                    <a:pt x="564" y="74"/>
                  </a:lnTo>
                  <a:lnTo>
                    <a:pt x="572" y="76"/>
                  </a:lnTo>
                  <a:lnTo>
                    <a:pt x="580" y="82"/>
                  </a:lnTo>
                  <a:lnTo>
                    <a:pt x="584" y="88"/>
                  </a:lnTo>
                  <a:lnTo>
                    <a:pt x="586" y="96"/>
                  </a:lnTo>
                  <a:lnTo>
                    <a:pt x="586" y="176"/>
                  </a:lnTo>
                  <a:lnTo>
                    <a:pt x="586" y="176"/>
                  </a:lnTo>
                  <a:lnTo>
                    <a:pt x="584" y="186"/>
                  </a:lnTo>
                  <a:lnTo>
                    <a:pt x="580" y="192"/>
                  </a:lnTo>
                  <a:lnTo>
                    <a:pt x="572" y="196"/>
                  </a:lnTo>
                  <a:lnTo>
                    <a:pt x="564" y="198"/>
                  </a:lnTo>
                  <a:lnTo>
                    <a:pt x="522" y="198"/>
                  </a:lnTo>
                  <a:lnTo>
                    <a:pt x="522" y="198"/>
                  </a:lnTo>
                  <a:lnTo>
                    <a:pt x="514" y="196"/>
                  </a:lnTo>
                  <a:lnTo>
                    <a:pt x="508" y="192"/>
                  </a:lnTo>
                  <a:lnTo>
                    <a:pt x="502" y="186"/>
                  </a:lnTo>
                  <a:lnTo>
                    <a:pt x="500" y="176"/>
                  </a:lnTo>
                  <a:lnTo>
                    <a:pt x="500" y="96"/>
                  </a:lnTo>
                  <a:close/>
                  <a:moveTo>
                    <a:pt x="300" y="96"/>
                  </a:moveTo>
                  <a:lnTo>
                    <a:pt x="300" y="96"/>
                  </a:lnTo>
                  <a:lnTo>
                    <a:pt x="302" y="88"/>
                  </a:lnTo>
                  <a:lnTo>
                    <a:pt x="306" y="82"/>
                  </a:lnTo>
                  <a:lnTo>
                    <a:pt x="314" y="76"/>
                  </a:lnTo>
                  <a:lnTo>
                    <a:pt x="322" y="74"/>
                  </a:lnTo>
                  <a:lnTo>
                    <a:pt x="364" y="74"/>
                  </a:lnTo>
                  <a:lnTo>
                    <a:pt x="364" y="74"/>
                  </a:lnTo>
                  <a:lnTo>
                    <a:pt x="372" y="76"/>
                  </a:lnTo>
                  <a:lnTo>
                    <a:pt x="378" y="82"/>
                  </a:lnTo>
                  <a:lnTo>
                    <a:pt x="384" y="88"/>
                  </a:lnTo>
                  <a:lnTo>
                    <a:pt x="386" y="96"/>
                  </a:lnTo>
                  <a:lnTo>
                    <a:pt x="386" y="176"/>
                  </a:lnTo>
                  <a:lnTo>
                    <a:pt x="386" y="176"/>
                  </a:lnTo>
                  <a:lnTo>
                    <a:pt x="384" y="186"/>
                  </a:lnTo>
                  <a:lnTo>
                    <a:pt x="378" y="192"/>
                  </a:lnTo>
                  <a:lnTo>
                    <a:pt x="372" y="196"/>
                  </a:lnTo>
                  <a:lnTo>
                    <a:pt x="364" y="198"/>
                  </a:lnTo>
                  <a:lnTo>
                    <a:pt x="322" y="198"/>
                  </a:lnTo>
                  <a:lnTo>
                    <a:pt x="322" y="198"/>
                  </a:lnTo>
                  <a:lnTo>
                    <a:pt x="314" y="196"/>
                  </a:lnTo>
                  <a:lnTo>
                    <a:pt x="306" y="192"/>
                  </a:lnTo>
                  <a:lnTo>
                    <a:pt x="302" y="186"/>
                  </a:lnTo>
                  <a:lnTo>
                    <a:pt x="300" y="176"/>
                  </a:lnTo>
                  <a:lnTo>
                    <a:pt x="300" y="96"/>
                  </a:lnTo>
                  <a:close/>
                  <a:moveTo>
                    <a:pt x="100" y="96"/>
                  </a:moveTo>
                  <a:lnTo>
                    <a:pt x="100" y="96"/>
                  </a:lnTo>
                  <a:lnTo>
                    <a:pt x="102" y="88"/>
                  </a:lnTo>
                  <a:lnTo>
                    <a:pt x="106" y="82"/>
                  </a:lnTo>
                  <a:lnTo>
                    <a:pt x="114" y="76"/>
                  </a:lnTo>
                  <a:lnTo>
                    <a:pt x="122" y="74"/>
                  </a:lnTo>
                  <a:lnTo>
                    <a:pt x="164" y="74"/>
                  </a:lnTo>
                  <a:lnTo>
                    <a:pt x="164" y="74"/>
                  </a:lnTo>
                  <a:lnTo>
                    <a:pt x="172" y="76"/>
                  </a:lnTo>
                  <a:lnTo>
                    <a:pt x="178" y="82"/>
                  </a:lnTo>
                  <a:lnTo>
                    <a:pt x="182" y="88"/>
                  </a:lnTo>
                  <a:lnTo>
                    <a:pt x="184" y="96"/>
                  </a:lnTo>
                  <a:lnTo>
                    <a:pt x="184" y="176"/>
                  </a:lnTo>
                  <a:lnTo>
                    <a:pt x="184" y="176"/>
                  </a:lnTo>
                  <a:lnTo>
                    <a:pt x="182" y="186"/>
                  </a:lnTo>
                  <a:lnTo>
                    <a:pt x="178" y="192"/>
                  </a:lnTo>
                  <a:lnTo>
                    <a:pt x="172" y="196"/>
                  </a:lnTo>
                  <a:lnTo>
                    <a:pt x="164" y="198"/>
                  </a:lnTo>
                  <a:lnTo>
                    <a:pt x="122" y="198"/>
                  </a:lnTo>
                  <a:lnTo>
                    <a:pt x="122" y="198"/>
                  </a:lnTo>
                  <a:lnTo>
                    <a:pt x="114" y="196"/>
                  </a:lnTo>
                  <a:lnTo>
                    <a:pt x="106" y="192"/>
                  </a:lnTo>
                  <a:lnTo>
                    <a:pt x="102" y="186"/>
                  </a:lnTo>
                  <a:lnTo>
                    <a:pt x="100" y="176"/>
                  </a:lnTo>
                  <a:lnTo>
                    <a:pt x="100" y="96"/>
                  </a:lnTo>
                  <a:close/>
                  <a:moveTo>
                    <a:pt x="184" y="1382"/>
                  </a:moveTo>
                  <a:lnTo>
                    <a:pt x="184" y="1382"/>
                  </a:lnTo>
                  <a:lnTo>
                    <a:pt x="182" y="1390"/>
                  </a:lnTo>
                  <a:lnTo>
                    <a:pt x="178" y="1396"/>
                  </a:lnTo>
                  <a:lnTo>
                    <a:pt x="172" y="1402"/>
                  </a:lnTo>
                  <a:lnTo>
                    <a:pt x="164" y="1404"/>
                  </a:lnTo>
                  <a:lnTo>
                    <a:pt x="122" y="1404"/>
                  </a:lnTo>
                  <a:lnTo>
                    <a:pt x="122" y="1404"/>
                  </a:lnTo>
                  <a:lnTo>
                    <a:pt x="114" y="1402"/>
                  </a:lnTo>
                  <a:lnTo>
                    <a:pt x="106" y="1396"/>
                  </a:lnTo>
                  <a:lnTo>
                    <a:pt x="102" y="1390"/>
                  </a:lnTo>
                  <a:lnTo>
                    <a:pt x="100" y="1382"/>
                  </a:lnTo>
                  <a:lnTo>
                    <a:pt x="100" y="1302"/>
                  </a:lnTo>
                  <a:lnTo>
                    <a:pt x="100" y="1302"/>
                  </a:lnTo>
                  <a:lnTo>
                    <a:pt x="102" y="1292"/>
                  </a:lnTo>
                  <a:lnTo>
                    <a:pt x="106" y="1286"/>
                  </a:lnTo>
                  <a:lnTo>
                    <a:pt x="114" y="1282"/>
                  </a:lnTo>
                  <a:lnTo>
                    <a:pt x="122" y="1280"/>
                  </a:lnTo>
                  <a:lnTo>
                    <a:pt x="164" y="1280"/>
                  </a:lnTo>
                  <a:lnTo>
                    <a:pt x="164" y="1280"/>
                  </a:lnTo>
                  <a:lnTo>
                    <a:pt x="172" y="1282"/>
                  </a:lnTo>
                  <a:lnTo>
                    <a:pt x="178" y="1286"/>
                  </a:lnTo>
                  <a:lnTo>
                    <a:pt x="182" y="1292"/>
                  </a:lnTo>
                  <a:lnTo>
                    <a:pt x="184" y="1302"/>
                  </a:lnTo>
                  <a:lnTo>
                    <a:pt x="184" y="1382"/>
                  </a:lnTo>
                  <a:close/>
                  <a:moveTo>
                    <a:pt x="386" y="1382"/>
                  </a:moveTo>
                  <a:lnTo>
                    <a:pt x="386" y="1382"/>
                  </a:lnTo>
                  <a:lnTo>
                    <a:pt x="384" y="1390"/>
                  </a:lnTo>
                  <a:lnTo>
                    <a:pt x="378" y="1396"/>
                  </a:lnTo>
                  <a:lnTo>
                    <a:pt x="372" y="1402"/>
                  </a:lnTo>
                  <a:lnTo>
                    <a:pt x="364" y="1404"/>
                  </a:lnTo>
                  <a:lnTo>
                    <a:pt x="322" y="1404"/>
                  </a:lnTo>
                  <a:lnTo>
                    <a:pt x="322" y="1404"/>
                  </a:lnTo>
                  <a:lnTo>
                    <a:pt x="314" y="1402"/>
                  </a:lnTo>
                  <a:lnTo>
                    <a:pt x="306" y="1396"/>
                  </a:lnTo>
                  <a:lnTo>
                    <a:pt x="302" y="1390"/>
                  </a:lnTo>
                  <a:lnTo>
                    <a:pt x="300" y="1382"/>
                  </a:lnTo>
                  <a:lnTo>
                    <a:pt x="300" y="1302"/>
                  </a:lnTo>
                  <a:lnTo>
                    <a:pt x="300" y="1302"/>
                  </a:lnTo>
                  <a:lnTo>
                    <a:pt x="302" y="1292"/>
                  </a:lnTo>
                  <a:lnTo>
                    <a:pt x="306" y="1286"/>
                  </a:lnTo>
                  <a:lnTo>
                    <a:pt x="314" y="1282"/>
                  </a:lnTo>
                  <a:lnTo>
                    <a:pt x="322" y="1280"/>
                  </a:lnTo>
                  <a:lnTo>
                    <a:pt x="364" y="1280"/>
                  </a:lnTo>
                  <a:lnTo>
                    <a:pt x="364" y="1280"/>
                  </a:lnTo>
                  <a:lnTo>
                    <a:pt x="372" y="1282"/>
                  </a:lnTo>
                  <a:lnTo>
                    <a:pt x="378" y="1286"/>
                  </a:lnTo>
                  <a:lnTo>
                    <a:pt x="384" y="1292"/>
                  </a:lnTo>
                  <a:lnTo>
                    <a:pt x="386" y="1302"/>
                  </a:lnTo>
                  <a:lnTo>
                    <a:pt x="386" y="1382"/>
                  </a:lnTo>
                  <a:close/>
                  <a:moveTo>
                    <a:pt x="586" y="1382"/>
                  </a:moveTo>
                  <a:lnTo>
                    <a:pt x="586" y="1382"/>
                  </a:lnTo>
                  <a:lnTo>
                    <a:pt x="584" y="1390"/>
                  </a:lnTo>
                  <a:lnTo>
                    <a:pt x="580" y="1396"/>
                  </a:lnTo>
                  <a:lnTo>
                    <a:pt x="572" y="1402"/>
                  </a:lnTo>
                  <a:lnTo>
                    <a:pt x="564" y="1404"/>
                  </a:lnTo>
                  <a:lnTo>
                    <a:pt x="522" y="1404"/>
                  </a:lnTo>
                  <a:lnTo>
                    <a:pt x="522" y="1404"/>
                  </a:lnTo>
                  <a:lnTo>
                    <a:pt x="514" y="1402"/>
                  </a:lnTo>
                  <a:lnTo>
                    <a:pt x="508" y="1396"/>
                  </a:lnTo>
                  <a:lnTo>
                    <a:pt x="502" y="1390"/>
                  </a:lnTo>
                  <a:lnTo>
                    <a:pt x="500" y="1382"/>
                  </a:lnTo>
                  <a:lnTo>
                    <a:pt x="500" y="1302"/>
                  </a:lnTo>
                  <a:lnTo>
                    <a:pt x="500" y="1302"/>
                  </a:lnTo>
                  <a:lnTo>
                    <a:pt x="502" y="1292"/>
                  </a:lnTo>
                  <a:lnTo>
                    <a:pt x="508" y="1286"/>
                  </a:lnTo>
                  <a:lnTo>
                    <a:pt x="514" y="1282"/>
                  </a:lnTo>
                  <a:lnTo>
                    <a:pt x="522" y="1280"/>
                  </a:lnTo>
                  <a:lnTo>
                    <a:pt x="564" y="1280"/>
                  </a:lnTo>
                  <a:lnTo>
                    <a:pt x="564" y="1280"/>
                  </a:lnTo>
                  <a:lnTo>
                    <a:pt x="572" y="1282"/>
                  </a:lnTo>
                  <a:lnTo>
                    <a:pt x="580" y="1286"/>
                  </a:lnTo>
                  <a:lnTo>
                    <a:pt x="584" y="1292"/>
                  </a:lnTo>
                  <a:lnTo>
                    <a:pt x="586" y="1302"/>
                  </a:lnTo>
                  <a:lnTo>
                    <a:pt x="586" y="1382"/>
                  </a:lnTo>
                  <a:close/>
                  <a:moveTo>
                    <a:pt x="786" y="1382"/>
                  </a:moveTo>
                  <a:lnTo>
                    <a:pt x="786" y="1382"/>
                  </a:lnTo>
                  <a:lnTo>
                    <a:pt x="784" y="1390"/>
                  </a:lnTo>
                  <a:lnTo>
                    <a:pt x="780" y="1396"/>
                  </a:lnTo>
                  <a:lnTo>
                    <a:pt x="772" y="1402"/>
                  </a:lnTo>
                  <a:lnTo>
                    <a:pt x="764" y="1404"/>
                  </a:lnTo>
                  <a:lnTo>
                    <a:pt x="724" y="1404"/>
                  </a:lnTo>
                  <a:lnTo>
                    <a:pt x="724" y="1404"/>
                  </a:lnTo>
                  <a:lnTo>
                    <a:pt x="714" y="1402"/>
                  </a:lnTo>
                  <a:lnTo>
                    <a:pt x="708" y="1396"/>
                  </a:lnTo>
                  <a:lnTo>
                    <a:pt x="704" y="1390"/>
                  </a:lnTo>
                  <a:lnTo>
                    <a:pt x="702" y="1382"/>
                  </a:lnTo>
                  <a:lnTo>
                    <a:pt x="702" y="1302"/>
                  </a:lnTo>
                  <a:lnTo>
                    <a:pt x="702" y="1302"/>
                  </a:lnTo>
                  <a:lnTo>
                    <a:pt x="704" y="1292"/>
                  </a:lnTo>
                  <a:lnTo>
                    <a:pt x="708" y="1286"/>
                  </a:lnTo>
                  <a:lnTo>
                    <a:pt x="714" y="1282"/>
                  </a:lnTo>
                  <a:lnTo>
                    <a:pt x="724" y="1280"/>
                  </a:lnTo>
                  <a:lnTo>
                    <a:pt x="764" y="1280"/>
                  </a:lnTo>
                  <a:lnTo>
                    <a:pt x="764" y="1280"/>
                  </a:lnTo>
                  <a:lnTo>
                    <a:pt x="772" y="1282"/>
                  </a:lnTo>
                  <a:lnTo>
                    <a:pt x="780" y="1286"/>
                  </a:lnTo>
                  <a:lnTo>
                    <a:pt x="784" y="1292"/>
                  </a:lnTo>
                  <a:lnTo>
                    <a:pt x="786" y="1302"/>
                  </a:lnTo>
                  <a:lnTo>
                    <a:pt x="786" y="1382"/>
                  </a:lnTo>
                  <a:close/>
                  <a:moveTo>
                    <a:pt x="986" y="1382"/>
                  </a:moveTo>
                  <a:lnTo>
                    <a:pt x="986" y="1382"/>
                  </a:lnTo>
                  <a:lnTo>
                    <a:pt x="984" y="1390"/>
                  </a:lnTo>
                  <a:lnTo>
                    <a:pt x="980" y="1396"/>
                  </a:lnTo>
                  <a:lnTo>
                    <a:pt x="974" y="1402"/>
                  </a:lnTo>
                  <a:lnTo>
                    <a:pt x="966" y="1404"/>
                  </a:lnTo>
                  <a:lnTo>
                    <a:pt x="924" y="1404"/>
                  </a:lnTo>
                  <a:lnTo>
                    <a:pt x="924" y="1404"/>
                  </a:lnTo>
                  <a:lnTo>
                    <a:pt x="916" y="1402"/>
                  </a:lnTo>
                  <a:lnTo>
                    <a:pt x="908" y="1396"/>
                  </a:lnTo>
                  <a:lnTo>
                    <a:pt x="904" y="1390"/>
                  </a:lnTo>
                  <a:lnTo>
                    <a:pt x="902" y="1382"/>
                  </a:lnTo>
                  <a:lnTo>
                    <a:pt x="902" y="1302"/>
                  </a:lnTo>
                  <a:lnTo>
                    <a:pt x="902" y="1302"/>
                  </a:lnTo>
                  <a:lnTo>
                    <a:pt x="904" y="1292"/>
                  </a:lnTo>
                  <a:lnTo>
                    <a:pt x="908" y="1286"/>
                  </a:lnTo>
                  <a:lnTo>
                    <a:pt x="916" y="1282"/>
                  </a:lnTo>
                  <a:lnTo>
                    <a:pt x="924" y="1280"/>
                  </a:lnTo>
                  <a:lnTo>
                    <a:pt x="966" y="1280"/>
                  </a:lnTo>
                  <a:lnTo>
                    <a:pt x="966" y="1280"/>
                  </a:lnTo>
                  <a:lnTo>
                    <a:pt x="974" y="1282"/>
                  </a:lnTo>
                  <a:lnTo>
                    <a:pt x="980" y="1286"/>
                  </a:lnTo>
                  <a:lnTo>
                    <a:pt x="984" y="1292"/>
                  </a:lnTo>
                  <a:lnTo>
                    <a:pt x="986" y="1302"/>
                  </a:lnTo>
                  <a:lnTo>
                    <a:pt x="986" y="1382"/>
                  </a:lnTo>
                  <a:close/>
                  <a:moveTo>
                    <a:pt x="1188" y="1382"/>
                  </a:moveTo>
                  <a:lnTo>
                    <a:pt x="1188" y="1382"/>
                  </a:lnTo>
                  <a:lnTo>
                    <a:pt x="1186" y="1390"/>
                  </a:lnTo>
                  <a:lnTo>
                    <a:pt x="1180" y="1396"/>
                  </a:lnTo>
                  <a:lnTo>
                    <a:pt x="1174" y="1402"/>
                  </a:lnTo>
                  <a:lnTo>
                    <a:pt x="1166" y="1404"/>
                  </a:lnTo>
                  <a:lnTo>
                    <a:pt x="1124" y="1404"/>
                  </a:lnTo>
                  <a:lnTo>
                    <a:pt x="1124" y="1404"/>
                  </a:lnTo>
                  <a:lnTo>
                    <a:pt x="1116" y="1402"/>
                  </a:lnTo>
                  <a:lnTo>
                    <a:pt x="1108" y="1396"/>
                  </a:lnTo>
                  <a:lnTo>
                    <a:pt x="1104" y="1390"/>
                  </a:lnTo>
                  <a:lnTo>
                    <a:pt x="1102" y="1382"/>
                  </a:lnTo>
                  <a:lnTo>
                    <a:pt x="1102" y="1302"/>
                  </a:lnTo>
                  <a:lnTo>
                    <a:pt x="1102" y="1302"/>
                  </a:lnTo>
                  <a:lnTo>
                    <a:pt x="1104" y="1292"/>
                  </a:lnTo>
                  <a:lnTo>
                    <a:pt x="1108" y="1286"/>
                  </a:lnTo>
                  <a:lnTo>
                    <a:pt x="1116" y="1282"/>
                  </a:lnTo>
                  <a:lnTo>
                    <a:pt x="1124" y="1280"/>
                  </a:lnTo>
                  <a:lnTo>
                    <a:pt x="1166" y="1280"/>
                  </a:lnTo>
                  <a:lnTo>
                    <a:pt x="1166" y="1280"/>
                  </a:lnTo>
                  <a:lnTo>
                    <a:pt x="1174" y="1282"/>
                  </a:lnTo>
                  <a:lnTo>
                    <a:pt x="1180" y="1286"/>
                  </a:lnTo>
                  <a:lnTo>
                    <a:pt x="1186" y="1292"/>
                  </a:lnTo>
                  <a:lnTo>
                    <a:pt x="1188" y="1302"/>
                  </a:lnTo>
                  <a:lnTo>
                    <a:pt x="1188" y="1382"/>
                  </a:lnTo>
                  <a:close/>
                  <a:moveTo>
                    <a:pt x="1388" y="1382"/>
                  </a:moveTo>
                  <a:lnTo>
                    <a:pt x="1388" y="1382"/>
                  </a:lnTo>
                  <a:lnTo>
                    <a:pt x="1386" y="1390"/>
                  </a:lnTo>
                  <a:lnTo>
                    <a:pt x="1382" y="1396"/>
                  </a:lnTo>
                  <a:lnTo>
                    <a:pt x="1374" y="1402"/>
                  </a:lnTo>
                  <a:lnTo>
                    <a:pt x="1366" y="1404"/>
                  </a:lnTo>
                  <a:lnTo>
                    <a:pt x="1324" y="1404"/>
                  </a:lnTo>
                  <a:lnTo>
                    <a:pt x="1324" y="1404"/>
                  </a:lnTo>
                  <a:lnTo>
                    <a:pt x="1316" y="1402"/>
                  </a:lnTo>
                  <a:lnTo>
                    <a:pt x="1310" y="1396"/>
                  </a:lnTo>
                  <a:lnTo>
                    <a:pt x="1304" y="1390"/>
                  </a:lnTo>
                  <a:lnTo>
                    <a:pt x="1302" y="1382"/>
                  </a:lnTo>
                  <a:lnTo>
                    <a:pt x="1302" y="1302"/>
                  </a:lnTo>
                  <a:lnTo>
                    <a:pt x="1302" y="1302"/>
                  </a:lnTo>
                  <a:lnTo>
                    <a:pt x="1304" y="1292"/>
                  </a:lnTo>
                  <a:lnTo>
                    <a:pt x="1310" y="1286"/>
                  </a:lnTo>
                  <a:lnTo>
                    <a:pt x="1316" y="1282"/>
                  </a:lnTo>
                  <a:lnTo>
                    <a:pt x="1324" y="1280"/>
                  </a:lnTo>
                  <a:lnTo>
                    <a:pt x="1366" y="1280"/>
                  </a:lnTo>
                  <a:lnTo>
                    <a:pt x="1366" y="1280"/>
                  </a:lnTo>
                  <a:lnTo>
                    <a:pt x="1374" y="1282"/>
                  </a:lnTo>
                  <a:lnTo>
                    <a:pt x="1382" y="1286"/>
                  </a:lnTo>
                  <a:lnTo>
                    <a:pt x="1386" y="1292"/>
                  </a:lnTo>
                  <a:lnTo>
                    <a:pt x="1388" y="1302"/>
                  </a:lnTo>
                  <a:lnTo>
                    <a:pt x="1388" y="1382"/>
                  </a:lnTo>
                  <a:close/>
                  <a:moveTo>
                    <a:pt x="1588" y="1382"/>
                  </a:moveTo>
                  <a:lnTo>
                    <a:pt x="1588" y="1382"/>
                  </a:lnTo>
                  <a:lnTo>
                    <a:pt x="1586" y="1390"/>
                  </a:lnTo>
                  <a:lnTo>
                    <a:pt x="1582" y="1396"/>
                  </a:lnTo>
                  <a:lnTo>
                    <a:pt x="1574" y="1402"/>
                  </a:lnTo>
                  <a:lnTo>
                    <a:pt x="1566" y="1404"/>
                  </a:lnTo>
                  <a:lnTo>
                    <a:pt x="1526" y="1404"/>
                  </a:lnTo>
                  <a:lnTo>
                    <a:pt x="1526" y="1404"/>
                  </a:lnTo>
                  <a:lnTo>
                    <a:pt x="1516" y="1402"/>
                  </a:lnTo>
                  <a:lnTo>
                    <a:pt x="1510" y="1396"/>
                  </a:lnTo>
                  <a:lnTo>
                    <a:pt x="1506" y="1390"/>
                  </a:lnTo>
                  <a:lnTo>
                    <a:pt x="1504" y="1382"/>
                  </a:lnTo>
                  <a:lnTo>
                    <a:pt x="1504" y="1302"/>
                  </a:lnTo>
                  <a:lnTo>
                    <a:pt x="1504" y="1302"/>
                  </a:lnTo>
                  <a:lnTo>
                    <a:pt x="1506" y="1292"/>
                  </a:lnTo>
                  <a:lnTo>
                    <a:pt x="1510" y="1286"/>
                  </a:lnTo>
                  <a:lnTo>
                    <a:pt x="1516" y="1282"/>
                  </a:lnTo>
                  <a:lnTo>
                    <a:pt x="1526" y="1280"/>
                  </a:lnTo>
                  <a:lnTo>
                    <a:pt x="1566" y="1280"/>
                  </a:lnTo>
                  <a:lnTo>
                    <a:pt x="1566" y="1280"/>
                  </a:lnTo>
                  <a:lnTo>
                    <a:pt x="1574" y="1282"/>
                  </a:lnTo>
                  <a:lnTo>
                    <a:pt x="1582" y="1286"/>
                  </a:lnTo>
                  <a:lnTo>
                    <a:pt x="1586" y="1292"/>
                  </a:lnTo>
                  <a:lnTo>
                    <a:pt x="1588" y="1302"/>
                  </a:lnTo>
                  <a:lnTo>
                    <a:pt x="1588" y="1382"/>
                  </a:lnTo>
                  <a:close/>
                  <a:moveTo>
                    <a:pt x="1600" y="1246"/>
                  </a:moveTo>
                  <a:lnTo>
                    <a:pt x="1600" y="1258"/>
                  </a:lnTo>
                  <a:lnTo>
                    <a:pt x="1600" y="1258"/>
                  </a:lnTo>
                  <a:lnTo>
                    <a:pt x="1598" y="1262"/>
                  </a:lnTo>
                  <a:lnTo>
                    <a:pt x="1596" y="1264"/>
                  </a:lnTo>
                  <a:lnTo>
                    <a:pt x="1594" y="1266"/>
                  </a:lnTo>
                  <a:lnTo>
                    <a:pt x="1590" y="1268"/>
                  </a:lnTo>
                  <a:lnTo>
                    <a:pt x="84" y="1268"/>
                  </a:lnTo>
                  <a:lnTo>
                    <a:pt x="84" y="1268"/>
                  </a:lnTo>
                  <a:lnTo>
                    <a:pt x="80" y="1266"/>
                  </a:lnTo>
                  <a:lnTo>
                    <a:pt x="78" y="1264"/>
                  </a:lnTo>
                  <a:lnTo>
                    <a:pt x="76" y="1262"/>
                  </a:lnTo>
                  <a:lnTo>
                    <a:pt x="74" y="1258"/>
                  </a:lnTo>
                  <a:lnTo>
                    <a:pt x="74" y="1246"/>
                  </a:lnTo>
                  <a:lnTo>
                    <a:pt x="74" y="234"/>
                  </a:lnTo>
                  <a:lnTo>
                    <a:pt x="74" y="234"/>
                  </a:lnTo>
                  <a:lnTo>
                    <a:pt x="74" y="234"/>
                  </a:lnTo>
                  <a:lnTo>
                    <a:pt x="76" y="230"/>
                  </a:lnTo>
                  <a:lnTo>
                    <a:pt x="76" y="228"/>
                  </a:lnTo>
                  <a:lnTo>
                    <a:pt x="76" y="228"/>
                  </a:lnTo>
                  <a:lnTo>
                    <a:pt x="80" y="226"/>
                  </a:lnTo>
                  <a:lnTo>
                    <a:pt x="84" y="224"/>
                  </a:lnTo>
                  <a:lnTo>
                    <a:pt x="1590" y="224"/>
                  </a:lnTo>
                  <a:lnTo>
                    <a:pt x="1590" y="224"/>
                  </a:lnTo>
                  <a:lnTo>
                    <a:pt x="1594" y="226"/>
                  </a:lnTo>
                  <a:lnTo>
                    <a:pt x="1596" y="228"/>
                  </a:lnTo>
                  <a:lnTo>
                    <a:pt x="1596" y="228"/>
                  </a:lnTo>
                  <a:lnTo>
                    <a:pt x="1598" y="230"/>
                  </a:lnTo>
                  <a:lnTo>
                    <a:pt x="1600" y="234"/>
                  </a:lnTo>
                  <a:lnTo>
                    <a:pt x="1600" y="234"/>
                  </a:lnTo>
                  <a:lnTo>
                    <a:pt x="1600" y="1246"/>
                  </a:lnTo>
                  <a:close/>
                </a:path>
              </a:pathLst>
            </a:custGeom>
            <a:solidFill>
              <a:srgbClr val="000000"/>
            </a:solidFill>
            <a:ln w="9525">
              <a:noFill/>
              <a:round/>
              <a:headEnd/>
              <a:tailEnd/>
            </a:ln>
          </p:spPr>
          <p:txBody>
            <a:bodyPr/>
            <a:lstStyle/>
            <a:p>
              <a:pPr>
                <a:defRPr/>
              </a:pPr>
              <a:endParaRPr lang="da-DK">
                <a:ea typeface="ＭＳ Ｐゴシック" pitchFamily="-97" charset="-128"/>
              </a:endParaRPr>
            </a:p>
          </p:txBody>
        </p:sp>
        <p:sp>
          <p:nvSpPr>
            <p:cNvPr id="168" name="Freeform 1014"/>
            <p:cNvSpPr>
              <a:spLocks/>
            </p:cNvSpPr>
            <p:nvPr/>
          </p:nvSpPr>
          <p:spPr bwMode="auto">
            <a:xfrm>
              <a:off x="9155113" y="-1773238"/>
              <a:ext cx="12700" cy="19050"/>
            </a:xfrm>
            <a:custGeom>
              <a:avLst/>
              <a:gdLst/>
              <a:ahLst/>
              <a:cxnLst>
                <a:cxn ang="0">
                  <a:pos x="0" y="12"/>
                </a:cxn>
                <a:cxn ang="0">
                  <a:pos x="8" y="12"/>
                </a:cxn>
                <a:cxn ang="0">
                  <a:pos x="4" y="0"/>
                </a:cxn>
                <a:cxn ang="0">
                  <a:pos x="0" y="12"/>
                </a:cxn>
              </a:cxnLst>
              <a:rect l="0" t="0" r="r" b="b"/>
              <a:pathLst>
                <a:path w="8" h="12">
                  <a:moveTo>
                    <a:pt x="0" y="12"/>
                  </a:moveTo>
                  <a:lnTo>
                    <a:pt x="8" y="12"/>
                  </a:lnTo>
                  <a:lnTo>
                    <a:pt x="4" y="0"/>
                  </a:lnTo>
                  <a:lnTo>
                    <a:pt x="0" y="12"/>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169" name="Freeform 1015"/>
            <p:cNvSpPr>
              <a:spLocks/>
            </p:cNvSpPr>
            <p:nvPr/>
          </p:nvSpPr>
          <p:spPr bwMode="auto">
            <a:xfrm>
              <a:off x="9075738" y="-1738313"/>
              <a:ext cx="50800" cy="28575"/>
            </a:xfrm>
            <a:custGeom>
              <a:avLst/>
              <a:gdLst/>
              <a:ahLst/>
              <a:cxnLst>
                <a:cxn ang="0">
                  <a:pos x="4" y="16"/>
                </a:cxn>
                <a:cxn ang="0">
                  <a:pos x="32" y="8"/>
                </a:cxn>
                <a:cxn ang="0">
                  <a:pos x="4" y="2"/>
                </a:cxn>
                <a:cxn ang="0">
                  <a:pos x="0" y="0"/>
                </a:cxn>
                <a:cxn ang="0">
                  <a:pos x="0" y="18"/>
                </a:cxn>
                <a:cxn ang="0">
                  <a:pos x="4" y="16"/>
                </a:cxn>
              </a:cxnLst>
              <a:rect l="0" t="0" r="r" b="b"/>
              <a:pathLst>
                <a:path w="32" h="18">
                  <a:moveTo>
                    <a:pt x="4" y="16"/>
                  </a:moveTo>
                  <a:lnTo>
                    <a:pt x="32" y="8"/>
                  </a:lnTo>
                  <a:lnTo>
                    <a:pt x="4" y="2"/>
                  </a:lnTo>
                  <a:lnTo>
                    <a:pt x="0" y="0"/>
                  </a:lnTo>
                  <a:lnTo>
                    <a:pt x="0" y="18"/>
                  </a:lnTo>
                  <a:lnTo>
                    <a:pt x="4" y="1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70" name="Freeform 1016"/>
            <p:cNvSpPr>
              <a:spLocks/>
            </p:cNvSpPr>
            <p:nvPr/>
          </p:nvSpPr>
          <p:spPr bwMode="auto">
            <a:xfrm>
              <a:off x="9104313" y="-1782763"/>
              <a:ext cx="31750" cy="44450"/>
            </a:xfrm>
            <a:custGeom>
              <a:avLst/>
              <a:gdLst/>
              <a:ahLst/>
              <a:cxnLst>
                <a:cxn ang="0">
                  <a:pos x="14" y="20"/>
                </a:cxn>
                <a:cxn ang="0">
                  <a:pos x="14" y="20"/>
                </a:cxn>
                <a:cxn ang="0">
                  <a:pos x="16" y="16"/>
                </a:cxn>
                <a:cxn ang="0">
                  <a:pos x="16" y="16"/>
                </a:cxn>
                <a:cxn ang="0">
                  <a:pos x="18" y="12"/>
                </a:cxn>
                <a:cxn ang="0">
                  <a:pos x="18" y="12"/>
                </a:cxn>
                <a:cxn ang="0">
                  <a:pos x="20" y="8"/>
                </a:cxn>
                <a:cxn ang="0">
                  <a:pos x="20" y="8"/>
                </a:cxn>
                <a:cxn ang="0">
                  <a:pos x="18" y="4"/>
                </a:cxn>
                <a:cxn ang="0">
                  <a:pos x="18" y="2"/>
                </a:cxn>
                <a:cxn ang="0">
                  <a:pos x="18" y="2"/>
                </a:cxn>
                <a:cxn ang="0">
                  <a:pos x="14" y="0"/>
                </a:cxn>
                <a:cxn ang="0">
                  <a:pos x="10" y="0"/>
                </a:cxn>
                <a:cxn ang="0">
                  <a:pos x="10" y="0"/>
                </a:cxn>
                <a:cxn ang="0">
                  <a:pos x="4" y="2"/>
                </a:cxn>
                <a:cxn ang="0">
                  <a:pos x="4" y="2"/>
                </a:cxn>
                <a:cxn ang="0">
                  <a:pos x="2" y="4"/>
                </a:cxn>
                <a:cxn ang="0">
                  <a:pos x="2" y="8"/>
                </a:cxn>
                <a:cxn ang="0">
                  <a:pos x="6" y="10"/>
                </a:cxn>
                <a:cxn ang="0">
                  <a:pos x="6" y="10"/>
                </a:cxn>
                <a:cxn ang="0">
                  <a:pos x="8" y="6"/>
                </a:cxn>
                <a:cxn ang="0">
                  <a:pos x="8" y="6"/>
                </a:cxn>
                <a:cxn ang="0">
                  <a:pos x="10" y="4"/>
                </a:cxn>
                <a:cxn ang="0">
                  <a:pos x="10" y="4"/>
                </a:cxn>
                <a:cxn ang="0">
                  <a:pos x="14" y="6"/>
                </a:cxn>
                <a:cxn ang="0">
                  <a:pos x="14" y="6"/>
                </a:cxn>
                <a:cxn ang="0">
                  <a:pos x="14" y="8"/>
                </a:cxn>
                <a:cxn ang="0">
                  <a:pos x="14" y="8"/>
                </a:cxn>
                <a:cxn ang="0">
                  <a:pos x="12" y="12"/>
                </a:cxn>
                <a:cxn ang="0">
                  <a:pos x="12" y="12"/>
                </a:cxn>
                <a:cxn ang="0">
                  <a:pos x="8" y="16"/>
                </a:cxn>
                <a:cxn ang="0">
                  <a:pos x="8" y="16"/>
                </a:cxn>
                <a:cxn ang="0">
                  <a:pos x="2" y="24"/>
                </a:cxn>
                <a:cxn ang="0">
                  <a:pos x="2" y="24"/>
                </a:cxn>
                <a:cxn ang="0">
                  <a:pos x="0" y="28"/>
                </a:cxn>
                <a:cxn ang="0">
                  <a:pos x="20" y="28"/>
                </a:cxn>
                <a:cxn ang="0">
                  <a:pos x="20" y="24"/>
                </a:cxn>
                <a:cxn ang="0">
                  <a:pos x="8" y="24"/>
                </a:cxn>
                <a:cxn ang="0">
                  <a:pos x="8" y="24"/>
                </a:cxn>
                <a:cxn ang="0">
                  <a:pos x="10" y="22"/>
                </a:cxn>
                <a:cxn ang="0">
                  <a:pos x="10" y="22"/>
                </a:cxn>
                <a:cxn ang="0">
                  <a:pos x="14" y="20"/>
                </a:cxn>
                <a:cxn ang="0">
                  <a:pos x="14" y="20"/>
                </a:cxn>
              </a:cxnLst>
              <a:rect l="0" t="0" r="r" b="b"/>
              <a:pathLst>
                <a:path w="20" h="28">
                  <a:moveTo>
                    <a:pt x="14" y="20"/>
                  </a:moveTo>
                  <a:lnTo>
                    <a:pt x="14" y="20"/>
                  </a:lnTo>
                  <a:lnTo>
                    <a:pt x="16" y="16"/>
                  </a:lnTo>
                  <a:lnTo>
                    <a:pt x="16" y="16"/>
                  </a:lnTo>
                  <a:lnTo>
                    <a:pt x="18" y="12"/>
                  </a:lnTo>
                  <a:lnTo>
                    <a:pt x="18" y="12"/>
                  </a:lnTo>
                  <a:lnTo>
                    <a:pt x="20" y="8"/>
                  </a:lnTo>
                  <a:lnTo>
                    <a:pt x="20" y="8"/>
                  </a:lnTo>
                  <a:lnTo>
                    <a:pt x="18" y="4"/>
                  </a:lnTo>
                  <a:lnTo>
                    <a:pt x="18" y="2"/>
                  </a:lnTo>
                  <a:lnTo>
                    <a:pt x="18" y="2"/>
                  </a:lnTo>
                  <a:lnTo>
                    <a:pt x="14" y="0"/>
                  </a:lnTo>
                  <a:lnTo>
                    <a:pt x="10" y="0"/>
                  </a:lnTo>
                  <a:lnTo>
                    <a:pt x="10" y="0"/>
                  </a:lnTo>
                  <a:lnTo>
                    <a:pt x="4" y="2"/>
                  </a:lnTo>
                  <a:lnTo>
                    <a:pt x="4" y="2"/>
                  </a:lnTo>
                  <a:lnTo>
                    <a:pt x="2" y="4"/>
                  </a:lnTo>
                  <a:lnTo>
                    <a:pt x="2" y="8"/>
                  </a:lnTo>
                  <a:lnTo>
                    <a:pt x="6" y="10"/>
                  </a:lnTo>
                  <a:lnTo>
                    <a:pt x="6" y="10"/>
                  </a:lnTo>
                  <a:lnTo>
                    <a:pt x="8" y="6"/>
                  </a:lnTo>
                  <a:lnTo>
                    <a:pt x="8" y="6"/>
                  </a:lnTo>
                  <a:lnTo>
                    <a:pt x="10" y="4"/>
                  </a:lnTo>
                  <a:lnTo>
                    <a:pt x="10" y="4"/>
                  </a:lnTo>
                  <a:lnTo>
                    <a:pt x="14" y="6"/>
                  </a:lnTo>
                  <a:lnTo>
                    <a:pt x="14" y="6"/>
                  </a:lnTo>
                  <a:lnTo>
                    <a:pt x="14" y="8"/>
                  </a:lnTo>
                  <a:lnTo>
                    <a:pt x="14" y="8"/>
                  </a:lnTo>
                  <a:lnTo>
                    <a:pt x="12" y="12"/>
                  </a:lnTo>
                  <a:lnTo>
                    <a:pt x="12" y="12"/>
                  </a:lnTo>
                  <a:lnTo>
                    <a:pt x="8" y="16"/>
                  </a:lnTo>
                  <a:lnTo>
                    <a:pt x="8" y="16"/>
                  </a:lnTo>
                  <a:lnTo>
                    <a:pt x="2" y="24"/>
                  </a:lnTo>
                  <a:lnTo>
                    <a:pt x="2" y="24"/>
                  </a:lnTo>
                  <a:lnTo>
                    <a:pt x="0" y="28"/>
                  </a:lnTo>
                  <a:lnTo>
                    <a:pt x="20" y="28"/>
                  </a:lnTo>
                  <a:lnTo>
                    <a:pt x="20" y="24"/>
                  </a:lnTo>
                  <a:lnTo>
                    <a:pt x="8" y="24"/>
                  </a:lnTo>
                  <a:lnTo>
                    <a:pt x="8" y="24"/>
                  </a:lnTo>
                  <a:lnTo>
                    <a:pt x="10" y="22"/>
                  </a:lnTo>
                  <a:lnTo>
                    <a:pt x="10" y="22"/>
                  </a:lnTo>
                  <a:lnTo>
                    <a:pt x="14" y="20"/>
                  </a:lnTo>
                  <a:lnTo>
                    <a:pt x="14"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71" name="Freeform 1017"/>
            <p:cNvSpPr>
              <a:spLocks noEditPoints="1"/>
            </p:cNvSpPr>
            <p:nvPr/>
          </p:nvSpPr>
          <p:spPr bwMode="auto">
            <a:xfrm>
              <a:off x="9139238" y="-1782763"/>
              <a:ext cx="44450" cy="44450"/>
            </a:xfrm>
            <a:custGeom>
              <a:avLst/>
              <a:gdLst/>
              <a:ahLst/>
              <a:cxnLst>
                <a:cxn ang="0">
                  <a:pos x="10" y="0"/>
                </a:cxn>
                <a:cxn ang="0">
                  <a:pos x="0" y="28"/>
                </a:cxn>
                <a:cxn ang="0">
                  <a:pos x="6" y="28"/>
                </a:cxn>
                <a:cxn ang="0">
                  <a:pos x="8" y="22"/>
                </a:cxn>
                <a:cxn ang="0">
                  <a:pos x="18" y="22"/>
                </a:cxn>
                <a:cxn ang="0">
                  <a:pos x="22" y="28"/>
                </a:cxn>
                <a:cxn ang="0">
                  <a:pos x="28" y="28"/>
                </a:cxn>
                <a:cxn ang="0">
                  <a:pos x="16" y="0"/>
                </a:cxn>
                <a:cxn ang="0">
                  <a:pos x="10" y="0"/>
                </a:cxn>
                <a:cxn ang="0">
                  <a:pos x="10" y="18"/>
                </a:cxn>
                <a:cxn ang="0">
                  <a:pos x="14" y="6"/>
                </a:cxn>
                <a:cxn ang="0">
                  <a:pos x="18" y="18"/>
                </a:cxn>
                <a:cxn ang="0">
                  <a:pos x="10" y="18"/>
                </a:cxn>
              </a:cxnLst>
              <a:rect l="0" t="0" r="r" b="b"/>
              <a:pathLst>
                <a:path w="28" h="28">
                  <a:moveTo>
                    <a:pt x="10" y="0"/>
                  </a:moveTo>
                  <a:lnTo>
                    <a:pt x="0" y="28"/>
                  </a:lnTo>
                  <a:lnTo>
                    <a:pt x="6" y="28"/>
                  </a:lnTo>
                  <a:lnTo>
                    <a:pt x="8" y="22"/>
                  </a:lnTo>
                  <a:lnTo>
                    <a:pt x="18" y="22"/>
                  </a:lnTo>
                  <a:lnTo>
                    <a:pt x="22" y="28"/>
                  </a:lnTo>
                  <a:lnTo>
                    <a:pt x="28" y="28"/>
                  </a:lnTo>
                  <a:lnTo>
                    <a:pt x="16" y="0"/>
                  </a:lnTo>
                  <a:lnTo>
                    <a:pt x="10" y="0"/>
                  </a:lnTo>
                  <a:close/>
                  <a:moveTo>
                    <a:pt x="10" y="18"/>
                  </a:moveTo>
                  <a:lnTo>
                    <a:pt x="14" y="6"/>
                  </a:lnTo>
                  <a:lnTo>
                    <a:pt x="18" y="18"/>
                  </a:lnTo>
                  <a:lnTo>
                    <a:pt x="10" y="1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72" name="Freeform 1018"/>
            <p:cNvSpPr>
              <a:spLocks/>
            </p:cNvSpPr>
            <p:nvPr/>
          </p:nvSpPr>
          <p:spPr bwMode="auto">
            <a:xfrm>
              <a:off x="10679113" y="-1747838"/>
              <a:ext cx="82550" cy="47625"/>
            </a:xfrm>
            <a:custGeom>
              <a:avLst/>
              <a:gdLst/>
              <a:ahLst/>
              <a:cxnLst>
                <a:cxn ang="0">
                  <a:pos x="0" y="0"/>
                </a:cxn>
                <a:cxn ang="0">
                  <a:pos x="0" y="14"/>
                </a:cxn>
                <a:cxn ang="0">
                  <a:pos x="0" y="30"/>
                </a:cxn>
                <a:cxn ang="0">
                  <a:pos x="26" y="22"/>
                </a:cxn>
                <a:cxn ang="0">
                  <a:pos x="52" y="14"/>
                </a:cxn>
                <a:cxn ang="0">
                  <a:pos x="26" y="8"/>
                </a:cxn>
                <a:cxn ang="0">
                  <a:pos x="0" y="0"/>
                </a:cxn>
              </a:cxnLst>
              <a:rect l="0" t="0" r="r" b="b"/>
              <a:pathLst>
                <a:path w="52" h="30">
                  <a:moveTo>
                    <a:pt x="0" y="0"/>
                  </a:moveTo>
                  <a:lnTo>
                    <a:pt x="0" y="14"/>
                  </a:lnTo>
                  <a:lnTo>
                    <a:pt x="0" y="30"/>
                  </a:lnTo>
                  <a:lnTo>
                    <a:pt x="26" y="22"/>
                  </a:lnTo>
                  <a:lnTo>
                    <a:pt x="52" y="14"/>
                  </a:lnTo>
                  <a:lnTo>
                    <a:pt x="26" y="8"/>
                  </a:lnTo>
                  <a:lnTo>
                    <a:pt x="0"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73" name="Freeform 1019"/>
            <p:cNvSpPr>
              <a:spLocks/>
            </p:cNvSpPr>
            <p:nvPr/>
          </p:nvSpPr>
          <p:spPr bwMode="auto">
            <a:xfrm>
              <a:off x="10742613" y="-1782763"/>
              <a:ext cx="31750" cy="47625"/>
            </a:xfrm>
            <a:custGeom>
              <a:avLst/>
              <a:gdLst/>
              <a:ahLst/>
              <a:cxnLst>
                <a:cxn ang="0">
                  <a:pos x="14" y="14"/>
                </a:cxn>
                <a:cxn ang="0">
                  <a:pos x="14" y="14"/>
                </a:cxn>
                <a:cxn ang="0">
                  <a:pos x="18" y="10"/>
                </a:cxn>
                <a:cxn ang="0">
                  <a:pos x="18" y="8"/>
                </a:cxn>
                <a:cxn ang="0">
                  <a:pos x="18" y="8"/>
                </a:cxn>
                <a:cxn ang="0">
                  <a:pos x="16" y="2"/>
                </a:cxn>
                <a:cxn ang="0">
                  <a:pos x="16" y="2"/>
                </a:cxn>
                <a:cxn ang="0">
                  <a:pos x="14" y="0"/>
                </a:cxn>
                <a:cxn ang="0">
                  <a:pos x="10" y="0"/>
                </a:cxn>
                <a:cxn ang="0">
                  <a:pos x="10" y="0"/>
                </a:cxn>
                <a:cxn ang="0">
                  <a:pos x="6" y="2"/>
                </a:cxn>
                <a:cxn ang="0">
                  <a:pos x="6" y="2"/>
                </a:cxn>
                <a:cxn ang="0">
                  <a:pos x="2" y="4"/>
                </a:cxn>
                <a:cxn ang="0">
                  <a:pos x="2" y="4"/>
                </a:cxn>
                <a:cxn ang="0">
                  <a:pos x="2" y="8"/>
                </a:cxn>
                <a:cxn ang="0">
                  <a:pos x="6" y="8"/>
                </a:cxn>
                <a:cxn ang="0">
                  <a:pos x="6" y="8"/>
                </a:cxn>
                <a:cxn ang="0">
                  <a:pos x="8" y="6"/>
                </a:cxn>
                <a:cxn ang="0">
                  <a:pos x="8" y="6"/>
                </a:cxn>
                <a:cxn ang="0">
                  <a:pos x="10" y="4"/>
                </a:cxn>
                <a:cxn ang="0">
                  <a:pos x="10" y="4"/>
                </a:cxn>
                <a:cxn ang="0">
                  <a:pos x="12" y="6"/>
                </a:cxn>
                <a:cxn ang="0">
                  <a:pos x="12" y="6"/>
                </a:cxn>
                <a:cxn ang="0">
                  <a:pos x="12" y="8"/>
                </a:cxn>
                <a:cxn ang="0">
                  <a:pos x="12" y="8"/>
                </a:cxn>
                <a:cxn ang="0">
                  <a:pos x="12" y="10"/>
                </a:cxn>
                <a:cxn ang="0">
                  <a:pos x="12" y="10"/>
                </a:cxn>
                <a:cxn ang="0">
                  <a:pos x="8" y="12"/>
                </a:cxn>
                <a:cxn ang="0">
                  <a:pos x="8" y="16"/>
                </a:cxn>
                <a:cxn ang="0">
                  <a:pos x="8" y="16"/>
                </a:cxn>
                <a:cxn ang="0">
                  <a:pos x="10" y="16"/>
                </a:cxn>
                <a:cxn ang="0">
                  <a:pos x="10" y="16"/>
                </a:cxn>
                <a:cxn ang="0">
                  <a:pos x="12" y="16"/>
                </a:cxn>
                <a:cxn ang="0">
                  <a:pos x="12" y="16"/>
                </a:cxn>
                <a:cxn ang="0">
                  <a:pos x="14" y="20"/>
                </a:cxn>
                <a:cxn ang="0">
                  <a:pos x="14" y="20"/>
                </a:cxn>
                <a:cxn ang="0">
                  <a:pos x="12" y="24"/>
                </a:cxn>
                <a:cxn ang="0">
                  <a:pos x="12" y="24"/>
                </a:cxn>
                <a:cxn ang="0">
                  <a:pos x="10" y="24"/>
                </a:cxn>
                <a:cxn ang="0">
                  <a:pos x="10" y="24"/>
                </a:cxn>
                <a:cxn ang="0">
                  <a:pos x="8" y="24"/>
                </a:cxn>
                <a:cxn ang="0">
                  <a:pos x="8" y="24"/>
                </a:cxn>
                <a:cxn ang="0">
                  <a:pos x="6" y="20"/>
                </a:cxn>
                <a:cxn ang="0">
                  <a:pos x="0" y="22"/>
                </a:cxn>
                <a:cxn ang="0">
                  <a:pos x="0" y="22"/>
                </a:cxn>
                <a:cxn ang="0">
                  <a:pos x="2" y="24"/>
                </a:cxn>
                <a:cxn ang="0">
                  <a:pos x="4" y="28"/>
                </a:cxn>
                <a:cxn ang="0">
                  <a:pos x="4" y="28"/>
                </a:cxn>
                <a:cxn ang="0">
                  <a:pos x="6" y="28"/>
                </a:cxn>
                <a:cxn ang="0">
                  <a:pos x="10" y="30"/>
                </a:cxn>
                <a:cxn ang="0">
                  <a:pos x="10" y="30"/>
                </a:cxn>
                <a:cxn ang="0">
                  <a:pos x="14" y="28"/>
                </a:cxn>
                <a:cxn ang="0">
                  <a:pos x="16" y="26"/>
                </a:cxn>
                <a:cxn ang="0">
                  <a:pos x="16" y="26"/>
                </a:cxn>
                <a:cxn ang="0">
                  <a:pos x="18" y="24"/>
                </a:cxn>
                <a:cxn ang="0">
                  <a:pos x="20" y="20"/>
                </a:cxn>
                <a:cxn ang="0">
                  <a:pos x="20" y="20"/>
                </a:cxn>
                <a:cxn ang="0">
                  <a:pos x="18" y="16"/>
                </a:cxn>
                <a:cxn ang="0">
                  <a:pos x="18" y="16"/>
                </a:cxn>
                <a:cxn ang="0">
                  <a:pos x="14" y="14"/>
                </a:cxn>
                <a:cxn ang="0">
                  <a:pos x="14" y="14"/>
                </a:cxn>
              </a:cxnLst>
              <a:rect l="0" t="0" r="r" b="b"/>
              <a:pathLst>
                <a:path w="20" h="30">
                  <a:moveTo>
                    <a:pt x="14" y="14"/>
                  </a:moveTo>
                  <a:lnTo>
                    <a:pt x="14" y="14"/>
                  </a:lnTo>
                  <a:lnTo>
                    <a:pt x="18" y="10"/>
                  </a:lnTo>
                  <a:lnTo>
                    <a:pt x="18" y="8"/>
                  </a:lnTo>
                  <a:lnTo>
                    <a:pt x="18" y="8"/>
                  </a:lnTo>
                  <a:lnTo>
                    <a:pt x="16" y="2"/>
                  </a:lnTo>
                  <a:lnTo>
                    <a:pt x="16" y="2"/>
                  </a:lnTo>
                  <a:lnTo>
                    <a:pt x="14" y="0"/>
                  </a:lnTo>
                  <a:lnTo>
                    <a:pt x="10" y="0"/>
                  </a:lnTo>
                  <a:lnTo>
                    <a:pt x="10" y="0"/>
                  </a:lnTo>
                  <a:lnTo>
                    <a:pt x="6" y="2"/>
                  </a:lnTo>
                  <a:lnTo>
                    <a:pt x="6" y="2"/>
                  </a:lnTo>
                  <a:lnTo>
                    <a:pt x="2" y="4"/>
                  </a:lnTo>
                  <a:lnTo>
                    <a:pt x="2" y="4"/>
                  </a:lnTo>
                  <a:lnTo>
                    <a:pt x="2" y="8"/>
                  </a:lnTo>
                  <a:lnTo>
                    <a:pt x="6" y="8"/>
                  </a:lnTo>
                  <a:lnTo>
                    <a:pt x="6" y="8"/>
                  </a:lnTo>
                  <a:lnTo>
                    <a:pt x="8" y="6"/>
                  </a:lnTo>
                  <a:lnTo>
                    <a:pt x="8" y="6"/>
                  </a:lnTo>
                  <a:lnTo>
                    <a:pt x="10" y="4"/>
                  </a:lnTo>
                  <a:lnTo>
                    <a:pt x="10" y="4"/>
                  </a:lnTo>
                  <a:lnTo>
                    <a:pt x="12" y="6"/>
                  </a:lnTo>
                  <a:lnTo>
                    <a:pt x="12" y="6"/>
                  </a:lnTo>
                  <a:lnTo>
                    <a:pt x="12" y="8"/>
                  </a:lnTo>
                  <a:lnTo>
                    <a:pt x="12" y="8"/>
                  </a:lnTo>
                  <a:lnTo>
                    <a:pt x="12" y="10"/>
                  </a:lnTo>
                  <a:lnTo>
                    <a:pt x="12" y="10"/>
                  </a:lnTo>
                  <a:lnTo>
                    <a:pt x="8" y="12"/>
                  </a:lnTo>
                  <a:lnTo>
                    <a:pt x="8" y="16"/>
                  </a:lnTo>
                  <a:lnTo>
                    <a:pt x="8" y="16"/>
                  </a:lnTo>
                  <a:lnTo>
                    <a:pt x="10" y="16"/>
                  </a:lnTo>
                  <a:lnTo>
                    <a:pt x="10" y="16"/>
                  </a:lnTo>
                  <a:lnTo>
                    <a:pt x="12" y="16"/>
                  </a:lnTo>
                  <a:lnTo>
                    <a:pt x="12" y="16"/>
                  </a:lnTo>
                  <a:lnTo>
                    <a:pt x="14" y="20"/>
                  </a:lnTo>
                  <a:lnTo>
                    <a:pt x="14" y="20"/>
                  </a:lnTo>
                  <a:lnTo>
                    <a:pt x="12" y="24"/>
                  </a:lnTo>
                  <a:lnTo>
                    <a:pt x="12" y="24"/>
                  </a:lnTo>
                  <a:lnTo>
                    <a:pt x="10" y="24"/>
                  </a:lnTo>
                  <a:lnTo>
                    <a:pt x="10" y="24"/>
                  </a:lnTo>
                  <a:lnTo>
                    <a:pt x="8" y="24"/>
                  </a:lnTo>
                  <a:lnTo>
                    <a:pt x="8" y="24"/>
                  </a:lnTo>
                  <a:lnTo>
                    <a:pt x="6" y="20"/>
                  </a:lnTo>
                  <a:lnTo>
                    <a:pt x="0" y="22"/>
                  </a:lnTo>
                  <a:lnTo>
                    <a:pt x="0" y="22"/>
                  </a:lnTo>
                  <a:lnTo>
                    <a:pt x="2" y="24"/>
                  </a:lnTo>
                  <a:lnTo>
                    <a:pt x="4" y="28"/>
                  </a:lnTo>
                  <a:lnTo>
                    <a:pt x="4" y="28"/>
                  </a:lnTo>
                  <a:lnTo>
                    <a:pt x="6" y="28"/>
                  </a:lnTo>
                  <a:lnTo>
                    <a:pt x="10" y="30"/>
                  </a:lnTo>
                  <a:lnTo>
                    <a:pt x="10" y="30"/>
                  </a:lnTo>
                  <a:lnTo>
                    <a:pt x="14" y="28"/>
                  </a:lnTo>
                  <a:lnTo>
                    <a:pt x="16" y="26"/>
                  </a:lnTo>
                  <a:lnTo>
                    <a:pt x="16" y="26"/>
                  </a:lnTo>
                  <a:lnTo>
                    <a:pt x="18" y="24"/>
                  </a:lnTo>
                  <a:lnTo>
                    <a:pt x="20" y="20"/>
                  </a:lnTo>
                  <a:lnTo>
                    <a:pt x="20" y="20"/>
                  </a:lnTo>
                  <a:lnTo>
                    <a:pt x="18" y="16"/>
                  </a:lnTo>
                  <a:lnTo>
                    <a:pt x="18" y="16"/>
                  </a:lnTo>
                  <a:lnTo>
                    <a:pt x="14" y="14"/>
                  </a:lnTo>
                  <a:lnTo>
                    <a:pt x="14" y="1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74" name="Freeform 1020"/>
            <p:cNvSpPr>
              <a:spLocks/>
            </p:cNvSpPr>
            <p:nvPr/>
          </p:nvSpPr>
          <p:spPr bwMode="auto">
            <a:xfrm>
              <a:off x="9917113" y="-1782763"/>
              <a:ext cx="38100" cy="69850"/>
            </a:xfrm>
            <a:custGeom>
              <a:avLst/>
              <a:gdLst/>
              <a:ahLst/>
              <a:cxnLst>
                <a:cxn ang="0">
                  <a:pos x="20" y="20"/>
                </a:cxn>
                <a:cxn ang="0">
                  <a:pos x="22" y="16"/>
                </a:cxn>
                <a:cxn ang="0">
                  <a:pos x="24" y="12"/>
                </a:cxn>
                <a:cxn ang="0">
                  <a:pos x="20" y="4"/>
                </a:cxn>
                <a:cxn ang="0">
                  <a:pos x="18" y="2"/>
                </a:cxn>
                <a:cxn ang="0">
                  <a:pos x="10" y="0"/>
                </a:cxn>
                <a:cxn ang="0">
                  <a:pos x="2" y="2"/>
                </a:cxn>
                <a:cxn ang="0">
                  <a:pos x="0" y="6"/>
                </a:cxn>
                <a:cxn ang="0">
                  <a:pos x="0" y="14"/>
                </a:cxn>
                <a:cxn ang="0">
                  <a:pos x="10" y="10"/>
                </a:cxn>
                <a:cxn ang="0">
                  <a:pos x="10" y="8"/>
                </a:cxn>
                <a:cxn ang="0">
                  <a:pos x="12" y="6"/>
                </a:cxn>
                <a:cxn ang="0">
                  <a:pos x="14" y="8"/>
                </a:cxn>
                <a:cxn ang="0">
                  <a:pos x="14" y="10"/>
                </a:cxn>
                <a:cxn ang="0">
                  <a:pos x="14" y="12"/>
                </a:cxn>
                <a:cxn ang="0">
                  <a:pos x="14" y="16"/>
                </a:cxn>
                <a:cxn ang="0">
                  <a:pos x="12" y="16"/>
                </a:cxn>
                <a:cxn ang="0">
                  <a:pos x="8" y="24"/>
                </a:cxn>
                <a:cxn ang="0">
                  <a:pos x="12" y="24"/>
                </a:cxn>
                <a:cxn ang="0">
                  <a:pos x="14" y="26"/>
                </a:cxn>
                <a:cxn ang="0">
                  <a:pos x="14" y="28"/>
                </a:cxn>
                <a:cxn ang="0">
                  <a:pos x="14" y="32"/>
                </a:cxn>
                <a:cxn ang="0">
                  <a:pos x="14" y="36"/>
                </a:cxn>
                <a:cxn ang="0">
                  <a:pos x="12" y="38"/>
                </a:cxn>
                <a:cxn ang="0">
                  <a:pos x="10" y="36"/>
                </a:cxn>
                <a:cxn ang="0">
                  <a:pos x="10" y="26"/>
                </a:cxn>
                <a:cxn ang="0">
                  <a:pos x="0" y="30"/>
                </a:cxn>
                <a:cxn ang="0">
                  <a:pos x="0" y="38"/>
                </a:cxn>
                <a:cxn ang="0">
                  <a:pos x="4" y="42"/>
                </a:cxn>
                <a:cxn ang="0">
                  <a:pos x="12" y="44"/>
                </a:cxn>
                <a:cxn ang="0">
                  <a:pos x="18" y="42"/>
                </a:cxn>
                <a:cxn ang="0">
                  <a:pos x="22" y="38"/>
                </a:cxn>
                <a:cxn ang="0">
                  <a:pos x="24" y="30"/>
                </a:cxn>
                <a:cxn ang="0">
                  <a:pos x="22" y="22"/>
                </a:cxn>
                <a:cxn ang="0">
                  <a:pos x="20" y="20"/>
                </a:cxn>
              </a:cxnLst>
              <a:rect l="0" t="0" r="r" b="b"/>
              <a:pathLst>
                <a:path w="24" h="44">
                  <a:moveTo>
                    <a:pt x="20" y="20"/>
                  </a:moveTo>
                  <a:lnTo>
                    <a:pt x="20" y="20"/>
                  </a:lnTo>
                  <a:lnTo>
                    <a:pt x="22" y="16"/>
                  </a:lnTo>
                  <a:lnTo>
                    <a:pt x="22" y="16"/>
                  </a:lnTo>
                  <a:lnTo>
                    <a:pt x="24" y="12"/>
                  </a:lnTo>
                  <a:lnTo>
                    <a:pt x="24" y="12"/>
                  </a:lnTo>
                  <a:lnTo>
                    <a:pt x="22" y="6"/>
                  </a:lnTo>
                  <a:lnTo>
                    <a:pt x="20" y="4"/>
                  </a:lnTo>
                  <a:lnTo>
                    <a:pt x="20" y="4"/>
                  </a:lnTo>
                  <a:lnTo>
                    <a:pt x="18" y="2"/>
                  </a:lnTo>
                  <a:lnTo>
                    <a:pt x="10" y="0"/>
                  </a:lnTo>
                  <a:lnTo>
                    <a:pt x="10" y="0"/>
                  </a:lnTo>
                  <a:lnTo>
                    <a:pt x="6" y="0"/>
                  </a:lnTo>
                  <a:lnTo>
                    <a:pt x="2" y="2"/>
                  </a:lnTo>
                  <a:lnTo>
                    <a:pt x="2" y="2"/>
                  </a:lnTo>
                  <a:lnTo>
                    <a:pt x="0" y="6"/>
                  </a:lnTo>
                  <a:lnTo>
                    <a:pt x="0" y="10"/>
                  </a:lnTo>
                  <a:lnTo>
                    <a:pt x="0" y="14"/>
                  </a:lnTo>
                  <a:lnTo>
                    <a:pt x="10" y="14"/>
                  </a:lnTo>
                  <a:lnTo>
                    <a:pt x="10" y="10"/>
                  </a:lnTo>
                  <a:lnTo>
                    <a:pt x="10" y="10"/>
                  </a:lnTo>
                  <a:lnTo>
                    <a:pt x="10" y="8"/>
                  </a:lnTo>
                  <a:lnTo>
                    <a:pt x="10" y="8"/>
                  </a:lnTo>
                  <a:lnTo>
                    <a:pt x="12" y="6"/>
                  </a:lnTo>
                  <a:lnTo>
                    <a:pt x="12" y="6"/>
                  </a:lnTo>
                  <a:lnTo>
                    <a:pt x="14" y="8"/>
                  </a:lnTo>
                  <a:lnTo>
                    <a:pt x="14" y="8"/>
                  </a:lnTo>
                  <a:lnTo>
                    <a:pt x="14" y="10"/>
                  </a:lnTo>
                  <a:lnTo>
                    <a:pt x="14" y="12"/>
                  </a:lnTo>
                  <a:lnTo>
                    <a:pt x="14" y="12"/>
                  </a:lnTo>
                  <a:lnTo>
                    <a:pt x="14" y="16"/>
                  </a:lnTo>
                  <a:lnTo>
                    <a:pt x="14" y="16"/>
                  </a:lnTo>
                  <a:lnTo>
                    <a:pt x="12" y="16"/>
                  </a:lnTo>
                  <a:lnTo>
                    <a:pt x="12" y="16"/>
                  </a:lnTo>
                  <a:lnTo>
                    <a:pt x="8" y="18"/>
                  </a:lnTo>
                  <a:lnTo>
                    <a:pt x="8" y="24"/>
                  </a:lnTo>
                  <a:lnTo>
                    <a:pt x="8" y="24"/>
                  </a:lnTo>
                  <a:lnTo>
                    <a:pt x="12" y="24"/>
                  </a:lnTo>
                  <a:lnTo>
                    <a:pt x="12" y="24"/>
                  </a:lnTo>
                  <a:lnTo>
                    <a:pt x="14" y="26"/>
                  </a:lnTo>
                  <a:lnTo>
                    <a:pt x="14" y="26"/>
                  </a:lnTo>
                  <a:lnTo>
                    <a:pt x="14" y="28"/>
                  </a:lnTo>
                  <a:lnTo>
                    <a:pt x="14" y="32"/>
                  </a:lnTo>
                  <a:lnTo>
                    <a:pt x="14" y="32"/>
                  </a:lnTo>
                  <a:lnTo>
                    <a:pt x="14" y="36"/>
                  </a:lnTo>
                  <a:lnTo>
                    <a:pt x="14" y="36"/>
                  </a:lnTo>
                  <a:lnTo>
                    <a:pt x="12" y="38"/>
                  </a:lnTo>
                  <a:lnTo>
                    <a:pt x="12" y="38"/>
                  </a:lnTo>
                  <a:lnTo>
                    <a:pt x="10" y="36"/>
                  </a:lnTo>
                  <a:lnTo>
                    <a:pt x="10" y="36"/>
                  </a:lnTo>
                  <a:lnTo>
                    <a:pt x="10" y="34"/>
                  </a:lnTo>
                  <a:lnTo>
                    <a:pt x="10" y="26"/>
                  </a:lnTo>
                  <a:lnTo>
                    <a:pt x="0" y="26"/>
                  </a:lnTo>
                  <a:lnTo>
                    <a:pt x="0" y="30"/>
                  </a:lnTo>
                  <a:lnTo>
                    <a:pt x="0" y="30"/>
                  </a:lnTo>
                  <a:lnTo>
                    <a:pt x="0" y="38"/>
                  </a:lnTo>
                  <a:lnTo>
                    <a:pt x="0" y="38"/>
                  </a:lnTo>
                  <a:lnTo>
                    <a:pt x="4" y="42"/>
                  </a:lnTo>
                  <a:lnTo>
                    <a:pt x="4" y="42"/>
                  </a:lnTo>
                  <a:lnTo>
                    <a:pt x="12" y="44"/>
                  </a:lnTo>
                  <a:lnTo>
                    <a:pt x="12" y="44"/>
                  </a:lnTo>
                  <a:lnTo>
                    <a:pt x="18" y="42"/>
                  </a:lnTo>
                  <a:lnTo>
                    <a:pt x="18" y="42"/>
                  </a:lnTo>
                  <a:lnTo>
                    <a:pt x="22" y="38"/>
                  </a:lnTo>
                  <a:lnTo>
                    <a:pt x="22" y="38"/>
                  </a:lnTo>
                  <a:lnTo>
                    <a:pt x="24" y="30"/>
                  </a:lnTo>
                  <a:lnTo>
                    <a:pt x="24" y="30"/>
                  </a:lnTo>
                  <a:lnTo>
                    <a:pt x="22" y="22"/>
                  </a:lnTo>
                  <a:lnTo>
                    <a:pt x="22" y="22"/>
                  </a:lnTo>
                  <a:lnTo>
                    <a:pt x="20" y="20"/>
                  </a:lnTo>
                  <a:lnTo>
                    <a:pt x="20"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75" name="Freeform 1021"/>
            <p:cNvSpPr>
              <a:spLocks/>
            </p:cNvSpPr>
            <p:nvPr/>
          </p:nvSpPr>
          <p:spPr bwMode="auto">
            <a:xfrm>
              <a:off x="9237663" y="-1779588"/>
              <a:ext cx="92075" cy="69850"/>
            </a:xfrm>
            <a:custGeom>
              <a:avLst/>
              <a:gdLst/>
              <a:ahLst/>
              <a:cxnLst>
                <a:cxn ang="0">
                  <a:pos x="0" y="44"/>
                </a:cxn>
                <a:cxn ang="0">
                  <a:pos x="12" y="44"/>
                </a:cxn>
                <a:cxn ang="0">
                  <a:pos x="12" y="24"/>
                </a:cxn>
                <a:cxn ang="0">
                  <a:pos x="22" y="24"/>
                </a:cxn>
                <a:cxn ang="0">
                  <a:pos x="22" y="44"/>
                </a:cxn>
                <a:cxn ang="0">
                  <a:pos x="22" y="44"/>
                </a:cxn>
                <a:cxn ang="0">
                  <a:pos x="36" y="44"/>
                </a:cxn>
                <a:cxn ang="0">
                  <a:pos x="36" y="24"/>
                </a:cxn>
                <a:cxn ang="0">
                  <a:pos x="46" y="24"/>
                </a:cxn>
                <a:cxn ang="0">
                  <a:pos x="46" y="44"/>
                </a:cxn>
                <a:cxn ang="0">
                  <a:pos x="46" y="44"/>
                </a:cxn>
                <a:cxn ang="0">
                  <a:pos x="58" y="44"/>
                </a:cxn>
                <a:cxn ang="0">
                  <a:pos x="58" y="0"/>
                </a:cxn>
                <a:cxn ang="0">
                  <a:pos x="58" y="0"/>
                </a:cxn>
                <a:cxn ang="0">
                  <a:pos x="0" y="0"/>
                </a:cxn>
                <a:cxn ang="0">
                  <a:pos x="0" y="44"/>
                </a:cxn>
              </a:cxnLst>
              <a:rect l="0" t="0" r="r" b="b"/>
              <a:pathLst>
                <a:path w="58" h="44">
                  <a:moveTo>
                    <a:pt x="0" y="44"/>
                  </a:moveTo>
                  <a:lnTo>
                    <a:pt x="12" y="44"/>
                  </a:lnTo>
                  <a:lnTo>
                    <a:pt x="12" y="24"/>
                  </a:lnTo>
                  <a:lnTo>
                    <a:pt x="22" y="24"/>
                  </a:lnTo>
                  <a:lnTo>
                    <a:pt x="22" y="44"/>
                  </a:lnTo>
                  <a:lnTo>
                    <a:pt x="22" y="44"/>
                  </a:lnTo>
                  <a:lnTo>
                    <a:pt x="36" y="44"/>
                  </a:lnTo>
                  <a:lnTo>
                    <a:pt x="36" y="24"/>
                  </a:lnTo>
                  <a:lnTo>
                    <a:pt x="46" y="24"/>
                  </a:lnTo>
                  <a:lnTo>
                    <a:pt x="46" y="44"/>
                  </a:lnTo>
                  <a:lnTo>
                    <a:pt x="46" y="44"/>
                  </a:lnTo>
                  <a:lnTo>
                    <a:pt x="58" y="44"/>
                  </a:lnTo>
                  <a:lnTo>
                    <a:pt x="58" y="0"/>
                  </a:lnTo>
                  <a:lnTo>
                    <a:pt x="58"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76" name="Freeform 1022"/>
            <p:cNvSpPr>
              <a:spLocks/>
            </p:cNvSpPr>
            <p:nvPr/>
          </p:nvSpPr>
          <p:spPr bwMode="auto">
            <a:xfrm>
              <a:off x="934878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77" name="Freeform 1023"/>
            <p:cNvSpPr>
              <a:spLocks/>
            </p:cNvSpPr>
            <p:nvPr/>
          </p:nvSpPr>
          <p:spPr bwMode="auto">
            <a:xfrm>
              <a:off x="9383713" y="-1779588"/>
              <a:ext cx="57150" cy="69850"/>
            </a:xfrm>
            <a:custGeom>
              <a:avLst/>
              <a:gdLst/>
              <a:ahLst/>
              <a:cxnLst>
                <a:cxn ang="0">
                  <a:pos x="24" y="24"/>
                </a:cxn>
                <a:cxn ang="0">
                  <a:pos x="14" y="24"/>
                </a:cxn>
                <a:cxn ang="0">
                  <a:pos x="14" y="0"/>
                </a:cxn>
                <a:cxn ang="0">
                  <a:pos x="14" y="0"/>
                </a:cxn>
                <a:cxn ang="0">
                  <a:pos x="0" y="0"/>
                </a:cxn>
                <a:cxn ang="0">
                  <a:pos x="0" y="44"/>
                </a:cxn>
                <a:cxn ang="0">
                  <a:pos x="36" y="44"/>
                </a:cxn>
                <a:cxn ang="0">
                  <a:pos x="36" y="0"/>
                </a:cxn>
                <a:cxn ang="0">
                  <a:pos x="36" y="0"/>
                </a:cxn>
                <a:cxn ang="0">
                  <a:pos x="24" y="0"/>
                </a:cxn>
                <a:cxn ang="0">
                  <a:pos x="24" y="24"/>
                </a:cxn>
              </a:cxnLst>
              <a:rect l="0" t="0" r="r" b="b"/>
              <a:pathLst>
                <a:path w="36" h="44">
                  <a:moveTo>
                    <a:pt x="24" y="24"/>
                  </a:moveTo>
                  <a:lnTo>
                    <a:pt x="14" y="24"/>
                  </a:lnTo>
                  <a:lnTo>
                    <a:pt x="14" y="0"/>
                  </a:lnTo>
                  <a:lnTo>
                    <a:pt x="14" y="0"/>
                  </a:lnTo>
                  <a:lnTo>
                    <a:pt x="0" y="0"/>
                  </a:lnTo>
                  <a:lnTo>
                    <a:pt x="0" y="44"/>
                  </a:lnTo>
                  <a:lnTo>
                    <a:pt x="36" y="44"/>
                  </a:lnTo>
                  <a:lnTo>
                    <a:pt x="36" y="0"/>
                  </a:lnTo>
                  <a:lnTo>
                    <a:pt x="36" y="0"/>
                  </a:lnTo>
                  <a:lnTo>
                    <a:pt x="24" y="0"/>
                  </a:lnTo>
                  <a:lnTo>
                    <a:pt x="2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78" name="Freeform 1024"/>
            <p:cNvSpPr>
              <a:spLocks/>
            </p:cNvSpPr>
            <p:nvPr/>
          </p:nvSpPr>
          <p:spPr bwMode="auto">
            <a:xfrm>
              <a:off x="945991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79" name="Freeform 1025"/>
            <p:cNvSpPr>
              <a:spLocks/>
            </p:cNvSpPr>
            <p:nvPr/>
          </p:nvSpPr>
          <p:spPr bwMode="auto">
            <a:xfrm>
              <a:off x="9513888" y="-1779588"/>
              <a:ext cx="76200" cy="69850"/>
            </a:xfrm>
            <a:custGeom>
              <a:avLst/>
              <a:gdLst/>
              <a:ahLst/>
              <a:cxnLst>
                <a:cxn ang="0">
                  <a:pos x="36" y="24"/>
                </a:cxn>
                <a:cxn ang="0">
                  <a:pos x="24" y="24"/>
                </a:cxn>
                <a:cxn ang="0">
                  <a:pos x="24" y="24"/>
                </a:cxn>
                <a:cxn ang="0">
                  <a:pos x="24" y="0"/>
                </a:cxn>
                <a:cxn ang="0">
                  <a:pos x="24" y="0"/>
                </a:cxn>
                <a:cxn ang="0">
                  <a:pos x="12" y="0"/>
                </a:cxn>
                <a:cxn ang="0">
                  <a:pos x="12" y="0"/>
                </a:cxn>
                <a:cxn ang="0">
                  <a:pos x="12" y="24"/>
                </a:cxn>
                <a:cxn ang="0">
                  <a:pos x="0" y="24"/>
                </a:cxn>
                <a:cxn ang="0">
                  <a:pos x="0" y="24"/>
                </a:cxn>
                <a:cxn ang="0">
                  <a:pos x="0" y="44"/>
                </a:cxn>
                <a:cxn ang="0">
                  <a:pos x="0" y="44"/>
                </a:cxn>
                <a:cxn ang="0">
                  <a:pos x="14" y="44"/>
                </a:cxn>
                <a:cxn ang="0">
                  <a:pos x="14" y="44"/>
                </a:cxn>
                <a:cxn ang="0">
                  <a:pos x="14" y="24"/>
                </a:cxn>
                <a:cxn ang="0">
                  <a:pos x="24" y="24"/>
                </a:cxn>
                <a:cxn ang="0">
                  <a:pos x="24" y="24"/>
                </a:cxn>
                <a:cxn ang="0">
                  <a:pos x="24" y="44"/>
                </a:cxn>
                <a:cxn ang="0">
                  <a:pos x="24" y="44"/>
                </a:cxn>
                <a:cxn ang="0">
                  <a:pos x="36" y="44"/>
                </a:cxn>
                <a:cxn ang="0">
                  <a:pos x="36" y="44"/>
                </a:cxn>
                <a:cxn ang="0">
                  <a:pos x="36" y="24"/>
                </a:cxn>
                <a:cxn ang="0">
                  <a:pos x="48" y="24"/>
                </a:cxn>
                <a:cxn ang="0">
                  <a:pos x="48" y="24"/>
                </a:cxn>
                <a:cxn ang="0">
                  <a:pos x="48" y="0"/>
                </a:cxn>
                <a:cxn ang="0">
                  <a:pos x="48" y="0"/>
                </a:cxn>
                <a:cxn ang="0">
                  <a:pos x="36" y="0"/>
                </a:cxn>
                <a:cxn ang="0">
                  <a:pos x="36" y="0"/>
                </a:cxn>
                <a:cxn ang="0">
                  <a:pos x="36" y="24"/>
                </a:cxn>
                <a:cxn ang="0">
                  <a:pos x="36" y="24"/>
                </a:cxn>
              </a:cxnLst>
              <a:rect l="0" t="0" r="r" b="b"/>
              <a:pathLst>
                <a:path w="48" h="44">
                  <a:moveTo>
                    <a:pt x="36" y="24"/>
                  </a:moveTo>
                  <a:lnTo>
                    <a:pt x="24" y="24"/>
                  </a:lnTo>
                  <a:lnTo>
                    <a:pt x="24" y="24"/>
                  </a:lnTo>
                  <a:lnTo>
                    <a:pt x="24" y="0"/>
                  </a:lnTo>
                  <a:lnTo>
                    <a:pt x="24" y="0"/>
                  </a:lnTo>
                  <a:lnTo>
                    <a:pt x="12" y="0"/>
                  </a:lnTo>
                  <a:lnTo>
                    <a:pt x="12" y="0"/>
                  </a:lnTo>
                  <a:lnTo>
                    <a:pt x="12" y="24"/>
                  </a:lnTo>
                  <a:lnTo>
                    <a:pt x="0" y="24"/>
                  </a:lnTo>
                  <a:lnTo>
                    <a:pt x="0" y="24"/>
                  </a:lnTo>
                  <a:lnTo>
                    <a:pt x="0" y="44"/>
                  </a:lnTo>
                  <a:lnTo>
                    <a:pt x="0" y="44"/>
                  </a:lnTo>
                  <a:lnTo>
                    <a:pt x="14" y="44"/>
                  </a:lnTo>
                  <a:lnTo>
                    <a:pt x="14" y="44"/>
                  </a:lnTo>
                  <a:lnTo>
                    <a:pt x="14" y="24"/>
                  </a:lnTo>
                  <a:lnTo>
                    <a:pt x="24" y="24"/>
                  </a:lnTo>
                  <a:lnTo>
                    <a:pt x="24" y="24"/>
                  </a:lnTo>
                  <a:lnTo>
                    <a:pt x="24" y="44"/>
                  </a:lnTo>
                  <a:lnTo>
                    <a:pt x="24" y="44"/>
                  </a:lnTo>
                  <a:lnTo>
                    <a:pt x="36" y="44"/>
                  </a:lnTo>
                  <a:lnTo>
                    <a:pt x="36" y="44"/>
                  </a:lnTo>
                  <a:lnTo>
                    <a:pt x="36" y="24"/>
                  </a:lnTo>
                  <a:lnTo>
                    <a:pt x="48" y="24"/>
                  </a:lnTo>
                  <a:lnTo>
                    <a:pt x="48" y="24"/>
                  </a:lnTo>
                  <a:lnTo>
                    <a:pt x="48" y="0"/>
                  </a:lnTo>
                  <a:lnTo>
                    <a:pt x="48" y="0"/>
                  </a:lnTo>
                  <a:lnTo>
                    <a:pt x="36" y="0"/>
                  </a:lnTo>
                  <a:lnTo>
                    <a:pt x="36" y="0"/>
                  </a:lnTo>
                  <a:lnTo>
                    <a:pt x="36" y="24"/>
                  </a:lnTo>
                  <a:lnTo>
                    <a:pt x="36"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80" name="Freeform 1026"/>
            <p:cNvSpPr>
              <a:spLocks/>
            </p:cNvSpPr>
            <p:nvPr/>
          </p:nvSpPr>
          <p:spPr bwMode="auto">
            <a:xfrm>
              <a:off x="9494838" y="-1779588"/>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81" name="Freeform 1027"/>
            <p:cNvSpPr>
              <a:spLocks/>
            </p:cNvSpPr>
            <p:nvPr/>
          </p:nvSpPr>
          <p:spPr bwMode="auto">
            <a:xfrm>
              <a:off x="960596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82" name="Freeform 1028"/>
            <p:cNvSpPr>
              <a:spLocks/>
            </p:cNvSpPr>
            <p:nvPr/>
          </p:nvSpPr>
          <p:spPr bwMode="auto">
            <a:xfrm>
              <a:off x="96440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83" name="Freeform 1029"/>
            <p:cNvSpPr>
              <a:spLocks/>
            </p:cNvSpPr>
            <p:nvPr/>
          </p:nvSpPr>
          <p:spPr bwMode="auto">
            <a:xfrm>
              <a:off x="96821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84" name="Freeform 1030"/>
            <p:cNvSpPr>
              <a:spLocks/>
            </p:cNvSpPr>
            <p:nvPr/>
          </p:nvSpPr>
          <p:spPr bwMode="auto">
            <a:xfrm>
              <a:off x="9717088"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85" name="Freeform 1031"/>
            <p:cNvSpPr>
              <a:spLocks/>
            </p:cNvSpPr>
            <p:nvPr/>
          </p:nvSpPr>
          <p:spPr bwMode="auto">
            <a:xfrm>
              <a:off x="9755188" y="-1779588"/>
              <a:ext cx="57150" cy="66675"/>
            </a:xfrm>
            <a:custGeom>
              <a:avLst/>
              <a:gdLst/>
              <a:ahLst/>
              <a:cxnLst>
                <a:cxn ang="0">
                  <a:pos x="0" y="42"/>
                </a:cxn>
                <a:cxn ang="0">
                  <a:pos x="0" y="42"/>
                </a:cxn>
                <a:cxn ang="0">
                  <a:pos x="12" y="42"/>
                </a:cxn>
                <a:cxn ang="0">
                  <a:pos x="12" y="24"/>
                </a:cxn>
                <a:cxn ang="0">
                  <a:pos x="24" y="24"/>
                </a:cxn>
                <a:cxn ang="0">
                  <a:pos x="24" y="42"/>
                </a:cxn>
                <a:cxn ang="0">
                  <a:pos x="36" y="42"/>
                </a:cxn>
                <a:cxn ang="0">
                  <a:pos x="36" y="0"/>
                </a:cxn>
                <a:cxn ang="0">
                  <a:pos x="36" y="0"/>
                </a:cxn>
                <a:cxn ang="0">
                  <a:pos x="0" y="0"/>
                </a:cxn>
                <a:cxn ang="0">
                  <a:pos x="0" y="42"/>
                </a:cxn>
              </a:cxnLst>
              <a:rect l="0" t="0" r="r" b="b"/>
              <a:pathLst>
                <a:path w="36" h="42">
                  <a:moveTo>
                    <a:pt x="0" y="42"/>
                  </a:moveTo>
                  <a:lnTo>
                    <a:pt x="0" y="42"/>
                  </a:lnTo>
                  <a:lnTo>
                    <a:pt x="12" y="42"/>
                  </a:lnTo>
                  <a:lnTo>
                    <a:pt x="12" y="24"/>
                  </a:lnTo>
                  <a:lnTo>
                    <a:pt x="24" y="24"/>
                  </a:lnTo>
                  <a:lnTo>
                    <a:pt x="24" y="42"/>
                  </a:lnTo>
                  <a:lnTo>
                    <a:pt x="36" y="42"/>
                  </a:lnTo>
                  <a:lnTo>
                    <a:pt x="36" y="0"/>
                  </a:lnTo>
                  <a:lnTo>
                    <a:pt x="36" y="0"/>
                  </a:lnTo>
                  <a:lnTo>
                    <a:pt x="0" y="0"/>
                  </a:lnTo>
                  <a:lnTo>
                    <a:pt x="0"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86" name="Freeform 1032"/>
            <p:cNvSpPr>
              <a:spLocks/>
            </p:cNvSpPr>
            <p:nvPr/>
          </p:nvSpPr>
          <p:spPr bwMode="auto">
            <a:xfrm>
              <a:off x="10063163" y="-1779588"/>
              <a:ext cx="95250" cy="69850"/>
            </a:xfrm>
            <a:custGeom>
              <a:avLst/>
              <a:gdLst/>
              <a:ahLst/>
              <a:cxnLst>
                <a:cxn ang="0">
                  <a:pos x="0" y="44"/>
                </a:cxn>
                <a:cxn ang="0">
                  <a:pos x="12" y="44"/>
                </a:cxn>
                <a:cxn ang="0">
                  <a:pos x="12" y="24"/>
                </a:cxn>
                <a:cxn ang="0">
                  <a:pos x="24" y="24"/>
                </a:cxn>
                <a:cxn ang="0">
                  <a:pos x="24" y="44"/>
                </a:cxn>
                <a:cxn ang="0">
                  <a:pos x="24" y="44"/>
                </a:cxn>
                <a:cxn ang="0">
                  <a:pos x="36" y="44"/>
                </a:cxn>
                <a:cxn ang="0">
                  <a:pos x="36" y="24"/>
                </a:cxn>
                <a:cxn ang="0">
                  <a:pos x="48" y="24"/>
                </a:cxn>
                <a:cxn ang="0">
                  <a:pos x="48" y="44"/>
                </a:cxn>
                <a:cxn ang="0">
                  <a:pos x="48" y="44"/>
                </a:cxn>
                <a:cxn ang="0">
                  <a:pos x="60" y="44"/>
                </a:cxn>
                <a:cxn ang="0">
                  <a:pos x="60" y="0"/>
                </a:cxn>
                <a:cxn ang="0">
                  <a:pos x="60" y="0"/>
                </a:cxn>
                <a:cxn ang="0">
                  <a:pos x="0" y="0"/>
                </a:cxn>
                <a:cxn ang="0">
                  <a:pos x="0" y="44"/>
                </a:cxn>
              </a:cxnLst>
              <a:rect l="0" t="0" r="r" b="b"/>
              <a:pathLst>
                <a:path w="60" h="44">
                  <a:moveTo>
                    <a:pt x="0" y="44"/>
                  </a:moveTo>
                  <a:lnTo>
                    <a:pt x="12" y="44"/>
                  </a:lnTo>
                  <a:lnTo>
                    <a:pt x="12" y="24"/>
                  </a:lnTo>
                  <a:lnTo>
                    <a:pt x="24" y="24"/>
                  </a:lnTo>
                  <a:lnTo>
                    <a:pt x="24" y="44"/>
                  </a:lnTo>
                  <a:lnTo>
                    <a:pt x="24" y="44"/>
                  </a:lnTo>
                  <a:lnTo>
                    <a:pt x="36" y="44"/>
                  </a:lnTo>
                  <a:lnTo>
                    <a:pt x="36" y="24"/>
                  </a:lnTo>
                  <a:lnTo>
                    <a:pt x="48" y="24"/>
                  </a:lnTo>
                  <a:lnTo>
                    <a:pt x="48" y="44"/>
                  </a:lnTo>
                  <a:lnTo>
                    <a:pt x="48" y="44"/>
                  </a:lnTo>
                  <a:lnTo>
                    <a:pt x="60" y="44"/>
                  </a:lnTo>
                  <a:lnTo>
                    <a:pt x="60" y="0"/>
                  </a:lnTo>
                  <a:lnTo>
                    <a:pt x="60"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87" name="Freeform 1033"/>
            <p:cNvSpPr>
              <a:spLocks/>
            </p:cNvSpPr>
            <p:nvPr/>
          </p:nvSpPr>
          <p:spPr bwMode="auto">
            <a:xfrm>
              <a:off x="1017428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88" name="Freeform 1034"/>
            <p:cNvSpPr>
              <a:spLocks/>
            </p:cNvSpPr>
            <p:nvPr/>
          </p:nvSpPr>
          <p:spPr bwMode="auto">
            <a:xfrm>
              <a:off x="10212388" y="-1779588"/>
              <a:ext cx="57150" cy="69850"/>
            </a:xfrm>
            <a:custGeom>
              <a:avLst/>
              <a:gdLst/>
              <a:ahLst/>
              <a:cxnLst>
                <a:cxn ang="0">
                  <a:pos x="24" y="24"/>
                </a:cxn>
                <a:cxn ang="0">
                  <a:pos x="12" y="24"/>
                </a:cxn>
                <a:cxn ang="0">
                  <a:pos x="12" y="0"/>
                </a:cxn>
                <a:cxn ang="0">
                  <a:pos x="12" y="0"/>
                </a:cxn>
                <a:cxn ang="0">
                  <a:pos x="0" y="0"/>
                </a:cxn>
                <a:cxn ang="0">
                  <a:pos x="0" y="44"/>
                </a:cxn>
                <a:cxn ang="0">
                  <a:pos x="36" y="44"/>
                </a:cxn>
                <a:cxn ang="0">
                  <a:pos x="36" y="0"/>
                </a:cxn>
                <a:cxn ang="0">
                  <a:pos x="36" y="0"/>
                </a:cxn>
                <a:cxn ang="0">
                  <a:pos x="24" y="0"/>
                </a:cxn>
                <a:cxn ang="0">
                  <a:pos x="24" y="24"/>
                </a:cxn>
              </a:cxnLst>
              <a:rect l="0" t="0" r="r" b="b"/>
              <a:pathLst>
                <a:path w="36" h="44">
                  <a:moveTo>
                    <a:pt x="24" y="24"/>
                  </a:moveTo>
                  <a:lnTo>
                    <a:pt x="12" y="24"/>
                  </a:lnTo>
                  <a:lnTo>
                    <a:pt x="12" y="0"/>
                  </a:lnTo>
                  <a:lnTo>
                    <a:pt x="12" y="0"/>
                  </a:lnTo>
                  <a:lnTo>
                    <a:pt x="0" y="0"/>
                  </a:lnTo>
                  <a:lnTo>
                    <a:pt x="0" y="44"/>
                  </a:lnTo>
                  <a:lnTo>
                    <a:pt x="36" y="44"/>
                  </a:lnTo>
                  <a:lnTo>
                    <a:pt x="36" y="0"/>
                  </a:lnTo>
                  <a:lnTo>
                    <a:pt x="36" y="0"/>
                  </a:lnTo>
                  <a:lnTo>
                    <a:pt x="24" y="0"/>
                  </a:lnTo>
                  <a:lnTo>
                    <a:pt x="2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89" name="Freeform 1035"/>
            <p:cNvSpPr>
              <a:spLocks/>
            </p:cNvSpPr>
            <p:nvPr/>
          </p:nvSpPr>
          <p:spPr bwMode="auto">
            <a:xfrm>
              <a:off x="1028541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90" name="Freeform 1036"/>
            <p:cNvSpPr>
              <a:spLocks/>
            </p:cNvSpPr>
            <p:nvPr/>
          </p:nvSpPr>
          <p:spPr bwMode="auto">
            <a:xfrm>
              <a:off x="10342563" y="-1779588"/>
              <a:ext cx="73025" cy="69850"/>
            </a:xfrm>
            <a:custGeom>
              <a:avLst/>
              <a:gdLst/>
              <a:ahLst/>
              <a:cxnLst>
                <a:cxn ang="0">
                  <a:pos x="34" y="24"/>
                </a:cxn>
                <a:cxn ang="0">
                  <a:pos x="24" y="24"/>
                </a:cxn>
                <a:cxn ang="0">
                  <a:pos x="24" y="24"/>
                </a:cxn>
                <a:cxn ang="0">
                  <a:pos x="24" y="0"/>
                </a:cxn>
                <a:cxn ang="0">
                  <a:pos x="24" y="0"/>
                </a:cxn>
                <a:cxn ang="0">
                  <a:pos x="10" y="0"/>
                </a:cxn>
                <a:cxn ang="0">
                  <a:pos x="10" y="0"/>
                </a:cxn>
                <a:cxn ang="0">
                  <a:pos x="10" y="24"/>
                </a:cxn>
                <a:cxn ang="0">
                  <a:pos x="0" y="24"/>
                </a:cxn>
                <a:cxn ang="0">
                  <a:pos x="0" y="24"/>
                </a:cxn>
                <a:cxn ang="0">
                  <a:pos x="0" y="44"/>
                </a:cxn>
                <a:cxn ang="0">
                  <a:pos x="0" y="44"/>
                </a:cxn>
                <a:cxn ang="0">
                  <a:pos x="12" y="44"/>
                </a:cxn>
                <a:cxn ang="0">
                  <a:pos x="12" y="44"/>
                </a:cxn>
                <a:cxn ang="0">
                  <a:pos x="12" y="24"/>
                </a:cxn>
                <a:cxn ang="0">
                  <a:pos x="22" y="24"/>
                </a:cxn>
                <a:cxn ang="0">
                  <a:pos x="22" y="24"/>
                </a:cxn>
                <a:cxn ang="0">
                  <a:pos x="22" y="44"/>
                </a:cxn>
                <a:cxn ang="0">
                  <a:pos x="22" y="44"/>
                </a:cxn>
                <a:cxn ang="0">
                  <a:pos x="34" y="44"/>
                </a:cxn>
                <a:cxn ang="0">
                  <a:pos x="34" y="44"/>
                </a:cxn>
                <a:cxn ang="0">
                  <a:pos x="34" y="24"/>
                </a:cxn>
                <a:cxn ang="0">
                  <a:pos x="46" y="24"/>
                </a:cxn>
                <a:cxn ang="0">
                  <a:pos x="46" y="24"/>
                </a:cxn>
                <a:cxn ang="0">
                  <a:pos x="46" y="0"/>
                </a:cxn>
                <a:cxn ang="0">
                  <a:pos x="46" y="0"/>
                </a:cxn>
                <a:cxn ang="0">
                  <a:pos x="34" y="0"/>
                </a:cxn>
                <a:cxn ang="0">
                  <a:pos x="34" y="0"/>
                </a:cxn>
                <a:cxn ang="0">
                  <a:pos x="34" y="24"/>
                </a:cxn>
                <a:cxn ang="0">
                  <a:pos x="34" y="24"/>
                </a:cxn>
              </a:cxnLst>
              <a:rect l="0" t="0" r="r" b="b"/>
              <a:pathLst>
                <a:path w="46" h="44">
                  <a:moveTo>
                    <a:pt x="34" y="24"/>
                  </a:moveTo>
                  <a:lnTo>
                    <a:pt x="24" y="24"/>
                  </a:lnTo>
                  <a:lnTo>
                    <a:pt x="24" y="24"/>
                  </a:lnTo>
                  <a:lnTo>
                    <a:pt x="24" y="0"/>
                  </a:lnTo>
                  <a:lnTo>
                    <a:pt x="24" y="0"/>
                  </a:lnTo>
                  <a:lnTo>
                    <a:pt x="10" y="0"/>
                  </a:lnTo>
                  <a:lnTo>
                    <a:pt x="10" y="0"/>
                  </a:lnTo>
                  <a:lnTo>
                    <a:pt x="10" y="24"/>
                  </a:lnTo>
                  <a:lnTo>
                    <a:pt x="0" y="24"/>
                  </a:lnTo>
                  <a:lnTo>
                    <a:pt x="0" y="24"/>
                  </a:lnTo>
                  <a:lnTo>
                    <a:pt x="0" y="44"/>
                  </a:lnTo>
                  <a:lnTo>
                    <a:pt x="0" y="44"/>
                  </a:lnTo>
                  <a:lnTo>
                    <a:pt x="12" y="44"/>
                  </a:lnTo>
                  <a:lnTo>
                    <a:pt x="12" y="44"/>
                  </a:lnTo>
                  <a:lnTo>
                    <a:pt x="12" y="24"/>
                  </a:lnTo>
                  <a:lnTo>
                    <a:pt x="22" y="24"/>
                  </a:lnTo>
                  <a:lnTo>
                    <a:pt x="22" y="24"/>
                  </a:lnTo>
                  <a:lnTo>
                    <a:pt x="22" y="44"/>
                  </a:lnTo>
                  <a:lnTo>
                    <a:pt x="22" y="44"/>
                  </a:lnTo>
                  <a:lnTo>
                    <a:pt x="34" y="44"/>
                  </a:lnTo>
                  <a:lnTo>
                    <a:pt x="34" y="44"/>
                  </a:lnTo>
                  <a:lnTo>
                    <a:pt x="34" y="24"/>
                  </a:lnTo>
                  <a:lnTo>
                    <a:pt x="46" y="24"/>
                  </a:lnTo>
                  <a:lnTo>
                    <a:pt x="46" y="24"/>
                  </a:lnTo>
                  <a:lnTo>
                    <a:pt x="46" y="0"/>
                  </a:lnTo>
                  <a:lnTo>
                    <a:pt x="46" y="0"/>
                  </a:lnTo>
                  <a:lnTo>
                    <a:pt x="34" y="0"/>
                  </a:lnTo>
                  <a:lnTo>
                    <a:pt x="34" y="0"/>
                  </a:lnTo>
                  <a:lnTo>
                    <a:pt x="34" y="24"/>
                  </a:lnTo>
                  <a:lnTo>
                    <a:pt x="3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91" name="Freeform 1037"/>
            <p:cNvSpPr>
              <a:spLocks/>
            </p:cNvSpPr>
            <p:nvPr/>
          </p:nvSpPr>
          <p:spPr bwMode="auto">
            <a:xfrm>
              <a:off x="10323513" y="-1779588"/>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92" name="Freeform 1038"/>
            <p:cNvSpPr>
              <a:spLocks/>
            </p:cNvSpPr>
            <p:nvPr/>
          </p:nvSpPr>
          <p:spPr bwMode="auto">
            <a:xfrm>
              <a:off x="1043463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93" name="Freeform 1039"/>
            <p:cNvSpPr>
              <a:spLocks/>
            </p:cNvSpPr>
            <p:nvPr/>
          </p:nvSpPr>
          <p:spPr bwMode="auto">
            <a:xfrm>
              <a:off x="10469563" y="-1779588"/>
              <a:ext cx="22225" cy="69850"/>
            </a:xfrm>
            <a:custGeom>
              <a:avLst/>
              <a:gdLst/>
              <a:ahLst/>
              <a:cxnLst>
                <a:cxn ang="0">
                  <a:pos x="0" y="44"/>
                </a:cxn>
                <a:cxn ang="0">
                  <a:pos x="0" y="44"/>
                </a:cxn>
                <a:cxn ang="0">
                  <a:pos x="14" y="44"/>
                </a:cxn>
                <a:cxn ang="0">
                  <a:pos x="14" y="44"/>
                </a:cxn>
                <a:cxn ang="0">
                  <a:pos x="14" y="0"/>
                </a:cxn>
                <a:cxn ang="0">
                  <a:pos x="14" y="0"/>
                </a:cxn>
                <a:cxn ang="0">
                  <a:pos x="0" y="0"/>
                </a:cxn>
                <a:cxn ang="0">
                  <a:pos x="0" y="0"/>
                </a:cxn>
                <a:cxn ang="0">
                  <a:pos x="0" y="44"/>
                </a:cxn>
                <a:cxn ang="0">
                  <a:pos x="0" y="44"/>
                </a:cxn>
              </a:cxnLst>
              <a:rect l="0" t="0" r="r" b="b"/>
              <a:pathLst>
                <a:path w="14" h="44">
                  <a:moveTo>
                    <a:pt x="0" y="44"/>
                  </a:moveTo>
                  <a:lnTo>
                    <a:pt x="0" y="44"/>
                  </a:lnTo>
                  <a:lnTo>
                    <a:pt x="14" y="44"/>
                  </a:lnTo>
                  <a:lnTo>
                    <a:pt x="14" y="44"/>
                  </a:lnTo>
                  <a:lnTo>
                    <a:pt x="14" y="0"/>
                  </a:lnTo>
                  <a:lnTo>
                    <a:pt x="14"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94" name="Freeform 1040"/>
            <p:cNvSpPr>
              <a:spLocks/>
            </p:cNvSpPr>
            <p:nvPr/>
          </p:nvSpPr>
          <p:spPr bwMode="auto">
            <a:xfrm>
              <a:off x="105076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95" name="Freeform 1041"/>
            <p:cNvSpPr>
              <a:spLocks/>
            </p:cNvSpPr>
            <p:nvPr/>
          </p:nvSpPr>
          <p:spPr bwMode="auto">
            <a:xfrm>
              <a:off x="105457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96" name="Freeform 1042"/>
            <p:cNvSpPr>
              <a:spLocks/>
            </p:cNvSpPr>
            <p:nvPr/>
          </p:nvSpPr>
          <p:spPr bwMode="auto">
            <a:xfrm>
              <a:off x="10580688" y="-1779588"/>
              <a:ext cx="57150" cy="66675"/>
            </a:xfrm>
            <a:custGeom>
              <a:avLst/>
              <a:gdLst/>
              <a:ahLst/>
              <a:cxnLst>
                <a:cxn ang="0">
                  <a:pos x="0" y="42"/>
                </a:cxn>
                <a:cxn ang="0">
                  <a:pos x="0" y="42"/>
                </a:cxn>
                <a:cxn ang="0">
                  <a:pos x="14" y="42"/>
                </a:cxn>
                <a:cxn ang="0">
                  <a:pos x="14" y="24"/>
                </a:cxn>
                <a:cxn ang="0">
                  <a:pos x="24" y="24"/>
                </a:cxn>
                <a:cxn ang="0">
                  <a:pos x="24" y="42"/>
                </a:cxn>
                <a:cxn ang="0">
                  <a:pos x="36" y="42"/>
                </a:cxn>
                <a:cxn ang="0">
                  <a:pos x="36" y="0"/>
                </a:cxn>
                <a:cxn ang="0">
                  <a:pos x="36" y="0"/>
                </a:cxn>
                <a:cxn ang="0">
                  <a:pos x="0" y="0"/>
                </a:cxn>
                <a:cxn ang="0">
                  <a:pos x="0" y="42"/>
                </a:cxn>
              </a:cxnLst>
              <a:rect l="0" t="0" r="r" b="b"/>
              <a:pathLst>
                <a:path w="36" h="42">
                  <a:moveTo>
                    <a:pt x="0" y="42"/>
                  </a:moveTo>
                  <a:lnTo>
                    <a:pt x="0" y="42"/>
                  </a:lnTo>
                  <a:lnTo>
                    <a:pt x="14" y="42"/>
                  </a:lnTo>
                  <a:lnTo>
                    <a:pt x="14" y="24"/>
                  </a:lnTo>
                  <a:lnTo>
                    <a:pt x="24" y="24"/>
                  </a:lnTo>
                  <a:lnTo>
                    <a:pt x="24" y="42"/>
                  </a:lnTo>
                  <a:lnTo>
                    <a:pt x="36" y="42"/>
                  </a:lnTo>
                  <a:lnTo>
                    <a:pt x="36" y="0"/>
                  </a:lnTo>
                  <a:lnTo>
                    <a:pt x="36" y="0"/>
                  </a:lnTo>
                  <a:lnTo>
                    <a:pt x="0" y="0"/>
                  </a:lnTo>
                  <a:lnTo>
                    <a:pt x="0"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97" name="Freeform 1043"/>
            <p:cNvSpPr>
              <a:spLocks/>
            </p:cNvSpPr>
            <p:nvPr/>
          </p:nvSpPr>
          <p:spPr bwMode="auto">
            <a:xfrm>
              <a:off x="10298113" y="-4021138"/>
              <a:ext cx="50800" cy="47625"/>
            </a:xfrm>
            <a:custGeom>
              <a:avLst/>
              <a:gdLst/>
              <a:ahLst/>
              <a:cxnLst>
                <a:cxn ang="0">
                  <a:pos x="22" y="24"/>
                </a:cxn>
                <a:cxn ang="0">
                  <a:pos x="16" y="24"/>
                </a:cxn>
                <a:cxn ang="0">
                  <a:pos x="10" y="24"/>
                </a:cxn>
                <a:cxn ang="0">
                  <a:pos x="0" y="20"/>
                </a:cxn>
                <a:cxn ang="0">
                  <a:pos x="2" y="24"/>
                </a:cxn>
                <a:cxn ang="0">
                  <a:pos x="4" y="28"/>
                </a:cxn>
                <a:cxn ang="0">
                  <a:pos x="16" y="30"/>
                </a:cxn>
                <a:cxn ang="0">
                  <a:pos x="24" y="28"/>
                </a:cxn>
                <a:cxn ang="0">
                  <a:pos x="30" y="26"/>
                </a:cxn>
                <a:cxn ang="0">
                  <a:pos x="32" y="20"/>
                </a:cxn>
                <a:cxn ang="0">
                  <a:pos x="30" y="16"/>
                </a:cxn>
                <a:cxn ang="0">
                  <a:pos x="26" y="12"/>
                </a:cxn>
                <a:cxn ang="0">
                  <a:pos x="18" y="10"/>
                </a:cxn>
                <a:cxn ang="0">
                  <a:pos x="10" y="8"/>
                </a:cxn>
                <a:cxn ang="0">
                  <a:pos x="8" y="8"/>
                </a:cxn>
                <a:cxn ang="0">
                  <a:pos x="10" y="6"/>
                </a:cxn>
                <a:cxn ang="0">
                  <a:pos x="16" y="4"/>
                </a:cxn>
                <a:cxn ang="0">
                  <a:pos x="20" y="6"/>
                </a:cxn>
                <a:cxn ang="0">
                  <a:pos x="22" y="8"/>
                </a:cxn>
                <a:cxn ang="0">
                  <a:pos x="32" y="8"/>
                </a:cxn>
                <a:cxn ang="0">
                  <a:pos x="28" y="2"/>
                </a:cxn>
                <a:cxn ang="0">
                  <a:pos x="22" y="0"/>
                </a:cxn>
                <a:cxn ang="0">
                  <a:pos x="16" y="0"/>
                </a:cxn>
                <a:cxn ang="0">
                  <a:pos x="8" y="0"/>
                </a:cxn>
                <a:cxn ang="0">
                  <a:pos x="2" y="4"/>
                </a:cxn>
                <a:cxn ang="0">
                  <a:pos x="2" y="8"/>
                </a:cxn>
                <a:cxn ang="0">
                  <a:pos x="4" y="14"/>
                </a:cxn>
                <a:cxn ang="0">
                  <a:pos x="14" y="16"/>
                </a:cxn>
                <a:cxn ang="0">
                  <a:pos x="20" y="18"/>
                </a:cxn>
                <a:cxn ang="0">
                  <a:pos x="24" y="18"/>
                </a:cxn>
                <a:cxn ang="0">
                  <a:pos x="24" y="20"/>
                </a:cxn>
                <a:cxn ang="0">
                  <a:pos x="22" y="24"/>
                </a:cxn>
              </a:cxnLst>
              <a:rect l="0" t="0" r="r" b="b"/>
              <a:pathLst>
                <a:path w="32" h="30">
                  <a:moveTo>
                    <a:pt x="22" y="24"/>
                  </a:moveTo>
                  <a:lnTo>
                    <a:pt x="22" y="24"/>
                  </a:lnTo>
                  <a:lnTo>
                    <a:pt x="16" y="24"/>
                  </a:lnTo>
                  <a:lnTo>
                    <a:pt x="16" y="24"/>
                  </a:lnTo>
                  <a:lnTo>
                    <a:pt x="10" y="24"/>
                  </a:lnTo>
                  <a:lnTo>
                    <a:pt x="10" y="24"/>
                  </a:lnTo>
                  <a:lnTo>
                    <a:pt x="8" y="20"/>
                  </a:lnTo>
                  <a:lnTo>
                    <a:pt x="0" y="20"/>
                  </a:lnTo>
                  <a:lnTo>
                    <a:pt x="0" y="20"/>
                  </a:lnTo>
                  <a:lnTo>
                    <a:pt x="2" y="24"/>
                  </a:lnTo>
                  <a:lnTo>
                    <a:pt x="4" y="28"/>
                  </a:lnTo>
                  <a:lnTo>
                    <a:pt x="4" y="28"/>
                  </a:lnTo>
                  <a:lnTo>
                    <a:pt x="10" y="30"/>
                  </a:lnTo>
                  <a:lnTo>
                    <a:pt x="16" y="30"/>
                  </a:lnTo>
                  <a:lnTo>
                    <a:pt x="16" y="30"/>
                  </a:lnTo>
                  <a:lnTo>
                    <a:pt x="24" y="28"/>
                  </a:lnTo>
                  <a:lnTo>
                    <a:pt x="24" y="28"/>
                  </a:lnTo>
                  <a:lnTo>
                    <a:pt x="30" y="26"/>
                  </a:lnTo>
                  <a:lnTo>
                    <a:pt x="30" y="26"/>
                  </a:lnTo>
                  <a:lnTo>
                    <a:pt x="32" y="20"/>
                  </a:lnTo>
                  <a:lnTo>
                    <a:pt x="32" y="20"/>
                  </a:lnTo>
                  <a:lnTo>
                    <a:pt x="30" y="16"/>
                  </a:lnTo>
                  <a:lnTo>
                    <a:pt x="30" y="16"/>
                  </a:lnTo>
                  <a:lnTo>
                    <a:pt x="26" y="12"/>
                  </a:lnTo>
                  <a:lnTo>
                    <a:pt x="26" y="12"/>
                  </a:lnTo>
                  <a:lnTo>
                    <a:pt x="18" y="10"/>
                  </a:lnTo>
                  <a:lnTo>
                    <a:pt x="18" y="10"/>
                  </a:lnTo>
                  <a:lnTo>
                    <a:pt x="10" y="8"/>
                  </a:lnTo>
                  <a:lnTo>
                    <a:pt x="10" y="8"/>
                  </a:lnTo>
                  <a:lnTo>
                    <a:pt x="8" y="8"/>
                  </a:lnTo>
                  <a:lnTo>
                    <a:pt x="8" y="8"/>
                  </a:lnTo>
                  <a:lnTo>
                    <a:pt x="10" y="6"/>
                  </a:lnTo>
                  <a:lnTo>
                    <a:pt x="10" y="6"/>
                  </a:lnTo>
                  <a:lnTo>
                    <a:pt x="16" y="4"/>
                  </a:lnTo>
                  <a:lnTo>
                    <a:pt x="16" y="4"/>
                  </a:lnTo>
                  <a:lnTo>
                    <a:pt x="20" y="6"/>
                  </a:lnTo>
                  <a:lnTo>
                    <a:pt x="20" y="6"/>
                  </a:lnTo>
                  <a:lnTo>
                    <a:pt x="22" y="8"/>
                  </a:lnTo>
                  <a:lnTo>
                    <a:pt x="32" y="8"/>
                  </a:lnTo>
                  <a:lnTo>
                    <a:pt x="32" y="8"/>
                  </a:lnTo>
                  <a:lnTo>
                    <a:pt x="30" y="4"/>
                  </a:lnTo>
                  <a:lnTo>
                    <a:pt x="28" y="2"/>
                  </a:lnTo>
                  <a:lnTo>
                    <a:pt x="28" y="2"/>
                  </a:lnTo>
                  <a:lnTo>
                    <a:pt x="22" y="0"/>
                  </a:lnTo>
                  <a:lnTo>
                    <a:pt x="16" y="0"/>
                  </a:lnTo>
                  <a:lnTo>
                    <a:pt x="16" y="0"/>
                  </a:lnTo>
                  <a:lnTo>
                    <a:pt x="8" y="0"/>
                  </a:lnTo>
                  <a:lnTo>
                    <a:pt x="8" y="0"/>
                  </a:lnTo>
                  <a:lnTo>
                    <a:pt x="2" y="4"/>
                  </a:lnTo>
                  <a:lnTo>
                    <a:pt x="2" y="4"/>
                  </a:lnTo>
                  <a:lnTo>
                    <a:pt x="2" y="8"/>
                  </a:lnTo>
                  <a:lnTo>
                    <a:pt x="2" y="8"/>
                  </a:lnTo>
                  <a:lnTo>
                    <a:pt x="2" y="10"/>
                  </a:lnTo>
                  <a:lnTo>
                    <a:pt x="4" y="14"/>
                  </a:lnTo>
                  <a:lnTo>
                    <a:pt x="4" y="14"/>
                  </a:lnTo>
                  <a:lnTo>
                    <a:pt x="14" y="16"/>
                  </a:lnTo>
                  <a:lnTo>
                    <a:pt x="14" y="16"/>
                  </a:lnTo>
                  <a:lnTo>
                    <a:pt x="20" y="18"/>
                  </a:lnTo>
                  <a:lnTo>
                    <a:pt x="20" y="18"/>
                  </a:lnTo>
                  <a:lnTo>
                    <a:pt x="24" y="18"/>
                  </a:lnTo>
                  <a:lnTo>
                    <a:pt x="24" y="18"/>
                  </a:lnTo>
                  <a:lnTo>
                    <a:pt x="24" y="20"/>
                  </a:lnTo>
                  <a:lnTo>
                    <a:pt x="24" y="20"/>
                  </a:lnTo>
                  <a:lnTo>
                    <a:pt x="22" y="24"/>
                  </a:lnTo>
                  <a:lnTo>
                    <a:pt x="22"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98" name="Freeform 1044"/>
            <p:cNvSpPr>
              <a:spLocks/>
            </p:cNvSpPr>
            <p:nvPr/>
          </p:nvSpPr>
          <p:spPr bwMode="auto">
            <a:xfrm>
              <a:off x="9758363" y="-4021138"/>
              <a:ext cx="15875" cy="31750"/>
            </a:xfrm>
            <a:custGeom>
              <a:avLst/>
              <a:gdLst/>
              <a:ahLst/>
              <a:cxnLst>
                <a:cxn ang="0">
                  <a:pos x="2" y="20"/>
                </a:cxn>
                <a:cxn ang="0">
                  <a:pos x="2" y="20"/>
                </a:cxn>
                <a:cxn ang="0">
                  <a:pos x="4" y="20"/>
                </a:cxn>
                <a:cxn ang="0">
                  <a:pos x="4" y="20"/>
                </a:cxn>
                <a:cxn ang="0">
                  <a:pos x="8" y="20"/>
                </a:cxn>
                <a:cxn ang="0">
                  <a:pos x="8" y="20"/>
                </a:cxn>
                <a:cxn ang="0">
                  <a:pos x="10" y="18"/>
                </a:cxn>
                <a:cxn ang="0">
                  <a:pos x="10" y="18"/>
                </a:cxn>
                <a:cxn ang="0">
                  <a:pos x="10" y="10"/>
                </a:cxn>
                <a:cxn ang="0">
                  <a:pos x="10" y="10"/>
                </a:cxn>
                <a:cxn ang="0">
                  <a:pos x="10" y="2"/>
                </a:cxn>
                <a:cxn ang="0">
                  <a:pos x="10" y="2"/>
                </a:cxn>
                <a:cxn ang="0">
                  <a:pos x="8" y="0"/>
                </a:cxn>
                <a:cxn ang="0">
                  <a:pos x="8" y="0"/>
                </a:cxn>
                <a:cxn ang="0">
                  <a:pos x="4" y="0"/>
                </a:cxn>
                <a:cxn ang="0">
                  <a:pos x="4" y="0"/>
                </a:cxn>
                <a:cxn ang="0">
                  <a:pos x="2" y="0"/>
                </a:cxn>
                <a:cxn ang="0">
                  <a:pos x="2" y="0"/>
                </a:cxn>
                <a:cxn ang="0">
                  <a:pos x="0" y="2"/>
                </a:cxn>
                <a:cxn ang="0">
                  <a:pos x="0" y="2"/>
                </a:cxn>
                <a:cxn ang="0">
                  <a:pos x="0" y="10"/>
                </a:cxn>
                <a:cxn ang="0">
                  <a:pos x="0" y="10"/>
                </a:cxn>
                <a:cxn ang="0">
                  <a:pos x="0" y="16"/>
                </a:cxn>
                <a:cxn ang="0">
                  <a:pos x="0" y="16"/>
                </a:cxn>
                <a:cxn ang="0">
                  <a:pos x="2" y="20"/>
                </a:cxn>
                <a:cxn ang="0">
                  <a:pos x="2" y="20"/>
                </a:cxn>
              </a:cxnLst>
              <a:rect l="0" t="0" r="r" b="b"/>
              <a:pathLst>
                <a:path w="10" h="20">
                  <a:moveTo>
                    <a:pt x="2" y="20"/>
                  </a:moveTo>
                  <a:lnTo>
                    <a:pt x="2" y="20"/>
                  </a:lnTo>
                  <a:lnTo>
                    <a:pt x="4" y="20"/>
                  </a:lnTo>
                  <a:lnTo>
                    <a:pt x="4" y="20"/>
                  </a:lnTo>
                  <a:lnTo>
                    <a:pt x="8" y="20"/>
                  </a:lnTo>
                  <a:lnTo>
                    <a:pt x="8" y="20"/>
                  </a:lnTo>
                  <a:lnTo>
                    <a:pt x="10" y="18"/>
                  </a:lnTo>
                  <a:lnTo>
                    <a:pt x="10" y="18"/>
                  </a:lnTo>
                  <a:lnTo>
                    <a:pt x="10" y="10"/>
                  </a:lnTo>
                  <a:lnTo>
                    <a:pt x="10" y="10"/>
                  </a:lnTo>
                  <a:lnTo>
                    <a:pt x="10" y="2"/>
                  </a:lnTo>
                  <a:lnTo>
                    <a:pt x="10" y="2"/>
                  </a:lnTo>
                  <a:lnTo>
                    <a:pt x="8" y="0"/>
                  </a:lnTo>
                  <a:lnTo>
                    <a:pt x="8" y="0"/>
                  </a:lnTo>
                  <a:lnTo>
                    <a:pt x="4" y="0"/>
                  </a:lnTo>
                  <a:lnTo>
                    <a:pt x="4" y="0"/>
                  </a:lnTo>
                  <a:lnTo>
                    <a:pt x="2" y="0"/>
                  </a:lnTo>
                  <a:lnTo>
                    <a:pt x="2" y="0"/>
                  </a:lnTo>
                  <a:lnTo>
                    <a:pt x="0" y="2"/>
                  </a:lnTo>
                  <a:lnTo>
                    <a:pt x="0" y="2"/>
                  </a:lnTo>
                  <a:lnTo>
                    <a:pt x="0" y="10"/>
                  </a:lnTo>
                  <a:lnTo>
                    <a:pt x="0" y="10"/>
                  </a:lnTo>
                  <a:lnTo>
                    <a:pt x="0" y="16"/>
                  </a:lnTo>
                  <a:lnTo>
                    <a:pt x="0" y="16"/>
                  </a:lnTo>
                  <a:lnTo>
                    <a:pt x="2" y="20"/>
                  </a:lnTo>
                  <a:lnTo>
                    <a:pt x="2"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199" name="Freeform 1045"/>
            <p:cNvSpPr>
              <a:spLocks/>
            </p:cNvSpPr>
            <p:nvPr/>
          </p:nvSpPr>
          <p:spPr bwMode="auto">
            <a:xfrm>
              <a:off x="10225088" y="-4014788"/>
              <a:ext cx="15875" cy="31750"/>
            </a:xfrm>
            <a:custGeom>
              <a:avLst/>
              <a:gdLst/>
              <a:ahLst/>
              <a:cxnLst>
                <a:cxn ang="0">
                  <a:pos x="4" y="20"/>
                </a:cxn>
                <a:cxn ang="0">
                  <a:pos x="4" y="20"/>
                </a:cxn>
                <a:cxn ang="0">
                  <a:pos x="6" y="20"/>
                </a:cxn>
                <a:cxn ang="0">
                  <a:pos x="6" y="20"/>
                </a:cxn>
                <a:cxn ang="0">
                  <a:pos x="8" y="20"/>
                </a:cxn>
                <a:cxn ang="0">
                  <a:pos x="8" y="20"/>
                </a:cxn>
                <a:cxn ang="0">
                  <a:pos x="10" y="16"/>
                </a:cxn>
                <a:cxn ang="0">
                  <a:pos x="10" y="16"/>
                </a:cxn>
                <a:cxn ang="0">
                  <a:pos x="10" y="10"/>
                </a:cxn>
                <a:cxn ang="0">
                  <a:pos x="10" y="10"/>
                </a:cxn>
                <a:cxn ang="0">
                  <a:pos x="10" y="2"/>
                </a:cxn>
                <a:cxn ang="0">
                  <a:pos x="10" y="2"/>
                </a:cxn>
                <a:cxn ang="0">
                  <a:pos x="8" y="0"/>
                </a:cxn>
                <a:cxn ang="0">
                  <a:pos x="8" y="0"/>
                </a:cxn>
                <a:cxn ang="0">
                  <a:pos x="6" y="0"/>
                </a:cxn>
                <a:cxn ang="0">
                  <a:pos x="6" y="0"/>
                </a:cxn>
                <a:cxn ang="0">
                  <a:pos x="4" y="0"/>
                </a:cxn>
                <a:cxn ang="0">
                  <a:pos x="4" y="0"/>
                </a:cxn>
                <a:cxn ang="0">
                  <a:pos x="2" y="2"/>
                </a:cxn>
                <a:cxn ang="0">
                  <a:pos x="2" y="2"/>
                </a:cxn>
                <a:cxn ang="0">
                  <a:pos x="0" y="10"/>
                </a:cxn>
                <a:cxn ang="0">
                  <a:pos x="0" y="10"/>
                </a:cxn>
                <a:cxn ang="0">
                  <a:pos x="2" y="16"/>
                </a:cxn>
                <a:cxn ang="0">
                  <a:pos x="2" y="16"/>
                </a:cxn>
                <a:cxn ang="0">
                  <a:pos x="4" y="20"/>
                </a:cxn>
                <a:cxn ang="0">
                  <a:pos x="4" y="20"/>
                </a:cxn>
              </a:cxnLst>
              <a:rect l="0" t="0" r="r" b="b"/>
              <a:pathLst>
                <a:path w="10" h="20">
                  <a:moveTo>
                    <a:pt x="4" y="20"/>
                  </a:moveTo>
                  <a:lnTo>
                    <a:pt x="4" y="20"/>
                  </a:lnTo>
                  <a:lnTo>
                    <a:pt x="6" y="20"/>
                  </a:lnTo>
                  <a:lnTo>
                    <a:pt x="6" y="20"/>
                  </a:lnTo>
                  <a:lnTo>
                    <a:pt x="8" y="20"/>
                  </a:lnTo>
                  <a:lnTo>
                    <a:pt x="8" y="20"/>
                  </a:lnTo>
                  <a:lnTo>
                    <a:pt x="10" y="16"/>
                  </a:lnTo>
                  <a:lnTo>
                    <a:pt x="10" y="16"/>
                  </a:lnTo>
                  <a:lnTo>
                    <a:pt x="10" y="10"/>
                  </a:lnTo>
                  <a:lnTo>
                    <a:pt x="10" y="10"/>
                  </a:lnTo>
                  <a:lnTo>
                    <a:pt x="10" y="2"/>
                  </a:lnTo>
                  <a:lnTo>
                    <a:pt x="10" y="2"/>
                  </a:lnTo>
                  <a:lnTo>
                    <a:pt x="8" y="0"/>
                  </a:lnTo>
                  <a:lnTo>
                    <a:pt x="8" y="0"/>
                  </a:lnTo>
                  <a:lnTo>
                    <a:pt x="6" y="0"/>
                  </a:lnTo>
                  <a:lnTo>
                    <a:pt x="6" y="0"/>
                  </a:lnTo>
                  <a:lnTo>
                    <a:pt x="4" y="0"/>
                  </a:lnTo>
                  <a:lnTo>
                    <a:pt x="4" y="0"/>
                  </a:lnTo>
                  <a:lnTo>
                    <a:pt x="2" y="2"/>
                  </a:lnTo>
                  <a:lnTo>
                    <a:pt x="2" y="2"/>
                  </a:lnTo>
                  <a:lnTo>
                    <a:pt x="0" y="10"/>
                  </a:lnTo>
                  <a:lnTo>
                    <a:pt x="0" y="10"/>
                  </a:lnTo>
                  <a:lnTo>
                    <a:pt x="2" y="16"/>
                  </a:lnTo>
                  <a:lnTo>
                    <a:pt x="2" y="16"/>
                  </a:lnTo>
                  <a:lnTo>
                    <a:pt x="4" y="20"/>
                  </a:lnTo>
                  <a:lnTo>
                    <a:pt x="4"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200" name="Freeform 1046"/>
            <p:cNvSpPr>
              <a:spLocks/>
            </p:cNvSpPr>
            <p:nvPr/>
          </p:nvSpPr>
          <p:spPr bwMode="auto">
            <a:xfrm>
              <a:off x="10177463" y="-4014788"/>
              <a:ext cx="15875" cy="31750"/>
            </a:xfrm>
            <a:custGeom>
              <a:avLst/>
              <a:gdLst/>
              <a:ahLst/>
              <a:cxnLst>
                <a:cxn ang="0">
                  <a:pos x="2" y="20"/>
                </a:cxn>
                <a:cxn ang="0">
                  <a:pos x="2" y="20"/>
                </a:cxn>
                <a:cxn ang="0">
                  <a:pos x="4" y="20"/>
                </a:cxn>
                <a:cxn ang="0">
                  <a:pos x="4" y="20"/>
                </a:cxn>
                <a:cxn ang="0">
                  <a:pos x="8" y="20"/>
                </a:cxn>
                <a:cxn ang="0">
                  <a:pos x="8" y="20"/>
                </a:cxn>
                <a:cxn ang="0">
                  <a:pos x="8" y="16"/>
                </a:cxn>
                <a:cxn ang="0">
                  <a:pos x="8" y="16"/>
                </a:cxn>
                <a:cxn ang="0">
                  <a:pos x="10" y="10"/>
                </a:cxn>
                <a:cxn ang="0">
                  <a:pos x="10" y="10"/>
                </a:cxn>
                <a:cxn ang="0">
                  <a:pos x="8" y="2"/>
                </a:cxn>
                <a:cxn ang="0">
                  <a:pos x="8" y="2"/>
                </a:cxn>
                <a:cxn ang="0">
                  <a:pos x="8" y="0"/>
                </a:cxn>
                <a:cxn ang="0">
                  <a:pos x="8" y="0"/>
                </a:cxn>
                <a:cxn ang="0">
                  <a:pos x="4" y="0"/>
                </a:cxn>
                <a:cxn ang="0">
                  <a:pos x="4" y="0"/>
                </a:cxn>
                <a:cxn ang="0">
                  <a:pos x="2" y="0"/>
                </a:cxn>
                <a:cxn ang="0">
                  <a:pos x="2" y="0"/>
                </a:cxn>
                <a:cxn ang="0">
                  <a:pos x="0" y="2"/>
                </a:cxn>
                <a:cxn ang="0">
                  <a:pos x="0" y="2"/>
                </a:cxn>
                <a:cxn ang="0">
                  <a:pos x="0" y="10"/>
                </a:cxn>
                <a:cxn ang="0">
                  <a:pos x="0" y="10"/>
                </a:cxn>
                <a:cxn ang="0">
                  <a:pos x="0" y="16"/>
                </a:cxn>
                <a:cxn ang="0">
                  <a:pos x="0" y="16"/>
                </a:cxn>
                <a:cxn ang="0">
                  <a:pos x="2" y="20"/>
                </a:cxn>
                <a:cxn ang="0">
                  <a:pos x="2" y="20"/>
                </a:cxn>
              </a:cxnLst>
              <a:rect l="0" t="0" r="r" b="b"/>
              <a:pathLst>
                <a:path w="10" h="20">
                  <a:moveTo>
                    <a:pt x="2" y="20"/>
                  </a:moveTo>
                  <a:lnTo>
                    <a:pt x="2" y="20"/>
                  </a:lnTo>
                  <a:lnTo>
                    <a:pt x="4" y="20"/>
                  </a:lnTo>
                  <a:lnTo>
                    <a:pt x="4" y="20"/>
                  </a:lnTo>
                  <a:lnTo>
                    <a:pt x="8" y="20"/>
                  </a:lnTo>
                  <a:lnTo>
                    <a:pt x="8" y="20"/>
                  </a:lnTo>
                  <a:lnTo>
                    <a:pt x="8" y="16"/>
                  </a:lnTo>
                  <a:lnTo>
                    <a:pt x="8" y="16"/>
                  </a:lnTo>
                  <a:lnTo>
                    <a:pt x="10" y="10"/>
                  </a:lnTo>
                  <a:lnTo>
                    <a:pt x="10" y="10"/>
                  </a:lnTo>
                  <a:lnTo>
                    <a:pt x="8" y="2"/>
                  </a:lnTo>
                  <a:lnTo>
                    <a:pt x="8" y="2"/>
                  </a:lnTo>
                  <a:lnTo>
                    <a:pt x="8" y="0"/>
                  </a:lnTo>
                  <a:lnTo>
                    <a:pt x="8" y="0"/>
                  </a:lnTo>
                  <a:lnTo>
                    <a:pt x="4" y="0"/>
                  </a:lnTo>
                  <a:lnTo>
                    <a:pt x="4" y="0"/>
                  </a:lnTo>
                  <a:lnTo>
                    <a:pt x="2" y="0"/>
                  </a:lnTo>
                  <a:lnTo>
                    <a:pt x="2" y="0"/>
                  </a:lnTo>
                  <a:lnTo>
                    <a:pt x="0" y="2"/>
                  </a:lnTo>
                  <a:lnTo>
                    <a:pt x="0" y="2"/>
                  </a:lnTo>
                  <a:lnTo>
                    <a:pt x="0" y="10"/>
                  </a:lnTo>
                  <a:lnTo>
                    <a:pt x="0" y="10"/>
                  </a:lnTo>
                  <a:lnTo>
                    <a:pt x="0" y="16"/>
                  </a:lnTo>
                  <a:lnTo>
                    <a:pt x="0" y="16"/>
                  </a:lnTo>
                  <a:lnTo>
                    <a:pt x="2" y="20"/>
                  </a:lnTo>
                  <a:lnTo>
                    <a:pt x="2"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201" name="Freeform 1047"/>
            <p:cNvSpPr>
              <a:spLocks/>
            </p:cNvSpPr>
            <p:nvPr/>
          </p:nvSpPr>
          <p:spPr bwMode="auto">
            <a:xfrm>
              <a:off x="9434513" y="-4027488"/>
              <a:ext cx="41275" cy="69850"/>
            </a:xfrm>
            <a:custGeom>
              <a:avLst/>
              <a:gdLst/>
              <a:ahLst/>
              <a:cxnLst>
                <a:cxn ang="0">
                  <a:pos x="6" y="42"/>
                </a:cxn>
                <a:cxn ang="0">
                  <a:pos x="14" y="44"/>
                </a:cxn>
                <a:cxn ang="0">
                  <a:pos x="20" y="42"/>
                </a:cxn>
                <a:cxn ang="0">
                  <a:pos x="24" y="38"/>
                </a:cxn>
                <a:cxn ang="0">
                  <a:pos x="26" y="30"/>
                </a:cxn>
                <a:cxn ang="0">
                  <a:pos x="24" y="22"/>
                </a:cxn>
                <a:cxn ang="0">
                  <a:pos x="20" y="20"/>
                </a:cxn>
                <a:cxn ang="0">
                  <a:pos x="24" y="16"/>
                </a:cxn>
                <a:cxn ang="0">
                  <a:pos x="24" y="12"/>
                </a:cxn>
                <a:cxn ang="0">
                  <a:pos x="22" y="4"/>
                </a:cxn>
                <a:cxn ang="0">
                  <a:pos x="18" y="2"/>
                </a:cxn>
                <a:cxn ang="0">
                  <a:pos x="12" y="0"/>
                </a:cxn>
                <a:cxn ang="0">
                  <a:pos x="4" y="2"/>
                </a:cxn>
                <a:cxn ang="0">
                  <a:pos x="2" y="6"/>
                </a:cxn>
                <a:cxn ang="0">
                  <a:pos x="0" y="14"/>
                </a:cxn>
                <a:cxn ang="0">
                  <a:pos x="12" y="10"/>
                </a:cxn>
                <a:cxn ang="0">
                  <a:pos x="12" y="8"/>
                </a:cxn>
                <a:cxn ang="0">
                  <a:pos x="14" y="6"/>
                </a:cxn>
                <a:cxn ang="0">
                  <a:pos x="14" y="8"/>
                </a:cxn>
                <a:cxn ang="0">
                  <a:pos x="16" y="10"/>
                </a:cxn>
                <a:cxn ang="0">
                  <a:pos x="16" y="12"/>
                </a:cxn>
                <a:cxn ang="0">
                  <a:pos x="14" y="16"/>
                </a:cxn>
                <a:cxn ang="0">
                  <a:pos x="14" y="16"/>
                </a:cxn>
                <a:cxn ang="0">
                  <a:pos x="8" y="24"/>
                </a:cxn>
                <a:cxn ang="0">
                  <a:pos x="12" y="24"/>
                </a:cxn>
                <a:cxn ang="0">
                  <a:pos x="14" y="24"/>
                </a:cxn>
                <a:cxn ang="0">
                  <a:pos x="16" y="28"/>
                </a:cxn>
                <a:cxn ang="0">
                  <a:pos x="16" y="32"/>
                </a:cxn>
                <a:cxn ang="0">
                  <a:pos x="14" y="36"/>
                </a:cxn>
                <a:cxn ang="0">
                  <a:pos x="14" y="38"/>
                </a:cxn>
                <a:cxn ang="0">
                  <a:pos x="12" y="36"/>
                </a:cxn>
                <a:cxn ang="0">
                  <a:pos x="12" y="26"/>
                </a:cxn>
                <a:cxn ang="0">
                  <a:pos x="0" y="30"/>
                </a:cxn>
                <a:cxn ang="0">
                  <a:pos x="2" y="38"/>
                </a:cxn>
                <a:cxn ang="0">
                  <a:pos x="6" y="42"/>
                </a:cxn>
              </a:cxnLst>
              <a:rect l="0" t="0" r="r" b="b"/>
              <a:pathLst>
                <a:path w="26" h="44">
                  <a:moveTo>
                    <a:pt x="6" y="42"/>
                  </a:moveTo>
                  <a:lnTo>
                    <a:pt x="6" y="42"/>
                  </a:lnTo>
                  <a:lnTo>
                    <a:pt x="14" y="44"/>
                  </a:lnTo>
                  <a:lnTo>
                    <a:pt x="14" y="44"/>
                  </a:lnTo>
                  <a:lnTo>
                    <a:pt x="20" y="42"/>
                  </a:lnTo>
                  <a:lnTo>
                    <a:pt x="20" y="42"/>
                  </a:lnTo>
                  <a:lnTo>
                    <a:pt x="24" y="38"/>
                  </a:lnTo>
                  <a:lnTo>
                    <a:pt x="24" y="38"/>
                  </a:lnTo>
                  <a:lnTo>
                    <a:pt x="26" y="30"/>
                  </a:lnTo>
                  <a:lnTo>
                    <a:pt x="26" y="30"/>
                  </a:lnTo>
                  <a:lnTo>
                    <a:pt x="24" y="22"/>
                  </a:lnTo>
                  <a:lnTo>
                    <a:pt x="24" y="22"/>
                  </a:lnTo>
                  <a:lnTo>
                    <a:pt x="20" y="20"/>
                  </a:lnTo>
                  <a:lnTo>
                    <a:pt x="20" y="20"/>
                  </a:lnTo>
                  <a:lnTo>
                    <a:pt x="24" y="16"/>
                  </a:lnTo>
                  <a:lnTo>
                    <a:pt x="24" y="16"/>
                  </a:lnTo>
                  <a:lnTo>
                    <a:pt x="24" y="12"/>
                  </a:lnTo>
                  <a:lnTo>
                    <a:pt x="24" y="12"/>
                  </a:lnTo>
                  <a:lnTo>
                    <a:pt x="24" y="6"/>
                  </a:lnTo>
                  <a:lnTo>
                    <a:pt x="22" y="4"/>
                  </a:lnTo>
                  <a:lnTo>
                    <a:pt x="22" y="4"/>
                  </a:lnTo>
                  <a:lnTo>
                    <a:pt x="18" y="2"/>
                  </a:lnTo>
                  <a:lnTo>
                    <a:pt x="12" y="0"/>
                  </a:lnTo>
                  <a:lnTo>
                    <a:pt x="12" y="0"/>
                  </a:lnTo>
                  <a:lnTo>
                    <a:pt x="8" y="0"/>
                  </a:lnTo>
                  <a:lnTo>
                    <a:pt x="4" y="2"/>
                  </a:lnTo>
                  <a:lnTo>
                    <a:pt x="4" y="2"/>
                  </a:lnTo>
                  <a:lnTo>
                    <a:pt x="2" y="6"/>
                  </a:lnTo>
                  <a:lnTo>
                    <a:pt x="0" y="10"/>
                  </a:lnTo>
                  <a:lnTo>
                    <a:pt x="0" y="14"/>
                  </a:lnTo>
                  <a:lnTo>
                    <a:pt x="12" y="14"/>
                  </a:lnTo>
                  <a:lnTo>
                    <a:pt x="12" y="10"/>
                  </a:lnTo>
                  <a:lnTo>
                    <a:pt x="12" y="10"/>
                  </a:lnTo>
                  <a:lnTo>
                    <a:pt x="12" y="8"/>
                  </a:lnTo>
                  <a:lnTo>
                    <a:pt x="12" y="8"/>
                  </a:lnTo>
                  <a:lnTo>
                    <a:pt x="14" y="6"/>
                  </a:lnTo>
                  <a:lnTo>
                    <a:pt x="14" y="6"/>
                  </a:lnTo>
                  <a:lnTo>
                    <a:pt x="14" y="8"/>
                  </a:lnTo>
                  <a:lnTo>
                    <a:pt x="14" y="8"/>
                  </a:lnTo>
                  <a:lnTo>
                    <a:pt x="16" y="10"/>
                  </a:lnTo>
                  <a:lnTo>
                    <a:pt x="16" y="12"/>
                  </a:lnTo>
                  <a:lnTo>
                    <a:pt x="16" y="12"/>
                  </a:lnTo>
                  <a:lnTo>
                    <a:pt x="14" y="16"/>
                  </a:lnTo>
                  <a:lnTo>
                    <a:pt x="14" y="16"/>
                  </a:lnTo>
                  <a:lnTo>
                    <a:pt x="14" y="16"/>
                  </a:lnTo>
                  <a:lnTo>
                    <a:pt x="14" y="16"/>
                  </a:lnTo>
                  <a:lnTo>
                    <a:pt x="8" y="18"/>
                  </a:lnTo>
                  <a:lnTo>
                    <a:pt x="8" y="24"/>
                  </a:lnTo>
                  <a:lnTo>
                    <a:pt x="8" y="24"/>
                  </a:lnTo>
                  <a:lnTo>
                    <a:pt x="12" y="24"/>
                  </a:lnTo>
                  <a:lnTo>
                    <a:pt x="12" y="24"/>
                  </a:lnTo>
                  <a:lnTo>
                    <a:pt x="14" y="24"/>
                  </a:lnTo>
                  <a:lnTo>
                    <a:pt x="14" y="24"/>
                  </a:lnTo>
                  <a:lnTo>
                    <a:pt x="16" y="28"/>
                  </a:lnTo>
                  <a:lnTo>
                    <a:pt x="16" y="32"/>
                  </a:lnTo>
                  <a:lnTo>
                    <a:pt x="16" y="32"/>
                  </a:lnTo>
                  <a:lnTo>
                    <a:pt x="14" y="36"/>
                  </a:lnTo>
                  <a:lnTo>
                    <a:pt x="14" y="36"/>
                  </a:lnTo>
                  <a:lnTo>
                    <a:pt x="14" y="38"/>
                  </a:lnTo>
                  <a:lnTo>
                    <a:pt x="14" y="38"/>
                  </a:lnTo>
                  <a:lnTo>
                    <a:pt x="12" y="36"/>
                  </a:lnTo>
                  <a:lnTo>
                    <a:pt x="12" y="36"/>
                  </a:lnTo>
                  <a:lnTo>
                    <a:pt x="12" y="32"/>
                  </a:lnTo>
                  <a:lnTo>
                    <a:pt x="12" y="26"/>
                  </a:lnTo>
                  <a:lnTo>
                    <a:pt x="0" y="26"/>
                  </a:lnTo>
                  <a:lnTo>
                    <a:pt x="0" y="30"/>
                  </a:lnTo>
                  <a:lnTo>
                    <a:pt x="0" y="30"/>
                  </a:lnTo>
                  <a:lnTo>
                    <a:pt x="2" y="38"/>
                  </a:lnTo>
                  <a:lnTo>
                    <a:pt x="2" y="38"/>
                  </a:lnTo>
                  <a:lnTo>
                    <a:pt x="6" y="42"/>
                  </a:lnTo>
                  <a:lnTo>
                    <a:pt x="6"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02" name="Freeform 1048"/>
            <p:cNvSpPr>
              <a:spLocks/>
            </p:cNvSpPr>
            <p:nvPr/>
          </p:nvSpPr>
          <p:spPr bwMode="auto">
            <a:xfrm>
              <a:off x="10117138" y="-4024313"/>
              <a:ext cx="28575" cy="47625"/>
            </a:xfrm>
            <a:custGeom>
              <a:avLst/>
              <a:gdLst/>
              <a:ahLst/>
              <a:cxnLst>
                <a:cxn ang="0">
                  <a:pos x="10" y="30"/>
                </a:cxn>
                <a:cxn ang="0">
                  <a:pos x="18" y="30"/>
                </a:cxn>
                <a:cxn ang="0">
                  <a:pos x="18" y="0"/>
                </a:cxn>
                <a:cxn ang="0">
                  <a:pos x="12" y="0"/>
                </a:cxn>
                <a:cxn ang="0">
                  <a:pos x="12" y="0"/>
                </a:cxn>
                <a:cxn ang="0">
                  <a:pos x="8" y="6"/>
                </a:cxn>
                <a:cxn ang="0">
                  <a:pos x="8" y="6"/>
                </a:cxn>
                <a:cxn ang="0">
                  <a:pos x="0" y="8"/>
                </a:cxn>
                <a:cxn ang="0">
                  <a:pos x="0" y="14"/>
                </a:cxn>
                <a:cxn ang="0">
                  <a:pos x="0" y="14"/>
                </a:cxn>
                <a:cxn ang="0">
                  <a:pos x="10" y="8"/>
                </a:cxn>
                <a:cxn ang="0">
                  <a:pos x="10" y="30"/>
                </a:cxn>
              </a:cxnLst>
              <a:rect l="0" t="0" r="r" b="b"/>
              <a:pathLst>
                <a:path w="18" h="30">
                  <a:moveTo>
                    <a:pt x="10" y="30"/>
                  </a:moveTo>
                  <a:lnTo>
                    <a:pt x="18" y="30"/>
                  </a:lnTo>
                  <a:lnTo>
                    <a:pt x="18" y="0"/>
                  </a:lnTo>
                  <a:lnTo>
                    <a:pt x="12" y="0"/>
                  </a:lnTo>
                  <a:lnTo>
                    <a:pt x="12" y="0"/>
                  </a:lnTo>
                  <a:lnTo>
                    <a:pt x="8" y="6"/>
                  </a:lnTo>
                  <a:lnTo>
                    <a:pt x="8" y="6"/>
                  </a:lnTo>
                  <a:lnTo>
                    <a:pt x="0" y="8"/>
                  </a:lnTo>
                  <a:lnTo>
                    <a:pt x="0" y="14"/>
                  </a:lnTo>
                  <a:lnTo>
                    <a:pt x="0" y="14"/>
                  </a:lnTo>
                  <a:lnTo>
                    <a:pt x="10" y="8"/>
                  </a:lnTo>
                  <a:lnTo>
                    <a:pt x="10" y="3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03" name="Freeform 1049"/>
            <p:cNvSpPr>
              <a:spLocks noEditPoints="1"/>
            </p:cNvSpPr>
            <p:nvPr/>
          </p:nvSpPr>
          <p:spPr bwMode="auto">
            <a:xfrm>
              <a:off x="10164763" y="-4024313"/>
              <a:ext cx="41275" cy="47625"/>
            </a:xfrm>
            <a:custGeom>
              <a:avLst/>
              <a:gdLst/>
              <a:ahLst/>
              <a:cxnLst>
                <a:cxn ang="0">
                  <a:pos x="12" y="30"/>
                </a:cxn>
                <a:cxn ang="0">
                  <a:pos x="12" y="30"/>
                </a:cxn>
                <a:cxn ang="0">
                  <a:pos x="18" y="30"/>
                </a:cxn>
                <a:cxn ang="0">
                  <a:pos x="22" y="28"/>
                </a:cxn>
                <a:cxn ang="0">
                  <a:pos x="22" y="28"/>
                </a:cxn>
                <a:cxn ang="0">
                  <a:pos x="24" y="22"/>
                </a:cxn>
                <a:cxn ang="0">
                  <a:pos x="26" y="16"/>
                </a:cxn>
                <a:cxn ang="0">
                  <a:pos x="26" y="16"/>
                </a:cxn>
                <a:cxn ang="0">
                  <a:pos x="24" y="8"/>
                </a:cxn>
                <a:cxn ang="0">
                  <a:pos x="22" y="4"/>
                </a:cxn>
                <a:cxn ang="0">
                  <a:pos x="22" y="4"/>
                </a:cxn>
                <a:cxn ang="0">
                  <a:pos x="18" y="2"/>
                </a:cxn>
                <a:cxn ang="0">
                  <a:pos x="12" y="0"/>
                </a:cxn>
                <a:cxn ang="0">
                  <a:pos x="12" y="0"/>
                </a:cxn>
                <a:cxn ang="0">
                  <a:pos x="8" y="2"/>
                </a:cxn>
                <a:cxn ang="0">
                  <a:pos x="4" y="4"/>
                </a:cxn>
                <a:cxn ang="0">
                  <a:pos x="4" y="4"/>
                </a:cxn>
                <a:cxn ang="0">
                  <a:pos x="0" y="8"/>
                </a:cxn>
                <a:cxn ang="0">
                  <a:pos x="0" y="16"/>
                </a:cxn>
                <a:cxn ang="0">
                  <a:pos x="0" y="16"/>
                </a:cxn>
                <a:cxn ang="0">
                  <a:pos x="0" y="22"/>
                </a:cxn>
                <a:cxn ang="0">
                  <a:pos x="4" y="28"/>
                </a:cxn>
                <a:cxn ang="0">
                  <a:pos x="4" y="28"/>
                </a:cxn>
                <a:cxn ang="0">
                  <a:pos x="8" y="30"/>
                </a:cxn>
                <a:cxn ang="0">
                  <a:pos x="12" y="30"/>
                </a:cxn>
                <a:cxn ang="0">
                  <a:pos x="12" y="30"/>
                </a:cxn>
                <a:cxn ang="0">
                  <a:pos x="8" y="8"/>
                </a:cxn>
                <a:cxn ang="0">
                  <a:pos x="8" y="8"/>
                </a:cxn>
                <a:cxn ang="0">
                  <a:pos x="10" y="6"/>
                </a:cxn>
                <a:cxn ang="0">
                  <a:pos x="10" y="6"/>
                </a:cxn>
                <a:cxn ang="0">
                  <a:pos x="12" y="6"/>
                </a:cxn>
                <a:cxn ang="0">
                  <a:pos x="12" y="6"/>
                </a:cxn>
                <a:cxn ang="0">
                  <a:pos x="16" y="6"/>
                </a:cxn>
                <a:cxn ang="0">
                  <a:pos x="16" y="6"/>
                </a:cxn>
                <a:cxn ang="0">
                  <a:pos x="16" y="8"/>
                </a:cxn>
                <a:cxn ang="0">
                  <a:pos x="16" y="8"/>
                </a:cxn>
                <a:cxn ang="0">
                  <a:pos x="18" y="16"/>
                </a:cxn>
                <a:cxn ang="0">
                  <a:pos x="18" y="16"/>
                </a:cxn>
                <a:cxn ang="0">
                  <a:pos x="16" y="22"/>
                </a:cxn>
                <a:cxn ang="0">
                  <a:pos x="16" y="22"/>
                </a:cxn>
                <a:cxn ang="0">
                  <a:pos x="16" y="26"/>
                </a:cxn>
                <a:cxn ang="0">
                  <a:pos x="16" y="26"/>
                </a:cxn>
                <a:cxn ang="0">
                  <a:pos x="12" y="26"/>
                </a:cxn>
                <a:cxn ang="0">
                  <a:pos x="12" y="26"/>
                </a:cxn>
                <a:cxn ang="0">
                  <a:pos x="10" y="26"/>
                </a:cxn>
                <a:cxn ang="0">
                  <a:pos x="10" y="26"/>
                </a:cxn>
                <a:cxn ang="0">
                  <a:pos x="8" y="22"/>
                </a:cxn>
                <a:cxn ang="0">
                  <a:pos x="8" y="22"/>
                </a:cxn>
                <a:cxn ang="0">
                  <a:pos x="8" y="16"/>
                </a:cxn>
                <a:cxn ang="0">
                  <a:pos x="8" y="16"/>
                </a:cxn>
                <a:cxn ang="0">
                  <a:pos x="8" y="8"/>
                </a:cxn>
                <a:cxn ang="0">
                  <a:pos x="8" y="8"/>
                </a:cxn>
              </a:cxnLst>
              <a:rect l="0" t="0" r="r" b="b"/>
              <a:pathLst>
                <a:path w="26" h="30">
                  <a:moveTo>
                    <a:pt x="12" y="30"/>
                  </a:moveTo>
                  <a:lnTo>
                    <a:pt x="12" y="30"/>
                  </a:lnTo>
                  <a:lnTo>
                    <a:pt x="18" y="30"/>
                  </a:lnTo>
                  <a:lnTo>
                    <a:pt x="22" y="28"/>
                  </a:lnTo>
                  <a:lnTo>
                    <a:pt x="22" y="28"/>
                  </a:lnTo>
                  <a:lnTo>
                    <a:pt x="24" y="22"/>
                  </a:lnTo>
                  <a:lnTo>
                    <a:pt x="26" y="16"/>
                  </a:lnTo>
                  <a:lnTo>
                    <a:pt x="26" y="16"/>
                  </a:lnTo>
                  <a:lnTo>
                    <a:pt x="24" y="8"/>
                  </a:lnTo>
                  <a:lnTo>
                    <a:pt x="22" y="4"/>
                  </a:lnTo>
                  <a:lnTo>
                    <a:pt x="22" y="4"/>
                  </a:lnTo>
                  <a:lnTo>
                    <a:pt x="18" y="2"/>
                  </a:lnTo>
                  <a:lnTo>
                    <a:pt x="12" y="0"/>
                  </a:lnTo>
                  <a:lnTo>
                    <a:pt x="12" y="0"/>
                  </a:lnTo>
                  <a:lnTo>
                    <a:pt x="8" y="2"/>
                  </a:lnTo>
                  <a:lnTo>
                    <a:pt x="4" y="4"/>
                  </a:lnTo>
                  <a:lnTo>
                    <a:pt x="4" y="4"/>
                  </a:lnTo>
                  <a:lnTo>
                    <a:pt x="0" y="8"/>
                  </a:lnTo>
                  <a:lnTo>
                    <a:pt x="0" y="16"/>
                  </a:lnTo>
                  <a:lnTo>
                    <a:pt x="0" y="16"/>
                  </a:lnTo>
                  <a:lnTo>
                    <a:pt x="0" y="22"/>
                  </a:lnTo>
                  <a:lnTo>
                    <a:pt x="4" y="28"/>
                  </a:lnTo>
                  <a:lnTo>
                    <a:pt x="4" y="28"/>
                  </a:lnTo>
                  <a:lnTo>
                    <a:pt x="8" y="30"/>
                  </a:lnTo>
                  <a:lnTo>
                    <a:pt x="12" y="30"/>
                  </a:lnTo>
                  <a:lnTo>
                    <a:pt x="12" y="30"/>
                  </a:lnTo>
                  <a:close/>
                  <a:moveTo>
                    <a:pt x="8" y="8"/>
                  </a:moveTo>
                  <a:lnTo>
                    <a:pt x="8" y="8"/>
                  </a:lnTo>
                  <a:lnTo>
                    <a:pt x="10" y="6"/>
                  </a:lnTo>
                  <a:lnTo>
                    <a:pt x="10" y="6"/>
                  </a:lnTo>
                  <a:lnTo>
                    <a:pt x="12" y="6"/>
                  </a:lnTo>
                  <a:lnTo>
                    <a:pt x="12" y="6"/>
                  </a:lnTo>
                  <a:lnTo>
                    <a:pt x="16" y="6"/>
                  </a:lnTo>
                  <a:lnTo>
                    <a:pt x="16" y="6"/>
                  </a:lnTo>
                  <a:lnTo>
                    <a:pt x="16" y="8"/>
                  </a:lnTo>
                  <a:lnTo>
                    <a:pt x="16" y="8"/>
                  </a:lnTo>
                  <a:lnTo>
                    <a:pt x="18" y="16"/>
                  </a:lnTo>
                  <a:lnTo>
                    <a:pt x="18" y="16"/>
                  </a:lnTo>
                  <a:lnTo>
                    <a:pt x="16" y="22"/>
                  </a:lnTo>
                  <a:lnTo>
                    <a:pt x="16" y="22"/>
                  </a:lnTo>
                  <a:lnTo>
                    <a:pt x="16" y="26"/>
                  </a:lnTo>
                  <a:lnTo>
                    <a:pt x="16" y="26"/>
                  </a:lnTo>
                  <a:lnTo>
                    <a:pt x="12" y="26"/>
                  </a:lnTo>
                  <a:lnTo>
                    <a:pt x="12" y="26"/>
                  </a:lnTo>
                  <a:lnTo>
                    <a:pt x="10" y="26"/>
                  </a:lnTo>
                  <a:lnTo>
                    <a:pt x="10" y="26"/>
                  </a:lnTo>
                  <a:lnTo>
                    <a:pt x="8" y="22"/>
                  </a:lnTo>
                  <a:lnTo>
                    <a:pt x="8" y="22"/>
                  </a:lnTo>
                  <a:lnTo>
                    <a:pt x="8" y="16"/>
                  </a:lnTo>
                  <a:lnTo>
                    <a:pt x="8" y="16"/>
                  </a:lnTo>
                  <a:lnTo>
                    <a:pt x="8" y="8"/>
                  </a:lnTo>
                  <a:lnTo>
                    <a:pt x="8"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04" name="Freeform 1050"/>
            <p:cNvSpPr>
              <a:spLocks noEditPoints="1"/>
            </p:cNvSpPr>
            <p:nvPr/>
          </p:nvSpPr>
          <p:spPr bwMode="auto">
            <a:xfrm>
              <a:off x="10212388" y="-4024313"/>
              <a:ext cx="41275" cy="47625"/>
            </a:xfrm>
            <a:custGeom>
              <a:avLst/>
              <a:gdLst/>
              <a:ahLst/>
              <a:cxnLst>
                <a:cxn ang="0">
                  <a:pos x="14" y="30"/>
                </a:cxn>
                <a:cxn ang="0">
                  <a:pos x="14" y="30"/>
                </a:cxn>
                <a:cxn ang="0">
                  <a:pos x="18" y="30"/>
                </a:cxn>
                <a:cxn ang="0">
                  <a:pos x="22" y="28"/>
                </a:cxn>
                <a:cxn ang="0">
                  <a:pos x="22" y="28"/>
                </a:cxn>
                <a:cxn ang="0">
                  <a:pos x="26" y="22"/>
                </a:cxn>
                <a:cxn ang="0">
                  <a:pos x="26" y="16"/>
                </a:cxn>
                <a:cxn ang="0">
                  <a:pos x="26" y="16"/>
                </a:cxn>
                <a:cxn ang="0">
                  <a:pos x="26" y="8"/>
                </a:cxn>
                <a:cxn ang="0">
                  <a:pos x="22" y="4"/>
                </a:cxn>
                <a:cxn ang="0">
                  <a:pos x="22" y="4"/>
                </a:cxn>
                <a:cxn ang="0">
                  <a:pos x="18" y="2"/>
                </a:cxn>
                <a:cxn ang="0">
                  <a:pos x="14" y="0"/>
                </a:cxn>
                <a:cxn ang="0">
                  <a:pos x="14" y="0"/>
                </a:cxn>
                <a:cxn ang="0">
                  <a:pos x="8" y="2"/>
                </a:cxn>
                <a:cxn ang="0">
                  <a:pos x="4" y="4"/>
                </a:cxn>
                <a:cxn ang="0">
                  <a:pos x="4" y="4"/>
                </a:cxn>
                <a:cxn ang="0">
                  <a:pos x="2" y="8"/>
                </a:cxn>
                <a:cxn ang="0">
                  <a:pos x="0" y="16"/>
                </a:cxn>
                <a:cxn ang="0">
                  <a:pos x="0" y="16"/>
                </a:cxn>
                <a:cxn ang="0">
                  <a:pos x="2" y="22"/>
                </a:cxn>
                <a:cxn ang="0">
                  <a:pos x="4" y="28"/>
                </a:cxn>
                <a:cxn ang="0">
                  <a:pos x="4" y="28"/>
                </a:cxn>
                <a:cxn ang="0">
                  <a:pos x="8" y="30"/>
                </a:cxn>
                <a:cxn ang="0">
                  <a:pos x="14" y="30"/>
                </a:cxn>
                <a:cxn ang="0">
                  <a:pos x="14" y="30"/>
                </a:cxn>
                <a:cxn ang="0">
                  <a:pos x="10" y="8"/>
                </a:cxn>
                <a:cxn ang="0">
                  <a:pos x="10" y="8"/>
                </a:cxn>
                <a:cxn ang="0">
                  <a:pos x="12" y="6"/>
                </a:cxn>
                <a:cxn ang="0">
                  <a:pos x="12" y="6"/>
                </a:cxn>
                <a:cxn ang="0">
                  <a:pos x="14" y="6"/>
                </a:cxn>
                <a:cxn ang="0">
                  <a:pos x="14" y="6"/>
                </a:cxn>
                <a:cxn ang="0">
                  <a:pos x="16" y="6"/>
                </a:cxn>
                <a:cxn ang="0">
                  <a:pos x="16" y="6"/>
                </a:cxn>
                <a:cxn ang="0">
                  <a:pos x="18" y="8"/>
                </a:cxn>
                <a:cxn ang="0">
                  <a:pos x="18" y="8"/>
                </a:cxn>
                <a:cxn ang="0">
                  <a:pos x="18" y="16"/>
                </a:cxn>
                <a:cxn ang="0">
                  <a:pos x="18" y="16"/>
                </a:cxn>
                <a:cxn ang="0">
                  <a:pos x="18" y="22"/>
                </a:cxn>
                <a:cxn ang="0">
                  <a:pos x="18" y="22"/>
                </a:cxn>
                <a:cxn ang="0">
                  <a:pos x="16" y="26"/>
                </a:cxn>
                <a:cxn ang="0">
                  <a:pos x="16" y="26"/>
                </a:cxn>
                <a:cxn ang="0">
                  <a:pos x="14" y="26"/>
                </a:cxn>
                <a:cxn ang="0">
                  <a:pos x="14" y="26"/>
                </a:cxn>
                <a:cxn ang="0">
                  <a:pos x="12" y="26"/>
                </a:cxn>
                <a:cxn ang="0">
                  <a:pos x="12" y="26"/>
                </a:cxn>
                <a:cxn ang="0">
                  <a:pos x="10" y="22"/>
                </a:cxn>
                <a:cxn ang="0">
                  <a:pos x="10" y="22"/>
                </a:cxn>
                <a:cxn ang="0">
                  <a:pos x="8" y="16"/>
                </a:cxn>
                <a:cxn ang="0">
                  <a:pos x="8" y="16"/>
                </a:cxn>
                <a:cxn ang="0">
                  <a:pos x="10" y="8"/>
                </a:cxn>
                <a:cxn ang="0">
                  <a:pos x="10" y="8"/>
                </a:cxn>
              </a:cxnLst>
              <a:rect l="0" t="0" r="r" b="b"/>
              <a:pathLst>
                <a:path w="26" h="30">
                  <a:moveTo>
                    <a:pt x="14" y="30"/>
                  </a:moveTo>
                  <a:lnTo>
                    <a:pt x="14" y="30"/>
                  </a:lnTo>
                  <a:lnTo>
                    <a:pt x="18" y="30"/>
                  </a:lnTo>
                  <a:lnTo>
                    <a:pt x="22" y="28"/>
                  </a:lnTo>
                  <a:lnTo>
                    <a:pt x="22" y="28"/>
                  </a:lnTo>
                  <a:lnTo>
                    <a:pt x="26" y="22"/>
                  </a:lnTo>
                  <a:lnTo>
                    <a:pt x="26" y="16"/>
                  </a:lnTo>
                  <a:lnTo>
                    <a:pt x="26" y="16"/>
                  </a:lnTo>
                  <a:lnTo>
                    <a:pt x="26" y="8"/>
                  </a:lnTo>
                  <a:lnTo>
                    <a:pt x="22" y="4"/>
                  </a:lnTo>
                  <a:lnTo>
                    <a:pt x="22" y="4"/>
                  </a:lnTo>
                  <a:lnTo>
                    <a:pt x="18" y="2"/>
                  </a:lnTo>
                  <a:lnTo>
                    <a:pt x="14" y="0"/>
                  </a:lnTo>
                  <a:lnTo>
                    <a:pt x="14" y="0"/>
                  </a:lnTo>
                  <a:lnTo>
                    <a:pt x="8" y="2"/>
                  </a:lnTo>
                  <a:lnTo>
                    <a:pt x="4" y="4"/>
                  </a:lnTo>
                  <a:lnTo>
                    <a:pt x="4" y="4"/>
                  </a:lnTo>
                  <a:lnTo>
                    <a:pt x="2" y="8"/>
                  </a:lnTo>
                  <a:lnTo>
                    <a:pt x="0" y="16"/>
                  </a:lnTo>
                  <a:lnTo>
                    <a:pt x="0" y="16"/>
                  </a:lnTo>
                  <a:lnTo>
                    <a:pt x="2" y="22"/>
                  </a:lnTo>
                  <a:lnTo>
                    <a:pt x="4" y="28"/>
                  </a:lnTo>
                  <a:lnTo>
                    <a:pt x="4" y="28"/>
                  </a:lnTo>
                  <a:lnTo>
                    <a:pt x="8" y="30"/>
                  </a:lnTo>
                  <a:lnTo>
                    <a:pt x="14" y="30"/>
                  </a:lnTo>
                  <a:lnTo>
                    <a:pt x="14" y="30"/>
                  </a:lnTo>
                  <a:close/>
                  <a:moveTo>
                    <a:pt x="10" y="8"/>
                  </a:moveTo>
                  <a:lnTo>
                    <a:pt x="10" y="8"/>
                  </a:lnTo>
                  <a:lnTo>
                    <a:pt x="12" y="6"/>
                  </a:lnTo>
                  <a:lnTo>
                    <a:pt x="12" y="6"/>
                  </a:lnTo>
                  <a:lnTo>
                    <a:pt x="14" y="6"/>
                  </a:lnTo>
                  <a:lnTo>
                    <a:pt x="14" y="6"/>
                  </a:lnTo>
                  <a:lnTo>
                    <a:pt x="16" y="6"/>
                  </a:lnTo>
                  <a:lnTo>
                    <a:pt x="16" y="6"/>
                  </a:lnTo>
                  <a:lnTo>
                    <a:pt x="18" y="8"/>
                  </a:lnTo>
                  <a:lnTo>
                    <a:pt x="18" y="8"/>
                  </a:lnTo>
                  <a:lnTo>
                    <a:pt x="18" y="16"/>
                  </a:lnTo>
                  <a:lnTo>
                    <a:pt x="18" y="16"/>
                  </a:lnTo>
                  <a:lnTo>
                    <a:pt x="18" y="22"/>
                  </a:lnTo>
                  <a:lnTo>
                    <a:pt x="18" y="22"/>
                  </a:lnTo>
                  <a:lnTo>
                    <a:pt x="16" y="26"/>
                  </a:lnTo>
                  <a:lnTo>
                    <a:pt x="16" y="26"/>
                  </a:lnTo>
                  <a:lnTo>
                    <a:pt x="14" y="26"/>
                  </a:lnTo>
                  <a:lnTo>
                    <a:pt x="14" y="26"/>
                  </a:lnTo>
                  <a:lnTo>
                    <a:pt x="12" y="26"/>
                  </a:lnTo>
                  <a:lnTo>
                    <a:pt x="12" y="26"/>
                  </a:lnTo>
                  <a:lnTo>
                    <a:pt x="10" y="22"/>
                  </a:lnTo>
                  <a:lnTo>
                    <a:pt x="10" y="22"/>
                  </a:lnTo>
                  <a:lnTo>
                    <a:pt x="8" y="16"/>
                  </a:lnTo>
                  <a:lnTo>
                    <a:pt x="8" y="16"/>
                  </a:lnTo>
                  <a:lnTo>
                    <a:pt x="10" y="8"/>
                  </a:lnTo>
                  <a:lnTo>
                    <a:pt x="10"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05" name="Rectangle 1051"/>
            <p:cNvSpPr>
              <a:spLocks noChangeArrowheads="1"/>
            </p:cNvSpPr>
            <p:nvPr/>
          </p:nvSpPr>
          <p:spPr bwMode="auto">
            <a:xfrm>
              <a:off x="10263188" y="-3998913"/>
              <a:ext cx="25400" cy="9525"/>
            </a:xfrm>
            <a:prstGeom prst="rect">
              <a:avLst/>
            </a:prstGeom>
            <a:solidFill>
              <a:srgbClr val="FFFFFF"/>
            </a:solidFill>
            <a:ln w="9525">
              <a:noFill/>
              <a:miter lim="800000"/>
              <a:headEnd/>
              <a:tailEnd/>
            </a:ln>
          </p:spPr>
          <p:txBody>
            <a:bodyPr/>
            <a:lstStyle/>
            <a:p>
              <a:pPr>
                <a:defRPr/>
              </a:pPr>
              <a:endParaRPr lang="da-DK">
                <a:ea typeface="ＭＳ Ｐゴシック" pitchFamily="-97" charset="-128"/>
              </a:endParaRPr>
            </a:p>
          </p:txBody>
        </p:sp>
        <p:sp>
          <p:nvSpPr>
            <p:cNvPr id="206" name="Freeform 1052"/>
            <p:cNvSpPr>
              <a:spLocks/>
            </p:cNvSpPr>
            <p:nvPr/>
          </p:nvSpPr>
          <p:spPr bwMode="auto">
            <a:xfrm>
              <a:off x="8780463" y="-4024313"/>
              <a:ext cx="44450" cy="47625"/>
            </a:xfrm>
            <a:custGeom>
              <a:avLst/>
              <a:gdLst/>
              <a:ahLst/>
              <a:cxnLst>
                <a:cxn ang="0">
                  <a:pos x="28" y="24"/>
                </a:cxn>
                <a:cxn ang="0">
                  <a:pos x="8" y="24"/>
                </a:cxn>
                <a:cxn ang="0">
                  <a:pos x="8" y="0"/>
                </a:cxn>
                <a:cxn ang="0">
                  <a:pos x="0" y="0"/>
                </a:cxn>
                <a:cxn ang="0">
                  <a:pos x="0" y="30"/>
                </a:cxn>
                <a:cxn ang="0">
                  <a:pos x="28" y="30"/>
                </a:cxn>
                <a:cxn ang="0">
                  <a:pos x="28" y="24"/>
                </a:cxn>
              </a:cxnLst>
              <a:rect l="0" t="0" r="r" b="b"/>
              <a:pathLst>
                <a:path w="28" h="30">
                  <a:moveTo>
                    <a:pt x="28" y="24"/>
                  </a:moveTo>
                  <a:lnTo>
                    <a:pt x="8" y="24"/>
                  </a:lnTo>
                  <a:lnTo>
                    <a:pt x="8" y="0"/>
                  </a:lnTo>
                  <a:lnTo>
                    <a:pt x="0" y="0"/>
                  </a:lnTo>
                  <a:lnTo>
                    <a:pt x="0" y="30"/>
                  </a:lnTo>
                  <a:lnTo>
                    <a:pt x="28" y="30"/>
                  </a:lnTo>
                  <a:lnTo>
                    <a:pt x="28"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07" name="Freeform 1053"/>
            <p:cNvSpPr>
              <a:spLocks/>
            </p:cNvSpPr>
            <p:nvPr/>
          </p:nvSpPr>
          <p:spPr bwMode="auto">
            <a:xfrm>
              <a:off x="8834438" y="-4024313"/>
              <a:ext cx="63500" cy="47625"/>
            </a:xfrm>
            <a:custGeom>
              <a:avLst/>
              <a:gdLst/>
              <a:ahLst/>
              <a:cxnLst>
                <a:cxn ang="0">
                  <a:pos x="8" y="6"/>
                </a:cxn>
                <a:cxn ang="0">
                  <a:pos x="16" y="30"/>
                </a:cxn>
                <a:cxn ang="0">
                  <a:pos x="24" y="30"/>
                </a:cxn>
                <a:cxn ang="0">
                  <a:pos x="32" y="6"/>
                </a:cxn>
                <a:cxn ang="0">
                  <a:pos x="32" y="30"/>
                </a:cxn>
                <a:cxn ang="0">
                  <a:pos x="40" y="30"/>
                </a:cxn>
                <a:cxn ang="0">
                  <a:pos x="40" y="0"/>
                </a:cxn>
                <a:cxn ang="0">
                  <a:pos x="26" y="0"/>
                </a:cxn>
                <a:cxn ang="0">
                  <a:pos x="20" y="20"/>
                </a:cxn>
                <a:cxn ang="0">
                  <a:pos x="12" y="0"/>
                </a:cxn>
                <a:cxn ang="0">
                  <a:pos x="0" y="0"/>
                </a:cxn>
                <a:cxn ang="0">
                  <a:pos x="0" y="30"/>
                </a:cxn>
                <a:cxn ang="0">
                  <a:pos x="8" y="30"/>
                </a:cxn>
                <a:cxn ang="0">
                  <a:pos x="8" y="6"/>
                </a:cxn>
              </a:cxnLst>
              <a:rect l="0" t="0" r="r" b="b"/>
              <a:pathLst>
                <a:path w="40" h="30">
                  <a:moveTo>
                    <a:pt x="8" y="6"/>
                  </a:moveTo>
                  <a:lnTo>
                    <a:pt x="16" y="30"/>
                  </a:lnTo>
                  <a:lnTo>
                    <a:pt x="24" y="30"/>
                  </a:lnTo>
                  <a:lnTo>
                    <a:pt x="32" y="6"/>
                  </a:lnTo>
                  <a:lnTo>
                    <a:pt x="32" y="30"/>
                  </a:lnTo>
                  <a:lnTo>
                    <a:pt x="40" y="30"/>
                  </a:lnTo>
                  <a:lnTo>
                    <a:pt x="40" y="0"/>
                  </a:lnTo>
                  <a:lnTo>
                    <a:pt x="26" y="0"/>
                  </a:lnTo>
                  <a:lnTo>
                    <a:pt x="20" y="20"/>
                  </a:lnTo>
                  <a:lnTo>
                    <a:pt x="12" y="0"/>
                  </a:lnTo>
                  <a:lnTo>
                    <a:pt x="0" y="0"/>
                  </a:lnTo>
                  <a:lnTo>
                    <a:pt x="0" y="30"/>
                  </a:lnTo>
                  <a:lnTo>
                    <a:pt x="8" y="30"/>
                  </a:lnTo>
                  <a:lnTo>
                    <a:pt x="8" y="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08" name="Rectangle 1054"/>
            <p:cNvSpPr>
              <a:spLocks noChangeArrowheads="1"/>
            </p:cNvSpPr>
            <p:nvPr/>
          </p:nvSpPr>
          <p:spPr bwMode="auto">
            <a:xfrm>
              <a:off x="8755063" y="-4024313"/>
              <a:ext cx="12700" cy="47625"/>
            </a:xfrm>
            <a:prstGeom prst="rect">
              <a:avLst/>
            </a:prstGeom>
            <a:solidFill>
              <a:srgbClr val="FFFFFF"/>
            </a:solidFill>
            <a:ln w="9525">
              <a:noFill/>
              <a:miter lim="800000"/>
              <a:headEnd/>
              <a:tailEnd/>
            </a:ln>
          </p:spPr>
          <p:txBody>
            <a:bodyPr/>
            <a:lstStyle/>
            <a:p>
              <a:pPr>
                <a:defRPr/>
              </a:pPr>
              <a:endParaRPr lang="da-DK">
                <a:ea typeface="ＭＳ Ｐゴシック" pitchFamily="-97" charset="-128"/>
              </a:endParaRPr>
            </a:p>
          </p:txBody>
        </p:sp>
        <p:sp>
          <p:nvSpPr>
            <p:cNvPr id="209" name="Freeform 1055"/>
            <p:cNvSpPr>
              <a:spLocks/>
            </p:cNvSpPr>
            <p:nvPr/>
          </p:nvSpPr>
          <p:spPr bwMode="auto">
            <a:xfrm>
              <a:off x="8701088" y="-4024313"/>
              <a:ext cx="44450" cy="47625"/>
            </a:xfrm>
            <a:custGeom>
              <a:avLst/>
              <a:gdLst/>
              <a:ahLst/>
              <a:cxnLst>
                <a:cxn ang="0">
                  <a:pos x="8" y="16"/>
                </a:cxn>
                <a:cxn ang="0">
                  <a:pos x="26" y="16"/>
                </a:cxn>
                <a:cxn ang="0">
                  <a:pos x="26" y="12"/>
                </a:cxn>
                <a:cxn ang="0">
                  <a:pos x="8" y="12"/>
                </a:cxn>
                <a:cxn ang="0">
                  <a:pos x="8" y="4"/>
                </a:cxn>
                <a:cxn ang="0">
                  <a:pos x="28" y="4"/>
                </a:cxn>
                <a:cxn ang="0">
                  <a:pos x="28" y="0"/>
                </a:cxn>
                <a:cxn ang="0">
                  <a:pos x="0" y="0"/>
                </a:cxn>
                <a:cxn ang="0">
                  <a:pos x="0" y="30"/>
                </a:cxn>
                <a:cxn ang="0">
                  <a:pos x="8" y="30"/>
                </a:cxn>
                <a:cxn ang="0">
                  <a:pos x="8" y="16"/>
                </a:cxn>
              </a:cxnLst>
              <a:rect l="0" t="0" r="r" b="b"/>
              <a:pathLst>
                <a:path w="28" h="30">
                  <a:moveTo>
                    <a:pt x="8" y="16"/>
                  </a:moveTo>
                  <a:lnTo>
                    <a:pt x="26" y="16"/>
                  </a:lnTo>
                  <a:lnTo>
                    <a:pt x="26" y="12"/>
                  </a:lnTo>
                  <a:lnTo>
                    <a:pt x="8" y="12"/>
                  </a:lnTo>
                  <a:lnTo>
                    <a:pt x="8" y="4"/>
                  </a:lnTo>
                  <a:lnTo>
                    <a:pt x="28" y="4"/>
                  </a:lnTo>
                  <a:lnTo>
                    <a:pt x="28" y="0"/>
                  </a:lnTo>
                  <a:lnTo>
                    <a:pt x="0" y="0"/>
                  </a:lnTo>
                  <a:lnTo>
                    <a:pt x="0" y="30"/>
                  </a:lnTo>
                  <a:lnTo>
                    <a:pt x="8" y="30"/>
                  </a:lnTo>
                  <a:lnTo>
                    <a:pt x="8" y="1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10" name="Freeform 1056"/>
            <p:cNvSpPr>
              <a:spLocks/>
            </p:cNvSpPr>
            <p:nvPr/>
          </p:nvSpPr>
          <p:spPr bwMode="auto">
            <a:xfrm>
              <a:off x="9898063" y="-4030663"/>
              <a:ext cx="25400" cy="47625"/>
            </a:xfrm>
            <a:custGeom>
              <a:avLst/>
              <a:gdLst/>
              <a:ahLst/>
              <a:cxnLst>
                <a:cxn ang="0">
                  <a:pos x="10" y="30"/>
                </a:cxn>
                <a:cxn ang="0">
                  <a:pos x="16" y="30"/>
                </a:cxn>
                <a:cxn ang="0">
                  <a:pos x="16" y="0"/>
                </a:cxn>
                <a:cxn ang="0">
                  <a:pos x="10" y="0"/>
                </a:cxn>
                <a:cxn ang="0">
                  <a:pos x="10" y="0"/>
                </a:cxn>
                <a:cxn ang="0">
                  <a:pos x="6" y="6"/>
                </a:cxn>
                <a:cxn ang="0">
                  <a:pos x="6" y="6"/>
                </a:cxn>
                <a:cxn ang="0">
                  <a:pos x="0" y="8"/>
                </a:cxn>
                <a:cxn ang="0">
                  <a:pos x="0" y="14"/>
                </a:cxn>
                <a:cxn ang="0">
                  <a:pos x="0" y="14"/>
                </a:cxn>
                <a:cxn ang="0">
                  <a:pos x="10" y="10"/>
                </a:cxn>
                <a:cxn ang="0">
                  <a:pos x="10" y="30"/>
                </a:cxn>
              </a:cxnLst>
              <a:rect l="0" t="0" r="r" b="b"/>
              <a:pathLst>
                <a:path w="16" h="30">
                  <a:moveTo>
                    <a:pt x="10" y="30"/>
                  </a:moveTo>
                  <a:lnTo>
                    <a:pt x="16" y="30"/>
                  </a:lnTo>
                  <a:lnTo>
                    <a:pt x="16" y="0"/>
                  </a:lnTo>
                  <a:lnTo>
                    <a:pt x="10" y="0"/>
                  </a:lnTo>
                  <a:lnTo>
                    <a:pt x="10" y="0"/>
                  </a:lnTo>
                  <a:lnTo>
                    <a:pt x="6" y="6"/>
                  </a:lnTo>
                  <a:lnTo>
                    <a:pt x="6" y="6"/>
                  </a:lnTo>
                  <a:lnTo>
                    <a:pt x="0" y="8"/>
                  </a:lnTo>
                  <a:lnTo>
                    <a:pt x="0" y="14"/>
                  </a:lnTo>
                  <a:lnTo>
                    <a:pt x="0" y="14"/>
                  </a:lnTo>
                  <a:lnTo>
                    <a:pt x="10" y="10"/>
                  </a:lnTo>
                  <a:lnTo>
                    <a:pt x="10" y="3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11" name="Freeform 1057"/>
            <p:cNvSpPr>
              <a:spLocks noEditPoints="1"/>
            </p:cNvSpPr>
            <p:nvPr/>
          </p:nvSpPr>
          <p:spPr bwMode="auto">
            <a:xfrm>
              <a:off x="9745663" y="-4030663"/>
              <a:ext cx="41275" cy="47625"/>
            </a:xfrm>
            <a:custGeom>
              <a:avLst/>
              <a:gdLst/>
              <a:ahLst/>
              <a:cxnLst>
                <a:cxn ang="0">
                  <a:pos x="12" y="30"/>
                </a:cxn>
                <a:cxn ang="0">
                  <a:pos x="12" y="30"/>
                </a:cxn>
                <a:cxn ang="0">
                  <a:pos x="18" y="30"/>
                </a:cxn>
                <a:cxn ang="0">
                  <a:pos x="22" y="28"/>
                </a:cxn>
                <a:cxn ang="0">
                  <a:pos x="22" y="28"/>
                </a:cxn>
                <a:cxn ang="0">
                  <a:pos x="24" y="22"/>
                </a:cxn>
                <a:cxn ang="0">
                  <a:pos x="26" y="16"/>
                </a:cxn>
                <a:cxn ang="0">
                  <a:pos x="26" y="16"/>
                </a:cxn>
                <a:cxn ang="0">
                  <a:pos x="24" y="8"/>
                </a:cxn>
                <a:cxn ang="0">
                  <a:pos x="22" y="4"/>
                </a:cxn>
                <a:cxn ang="0">
                  <a:pos x="22" y="4"/>
                </a:cxn>
                <a:cxn ang="0">
                  <a:pos x="18" y="2"/>
                </a:cxn>
                <a:cxn ang="0">
                  <a:pos x="12" y="0"/>
                </a:cxn>
                <a:cxn ang="0">
                  <a:pos x="12" y="0"/>
                </a:cxn>
                <a:cxn ang="0">
                  <a:pos x="8" y="2"/>
                </a:cxn>
                <a:cxn ang="0">
                  <a:pos x="4" y="4"/>
                </a:cxn>
                <a:cxn ang="0">
                  <a:pos x="4" y="4"/>
                </a:cxn>
                <a:cxn ang="0">
                  <a:pos x="0" y="8"/>
                </a:cxn>
                <a:cxn ang="0">
                  <a:pos x="0" y="16"/>
                </a:cxn>
                <a:cxn ang="0">
                  <a:pos x="0" y="16"/>
                </a:cxn>
                <a:cxn ang="0">
                  <a:pos x="0" y="22"/>
                </a:cxn>
                <a:cxn ang="0">
                  <a:pos x="4" y="28"/>
                </a:cxn>
                <a:cxn ang="0">
                  <a:pos x="4" y="28"/>
                </a:cxn>
                <a:cxn ang="0">
                  <a:pos x="8" y="30"/>
                </a:cxn>
                <a:cxn ang="0">
                  <a:pos x="12" y="30"/>
                </a:cxn>
                <a:cxn ang="0">
                  <a:pos x="12" y="30"/>
                </a:cxn>
                <a:cxn ang="0">
                  <a:pos x="8" y="8"/>
                </a:cxn>
                <a:cxn ang="0">
                  <a:pos x="8" y="8"/>
                </a:cxn>
                <a:cxn ang="0">
                  <a:pos x="10" y="6"/>
                </a:cxn>
                <a:cxn ang="0">
                  <a:pos x="10" y="6"/>
                </a:cxn>
                <a:cxn ang="0">
                  <a:pos x="12" y="6"/>
                </a:cxn>
                <a:cxn ang="0">
                  <a:pos x="12" y="6"/>
                </a:cxn>
                <a:cxn ang="0">
                  <a:pos x="16" y="6"/>
                </a:cxn>
                <a:cxn ang="0">
                  <a:pos x="16" y="6"/>
                </a:cxn>
                <a:cxn ang="0">
                  <a:pos x="18" y="8"/>
                </a:cxn>
                <a:cxn ang="0">
                  <a:pos x="18" y="8"/>
                </a:cxn>
                <a:cxn ang="0">
                  <a:pos x="18" y="16"/>
                </a:cxn>
                <a:cxn ang="0">
                  <a:pos x="18" y="16"/>
                </a:cxn>
                <a:cxn ang="0">
                  <a:pos x="18" y="24"/>
                </a:cxn>
                <a:cxn ang="0">
                  <a:pos x="18" y="24"/>
                </a:cxn>
                <a:cxn ang="0">
                  <a:pos x="16" y="26"/>
                </a:cxn>
                <a:cxn ang="0">
                  <a:pos x="16" y="26"/>
                </a:cxn>
                <a:cxn ang="0">
                  <a:pos x="12" y="26"/>
                </a:cxn>
                <a:cxn ang="0">
                  <a:pos x="12" y="26"/>
                </a:cxn>
                <a:cxn ang="0">
                  <a:pos x="10" y="26"/>
                </a:cxn>
                <a:cxn ang="0">
                  <a:pos x="10" y="26"/>
                </a:cxn>
                <a:cxn ang="0">
                  <a:pos x="8" y="22"/>
                </a:cxn>
                <a:cxn ang="0">
                  <a:pos x="8" y="22"/>
                </a:cxn>
                <a:cxn ang="0">
                  <a:pos x="8" y="16"/>
                </a:cxn>
                <a:cxn ang="0">
                  <a:pos x="8" y="16"/>
                </a:cxn>
                <a:cxn ang="0">
                  <a:pos x="8" y="8"/>
                </a:cxn>
                <a:cxn ang="0">
                  <a:pos x="8" y="8"/>
                </a:cxn>
              </a:cxnLst>
              <a:rect l="0" t="0" r="r" b="b"/>
              <a:pathLst>
                <a:path w="26" h="30">
                  <a:moveTo>
                    <a:pt x="12" y="30"/>
                  </a:moveTo>
                  <a:lnTo>
                    <a:pt x="12" y="30"/>
                  </a:lnTo>
                  <a:lnTo>
                    <a:pt x="18" y="30"/>
                  </a:lnTo>
                  <a:lnTo>
                    <a:pt x="22" y="28"/>
                  </a:lnTo>
                  <a:lnTo>
                    <a:pt x="22" y="28"/>
                  </a:lnTo>
                  <a:lnTo>
                    <a:pt x="24" y="22"/>
                  </a:lnTo>
                  <a:lnTo>
                    <a:pt x="26" y="16"/>
                  </a:lnTo>
                  <a:lnTo>
                    <a:pt x="26" y="16"/>
                  </a:lnTo>
                  <a:lnTo>
                    <a:pt x="24" y="8"/>
                  </a:lnTo>
                  <a:lnTo>
                    <a:pt x="22" y="4"/>
                  </a:lnTo>
                  <a:lnTo>
                    <a:pt x="22" y="4"/>
                  </a:lnTo>
                  <a:lnTo>
                    <a:pt x="18" y="2"/>
                  </a:lnTo>
                  <a:lnTo>
                    <a:pt x="12" y="0"/>
                  </a:lnTo>
                  <a:lnTo>
                    <a:pt x="12" y="0"/>
                  </a:lnTo>
                  <a:lnTo>
                    <a:pt x="8" y="2"/>
                  </a:lnTo>
                  <a:lnTo>
                    <a:pt x="4" y="4"/>
                  </a:lnTo>
                  <a:lnTo>
                    <a:pt x="4" y="4"/>
                  </a:lnTo>
                  <a:lnTo>
                    <a:pt x="0" y="8"/>
                  </a:lnTo>
                  <a:lnTo>
                    <a:pt x="0" y="16"/>
                  </a:lnTo>
                  <a:lnTo>
                    <a:pt x="0" y="16"/>
                  </a:lnTo>
                  <a:lnTo>
                    <a:pt x="0" y="22"/>
                  </a:lnTo>
                  <a:lnTo>
                    <a:pt x="4" y="28"/>
                  </a:lnTo>
                  <a:lnTo>
                    <a:pt x="4" y="28"/>
                  </a:lnTo>
                  <a:lnTo>
                    <a:pt x="8" y="30"/>
                  </a:lnTo>
                  <a:lnTo>
                    <a:pt x="12" y="30"/>
                  </a:lnTo>
                  <a:lnTo>
                    <a:pt x="12" y="30"/>
                  </a:lnTo>
                  <a:close/>
                  <a:moveTo>
                    <a:pt x="8" y="8"/>
                  </a:moveTo>
                  <a:lnTo>
                    <a:pt x="8" y="8"/>
                  </a:lnTo>
                  <a:lnTo>
                    <a:pt x="10" y="6"/>
                  </a:lnTo>
                  <a:lnTo>
                    <a:pt x="10" y="6"/>
                  </a:lnTo>
                  <a:lnTo>
                    <a:pt x="12" y="6"/>
                  </a:lnTo>
                  <a:lnTo>
                    <a:pt x="12" y="6"/>
                  </a:lnTo>
                  <a:lnTo>
                    <a:pt x="16" y="6"/>
                  </a:lnTo>
                  <a:lnTo>
                    <a:pt x="16" y="6"/>
                  </a:lnTo>
                  <a:lnTo>
                    <a:pt x="18" y="8"/>
                  </a:lnTo>
                  <a:lnTo>
                    <a:pt x="18" y="8"/>
                  </a:lnTo>
                  <a:lnTo>
                    <a:pt x="18" y="16"/>
                  </a:lnTo>
                  <a:lnTo>
                    <a:pt x="18" y="16"/>
                  </a:lnTo>
                  <a:lnTo>
                    <a:pt x="18" y="24"/>
                  </a:lnTo>
                  <a:lnTo>
                    <a:pt x="18" y="24"/>
                  </a:lnTo>
                  <a:lnTo>
                    <a:pt x="16" y="26"/>
                  </a:lnTo>
                  <a:lnTo>
                    <a:pt x="16" y="26"/>
                  </a:lnTo>
                  <a:lnTo>
                    <a:pt x="12" y="26"/>
                  </a:lnTo>
                  <a:lnTo>
                    <a:pt x="12" y="26"/>
                  </a:lnTo>
                  <a:lnTo>
                    <a:pt x="10" y="26"/>
                  </a:lnTo>
                  <a:lnTo>
                    <a:pt x="10" y="26"/>
                  </a:lnTo>
                  <a:lnTo>
                    <a:pt x="8" y="22"/>
                  </a:lnTo>
                  <a:lnTo>
                    <a:pt x="8" y="22"/>
                  </a:lnTo>
                  <a:lnTo>
                    <a:pt x="8" y="16"/>
                  </a:lnTo>
                  <a:lnTo>
                    <a:pt x="8" y="16"/>
                  </a:lnTo>
                  <a:lnTo>
                    <a:pt x="8" y="8"/>
                  </a:lnTo>
                  <a:lnTo>
                    <a:pt x="8"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12" name="Freeform 1058"/>
            <p:cNvSpPr>
              <a:spLocks/>
            </p:cNvSpPr>
            <p:nvPr/>
          </p:nvSpPr>
          <p:spPr bwMode="auto">
            <a:xfrm>
              <a:off x="9844088" y="-4027488"/>
              <a:ext cx="44450" cy="44450"/>
            </a:xfrm>
            <a:custGeom>
              <a:avLst/>
              <a:gdLst/>
              <a:ahLst/>
              <a:cxnLst>
                <a:cxn ang="0">
                  <a:pos x="14" y="24"/>
                </a:cxn>
                <a:cxn ang="0">
                  <a:pos x="14" y="24"/>
                </a:cxn>
                <a:cxn ang="0">
                  <a:pos x="10" y="24"/>
                </a:cxn>
                <a:cxn ang="0">
                  <a:pos x="10" y="24"/>
                </a:cxn>
                <a:cxn ang="0">
                  <a:pos x="8" y="20"/>
                </a:cxn>
                <a:cxn ang="0">
                  <a:pos x="0" y="20"/>
                </a:cxn>
                <a:cxn ang="0">
                  <a:pos x="0" y="20"/>
                </a:cxn>
                <a:cxn ang="0">
                  <a:pos x="2" y="24"/>
                </a:cxn>
                <a:cxn ang="0">
                  <a:pos x="4" y="26"/>
                </a:cxn>
                <a:cxn ang="0">
                  <a:pos x="4" y="26"/>
                </a:cxn>
                <a:cxn ang="0">
                  <a:pos x="8" y="28"/>
                </a:cxn>
                <a:cxn ang="0">
                  <a:pos x="14" y="28"/>
                </a:cxn>
                <a:cxn ang="0">
                  <a:pos x="14" y="28"/>
                </a:cxn>
                <a:cxn ang="0">
                  <a:pos x="20" y="28"/>
                </a:cxn>
                <a:cxn ang="0">
                  <a:pos x="24" y="24"/>
                </a:cxn>
                <a:cxn ang="0">
                  <a:pos x="24" y="24"/>
                </a:cxn>
                <a:cxn ang="0">
                  <a:pos x="26" y="22"/>
                </a:cxn>
                <a:cxn ang="0">
                  <a:pos x="28" y="18"/>
                </a:cxn>
                <a:cxn ang="0">
                  <a:pos x="28" y="18"/>
                </a:cxn>
                <a:cxn ang="0">
                  <a:pos x="26" y="14"/>
                </a:cxn>
                <a:cxn ang="0">
                  <a:pos x="24" y="12"/>
                </a:cxn>
                <a:cxn ang="0">
                  <a:pos x="24" y="12"/>
                </a:cxn>
                <a:cxn ang="0">
                  <a:pos x="20" y="10"/>
                </a:cxn>
                <a:cxn ang="0">
                  <a:pos x="14" y="8"/>
                </a:cxn>
                <a:cxn ang="0">
                  <a:pos x="14" y="8"/>
                </a:cxn>
                <a:cxn ang="0">
                  <a:pos x="10" y="10"/>
                </a:cxn>
                <a:cxn ang="0">
                  <a:pos x="10" y="4"/>
                </a:cxn>
                <a:cxn ang="0">
                  <a:pos x="26" y="4"/>
                </a:cxn>
                <a:cxn ang="0">
                  <a:pos x="26" y="0"/>
                </a:cxn>
                <a:cxn ang="0">
                  <a:pos x="6" y="0"/>
                </a:cxn>
                <a:cxn ang="0">
                  <a:pos x="2" y="14"/>
                </a:cxn>
                <a:cxn ang="0">
                  <a:pos x="8" y="16"/>
                </a:cxn>
                <a:cxn ang="0">
                  <a:pos x="8" y="16"/>
                </a:cxn>
                <a:cxn ang="0">
                  <a:pos x="14" y="14"/>
                </a:cxn>
                <a:cxn ang="0">
                  <a:pos x="14" y="14"/>
                </a:cxn>
                <a:cxn ang="0">
                  <a:pos x="18" y="14"/>
                </a:cxn>
                <a:cxn ang="0">
                  <a:pos x="18" y="14"/>
                </a:cxn>
                <a:cxn ang="0">
                  <a:pos x="20" y="18"/>
                </a:cxn>
                <a:cxn ang="0">
                  <a:pos x="20" y="18"/>
                </a:cxn>
                <a:cxn ang="0">
                  <a:pos x="18" y="22"/>
                </a:cxn>
                <a:cxn ang="0">
                  <a:pos x="18" y="22"/>
                </a:cxn>
                <a:cxn ang="0">
                  <a:pos x="14" y="24"/>
                </a:cxn>
                <a:cxn ang="0">
                  <a:pos x="14" y="24"/>
                </a:cxn>
              </a:cxnLst>
              <a:rect l="0" t="0" r="r" b="b"/>
              <a:pathLst>
                <a:path w="28" h="28">
                  <a:moveTo>
                    <a:pt x="14" y="24"/>
                  </a:moveTo>
                  <a:lnTo>
                    <a:pt x="14" y="24"/>
                  </a:lnTo>
                  <a:lnTo>
                    <a:pt x="10" y="24"/>
                  </a:lnTo>
                  <a:lnTo>
                    <a:pt x="10" y="24"/>
                  </a:lnTo>
                  <a:lnTo>
                    <a:pt x="8" y="20"/>
                  </a:lnTo>
                  <a:lnTo>
                    <a:pt x="0" y="20"/>
                  </a:lnTo>
                  <a:lnTo>
                    <a:pt x="0" y="20"/>
                  </a:lnTo>
                  <a:lnTo>
                    <a:pt x="2" y="24"/>
                  </a:lnTo>
                  <a:lnTo>
                    <a:pt x="4" y="26"/>
                  </a:lnTo>
                  <a:lnTo>
                    <a:pt x="4" y="26"/>
                  </a:lnTo>
                  <a:lnTo>
                    <a:pt x="8" y="28"/>
                  </a:lnTo>
                  <a:lnTo>
                    <a:pt x="14" y="28"/>
                  </a:lnTo>
                  <a:lnTo>
                    <a:pt x="14" y="28"/>
                  </a:lnTo>
                  <a:lnTo>
                    <a:pt x="20" y="28"/>
                  </a:lnTo>
                  <a:lnTo>
                    <a:pt x="24" y="24"/>
                  </a:lnTo>
                  <a:lnTo>
                    <a:pt x="24" y="24"/>
                  </a:lnTo>
                  <a:lnTo>
                    <a:pt x="26" y="22"/>
                  </a:lnTo>
                  <a:lnTo>
                    <a:pt x="28" y="18"/>
                  </a:lnTo>
                  <a:lnTo>
                    <a:pt x="28" y="18"/>
                  </a:lnTo>
                  <a:lnTo>
                    <a:pt x="26" y="14"/>
                  </a:lnTo>
                  <a:lnTo>
                    <a:pt x="24" y="12"/>
                  </a:lnTo>
                  <a:lnTo>
                    <a:pt x="24" y="12"/>
                  </a:lnTo>
                  <a:lnTo>
                    <a:pt x="20" y="10"/>
                  </a:lnTo>
                  <a:lnTo>
                    <a:pt x="14" y="8"/>
                  </a:lnTo>
                  <a:lnTo>
                    <a:pt x="14" y="8"/>
                  </a:lnTo>
                  <a:lnTo>
                    <a:pt x="10" y="10"/>
                  </a:lnTo>
                  <a:lnTo>
                    <a:pt x="10" y="4"/>
                  </a:lnTo>
                  <a:lnTo>
                    <a:pt x="26" y="4"/>
                  </a:lnTo>
                  <a:lnTo>
                    <a:pt x="26" y="0"/>
                  </a:lnTo>
                  <a:lnTo>
                    <a:pt x="6" y="0"/>
                  </a:lnTo>
                  <a:lnTo>
                    <a:pt x="2" y="14"/>
                  </a:lnTo>
                  <a:lnTo>
                    <a:pt x="8" y="16"/>
                  </a:lnTo>
                  <a:lnTo>
                    <a:pt x="8" y="16"/>
                  </a:lnTo>
                  <a:lnTo>
                    <a:pt x="14" y="14"/>
                  </a:lnTo>
                  <a:lnTo>
                    <a:pt x="14" y="14"/>
                  </a:lnTo>
                  <a:lnTo>
                    <a:pt x="18" y="14"/>
                  </a:lnTo>
                  <a:lnTo>
                    <a:pt x="18" y="14"/>
                  </a:lnTo>
                  <a:lnTo>
                    <a:pt x="20" y="18"/>
                  </a:lnTo>
                  <a:lnTo>
                    <a:pt x="20" y="18"/>
                  </a:lnTo>
                  <a:lnTo>
                    <a:pt x="18" y="22"/>
                  </a:lnTo>
                  <a:lnTo>
                    <a:pt x="18" y="22"/>
                  </a:lnTo>
                  <a:lnTo>
                    <a:pt x="14" y="24"/>
                  </a:lnTo>
                  <a:lnTo>
                    <a:pt x="1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13" name="Freeform 1059"/>
            <p:cNvSpPr>
              <a:spLocks/>
            </p:cNvSpPr>
            <p:nvPr/>
          </p:nvSpPr>
          <p:spPr bwMode="auto">
            <a:xfrm>
              <a:off x="9793288" y="-4030663"/>
              <a:ext cx="41275" cy="47625"/>
            </a:xfrm>
            <a:custGeom>
              <a:avLst/>
              <a:gdLst/>
              <a:ahLst/>
              <a:cxnLst>
                <a:cxn ang="0">
                  <a:pos x="12" y="18"/>
                </a:cxn>
                <a:cxn ang="0">
                  <a:pos x="12" y="18"/>
                </a:cxn>
                <a:cxn ang="0">
                  <a:pos x="2" y="24"/>
                </a:cxn>
                <a:cxn ang="0">
                  <a:pos x="2" y="24"/>
                </a:cxn>
                <a:cxn ang="0">
                  <a:pos x="0" y="30"/>
                </a:cxn>
                <a:cxn ang="0">
                  <a:pos x="26" y="30"/>
                </a:cxn>
                <a:cxn ang="0">
                  <a:pos x="26" y="26"/>
                </a:cxn>
                <a:cxn ang="0">
                  <a:pos x="12" y="26"/>
                </a:cxn>
                <a:cxn ang="0">
                  <a:pos x="12" y="26"/>
                </a:cxn>
                <a:cxn ang="0">
                  <a:pos x="14" y="24"/>
                </a:cxn>
                <a:cxn ang="0">
                  <a:pos x="14" y="24"/>
                </a:cxn>
                <a:cxn ang="0">
                  <a:pos x="18" y="20"/>
                </a:cxn>
                <a:cxn ang="0">
                  <a:pos x="18" y="20"/>
                </a:cxn>
                <a:cxn ang="0">
                  <a:pos x="22" y="16"/>
                </a:cxn>
                <a:cxn ang="0">
                  <a:pos x="22" y="16"/>
                </a:cxn>
                <a:cxn ang="0">
                  <a:pos x="26" y="12"/>
                </a:cxn>
                <a:cxn ang="0">
                  <a:pos x="26" y="12"/>
                </a:cxn>
                <a:cxn ang="0">
                  <a:pos x="26" y="8"/>
                </a:cxn>
                <a:cxn ang="0">
                  <a:pos x="26" y="8"/>
                </a:cxn>
                <a:cxn ang="0">
                  <a:pos x="26" y="6"/>
                </a:cxn>
                <a:cxn ang="0">
                  <a:pos x="24" y="4"/>
                </a:cxn>
                <a:cxn ang="0">
                  <a:pos x="24" y="4"/>
                </a:cxn>
                <a:cxn ang="0">
                  <a:pos x="20" y="2"/>
                </a:cxn>
                <a:cxn ang="0">
                  <a:pos x="14" y="0"/>
                </a:cxn>
                <a:cxn ang="0">
                  <a:pos x="14" y="0"/>
                </a:cxn>
                <a:cxn ang="0">
                  <a:pos x="6" y="2"/>
                </a:cxn>
                <a:cxn ang="0">
                  <a:pos x="6" y="2"/>
                </a:cxn>
                <a:cxn ang="0">
                  <a:pos x="2" y="6"/>
                </a:cxn>
                <a:cxn ang="0">
                  <a:pos x="0" y="10"/>
                </a:cxn>
                <a:cxn ang="0">
                  <a:pos x="8" y="10"/>
                </a:cxn>
                <a:cxn ang="0">
                  <a:pos x="8" y="10"/>
                </a:cxn>
                <a:cxn ang="0">
                  <a:pos x="10" y="6"/>
                </a:cxn>
                <a:cxn ang="0">
                  <a:pos x="10" y="6"/>
                </a:cxn>
                <a:cxn ang="0">
                  <a:pos x="14" y="6"/>
                </a:cxn>
                <a:cxn ang="0">
                  <a:pos x="14" y="6"/>
                </a:cxn>
                <a:cxn ang="0">
                  <a:pos x="18" y="6"/>
                </a:cxn>
                <a:cxn ang="0">
                  <a:pos x="18" y="6"/>
                </a:cxn>
                <a:cxn ang="0">
                  <a:pos x="20" y="10"/>
                </a:cxn>
                <a:cxn ang="0">
                  <a:pos x="20" y="10"/>
                </a:cxn>
                <a:cxn ang="0">
                  <a:pos x="18" y="12"/>
                </a:cxn>
                <a:cxn ang="0">
                  <a:pos x="18" y="12"/>
                </a:cxn>
                <a:cxn ang="0">
                  <a:pos x="12" y="18"/>
                </a:cxn>
                <a:cxn ang="0">
                  <a:pos x="12" y="18"/>
                </a:cxn>
              </a:cxnLst>
              <a:rect l="0" t="0" r="r" b="b"/>
              <a:pathLst>
                <a:path w="26" h="30">
                  <a:moveTo>
                    <a:pt x="12" y="18"/>
                  </a:moveTo>
                  <a:lnTo>
                    <a:pt x="12" y="18"/>
                  </a:lnTo>
                  <a:lnTo>
                    <a:pt x="2" y="24"/>
                  </a:lnTo>
                  <a:lnTo>
                    <a:pt x="2" y="24"/>
                  </a:lnTo>
                  <a:lnTo>
                    <a:pt x="0" y="30"/>
                  </a:lnTo>
                  <a:lnTo>
                    <a:pt x="26" y="30"/>
                  </a:lnTo>
                  <a:lnTo>
                    <a:pt x="26" y="26"/>
                  </a:lnTo>
                  <a:lnTo>
                    <a:pt x="12" y="26"/>
                  </a:lnTo>
                  <a:lnTo>
                    <a:pt x="12" y="26"/>
                  </a:lnTo>
                  <a:lnTo>
                    <a:pt x="14" y="24"/>
                  </a:lnTo>
                  <a:lnTo>
                    <a:pt x="14" y="24"/>
                  </a:lnTo>
                  <a:lnTo>
                    <a:pt x="18" y="20"/>
                  </a:lnTo>
                  <a:lnTo>
                    <a:pt x="18" y="20"/>
                  </a:lnTo>
                  <a:lnTo>
                    <a:pt x="22" y="16"/>
                  </a:lnTo>
                  <a:lnTo>
                    <a:pt x="22" y="16"/>
                  </a:lnTo>
                  <a:lnTo>
                    <a:pt x="26" y="12"/>
                  </a:lnTo>
                  <a:lnTo>
                    <a:pt x="26" y="12"/>
                  </a:lnTo>
                  <a:lnTo>
                    <a:pt x="26" y="8"/>
                  </a:lnTo>
                  <a:lnTo>
                    <a:pt x="26" y="8"/>
                  </a:lnTo>
                  <a:lnTo>
                    <a:pt x="26" y="6"/>
                  </a:lnTo>
                  <a:lnTo>
                    <a:pt x="24" y="4"/>
                  </a:lnTo>
                  <a:lnTo>
                    <a:pt x="24" y="4"/>
                  </a:lnTo>
                  <a:lnTo>
                    <a:pt x="20" y="2"/>
                  </a:lnTo>
                  <a:lnTo>
                    <a:pt x="14" y="0"/>
                  </a:lnTo>
                  <a:lnTo>
                    <a:pt x="14" y="0"/>
                  </a:lnTo>
                  <a:lnTo>
                    <a:pt x="6" y="2"/>
                  </a:lnTo>
                  <a:lnTo>
                    <a:pt x="6" y="2"/>
                  </a:lnTo>
                  <a:lnTo>
                    <a:pt x="2" y="6"/>
                  </a:lnTo>
                  <a:lnTo>
                    <a:pt x="0" y="10"/>
                  </a:lnTo>
                  <a:lnTo>
                    <a:pt x="8" y="10"/>
                  </a:lnTo>
                  <a:lnTo>
                    <a:pt x="8" y="10"/>
                  </a:lnTo>
                  <a:lnTo>
                    <a:pt x="10" y="6"/>
                  </a:lnTo>
                  <a:lnTo>
                    <a:pt x="10" y="6"/>
                  </a:lnTo>
                  <a:lnTo>
                    <a:pt x="14" y="6"/>
                  </a:lnTo>
                  <a:lnTo>
                    <a:pt x="14" y="6"/>
                  </a:lnTo>
                  <a:lnTo>
                    <a:pt x="18" y="6"/>
                  </a:lnTo>
                  <a:lnTo>
                    <a:pt x="18" y="6"/>
                  </a:lnTo>
                  <a:lnTo>
                    <a:pt x="20" y="10"/>
                  </a:lnTo>
                  <a:lnTo>
                    <a:pt x="20" y="10"/>
                  </a:lnTo>
                  <a:lnTo>
                    <a:pt x="18" y="12"/>
                  </a:lnTo>
                  <a:lnTo>
                    <a:pt x="18" y="12"/>
                  </a:lnTo>
                  <a:lnTo>
                    <a:pt x="12" y="18"/>
                  </a:lnTo>
                  <a:lnTo>
                    <a:pt x="12" y="1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14" name="Freeform 1060"/>
            <p:cNvSpPr>
              <a:spLocks/>
            </p:cNvSpPr>
            <p:nvPr/>
          </p:nvSpPr>
          <p:spPr bwMode="auto">
            <a:xfrm>
              <a:off x="8961438" y="-1744663"/>
              <a:ext cx="82550" cy="47625"/>
            </a:xfrm>
            <a:custGeom>
              <a:avLst/>
              <a:gdLst/>
              <a:ahLst/>
              <a:cxnLst>
                <a:cxn ang="0">
                  <a:pos x="0" y="0"/>
                </a:cxn>
                <a:cxn ang="0">
                  <a:pos x="0" y="14"/>
                </a:cxn>
                <a:cxn ang="0">
                  <a:pos x="0" y="30"/>
                </a:cxn>
                <a:cxn ang="0">
                  <a:pos x="26" y="22"/>
                </a:cxn>
                <a:cxn ang="0">
                  <a:pos x="52" y="14"/>
                </a:cxn>
                <a:cxn ang="0">
                  <a:pos x="26" y="8"/>
                </a:cxn>
                <a:cxn ang="0">
                  <a:pos x="0" y="0"/>
                </a:cxn>
              </a:cxnLst>
              <a:rect l="0" t="0" r="r" b="b"/>
              <a:pathLst>
                <a:path w="52" h="30">
                  <a:moveTo>
                    <a:pt x="0" y="0"/>
                  </a:moveTo>
                  <a:lnTo>
                    <a:pt x="0" y="14"/>
                  </a:lnTo>
                  <a:lnTo>
                    <a:pt x="0" y="30"/>
                  </a:lnTo>
                  <a:lnTo>
                    <a:pt x="26" y="22"/>
                  </a:lnTo>
                  <a:lnTo>
                    <a:pt x="52" y="14"/>
                  </a:lnTo>
                  <a:lnTo>
                    <a:pt x="26" y="8"/>
                  </a:lnTo>
                  <a:lnTo>
                    <a:pt x="0"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15" name="Freeform 1061"/>
            <p:cNvSpPr>
              <a:spLocks/>
            </p:cNvSpPr>
            <p:nvPr/>
          </p:nvSpPr>
          <p:spPr bwMode="auto">
            <a:xfrm>
              <a:off x="9024938" y="-1779588"/>
              <a:ext cx="31750" cy="47625"/>
            </a:xfrm>
            <a:custGeom>
              <a:avLst/>
              <a:gdLst/>
              <a:ahLst/>
              <a:cxnLst>
                <a:cxn ang="0">
                  <a:pos x="14" y="14"/>
                </a:cxn>
                <a:cxn ang="0">
                  <a:pos x="14" y="14"/>
                </a:cxn>
                <a:cxn ang="0">
                  <a:pos x="16" y="10"/>
                </a:cxn>
                <a:cxn ang="0">
                  <a:pos x="18" y="8"/>
                </a:cxn>
                <a:cxn ang="0">
                  <a:pos x="18" y="8"/>
                </a:cxn>
                <a:cxn ang="0">
                  <a:pos x="16" y="2"/>
                </a:cxn>
                <a:cxn ang="0">
                  <a:pos x="16" y="2"/>
                </a:cxn>
                <a:cxn ang="0">
                  <a:pos x="14" y="0"/>
                </a:cxn>
                <a:cxn ang="0">
                  <a:pos x="10" y="0"/>
                </a:cxn>
                <a:cxn ang="0">
                  <a:pos x="10" y="0"/>
                </a:cxn>
                <a:cxn ang="0">
                  <a:pos x="6" y="2"/>
                </a:cxn>
                <a:cxn ang="0">
                  <a:pos x="6" y="2"/>
                </a:cxn>
                <a:cxn ang="0">
                  <a:pos x="2" y="4"/>
                </a:cxn>
                <a:cxn ang="0">
                  <a:pos x="2" y="4"/>
                </a:cxn>
                <a:cxn ang="0">
                  <a:pos x="0" y="8"/>
                </a:cxn>
                <a:cxn ang="0">
                  <a:pos x="6" y="8"/>
                </a:cxn>
                <a:cxn ang="0">
                  <a:pos x="6" y="8"/>
                </a:cxn>
                <a:cxn ang="0">
                  <a:pos x="8" y="6"/>
                </a:cxn>
                <a:cxn ang="0">
                  <a:pos x="8" y="6"/>
                </a:cxn>
                <a:cxn ang="0">
                  <a:pos x="10" y="4"/>
                </a:cxn>
                <a:cxn ang="0">
                  <a:pos x="10" y="4"/>
                </a:cxn>
                <a:cxn ang="0">
                  <a:pos x="12" y="6"/>
                </a:cxn>
                <a:cxn ang="0">
                  <a:pos x="12" y="6"/>
                </a:cxn>
                <a:cxn ang="0">
                  <a:pos x="12" y="8"/>
                </a:cxn>
                <a:cxn ang="0">
                  <a:pos x="12" y="8"/>
                </a:cxn>
                <a:cxn ang="0">
                  <a:pos x="12" y="10"/>
                </a:cxn>
                <a:cxn ang="0">
                  <a:pos x="12" y="10"/>
                </a:cxn>
                <a:cxn ang="0">
                  <a:pos x="8" y="12"/>
                </a:cxn>
                <a:cxn ang="0">
                  <a:pos x="8" y="16"/>
                </a:cxn>
                <a:cxn ang="0">
                  <a:pos x="8" y="16"/>
                </a:cxn>
                <a:cxn ang="0">
                  <a:pos x="10" y="16"/>
                </a:cxn>
                <a:cxn ang="0">
                  <a:pos x="10" y="16"/>
                </a:cxn>
                <a:cxn ang="0">
                  <a:pos x="12" y="16"/>
                </a:cxn>
                <a:cxn ang="0">
                  <a:pos x="12" y="16"/>
                </a:cxn>
                <a:cxn ang="0">
                  <a:pos x="14" y="20"/>
                </a:cxn>
                <a:cxn ang="0">
                  <a:pos x="14" y="20"/>
                </a:cxn>
                <a:cxn ang="0">
                  <a:pos x="12" y="24"/>
                </a:cxn>
                <a:cxn ang="0">
                  <a:pos x="12" y="24"/>
                </a:cxn>
                <a:cxn ang="0">
                  <a:pos x="10" y="24"/>
                </a:cxn>
                <a:cxn ang="0">
                  <a:pos x="10" y="24"/>
                </a:cxn>
                <a:cxn ang="0">
                  <a:pos x="8" y="24"/>
                </a:cxn>
                <a:cxn ang="0">
                  <a:pos x="8" y="24"/>
                </a:cxn>
                <a:cxn ang="0">
                  <a:pos x="6" y="20"/>
                </a:cxn>
                <a:cxn ang="0">
                  <a:pos x="0" y="22"/>
                </a:cxn>
                <a:cxn ang="0">
                  <a:pos x="0" y="22"/>
                </a:cxn>
                <a:cxn ang="0">
                  <a:pos x="2" y="24"/>
                </a:cxn>
                <a:cxn ang="0">
                  <a:pos x="4" y="28"/>
                </a:cxn>
                <a:cxn ang="0">
                  <a:pos x="4" y="28"/>
                </a:cxn>
                <a:cxn ang="0">
                  <a:pos x="6" y="28"/>
                </a:cxn>
                <a:cxn ang="0">
                  <a:pos x="10" y="30"/>
                </a:cxn>
                <a:cxn ang="0">
                  <a:pos x="10" y="30"/>
                </a:cxn>
                <a:cxn ang="0">
                  <a:pos x="14" y="28"/>
                </a:cxn>
                <a:cxn ang="0">
                  <a:pos x="16" y="26"/>
                </a:cxn>
                <a:cxn ang="0">
                  <a:pos x="16" y="26"/>
                </a:cxn>
                <a:cxn ang="0">
                  <a:pos x="18" y="24"/>
                </a:cxn>
                <a:cxn ang="0">
                  <a:pos x="20" y="20"/>
                </a:cxn>
                <a:cxn ang="0">
                  <a:pos x="20" y="20"/>
                </a:cxn>
                <a:cxn ang="0">
                  <a:pos x="18" y="16"/>
                </a:cxn>
                <a:cxn ang="0">
                  <a:pos x="18" y="16"/>
                </a:cxn>
                <a:cxn ang="0">
                  <a:pos x="14" y="14"/>
                </a:cxn>
                <a:cxn ang="0">
                  <a:pos x="14" y="14"/>
                </a:cxn>
              </a:cxnLst>
              <a:rect l="0" t="0" r="r" b="b"/>
              <a:pathLst>
                <a:path w="20" h="30">
                  <a:moveTo>
                    <a:pt x="14" y="14"/>
                  </a:moveTo>
                  <a:lnTo>
                    <a:pt x="14" y="14"/>
                  </a:lnTo>
                  <a:lnTo>
                    <a:pt x="16" y="10"/>
                  </a:lnTo>
                  <a:lnTo>
                    <a:pt x="18" y="8"/>
                  </a:lnTo>
                  <a:lnTo>
                    <a:pt x="18" y="8"/>
                  </a:lnTo>
                  <a:lnTo>
                    <a:pt x="16" y="2"/>
                  </a:lnTo>
                  <a:lnTo>
                    <a:pt x="16" y="2"/>
                  </a:lnTo>
                  <a:lnTo>
                    <a:pt x="14" y="0"/>
                  </a:lnTo>
                  <a:lnTo>
                    <a:pt x="10" y="0"/>
                  </a:lnTo>
                  <a:lnTo>
                    <a:pt x="10" y="0"/>
                  </a:lnTo>
                  <a:lnTo>
                    <a:pt x="6" y="2"/>
                  </a:lnTo>
                  <a:lnTo>
                    <a:pt x="6" y="2"/>
                  </a:lnTo>
                  <a:lnTo>
                    <a:pt x="2" y="4"/>
                  </a:lnTo>
                  <a:lnTo>
                    <a:pt x="2" y="4"/>
                  </a:lnTo>
                  <a:lnTo>
                    <a:pt x="0" y="8"/>
                  </a:lnTo>
                  <a:lnTo>
                    <a:pt x="6" y="8"/>
                  </a:lnTo>
                  <a:lnTo>
                    <a:pt x="6" y="8"/>
                  </a:lnTo>
                  <a:lnTo>
                    <a:pt x="8" y="6"/>
                  </a:lnTo>
                  <a:lnTo>
                    <a:pt x="8" y="6"/>
                  </a:lnTo>
                  <a:lnTo>
                    <a:pt x="10" y="4"/>
                  </a:lnTo>
                  <a:lnTo>
                    <a:pt x="10" y="4"/>
                  </a:lnTo>
                  <a:lnTo>
                    <a:pt x="12" y="6"/>
                  </a:lnTo>
                  <a:lnTo>
                    <a:pt x="12" y="6"/>
                  </a:lnTo>
                  <a:lnTo>
                    <a:pt x="12" y="8"/>
                  </a:lnTo>
                  <a:lnTo>
                    <a:pt x="12" y="8"/>
                  </a:lnTo>
                  <a:lnTo>
                    <a:pt x="12" y="10"/>
                  </a:lnTo>
                  <a:lnTo>
                    <a:pt x="12" y="10"/>
                  </a:lnTo>
                  <a:lnTo>
                    <a:pt x="8" y="12"/>
                  </a:lnTo>
                  <a:lnTo>
                    <a:pt x="8" y="16"/>
                  </a:lnTo>
                  <a:lnTo>
                    <a:pt x="8" y="16"/>
                  </a:lnTo>
                  <a:lnTo>
                    <a:pt x="10" y="16"/>
                  </a:lnTo>
                  <a:lnTo>
                    <a:pt x="10" y="16"/>
                  </a:lnTo>
                  <a:lnTo>
                    <a:pt x="12" y="16"/>
                  </a:lnTo>
                  <a:lnTo>
                    <a:pt x="12" y="16"/>
                  </a:lnTo>
                  <a:lnTo>
                    <a:pt x="14" y="20"/>
                  </a:lnTo>
                  <a:lnTo>
                    <a:pt x="14" y="20"/>
                  </a:lnTo>
                  <a:lnTo>
                    <a:pt x="12" y="24"/>
                  </a:lnTo>
                  <a:lnTo>
                    <a:pt x="12" y="24"/>
                  </a:lnTo>
                  <a:lnTo>
                    <a:pt x="10" y="24"/>
                  </a:lnTo>
                  <a:lnTo>
                    <a:pt x="10" y="24"/>
                  </a:lnTo>
                  <a:lnTo>
                    <a:pt x="8" y="24"/>
                  </a:lnTo>
                  <a:lnTo>
                    <a:pt x="8" y="24"/>
                  </a:lnTo>
                  <a:lnTo>
                    <a:pt x="6" y="20"/>
                  </a:lnTo>
                  <a:lnTo>
                    <a:pt x="0" y="22"/>
                  </a:lnTo>
                  <a:lnTo>
                    <a:pt x="0" y="22"/>
                  </a:lnTo>
                  <a:lnTo>
                    <a:pt x="2" y="24"/>
                  </a:lnTo>
                  <a:lnTo>
                    <a:pt x="4" y="28"/>
                  </a:lnTo>
                  <a:lnTo>
                    <a:pt x="4" y="28"/>
                  </a:lnTo>
                  <a:lnTo>
                    <a:pt x="6" y="28"/>
                  </a:lnTo>
                  <a:lnTo>
                    <a:pt x="10" y="30"/>
                  </a:lnTo>
                  <a:lnTo>
                    <a:pt x="10" y="30"/>
                  </a:lnTo>
                  <a:lnTo>
                    <a:pt x="14" y="28"/>
                  </a:lnTo>
                  <a:lnTo>
                    <a:pt x="16" y="26"/>
                  </a:lnTo>
                  <a:lnTo>
                    <a:pt x="16" y="26"/>
                  </a:lnTo>
                  <a:lnTo>
                    <a:pt x="18" y="24"/>
                  </a:lnTo>
                  <a:lnTo>
                    <a:pt x="20" y="20"/>
                  </a:lnTo>
                  <a:lnTo>
                    <a:pt x="20" y="20"/>
                  </a:lnTo>
                  <a:lnTo>
                    <a:pt x="18" y="16"/>
                  </a:lnTo>
                  <a:lnTo>
                    <a:pt x="18" y="16"/>
                  </a:lnTo>
                  <a:lnTo>
                    <a:pt x="14" y="14"/>
                  </a:lnTo>
                  <a:lnTo>
                    <a:pt x="14" y="1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16" name="Freeform 1062"/>
            <p:cNvSpPr>
              <a:spLocks/>
            </p:cNvSpPr>
            <p:nvPr/>
          </p:nvSpPr>
          <p:spPr bwMode="auto">
            <a:xfrm>
              <a:off x="8199438" y="-1779588"/>
              <a:ext cx="38100" cy="69850"/>
            </a:xfrm>
            <a:custGeom>
              <a:avLst/>
              <a:gdLst/>
              <a:ahLst/>
              <a:cxnLst>
                <a:cxn ang="0">
                  <a:pos x="20" y="20"/>
                </a:cxn>
                <a:cxn ang="0">
                  <a:pos x="22" y="16"/>
                </a:cxn>
                <a:cxn ang="0">
                  <a:pos x="24" y="12"/>
                </a:cxn>
                <a:cxn ang="0">
                  <a:pos x="20" y="4"/>
                </a:cxn>
                <a:cxn ang="0">
                  <a:pos x="16" y="2"/>
                </a:cxn>
                <a:cxn ang="0">
                  <a:pos x="10" y="0"/>
                </a:cxn>
                <a:cxn ang="0">
                  <a:pos x="2" y="2"/>
                </a:cxn>
                <a:cxn ang="0">
                  <a:pos x="0" y="6"/>
                </a:cxn>
                <a:cxn ang="0">
                  <a:pos x="0" y="14"/>
                </a:cxn>
                <a:cxn ang="0">
                  <a:pos x="10" y="10"/>
                </a:cxn>
                <a:cxn ang="0">
                  <a:pos x="10" y="8"/>
                </a:cxn>
                <a:cxn ang="0">
                  <a:pos x="12" y="6"/>
                </a:cxn>
                <a:cxn ang="0">
                  <a:pos x="12" y="8"/>
                </a:cxn>
                <a:cxn ang="0">
                  <a:pos x="14" y="10"/>
                </a:cxn>
                <a:cxn ang="0">
                  <a:pos x="14" y="12"/>
                </a:cxn>
                <a:cxn ang="0">
                  <a:pos x="12" y="16"/>
                </a:cxn>
                <a:cxn ang="0">
                  <a:pos x="12" y="18"/>
                </a:cxn>
                <a:cxn ang="0">
                  <a:pos x="8" y="24"/>
                </a:cxn>
                <a:cxn ang="0">
                  <a:pos x="12" y="24"/>
                </a:cxn>
                <a:cxn ang="0">
                  <a:pos x="12" y="26"/>
                </a:cxn>
                <a:cxn ang="0">
                  <a:pos x="14" y="28"/>
                </a:cxn>
                <a:cxn ang="0">
                  <a:pos x="14" y="32"/>
                </a:cxn>
                <a:cxn ang="0">
                  <a:pos x="12" y="36"/>
                </a:cxn>
                <a:cxn ang="0">
                  <a:pos x="12" y="38"/>
                </a:cxn>
                <a:cxn ang="0">
                  <a:pos x="10" y="36"/>
                </a:cxn>
                <a:cxn ang="0">
                  <a:pos x="10" y="26"/>
                </a:cxn>
                <a:cxn ang="0">
                  <a:pos x="0" y="30"/>
                </a:cxn>
                <a:cxn ang="0">
                  <a:pos x="0" y="38"/>
                </a:cxn>
                <a:cxn ang="0">
                  <a:pos x="4" y="42"/>
                </a:cxn>
                <a:cxn ang="0">
                  <a:pos x="12" y="44"/>
                </a:cxn>
                <a:cxn ang="0">
                  <a:pos x="18" y="42"/>
                </a:cxn>
                <a:cxn ang="0">
                  <a:pos x="22" y="38"/>
                </a:cxn>
                <a:cxn ang="0">
                  <a:pos x="24" y="30"/>
                </a:cxn>
                <a:cxn ang="0">
                  <a:pos x="22" y="22"/>
                </a:cxn>
                <a:cxn ang="0">
                  <a:pos x="20" y="20"/>
                </a:cxn>
              </a:cxnLst>
              <a:rect l="0" t="0" r="r" b="b"/>
              <a:pathLst>
                <a:path w="24" h="44">
                  <a:moveTo>
                    <a:pt x="20" y="20"/>
                  </a:moveTo>
                  <a:lnTo>
                    <a:pt x="20" y="20"/>
                  </a:lnTo>
                  <a:lnTo>
                    <a:pt x="22" y="16"/>
                  </a:lnTo>
                  <a:lnTo>
                    <a:pt x="22" y="16"/>
                  </a:lnTo>
                  <a:lnTo>
                    <a:pt x="24" y="12"/>
                  </a:lnTo>
                  <a:lnTo>
                    <a:pt x="24" y="12"/>
                  </a:lnTo>
                  <a:lnTo>
                    <a:pt x="22" y="6"/>
                  </a:lnTo>
                  <a:lnTo>
                    <a:pt x="20" y="4"/>
                  </a:lnTo>
                  <a:lnTo>
                    <a:pt x="20" y="4"/>
                  </a:lnTo>
                  <a:lnTo>
                    <a:pt x="16" y="2"/>
                  </a:lnTo>
                  <a:lnTo>
                    <a:pt x="10" y="0"/>
                  </a:lnTo>
                  <a:lnTo>
                    <a:pt x="10" y="0"/>
                  </a:lnTo>
                  <a:lnTo>
                    <a:pt x="6" y="2"/>
                  </a:lnTo>
                  <a:lnTo>
                    <a:pt x="2" y="2"/>
                  </a:lnTo>
                  <a:lnTo>
                    <a:pt x="2" y="2"/>
                  </a:lnTo>
                  <a:lnTo>
                    <a:pt x="0" y="6"/>
                  </a:lnTo>
                  <a:lnTo>
                    <a:pt x="0" y="10"/>
                  </a:lnTo>
                  <a:lnTo>
                    <a:pt x="0" y="14"/>
                  </a:lnTo>
                  <a:lnTo>
                    <a:pt x="10" y="14"/>
                  </a:lnTo>
                  <a:lnTo>
                    <a:pt x="10" y="10"/>
                  </a:lnTo>
                  <a:lnTo>
                    <a:pt x="10" y="10"/>
                  </a:lnTo>
                  <a:lnTo>
                    <a:pt x="10" y="8"/>
                  </a:lnTo>
                  <a:lnTo>
                    <a:pt x="10" y="8"/>
                  </a:lnTo>
                  <a:lnTo>
                    <a:pt x="12" y="6"/>
                  </a:lnTo>
                  <a:lnTo>
                    <a:pt x="12" y="6"/>
                  </a:lnTo>
                  <a:lnTo>
                    <a:pt x="12" y="8"/>
                  </a:lnTo>
                  <a:lnTo>
                    <a:pt x="12" y="8"/>
                  </a:lnTo>
                  <a:lnTo>
                    <a:pt x="14" y="10"/>
                  </a:lnTo>
                  <a:lnTo>
                    <a:pt x="14" y="12"/>
                  </a:lnTo>
                  <a:lnTo>
                    <a:pt x="14" y="12"/>
                  </a:lnTo>
                  <a:lnTo>
                    <a:pt x="12" y="16"/>
                  </a:lnTo>
                  <a:lnTo>
                    <a:pt x="12" y="16"/>
                  </a:lnTo>
                  <a:lnTo>
                    <a:pt x="12" y="18"/>
                  </a:lnTo>
                  <a:lnTo>
                    <a:pt x="12" y="18"/>
                  </a:lnTo>
                  <a:lnTo>
                    <a:pt x="8" y="18"/>
                  </a:lnTo>
                  <a:lnTo>
                    <a:pt x="8" y="24"/>
                  </a:lnTo>
                  <a:lnTo>
                    <a:pt x="8" y="24"/>
                  </a:lnTo>
                  <a:lnTo>
                    <a:pt x="12" y="24"/>
                  </a:lnTo>
                  <a:lnTo>
                    <a:pt x="12" y="24"/>
                  </a:lnTo>
                  <a:lnTo>
                    <a:pt x="12" y="26"/>
                  </a:lnTo>
                  <a:lnTo>
                    <a:pt x="12" y="26"/>
                  </a:lnTo>
                  <a:lnTo>
                    <a:pt x="14" y="28"/>
                  </a:lnTo>
                  <a:lnTo>
                    <a:pt x="14" y="32"/>
                  </a:lnTo>
                  <a:lnTo>
                    <a:pt x="14" y="32"/>
                  </a:lnTo>
                  <a:lnTo>
                    <a:pt x="12" y="36"/>
                  </a:lnTo>
                  <a:lnTo>
                    <a:pt x="12" y="36"/>
                  </a:lnTo>
                  <a:lnTo>
                    <a:pt x="12" y="38"/>
                  </a:lnTo>
                  <a:lnTo>
                    <a:pt x="12" y="38"/>
                  </a:lnTo>
                  <a:lnTo>
                    <a:pt x="10" y="36"/>
                  </a:lnTo>
                  <a:lnTo>
                    <a:pt x="10" y="36"/>
                  </a:lnTo>
                  <a:lnTo>
                    <a:pt x="10" y="34"/>
                  </a:lnTo>
                  <a:lnTo>
                    <a:pt x="10" y="26"/>
                  </a:lnTo>
                  <a:lnTo>
                    <a:pt x="0" y="26"/>
                  </a:lnTo>
                  <a:lnTo>
                    <a:pt x="0" y="30"/>
                  </a:lnTo>
                  <a:lnTo>
                    <a:pt x="0" y="30"/>
                  </a:lnTo>
                  <a:lnTo>
                    <a:pt x="0" y="38"/>
                  </a:lnTo>
                  <a:lnTo>
                    <a:pt x="0" y="38"/>
                  </a:lnTo>
                  <a:lnTo>
                    <a:pt x="4" y="42"/>
                  </a:lnTo>
                  <a:lnTo>
                    <a:pt x="4" y="42"/>
                  </a:lnTo>
                  <a:lnTo>
                    <a:pt x="12" y="44"/>
                  </a:lnTo>
                  <a:lnTo>
                    <a:pt x="12" y="44"/>
                  </a:lnTo>
                  <a:lnTo>
                    <a:pt x="18" y="42"/>
                  </a:lnTo>
                  <a:lnTo>
                    <a:pt x="18" y="42"/>
                  </a:lnTo>
                  <a:lnTo>
                    <a:pt x="22" y="38"/>
                  </a:lnTo>
                  <a:lnTo>
                    <a:pt x="22" y="38"/>
                  </a:lnTo>
                  <a:lnTo>
                    <a:pt x="24" y="30"/>
                  </a:lnTo>
                  <a:lnTo>
                    <a:pt x="24" y="30"/>
                  </a:lnTo>
                  <a:lnTo>
                    <a:pt x="22" y="22"/>
                  </a:lnTo>
                  <a:lnTo>
                    <a:pt x="22" y="22"/>
                  </a:lnTo>
                  <a:lnTo>
                    <a:pt x="20" y="20"/>
                  </a:lnTo>
                  <a:lnTo>
                    <a:pt x="20"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17" name="Freeform 1063"/>
            <p:cNvSpPr>
              <a:spLocks/>
            </p:cNvSpPr>
            <p:nvPr/>
          </p:nvSpPr>
          <p:spPr bwMode="auto">
            <a:xfrm>
              <a:off x="8345488" y="-1776413"/>
              <a:ext cx="95250" cy="69850"/>
            </a:xfrm>
            <a:custGeom>
              <a:avLst/>
              <a:gdLst/>
              <a:ahLst/>
              <a:cxnLst>
                <a:cxn ang="0">
                  <a:pos x="0" y="44"/>
                </a:cxn>
                <a:cxn ang="0">
                  <a:pos x="12" y="44"/>
                </a:cxn>
                <a:cxn ang="0">
                  <a:pos x="12" y="24"/>
                </a:cxn>
                <a:cxn ang="0">
                  <a:pos x="24" y="24"/>
                </a:cxn>
                <a:cxn ang="0">
                  <a:pos x="24" y="44"/>
                </a:cxn>
                <a:cxn ang="0">
                  <a:pos x="24" y="44"/>
                </a:cxn>
                <a:cxn ang="0">
                  <a:pos x="36" y="44"/>
                </a:cxn>
                <a:cxn ang="0">
                  <a:pos x="36" y="24"/>
                </a:cxn>
                <a:cxn ang="0">
                  <a:pos x="46" y="24"/>
                </a:cxn>
                <a:cxn ang="0">
                  <a:pos x="46" y="44"/>
                </a:cxn>
                <a:cxn ang="0">
                  <a:pos x="46" y="44"/>
                </a:cxn>
                <a:cxn ang="0">
                  <a:pos x="60" y="44"/>
                </a:cxn>
                <a:cxn ang="0">
                  <a:pos x="60" y="0"/>
                </a:cxn>
                <a:cxn ang="0">
                  <a:pos x="60" y="0"/>
                </a:cxn>
                <a:cxn ang="0">
                  <a:pos x="0" y="2"/>
                </a:cxn>
                <a:cxn ang="0">
                  <a:pos x="0" y="44"/>
                </a:cxn>
              </a:cxnLst>
              <a:rect l="0" t="0" r="r" b="b"/>
              <a:pathLst>
                <a:path w="60" h="44">
                  <a:moveTo>
                    <a:pt x="0" y="44"/>
                  </a:moveTo>
                  <a:lnTo>
                    <a:pt x="12" y="44"/>
                  </a:lnTo>
                  <a:lnTo>
                    <a:pt x="12" y="24"/>
                  </a:lnTo>
                  <a:lnTo>
                    <a:pt x="24" y="24"/>
                  </a:lnTo>
                  <a:lnTo>
                    <a:pt x="24" y="44"/>
                  </a:lnTo>
                  <a:lnTo>
                    <a:pt x="24" y="44"/>
                  </a:lnTo>
                  <a:lnTo>
                    <a:pt x="36" y="44"/>
                  </a:lnTo>
                  <a:lnTo>
                    <a:pt x="36" y="24"/>
                  </a:lnTo>
                  <a:lnTo>
                    <a:pt x="46" y="24"/>
                  </a:lnTo>
                  <a:lnTo>
                    <a:pt x="46" y="44"/>
                  </a:lnTo>
                  <a:lnTo>
                    <a:pt x="46" y="44"/>
                  </a:lnTo>
                  <a:lnTo>
                    <a:pt x="60" y="44"/>
                  </a:lnTo>
                  <a:lnTo>
                    <a:pt x="60" y="0"/>
                  </a:lnTo>
                  <a:lnTo>
                    <a:pt x="60" y="0"/>
                  </a:lnTo>
                  <a:lnTo>
                    <a:pt x="0" y="2"/>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18" name="Freeform 1064"/>
            <p:cNvSpPr>
              <a:spLocks/>
            </p:cNvSpPr>
            <p:nvPr/>
          </p:nvSpPr>
          <p:spPr bwMode="auto">
            <a:xfrm>
              <a:off x="8456613"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19" name="Freeform 1065"/>
            <p:cNvSpPr>
              <a:spLocks/>
            </p:cNvSpPr>
            <p:nvPr/>
          </p:nvSpPr>
          <p:spPr bwMode="auto">
            <a:xfrm>
              <a:off x="8494713" y="-1776413"/>
              <a:ext cx="57150" cy="69850"/>
            </a:xfrm>
            <a:custGeom>
              <a:avLst/>
              <a:gdLst/>
              <a:ahLst/>
              <a:cxnLst>
                <a:cxn ang="0">
                  <a:pos x="22" y="24"/>
                </a:cxn>
                <a:cxn ang="0">
                  <a:pos x="12" y="24"/>
                </a:cxn>
                <a:cxn ang="0">
                  <a:pos x="12" y="0"/>
                </a:cxn>
                <a:cxn ang="0">
                  <a:pos x="12" y="0"/>
                </a:cxn>
                <a:cxn ang="0">
                  <a:pos x="0" y="0"/>
                </a:cxn>
                <a:cxn ang="0">
                  <a:pos x="0" y="44"/>
                </a:cxn>
                <a:cxn ang="0">
                  <a:pos x="36" y="44"/>
                </a:cxn>
                <a:cxn ang="0">
                  <a:pos x="36" y="0"/>
                </a:cxn>
                <a:cxn ang="0">
                  <a:pos x="36" y="0"/>
                </a:cxn>
                <a:cxn ang="0">
                  <a:pos x="22" y="0"/>
                </a:cxn>
                <a:cxn ang="0">
                  <a:pos x="22" y="24"/>
                </a:cxn>
              </a:cxnLst>
              <a:rect l="0" t="0" r="r" b="b"/>
              <a:pathLst>
                <a:path w="36" h="44">
                  <a:moveTo>
                    <a:pt x="22" y="24"/>
                  </a:moveTo>
                  <a:lnTo>
                    <a:pt x="12" y="24"/>
                  </a:lnTo>
                  <a:lnTo>
                    <a:pt x="12" y="0"/>
                  </a:lnTo>
                  <a:lnTo>
                    <a:pt x="12" y="0"/>
                  </a:lnTo>
                  <a:lnTo>
                    <a:pt x="0" y="0"/>
                  </a:lnTo>
                  <a:lnTo>
                    <a:pt x="0" y="44"/>
                  </a:lnTo>
                  <a:lnTo>
                    <a:pt x="36" y="44"/>
                  </a:lnTo>
                  <a:lnTo>
                    <a:pt x="36" y="0"/>
                  </a:lnTo>
                  <a:lnTo>
                    <a:pt x="36" y="0"/>
                  </a:lnTo>
                  <a:lnTo>
                    <a:pt x="22" y="0"/>
                  </a:lnTo>
                  <a:lnTo>
                    <a:pt x="22"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20" name="Freeform 1066"/>
            <p:cNvSpPr>
              <a:spLocks/>
            </p:cNvSpPr>
            <p:nvPr/>
          </p:nvSpPr>
          <p:spPr bwMode="auto">
            <a:xfrm>
              <a:off x="8567738"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21" name="Freeform 1067"/>
            <p:cNvSpPr>
              <a:spLocks/>
            </p:cNvSpPr>
            <p:nvPr/>
          </p:nvSpPr>
          <p:spPr bwMode="auto">
            <a:xfrm>
              <a:off x="8624888" y="-1776413"/>
              <a:ext cx="73025" cy="69850"/>
            </a:xfrm>
            <a:custGeom>
              <a:avLst/>
              <a:gdLst/>
              <a:ahLst/>
              <a:cxnLst>
                <a:cxn ang="0">
                  <a:pos x="34" y="24"/>
                </a:cxn>
                <a:cxn ang="0">
                  <a:pos x="24" y="24"/>
                </a:cxn>
                <a:cxn ang="0">
                  <a:pos x="24" y="24"/>
                </a:cxn>
                <a:cxn ang="0">
                  <a:pos x="24" y="0"/>
                </a:cxn>
                <a:cxn ang="0">
                  <a:pos x="24" y="0"/>
                </a:cxn>
                <a:cxn ang="0">
                  <a:pos x="10" y="0"/>
                </a:cxn>
                <a:cxn ang="0">
                  <a:pos x="10" y="0"/>
                </a:cxn>
                <a:cxn ang="0">
                  <a:pos x="10" y="24"/>
                </a:cxn>
                <a:cxn ang="0">
                  <a:pos x="0" y="24"/>
                </a:cxn>
                <a:cxn ang="0">
                  <a:pos x="0" y="24"/>
                </a:cxn>
                <a:cxn ang="0">
                  <a:pos x="0" y="44"/>
                </a:cxn>
                <a:cxn ang="0">
                  <a:pos x="0" y="44"/>
                </a:cxn>
                <a:cxn ang="0">
                  <a:pos x="12" y="44"/>
                </a:cxn>
                <a:cxn ang="0">
                  <a:pos x="12" y="44"/>
                </a:cxn>
                <a:cxn ang="0">
                  <a:pos x="12" y="24"/>
                </a:cxn>
                <a:cxn ang="0">
                  <a:pos x="22" y="24"/>
                </a:cxn>
                <a:cxn ang="0">
                  <a:pos x="22" y="24"/>
                </a:cxn>
                <a:cxn ang="0">
                  <a:pos x="22" y="44"/>
                </a:cxn>
                <a:cxn ang="0">
                  <a:pos x="22" y="44"/>
                </a:cxn>
                <a:cxn ang="0">
                  <a:pos x="34" y="44"/>
                </a:cxn>
                <a:cxn ang="0">
                  <a:pos x="34" y="44"/>
                </a:cxn>
                <a:cxn ang="0">
                  <a:pos x="34" y="24"/>
                </a:cxn>
                <a:cxn ang="0">
                  <a:pos x="46" y="24"/>
                </a:cxn>
                <a:cxn ang="0">
                  <a:pos x="46" y="24"/>
                </a:cxn>
                <a:cxn ang="0">
                  <a:pos x="46" y="0"/>
                </a:cxn>
                <a:cxn ang="0">
                  <a:pos x="46" y="0"/>
                </a:cxn>
                <a:cxn ang="0">
                  <a:pos x="34" y="0"/>
                </a:cxn>
                <a:cxn ang="0">
                  <a:pos x="34" y="0"/>
                </a:cxn>
                <a:cxn ang="0">
                  <a:pos x="34" y="24"/>
                </a:cxn>
                <a:cxn ang="0">
                  <a:pos x="34" y="24"/>
                </a:cxn>
              </a:cxnLst>
              <a:rect l="0" t="0" r="r" b="b"/>
              <a:pathLst>
                <a:path w="46" h="44">
                  <a:moveTo>
                    <a:pt x="34" y="24"/>
                  </a:moveTo>
                  <a:lnTo>
                    <a:pt x="24" y="24"/>
                  </a:lnTo>
                  <a:lnTo>
                    <a:pt x="24" y="24"/>
                  </a:lnTo>
                  <a:lnTo>
                    <a:pt x="24" y="0"/>
                  </a:lnTo>
                  <a:lnTo>
                    <a:pt x="24" y="0"/>
                  </a:lnTo>
                  <a:lnTo>
                    <a:pt x="10" y="0"/>
                  </a:lnTo>
                  <a:lnTo>
                    <a:pt x="10" y="0"/>
                  </a:lnTo>
                  <a:lnTo>
                    <a:pt x="10" y="24"/>
                  </a:lnTo>
                  <a:lnTo>
                    <a:pt x="0" y="24"/>
                  </a:lnTo>
                  <a:lnTo>
                    <a:pt x="0" y="24"/>
                  </a:lnTo>
                  <a:lnTo>
                    <a:pt x="0" y="44"/>
                  </a:lnTo>
                  <a:lnTo>
                    <a:pt x="0" y="44"/>
                  </a:lnTo>
                  <a:lnTo>
                    <a:pt x="12" y="44"/>
                  </a:lnTo>
                  <a:lnTo>
                    <a:pt x="12" y="44"/>
                  </a:lnTo>
                  <a:lnTo>
                    <a:pt x="12" y="24"/>
                  </a:lnTo>
                  <a:lnTo>
                    <a:pt x="22" y="24"/>
                  </a:lnTo>
                  <a:lnTo>
                    <a:pt x="22" y="24"/>
                  </a:lnTo>
                  <a:lnTo>
                    <a:pt x="22" y="44"/>
                  </a:lnTo>
                  <a:lnTo>
                    <a:pt x="22" y="44"/>
                  </a:lnTo>
                  <a:lnTo>
                    <a:pt x="34" y="44"/>
                  </a:lnTo>
                  <a:lnTo>
                    <a:pt x="34" y="44"/>
                  </a:lnTo>
                  <a:lnTo>
                    <a:pt x="34" y="24"/>
                  </a:lnTo>
                  <a:lnTo>
                    <a:pt x="46" y="24"/>
                  </a:lnTo>
                  <a:lnTo>
                    <a:pt x="46" y="24"/>
                  </a:lnTo>
                  <a:lnTo>
                    <a:pt x="46" y="0"/>
                  </a:lnTo>
                  <a:lnTo>
                    <a:pt x="46" y="0"/>
                  </a:lnTo>
                  <a:lnTo>
                    <a:pt x="34" y="0"/>
                  </a:lnTo>
                  <a:lnTo>
                    <a:pt x="34" y="0"/>
                  </a:lnTo>
                  <a:lnTo>
                    <a:pt x="34" y="24"/>
                  </a:lnTo>
                  <a:lnTo>
                    <a:pt x="3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22" name="Freeform 1068"/>
            <p:cNvSpPr>
              <a:spLocks/>
            </p:cNvSpPr>
            <p:nvPr/>
          </p:nvSpPr>
          <p:spPr bwMode="auto">
            <a:xfrm>
              <a:off x="8605838" y="-1776413"/>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23" name="Freeform 1069"/>
            <p:cNvSpPr>
              <a:spLocks/>
            </p:cNvSpPr>
            <p:nvPr/>
          </p:nvSpPr>
          <p:spPr bwMode="auto">
            <a:xfrm>
              <a:off x="8716963"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24" name="Freeform 1070"/>
            <p:cNvSpPr>
              <a:spLocks/>
            </p:cNvSpPr>
            <p:nvPr/>
          </p:nvSpPr>
          <p:spPr bwMode="auto">
            <a:xfrm>
              <a:off x="87518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25" name="Freeform 1071"/>
            <p:cNvSpPr>
              <a:spLocks/>
            </p:cNvSpPr>
            <p:nvPr/>
          </p:nvSpPr>
          <p:spPr bwMode="auto">
            <a:xfrm>
              <a:off x="87899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26" name="Freeform 1072"/>
            <p:cNvSpPr>
              <a:spLocks/>
            </p:cNvSpPr>
            <p:nvPr/>
          </p:nvSpPr>
          <p:spPr bwMode="auto">
            <a:xfrm>
              <a:off x="88280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27" name="Freeform 1073"/>
            <p:cNvSpPr>
              <a:spLocks/>
            </p:cNvSpPr>
            <p:nvPr/>
          </p:nvSpPr>
          <p:spPr bwMode="auto">
            <a:xfrm>
              <a:off x="8863013" y="-1776413"/>
              <a:ext cx="57150" cy="69850"/>
            </a:xfrm>
            <a:custGeom>
              <a:avLst/>
              <a:gdLst/>
              <a:ahLst/>
              <a:cxnLst>
                <a:cxn ang="0">
                  <a:pos x="0" y="44"/>
                </a:cxn>
                <a:cxn ang="0">
                  <a:pos x="0" y="44"/>
                </a:cxn>
                <a:cxn ang="0">
                  <a:pos x="12" y="44"/>
                </a:cxn>
                <a:cxn ang="0">
                  <a:pos x="12" y="24"/>
                </a:cxn>
                <a:cxn ang="0">
                  <a:pos x="24" y="24"/>
                </a:cxn>
                <a:cxn ang="0">
                  <a:pos x="24" y="42"/>
                </a:cxn>
                <a:cxn ang="0">
                  <a:pos x="36" y="42"/>
                </a:cxn>
                <a:cxn ang="0">
                  <a:pos x="36" y="0"/>
                </a:cxn>
                <a:cxn ang="0">
                  <a:pos x="36" y="0"/>
                </a:cxn>
                <a:cxn ang="0">
                  <a:pos x="0" y="0"/>
                </a:cxn>
                <a:cxn ang="0">
                  <a:pos x="0" y="44"/>
                </a:cxn>
              </a:cxnLst>
              <a:rect l="0" t="0" r="r" b="b"/>
              <a:pathLst>
                <a:path w="36" h="44">
                  <a:moveTo>
                    <a:pt x="0" y="44"/>
                  </a:moveTo>
                  <a:lnTo>
                    <a:pt x="0" y="44"/>
                  </a:lnTo>
                  <a:lnTo>
                    <a:pt x="12" y="44"/>
                  </a:lnTo>
                  <a:lnTo>
                    <a:pt x="12" y="24"/>
                  </a:lnTo>
                  <a:lnTo>
                    <a:pt x="24" y="24"/>
                  </a:lnTo>
                  <a:lnTo>
                    <a:pt x="24" y="42"/>
                  </a:lnTo>
                  <a:lnTo>
                    <a:pt x="36" y="42"/>
                  </a:lnTo>
                  <a:lnTo>
                    <a:pt x="36" y="0"/>
                  </a:lnTo>
                  <a:lnTo>
                    <a:pt x="36"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grpSp>
      <p:grpSp>
        <p:nvGrpSpPr>
          <p:cNvPr id="5" name="Gruppe 122"/>
          <p:cNvGrpSpPr/>
          <p:nvPr/>
        </p:nvGrpSpPr>
        <p:grpSpPr>
          <a:xfrm>
            <a:off x="5611629" y="1179411"/>
            <a:ext cx="1578428" cy="1406819"/>
            <a:chOff x="8164513" y="-4049713"/>
            <a:chExt cx="2657475" cy="2368550"/>
          </a:xfrm>
          <a:effectLst>
            <a:outerShdw blurRad="50800" dist="38100" dir="2700000" algn="tl" rotWithShape="0">
              <a:prstClr val="black">
                <a:alpha val="40000"/>
              </a:prstClr>
            </a:outerShdw>
          </a:effectLst>
        </p:grpSpPr>
        <p:sp>
          <p:nvSpPr>
            <p:cNvPr id="235" name="Freeform 1013"/>
            <p:cNvSpPr>
              <a:spLocks noEditPoints="1"/>
            </p:cNvSpPr>
            <p:nvPr/>
          </p:nvSpPr>
          <p:spPr bwMode="auto">
            <a:xfrm>
              <a:off x="8164513" y="-4049713"/>
              <a:ext cx="2657475" cy="2368550"/>
            </a:xfrm>
            <a:custGeom>
              <a:avLst/>
              <a:gdLst/>
              <a:ahLst/>
              <a:cxnLst>
                <a:cxn ang="0">
                  <a:pos x="1504" y="96"/>
                </a:cxn>
                <a:cxn ang="0">
                  <a:pos x="1574" y="76"/>
                </a:cxn>
                <a:cxn ang="0">
                  <a:pos x="1582" y="192"/>
                </a:cxn>
                <a:cxn ang="0">
                  <a:pos x="1506" y="186"/>
                </a:cxn>
                <a:cxn ang="0">
                  <a:pos x="1316" y="76"/>
                </a:cxn>
                <a:cxn ang="0">
                  <a:pos x="1388" y="96"/>
                </a:cxn>
                <a:cxn ang="0">
                  <a:pos x="1324" y="198"/>
                </a:cxn>
                <a:cxn ang="0">
                  <a:pos x="1102" y="96"/>
                </a:cxn>
                <a:cxn ang="0">
                  <a:pos x="1166" y="74"/>
                </a:cxn>
                <a:cxn ang="0">
                  <a:pos x="1186" y="186"/>
                </a:cxn>
                <a:cxn ang="0">
                  <a:pos x="1108" y="192"/>
                </a:cxn>
                <a:cxn ang="0">
                  <a:pos x="908" y="82"/>
                </a:cxn>
                <a:cxn ang="0">
                  <a:pos x="984" y="88"/>
                </a:cxn>
                <a:cxn ang="0">
                  <a:pos x="966" y="198"/>
                </a:cxn>
                <a:cxn ang="0">
                  <a:pos x="902" y="96"/>
                </a:cxn>
                <a:cxn ang="0">
                  <a:pos x="764" y="74"/>
                </a:cxn>
                <a:cxn ang="0">
                  <a:pos x="786" y="176"/>
                </a:cxn>
                <a:cxn ang="0">
                  <a:pos x="714" y="196"/>
                </a:cxn>
                <a:cxn ang="0">
                  <a:pos x="502" y="88"/>
                </a:cxn>
                <a:cxn ang="0">
                  <a:pos x="580" y="82"/>
                </a:cxn>
                <a:cxn ang="0">
                  <a:pos x="572" y="196"/>
                </a:cxn>
                <a:cxn ang="0">
                  <a:pos x="500" y="176"/>
                </a:cxn>
                <a:cxn ang="0">
                  <a:pos x="322" y="74"/>
                </a:cxn>
                <a:cxn ang="0">
                  <a:pos x="386" y="176"/>
                </a:cxn>
                <a:cxn ang="0">
                  <a:pos x="322" y="198"/>
                </a:cxn>
                <a:cxn ang="0">
                  <a:pos x="100" y="96"/>
                </a:cxn>
                <a:cxn ang="0">
                  <a:pos x="172" y="76"/>
                </a:cxn>
                <a:cxn ang="0">
                  <a:pos x="178" y="192"/>
                </a:cxn>
                <a:cxn ang="0">
                  <a:pos x="102" y="186"/>
                </a:cxn>
                <a:cxn ang="0">
                  <a:pos x="172" y="1402"/>
                </a:cxn>
                <a:cxn ang="0">
                  <a:pos x="100" y="1382"/>
                </a:cxn>
                <a:cxn ang="0">
                  <a:pos x="164" y="1280"/>
                </a:cxn>
                <a:cxn ang="0">
                  <a:pos x="386" y="1382"/>
                </a:cxn>
                <a:cxn ang="0">
                  <a:pos x="322" y="1404"/>
                </a:cxn>
                <a:cxn ang="0">
                  <a:pos x="302" y="1292"/>
                </a:cxn>
                <a:cxn ang="0">
                  <a:pos x="378" y="1286"/>
                </a:cxn>
                <a:cxn ang="0">
                  <a:pos x="580" y="1396"/>
                </a:cxn>
                <a:cxn ang="0">
                  <a:pos x="502" y="1390"/>
                </a:cxn>
                <a:cxn ang="0">
                  <a:pos x="522" y="1280"/>
                </a:cxn>
                <a:cxn ang="0">
                  <a:pos x="586" y="1382"/>
                </a:cxn>
                <a:cxn ang="0">
                  <a:pos x="724" y="1404"/>
                </a:cxn>
                <a:cxn ang="0">
                  <a:pos x="702" y="1302"/>
                </a:cxn>
                <a:cxn ang="0">
                  <a:pos x="772" y="1282"/>
                </a:cxn>
                <a:cxn ang="0">
                  <a:pos x="984" y="1390"/>
                </a:cxn>
                <a:cxn ang="0">
                  <a:pos x="908" y="1396"/>
                </a:cxn>
                <a:cxn ang="0">
                  <a:pos x="916" y="1282"/>
                </a:cxn>
                <a:cxn ang="0">
                  <a:pos x="986" y="1302"/>
                </a:cxn>
                <a:cxn ang="0">
                  <a:pos x="1166" y="1404"/>
                </a:cxn>
                <a:cxn ang="0">
                  <a:pos x="1102" y="1302"/>
                </a:cxn>
                <a:cxn ang="0">
                  <a:pos x="1166" y="1280"/>
                </a:cxn>
                <a:cxn ang="0">
                  <a:pos x="1388" y="1382"/>
                </a:cxn>
                <a:cxn ang="0">
                  <a:pos x="1316" y="1402"/>
                </a:cxn>
                <a:cxn ang="0">
                  <a:pos x="1310" y="1286"/>
                </a:cxn>
                <a:cxn ang="0">
                  <a:pos x="1386" y="1292"/>
                </a:cxn>
                <a:cxn ang="0">
                  <a:pos x="1574" y="1402"/>
                </a:cxn>
                <a:cxn ang="0">
                  <a:pos x="1504" y="1382"/>
                </a:cxn>
                <a:cxn ang="0">
                  <a:pos x="1566" y="1280"/>
                </a:cxn>
                <a:cxn ang="0">
                  <a:pos x="1600" y="1246"/>
                </a:cxn>
                <a:cxn ang="0">
                  <a:pos x="84" y="1268"/>
                </a:cxn>
                <a:cxn ang="0">
                  <a:pos x="74" y="234"/>
                </a:cxn>
                <a:cxn ang="0">
                  <a:pos x="84" y="224"/>
                </a:cxn>
                <a:cxn ang="0">
                  <a:pos x="1600" y="234"/>
                </a:cxn>
              </a:cxnLst>
              <a:rect l="0" t="0" r="r" b="b"/>
              <a:pathLst>
                <a:path w="1674" h="1492">
                  <a:moveTo>
                    <a:pt x="0" y="0"/>
                  </a:moveTo>
                  <a:lnTo>
                    <a:pt x="0" y="1492"/>
                  </a:lnTo>
                  <a:lnTo>
                    <a:pt x="1674" y="1492"/>
                  </a:lnTo>
                  <a:lnTo>
                    <a:pt x="1674" y="0"/>
                  </a:lnTo>
                  <a:lnTo>
                    <a:pt x="0" y="0"/>
                  </a:lnTo>
                  <a:close/>
                  <a:moveTo>
                    <a:pt x="1504" y="96"/>
                  </a:moveTo>
                  <a:lnTo>
                    <a:pt x="1504" y="96"/>
                  </a:lnTo>
                  <a:lnTo>
                    <a:pt x="1506" y="88"/>
                  </a:lnTo>
                  <a:lnTo>
                    <a:pt x="1510" y="82"/>
                  </a:lnTo>
                  <a:lnTo>
                    <a:pt x="1516" y="76"/>
                  </a:lnTo>
                  <a:lnTo>
                    <a:pt x="1526" y="74"/>
                  </a:lnTo>
                  <a:lnTo>
                    <a:pt x="1566" y="74"/>
                  </a:lnTo>
                  <a:lnTo>
                    <a:pt x="1566" y="74"/>
                  </a:lnTo>
                  <a:lnTo>
                    <a:pt x="1574" y="76"/>
                  </a:lnTo>
                  <a:lnTo>
                    <a:pt x="1582" y="82"/>
                  </a:lnTo>
                  <a:lnTo>
                    <a:pt x="1586" y="88"/>
                  </a:lnTo>
                  <a:lnTo>
                    <a:pt x="1588" y="96"/>
                  </a:lnTo>
                  <a:lnTo>
                    <a:pt x="1588" y="176"/>
                  </a:lnTo>
                  <a:lnTo>
                    <a:pt x="1588" y="176"/>
                  </a:lnTo>
                  <a:lnTo>
                    <a:pt x="1586" y="186"/>
                  </a:lnTo>
                  <a:lnTo>
                    <a:pt x="1582" y="192"/>
                  </a:lnTo>
                  <a:lnTo>
                    <a:pt x="1574" y="196"/>
                  </a:lnTo>
                  <a:lnTo>
                    <a:pt x="1566" y="198"/>
                  </a:lnTo>
                  <a:lnTo>
                    <a:pt x="1526" y="198"/>
                  </a:lnTo>
                  <a:lnTo>
                    <a:pt x="1526" y="198"/>
                  </a:lnTo>
                  <a:lnTo>
                    <a:pt x="1516" y="196"/>
                  </a:lnTo>
                  <a:lnTo>
                    <a:pt x="1510" y="192"/>
                  </a:lnTo>
                  <a:lnTo>
                    <a:pt x="1506" y="186"/>
                  </a:lnTo>
                  <a:lnTo>
                    <a:pt x="1504" y="176"/>
                  </a:lnTo>
                  <a:lnTo>
                    <a:pt x="1504" y="96"/>
                  </a:lnTo>
                  <a:close/>
                  <a:moveTo>
                    <a:pt x="1302" y="96"/>
                  </a:moveTo>
                  <a:lnTo>
                    <a:pt x="1302" y="96"/>
                  </a:lnTo>
                  <a:lnTo>
                    <a:pt x="1304" y="88"/>
                  </a:lnTo>
                  <a:lnTo>
                    <a:pt x="1310" y="82"/>
                  </a:lnTo>
                  <a:lnTo>
                    <a:pt x="1316" y="76"/>
                  </a:lnTo>
                  <a:lnTo>
                    <a:pt x="1324" y="74"/>
                  </a:lnTo>
                  <a:lnTo>
                    <a:pt x="1366" y="74"/>
                  </a:lnTo>
                  <a:lnTo>
                    <a:pt x="1366" y="74"/>
                  </a:lnTo>
                  <a:lnTo>
                    <a:pt x="1374" y="76"/>
                  </a:lnTo>
                  <a:lnTo>
                    <a:pt x="1382" y="82"/>
                  </a:lnTo>
                  <a:lnTo>
                    <a:pt x="1386" y="88"/>
                  </a:lnTo>
                  <a:lnTo>
                    <a:pt x="1388" y="96"/>
                  </a:lnTo>
                  <a:lnTo>
                    <a:pt x="1388" y="176"/>
                  </a:lnTo>
                  <a:lnTo>
                    <a:pt x="1388" y="176"/>
                  </a:lnTo>
                  <a:lnTo>
                    <a:pt x="1386" y="186"/>
                  </a:lnTo>
                  <a:lnTo>
                    <a:pt x="1382" y="192"/>
                  </a:lnTo>
                  <a:lnTo>
                    <a:pt x="1374" y="196"/>
                  </a:lnTo>
                  <a:lnTo>
                    <a:pt x="1366" y="198"/>
                  </a:lnTo>
                  <a:lnTo>
                    <a:pt x="1324" y="198"/>
                  </a:lnTo>
                  <a:lnTo>
                    <a:pt x="1324" y="198"/>
                  </a:lnTo>
                  <a:lnTo>
                    <a:pt x="1316" y="196"/>
                  </a:lnTo>
                  <a:lnTo>
                    <a:pt x="1310" y="192"/>
                  </a:lnTo>
                  <a:lnTo>
                    <a:pt x="1304" y="186"/>
                  </a:lnTo>
                  <a:lnTo>
                    <a:pt x="1302" y="176"/>
                  </a:lnTo>
                  <a:lnTo>
                    <a:pt x="1302" y="96"/>
                  </a:lnTo>
                  <a:close/>
                  <a:moveTo>
                    <a:pt x="1102" y="96"/>
                  </a:moveTo>
                  <a:lnTo>
                    <a:pt x="1102" y="96"/>
                  </a:lnTo>
                  <a:lnTo>
                    <a:pt x="1104" y="88"/>
                  </a:lnTo>
                  <a:lnTo>
                    <a:pt x="1108" y="82"/>
                  </a:lnTo>
                  <a:lnTo>
                    <a:pt x="1116" y="76"/>
                  </a:lnTo>
                  <a:lnTo>
                    <a:pt x="1124" y="74"/>
                  </a:lnTo>
                  <a:lnTo>
                    <a:pt x="1166" y="74"/>
                  </a:lnTo>
                  <a:lnTo>
                    <a:pt x="1166" y="74"/>
                  </a:lnTo>
                  <a:lnTo>
                    <a:pt x="1174" y="76"/>
                  </a:lnTo>
                  <a:lnTo>
                    <a:pt x="1180" y="82"/>
                  </a:lnTo>
                  <a:lnTo>
                    <a:pt x="1186" y="88"/>
                  </a:lnTo>
                  <a:lnTo>
                    <a:pt x="1188" y="96"/>
                  </a:lnTo>
                  <a:lnTo>
                    <a:pt x="1188" y="176"/>
                  </a:lnTo>
                  <a:lnTo>
                    <a:pt x="1188" y="176"/>
                  </a:lnTo>
                  <a:lnTo>
                    <a:pt x="1186" y="186"/>
                  </a:lnTo>
                  <a:lnTo>
                    <a:pt x="1180" y="192"/>
                  </a:lnTo>
                  <a:lnTo>
                    <a:pt x="1174" y="196"/>
                  </a:lnTo>
                  <a:lnTo>
                    <a:pt x="1166" y="198"/>
                  </a:lnTo>
                  <a:lnTo>
                    <a:pt x="1124" y="198"/>
                  </a:lnTo>
                  <a:lnTo>
                    <a:pt x="1124" y="198"/>
                  </a:lnTo>
                  <a:lnTo>
                    <a:pt x="1116" y="196"/>
                  </a:lnTo>
                  <a:lnTo>
                    <a:pt x="1108" y="192"/>
                  </a:lnTo>
                  <a:lnTo>
                    <a:pt x="1104" y="186"/>
                  </a:lnTo>
                  <a:lnTo>
                    <a:pt x="1102" y="176"/>
                  </a:lnTo>
                  <a:lnTo>
                    <a:pt x="1102" y="96"/>
                  </a:lnTo>
                  <a:close/>
                  <a:moveTo>
                    <a:pt x="902" y="96"/>
                  </a:moveTo>
                  <a:lnTo>
                    <a:pt x="902" y="96"/>
                  </a:lnTo>
                  <a:lnTo>
                    <a:pt x="904" y="88"/>
                  </a:lnTo>
                  <a:lnTo>
                    <a:pt x="908" y="82"/>
                  </a:lnTo>
                  <a:lnTo>
                    <a:pt x="916" y="76"/>
                  </a:lnTo>
                  <a:lnTo>
                    <a:pt x="924" y="74"/>
                  </a:lnTo>
                  <a:lnTo>
                    <a:pt x="966" y="74"/>
                  </a:lnTo>
                  <a:lnTo>
                    <a:pt x="966" y="74"/>
                  </a:lnTo>
                  <a:lnTo>
                    <a:pt x="974" y="76"/>
                  </a:lnTo>
                  <a:lnTo>
                    <a:pt x="980" y="82"/>
                  </a:lnTo>
                  <a:lnTo>
                    <a:pt x="984" y="88"/>
                  </a:lnTo>
                  <a:lnTo>
                    <a:pt x="986" y="96"/>
                  </a:lnTo>
                  <a:lnTo>
                    <a:pt x="986" y="176"/>
                  </a:lnTo>
                  <a:lnTo>
                    <a:pt x="986" y="176"/>
                  </a:lnTo>
                  <a:lnTo>
                    <a:pt x="984" y="186"/>
                  </a:lnTo>
                  <a:lnTo>
                    <a:pt x="980" y="192"/>
                  </a:lnTo>
                  <a:lnTo>
                    <a:pt x="974" y="196"/>
                  </a:lnTo>
                  <a:lnTo>
                    <a:pt x="966" y="198"/>
                  </a:lnTo>
                  <a:lnTo>
                    <a:pt x="924" y="198"/>
                  </a:lnTo>
                  <a:lnTo>
                    <a:pt x="924" y="198"/>
                  </a:lnTo>
                  <a:lnTo>
                    <a:pt x="916" y="196"/>
                  </a:lnTo>
                  <a:lnTo>
                    <a:pt x="908" y="192"/>
                  </a:lnTo>
                  <a:lnTo>
                    <a:pt x="904" y="186"/>
                  </a:lnTo>
                  <a:lnTo>
                    <a:pt x="902" y="176"/>
                  </a:lnTo>
                  <a:lnTo>
                    <a:pt x="902" y="96"/>
                  </a:lnTo>
                  <a:close/>
                  <a:moveTo>
                    <a:pt x="702" y="96"/>
                  </a:moveTo>
                  <a:lnTo>
                    <a:pt x="702" y="96"/>
                  </a:lnTo>
                  <a:lnTo>
                    <a:pt x="704" y="88"/>
                  </a:lnTo>
                  <a:lnTo>
                    <a:pt x="708" y="82"/>
                  </a:lnTo>
                  <a:lnTo>
                    <a:pt x="714" y="76"/>
                  </a:lnTo>
                  <a:lnTo>
                    <a:pt x="724" y="74"/>
                  </a:lnTo>
                  <a:lnTo>
                    <a:pt x="764" y="74"/>
                  </a:lnTo>
                  <a:lnTo>
                    <a:pt x="764" y="74"/>
                  </a:lnTo>
                  <a:lnTo>
                    <a:pt x="772" y="76"/>
                  </a:lnTo>
                  <a:lnTo>
                    <a:pt x="780" y="82"/>
                  </a:lnTo>
                  <a:lnTo>
                    <a:pt x="784" y="88"/>
                  </a:lnTo>
                  <a:lnTo>
                    <a:pt x="786" y="96"/>
                  </a:lnTo>
                  <a:lnTo>
                    <a:pt x="786" y="176"/>
                  </a:lnTo>
                  <a:lnTo>
                    <a:pt x="786" y="176"/>
                  </a:lnTo>
                  <a:lnTo>
                    <a:pt x="784" y="186"/>
                  </a:lnTo>
                  <a:lnTo>
                    <a:pt x="780" y="192"/>
                  </a:lnTo>
                  <a:lnTo>
                    <a:pt x="772" y="196"/>
                  </a:lnTo>
                  <a:lnTo>
                    <a:pt x="764" y="198"/>
                  </a:lnTo>
                  <a:lnTo>
                    <a:pt x="724" y="198"/>
                  </a:lnTo>
                  <a:lnTo>
                    <a:pt x="724" y="198"/>
                  </a:lnTo>
                  <a:lnTo>
                    <a:pt x="714" y="196"/>
                  </a:lnTo>
                  <a:lnTo>
                    <a:pt x="708" y="192"/>
                  </a:lnTo>
                  <a:lnTo>
                    <a:pt x="704" y="186"/>
                  </a:lnTo>
                  <a:lnTo>
                    <a:pt x="702" y="176"/>
                  </a:lnTo>
                  <a:lnTo>
                    <a:pt x="702" y="96"/>
                  </a:lnTo>
                  <a:close/>
                  <a:moveTo>
                    <a:pt x="500" y="96"/>
                  </a:moveTo>
                  <a:lnTo>
                    <a:pt x="500" y="96"/>
                  </a:lnTo>
                  <a:lnTo>
                    <a:pt x="502" y="88"/>
                  </a:lnTo>
                  <a:lnTo>
                    <a:pt x="508" y="82"/>
                  </a:lnTo>
                  <a:lnTo>
                    <a:pt x="514" y="76"/>
                  </a:lnTo>
                  <a:lnTo>
                    <a:pt x="522" y="74"/>
                  </a:lnTo>
                  <a:lnTo>
                    <a:pt x="564" y="74"/>
                  </a:lnTo>
                  <a:lnTo>
                    <a:pt x="564" y="74"/>
                  </a:lnTo>
                  <a:lnTo>
                    <a:pt x="572" y="76"/>
                  </a:lnTo>
                  <a:lnTo>
                    <a:pt x="580" y="82"/>
                  </a:lnTo>
                  <a:lnTo>
                    <a:pt x="584" y="88"/>
                  </a:lnTo>
                  <a:lnTo>
                    <a:pt x="586" y="96"/>
                  </a:lnTo>
                  <a:lnTo>
                    <a:pt x="586" y="176"/>
                  </a:lnTo>
                  <a:lnTo>
                    <a:pt x="586" y="176"/>
                  </a:lnTo>
                  <a:lnTo>
                    <a:pt x="584" y="186"/>
                  </a:lnTo>
                  <a:lnTo>
                    <a:pt x="580" y="192"/>
                  </a:lnTo>
                  <a:lnTo>
                    <a:pt x="572" y="196"/>
                  </a:lnTo>
                  <a:lnTo>
                    <a:pt x="564" y="198"/>
                  </a:lnTo>
                  <a:lnTo>
                    <a:pt x="522" y="198"/>
                  </a:lnTo>
                  <a:lnTo>
                    <a:pt x="522" y="198"/>
                  </a:lnTo>
                  <a:lnTo>
                    <a:pt x="514" y="196"/>
                  </a:lnTo>
                  <a:lnTo>
                    <a:pt x="508" y="192"/>
                  </a:lnTo>
                  <a:lnTo>
                    <a:pt x="502" y="186"/>
                  </a:lnTo>
                  <a:lnTo>
                    <a:pt x="500" y="176"/>
                  </a:lnTo>
                  <a:lnTo>
                    <a:pt x="500" y="96"/>
                  </a:lnTo>
                  <a:close/>
                  <a:moveTo>
                    <a:pt x="300" y="96"/>
                  </a:moveTo>
                  <a:lnTo>
                    <a:pt x="300" y="96"/>
                  </a:lnTo>
                  <a:lnTo>
                    <a:pt x="302" y="88"/>
                  </a:lnTo>
                  <a:lnTo>
                    <a:pt x="306" y="82"/>
                  </a:lnTo>
                  <a:lnTo>
                    <a:pt x="314" y="76"/>
                  </a:lnTo>
                  <a:lnTo>
                    <a:pt x="322" y="74"/>
                  </a:lnTo>
                  <a:lnTo>
                    <a:pt x="364" y="74"/>
                  </a:lnTo>
                  <a:lnTo>
                    <a:pt x="364" y="74"/>
                  </a:lnTo>
                  <a:lnTo>
                    <a:pt x="372" y="76"/>
                  </a:lnTo>
                  <a:lnTo>
                    <a:pt x="378" y="82"/>
                  </a:lnTo>
                  <a:lnTo>
                    <a:pt x="384" y="88"/>
                  </a:lnTo>
                  <a:lnTo>
                    <a:pt x="386" y="96"/>
                  </a:lnTo>
                  <a:lnTo>
                    <a:pt x="386" y="176"/>
                  </a:lnTo>
                  <a:lnTo>
                    <a:pt x="386" y="176"/>
                  </a:lnTo>
                  <a:lnTo>
                    <a:pt x="384" y="186"/>
                  </a:lnTo>
                  <a:lnTo>
                    <a:pt x="378" y="192"/>
                  </a:lnTo>
                  <a:lnTo>
                    <a:pt x="372" y="196"/>
                  </a:lnTo>
                  <a:lnTo>
                    <a:pt x="364" y="198"/>
                  </a:lnTo>
                  <a:lnTo>
                    <a:pt x="322" y="198"/>
                  </a:lnTo>
                  <a:lnTo>
                    <a:pt x="322" y="198"/>
                  </a:lnTo>
                  <a:lnTo>
                    <a:pt x="314" y="196"/>
                  </a:lnTo>
                  <a:lnTo>
                    <a:pt x="306" y="192"/>
                  </a:lnTo>
                  <a:lnTo>
                    <a:pt x="302" y="186"/>
                  </a:lnTo>
                  <a:lnTo>
                    <a:pt x="300" y="176"/>
                  </a:lnTo>
                  <a:lnTo>
                    <a:pt x="300" y="96"/>
                  </a:lnTo>
                  <a:close/>
                  <a:moveTo>
                    <a:pt x="100" y="96"/>
                  </a:moveTo>
                  <a:lnTo>
                    <a:pt x="100" y="96"/>
                  </a:lnTo>
                  <a:lnTo>
                    <a:pt x="102" y="88"/>
                  </a:lnTo>
                  <a:lnTo>
                    <a:pt x="106" y="82"/>
                  </a:lnTo>
                  <a:lnTo>
                    <a:pt x="114" y="76"/>
                  </a:lnTo>
                  <a:lnTo>
                    <a:pt x="122" y="74"/>
                  </a:lnTo>
                  <a:lnTo>
                    <a:pt x="164" y="74"/>
                  </a:lnTo>
                  <a:lnTo>
                    <a:pt x="164" y="74"/>
                  </a:lnTo>
                  <a:lnTo>
                    <a:pt x="172" y="76"/>
                  </a:lnTo>
                  <a:lnTo>
                    <a:pt x="178" y="82"/>
                  </a:lnTo>
                  <a:lnTo>
                    <a:pt x="182" y="88"/>
                  </a:lnTo>
                  <a:lnTo>
                    <a:pt x="184" y="96"/>
                  </a:lnTo>
                  <a:lnTo>
                    <a:pt x="184" y="176"/>
                  </a:lnTo>
                  <a:lnTo>
                    <a:pt x="184" y="176"/>
                  </a:lnTo>
                  <a:lnTo>
                    <a:pt x="182" y="186"/>
                  </a:lnTo>
                  <a:lnTo>
                    <a:pt x="178" y="192"/>
                  </a:lnTo>
                  <a:lnTo>
                    <a:pt x="172" y="196"/>
                  </a:lnTo>
                  <a:lnTo>
                    <a:pt x="164" y="198"/>
                  </a:lnTo>
                  <a:lnTo>
                    <a:pt x="122" y="198"/>
                  </a:lnTo>
                  <a:lnTo>
                    <a:pt x="122" y="198"/>
                  </a:lnTo>
                  <a:lnTo>
                    <a:pt x="114" y="196"/>
                  </a:lnTo>
                  <a:lnTo>
                    <a:pt x="106" y="192"/>
                  </a:lnTo>
                  <a:lnTo>
                    <a:pt x="102" y="186"/>
                  </a:lnTo>
                  <a:lnTo>
                    <a:pt x="100" y="176"/>
                  </a:lnTo>
                  <a:lnTo>
                    <a:pt x="100" y="96"/>
                  </a:lnTo>
                  <a:close/>
                  <a:moveTo>
                    <a:pt x="184" y="1382"/>
                  </a:moveTo>
                  <a:lnTo>
                    <a:pt x="184" y="1382"/>
                  </a:lnTo>
                  <a:lnTo>
                    <a:pt x="182" y="1390"/>
                  </a:lnTo>
                  <a:lnTo>
                    <a:pt x="178" y="1396"/>
                  </a:lnTo>
                  <a:lnTo>
                    <a:pt x="172" y="1402"/>
                  </a:lnTo>
                  <a:lnTo>
                    <a:pt x="164" y="1404"/>
                  </a:lnTo>
                  <a:lnTo>
                    <a:pt x="122" y="1404"/>
                  </a:lnTo>
                  <a:lnTo>
                    <a:pt x="122" y="1404"/>
                  </a:lnTo>
                  <a:lnTo>
                    <a:pt x="114" y="1402"/>
                  </a:lnTo>
                  <a:lnTo>
                    <a:pt x="106" y="1396"/>
                  </a:lnTo>
                  <a:lnTo>
                    <a:pt x="102" y="1390"/>
                  </a:lnTo>
                  <a:lnTo>
                    <a:pt x="100" y="1382"/>
                  </a:lnTo>
                  <a:lnTo>
                    <a:pt x="100" y="1302"/>
                  </a:lnTo>
                  <a:lnTo>
                    <a:pt x="100" y="1302"/>
                  </a:lnTo>
                  <a:lnTo>
                    <a:pt x="102" y="1292"/>
                  </a:lnTo>
                  <a:lnTo>
                    <a:pt x="106" y="1286"/>
                  </a:lnTo>
                  <a:lnTo>
                    <a:pt x="114" y="1282"/>
                  </a:lnTo>
                  <a:lnTo>
                    <a:pt x="122" y="1280"/>
                  </a:lnTo>
                  <a:lnTo>
                    <a:pt x="164" y="1280"/>
                  </a:lnTo>
                  <a:lnTo>
                    <a:pt x="164" y="1280"/>
                  </a:lnTo>
                  <a:lnTo>
                    <a:pt x="172" y="1282"/>
                  </a:lnTo>
                  <a:lnTo>
                    <a:pt x="178" y="1286"/>
                  </a:lnTo>
                  <a:lnTo>
                    <a:pt x="182" y="1292"/>
                  </a:lnTo>
                  <a:lnTo>
                    <a:pt x="184" y="1302"/>
                  </a:lnTo>
                  <a:lnTo>
                    <a:pt x="184" y="1382"/>
                  </a:lnTo>
                  <a:close/>
                  <a:moveTo>
                    <a:pt x="386" y="1382"/>
                  </a:moveTo>
                  <a:lnTo>
                    <a:pt x="386" y="1382"/>
                  </a:lnTo>
                  <a:lnTo>
                    <a:pt x="384" y="1390"/>
                  </a:lnTo>
                  <a:lnTo>
                    <a:pt x="378" y="1396"/>
                  </a:lnTo>
                  <a:lnTo>
                    <a:pt x="372" y="1402"/>
                  </a:lnTo>
                  <a:lnTo>
                    <a:pt x="364" y="1404"/>
                  </a:lnTo>
                  <a:lnTo>
                    <a:pt x="322" y="1404"/>
                  </a:lnTo>
                  <a:lnTo>
                    <a:pt x="322" y="1404"/>
                  </a:lnTo>
                  <a:lnTo>
                    <a:pt x="314" y="1402"/>
                  </a:lnTo>
                  <a:lnTo>
                    <a:pt x="306" y="1396"/>
                  </a:lnTo>
                  <a:lnTo>
                    <a:pt x="302" y="1390"/>
                  </a:lnTo>
                  <a:lnTo>
                    <a:pt x="300" y="1382"/>
                  </a:lnTo>
                  <a:lnTo>
                    <a:pt x="300" y="1302"/>
                  </a:lnTo>
                  <a:lnTo>
                    <a:pt x="300" y="1302"/>
                  </a:lnTo>
                  <a:lnTo>
                    <a:pt x="302" y="1292"/>
                  </a:lnTo>
                  <a:lnTo>
                    <a:pt x="306" y="1286"/>
                  </a:lnTo>
                  <a:lnTo>
                    <a:pt x="314" y="1282"/>
                  </a:lnTo>
                  <a:lnTo>
                    <a:pt x="322" y="1280"/>
                  </a:lnTo>
                  <a:lnTo>
                    <a:pt x="364" y="1280"/>
                  </a:lnTo>
                  <a:lnTo>
                    <a:pt x="364" y="1280"/>
                  </a:lnTo>
                  <a:lnTo>
                    <a:pt x="372" y="1282"/>
                  </a:lnTo>
                  <a:lnTo>
                    <a:pt x="378" y="1286"/>
                  </a:lnTo>
                  <a:lnTo>
                    <a:pt x="384" y="1292"/>
                  </a:lnTo>
                  <a:lnTo>
                    <a:pt x="386" y="1302"/>
                  </a:lnTo>
                  <a:lnTo>
                    <a:pt x="386" y="1382"/>
                  </a:lnTo>
                  <a:close/>
                  <a:moveTo>
                    <a:pt x="586" y="1382"/>
                  </a:moveTo>
                  <a:lnTo>
                    <a:pt x="586" y="1382"/>
                  </a:lnTo>
                  <a:lnTo>
                    <a:pt x="584" y="1390"/>
                  </a:lnTo>
                  <a:lnTo>
                    <a:pt x="580" y="1396"/>
                  </a:lnTo>
                  <a:lnTo>
                    <a:pt x="572" y="1402"/>
                  </a:lnTo>
                  <a:lnTo>
                    <a:pt x="564" y="1404"/>
                  </a:lnTo>
                  <a:lnTo>
                    <a:pt x="522" y="1404"/>
                  </a:lnTo>
                  <a:lnTo>
                    <a:pt x="522" y="1404"/>
                  </a:lnTo>
                  <a:lnTo>
                    <a:pt x="514" y="1402"/>
                  </a:lnTo>
                  <a:lnTo>
                    <a:pt x="508" y="1396"/>
                  </a:lnTo>
                  <a:lnTo>
                    <a:pt x="502" y="1390"/>
                  </a:lnTo>
                  <a:lnTo>
                    <a:pt x="500" y="1382"/>
                  </a:lnTo>
                  <a:lnTo>
                    <a:pt x="500" y="1302"/>
                  </a:lnTo>
                  <a:lnTo>
                    <a:pt x="500" y="1302"/>
                  </a:lnTo>
                  <a:lnTo>
                    <a:pt x="502" y="1292"/>
                  </a:lnTo>
                  <a:lnTo>
                    <a:pt x="508" y="1286"/>
                  </a:lnTo>
                  <a:lnTo>
                    <a:pt x="514" y="1282"/>
                  </a:lnTo>
                  <a:lnTo>
                    <a:pt x="522" y="1280"/>
                  </a:lnTo>
                  <a:lnTo>
                    <a:pt x="564" y="1280"/>
                  </a:lnTo>
                  <a:lnTo>
                    <a:pt x="564" y="1280"/>
                  </a:lnTo>
                  <a:lnTo>
                    <a:pt x="572" y="1282"/>
                  </a:lnTo>
                  <a:lnTo>
                    <a:pt x="580" y="1286"/>
                  </a:lnTo>
                  <a:lnTo>
                    <a:pt x="584" y="1292"/>
                  </a:lnTo>
                  <a:lnTo>
                    <a:pt x="586" y="1302"/>
                  </a:lnTo>
                  <a:lnTo>
                    <a:pt x="586" y="1382"/>
                  </a:lnTo>
                  <a:close/>
                  <a:moveTo>
                    <a:pt x="786" y="1382"/>
                  </a:moveTo>
                  <a:lnTo>
                    <a:pt x="786" y="1382"/>
                  </a:lnTo>
                  <a:lnTo>
                    <a:pt x="784" y="1390"/>
                  </a:lnTo>
                  <a:lnTo>
                    <a:pt x="780" y="1396"/>
                  </a:lnTo>
                  <a:lnTo>
                    <a:pt x="772" y="1402"/>
                  </a:lnTo>
                  <a:lnTo>
                    <a:pt x="764" y="1404"/>
                  </a:lnTo>
                  <a:lnTo>
                    <a:pt x="724" y="1404"/>
                  </a:lnTo>
                  <a:lnTo>
                    <a:pt x="724" y="1404"/>
                  </a:lnTo>
                  <a:lnTo>
                    <a:pt x="714" y="1402"/>
                  </a:lnTo>
                  <a:lnTo>
                    <a:pt x="708" y="1396"/>
                  </a:lnTo>
                  <a:lnTo>
                    <a:pt x="704" y="1390"/>
                  </a:lnTo>
                  <a:lnTo>
                    <a:pt x="702" y="1382"/>
                  </a:lnTo>
                  <a:lnTo>
                    <a:pt x="702" y="1302"/>
                  </a:lnTo>
                  <a:lnTo>
                    <a:pt x="702" y="1302"/>
                  </a:lnTo>
                  <a:lnTo>
                    <a:pt x="704" y="1292"/>
                  </a:lnTo>
                  <a:lnTo>
                    <a:pt x="708" y="1286"/>
                  </a:lnTo>
                  <a:lnTo>
                    <a:pt x="714" y="1282"/>
                  </a:lnTo>
                  <a:lnTo>
                    <a:pt x="724" y="1280"/>
                  </a:lnTo>
                  <a:lnTo>
                    <a:pt x="764" y="1280"/>
                  </a:lnTo>
                  <a:lnTo>
                    <a:pt x="764" y="1280"/>
                  </a:lnTo>
                  <a:lnTo>
                    <a:pt x="772" y="1282"/>
                  </a:lnTo>
                  <a:lnTo>
                    <a:pt x="780" y="1286"/>
                  </a:lnTo>
                  <a:lnTo>
                    <a:pt x="784" y="1292"/>
                  </a:lnTo>
                  <a:lnTo>
                    <a:pt x="786" y="1302"/>
                  </a:lnTo>
                  <a:lnTo>
                    <a:pt x="786" y="1382"/>
                  </a:lnTo>
                  <a:close/>
                  <a:moveTo>
                    <a:pt x="986" y="1382"/>
                  </a:moveTo>
                  <a:lnTo>
                    <a:pt x="986" y="1382"/>
                  </a:lnTo>
                  <a:lnTo>
                    <a:pt x="984" y="1390"/>
                  </a:lnTo>
                  <a:lnTo>
                    <a:pt x="980" y="1396"/>
                  </a:lnTo>
                  <a:lnTo>
                    <a:pt x="974" y="1402"/>
                  </a:lnTo>
                  <a:lnTo>
                    <a:pt x="966" y="1404"/>
                  </a:lnTo>
                  <a:lnTo>
                    <a:pt x="924" y="1404"/>
                  </a:lnTo>
                  <a:lnTo>
                    <a:pt x="924" y="1404"/>
                  </a:lnTo>
                  <a:lnTo>
                    <a:pt x="916" y="1402"/>
                  </a:lnTo>
                  <a:lnTo>
                    <a:pt x="908" y="1396"/>
                  </a:lnTo>
                  <a:lnTo>
                    <a:pt x="904" y="1390"/>
                  </a:lnTo>
                  <a:lnTo>
                    <a:pt x="902" y="1382"/>
                  </a:lnTo>
                  <a:lnTo>
                    <a:pt x="902" y="1302"/>
                  </a:lnTo>
                  <a:lnTo>
                    <a:pt x="902" y="1302"/>
                  </a:lnTo>
                  <a:lnTo>
                    <a:pt x="904" y="1292"/>
                  </a:lnTo>
                  <a:lnTo>
                    <a:pt x="908" y="1286"/>
                  </a:lnTo>
                  <a:lnTo>
                    <a:pt x="916" y="1282"/>
                  </a:lnTo>
                  <a:lnTo>
                    <a:pt x="924" y="1280"/>
                  </a:lnTo>
                  <a:lnTo>
                    <a:pt x="966" y="1280"/>
                  </a:lnTo>
                  <a:lnTo>
                    <a:pt x="966" y="1280"/>
                  </a:lnTo>
                  <a:lnTo>
                    <a:pt x="974" y="1282"/>
                  </a:lnTo>
                  <a:lnTo>
                    <a:pt x="980" y="1286"/>
                  </a:lnTo>
                  <a:lnTo>
                    <a:pt x="984" y="1292"/>
                  </a:lnTo>
                  <a:lnTo>
                    <a:pt x="986" y="1302"/>
                  </a:lnTo>
                  <a:lnTo>
                    <a:pt x="986" y="1382"/>
                  </a:lnTo>
                  <a:close/>
                  <a:moveTo>
                    <a:pt x="1188" y="1382"/>
                  </a:moveTo>
                  <a:lnTo>
                    <a:pt x="1188" y="1382"/>
                  </a:lnTo>
                  <a:lnTo>
                    <a:pt x="1186" y="1390"/>
                  </a:lnTo>
                  <a:lnTo>
                    <a:pt x="1180" y="1396"/>
                  </a:lnTo>
                  <a:lnTo>
                    <a:pt x="1174" y="1402"/>
                  </a:lnTo>
                  <a:lnTo>
                    <a:pt x="1166" y="1404"/>
                  </a:lnTo>
                  <a:lnTo>
                    <a:pt x="1124" y="1404"/>
                  </a:lnTo>
                  <a:lnTo>
                    <a:pt x="1124" y="1404"/>
                  </a:lnTo>
                  <a:lnTo>
                    <a:pt x="1116" y="1402"/>
                  </a:lnTo>
                  <a:lnTo>
                    <a:pt x="1108" y="1396"/>
                  </a:lnTo>
                  <a:lnTo>
                    <a:pt x="1104" y="1390"/>
                  </a:lnTo>
                  <a:lnTo>
                    <a:pt x="1102" y="1382"/>
                  </a:lnTo>
                  <a:lnTo>
                    <a:pt x="1102" y="1302"/>
                  </a:lnTo>
                  <a:lnTo>
                    <a:pt x="1102" y="1302"/>
                  </a:lnTo>
                  <a:lnTo>
                    <a:pt x="1104" y="1292"/>
                  </a:lnTo>
                  <a:lnTo>
                    <a:pt x="1108" y="1286"/>
                  </a:lnTo>
                  <a:lnTo>
                    <a:pt x="1116" y="1282"/>
                  </a:lnTo>
                  <a:lnTo>
                    <a:pt x="1124" y="1280"/>
                  </a:lnTo>
                  <a:lnTo>
                    <a:pt x="1166" y="1280"/>
                  </a:lnTo>
                  <a:lnTo>
                    <a:pt x="1166" y="1280"/>
                  </a:lnTo>
                  <a:lnTo>
                    <a:pt x="1174" y="1282"/>
                  </a:lnTo>
                  <a:lnTo>
                    <a:pt x="1180" y="1286"/>
                  </a:lnTo>
                  <a:lnTo>
                    <a:pt x="1186" y="1292"/>
                  </a:lnTo>
                  <a:lnTo>
                    <a:pt x="1188" y="1302"/>
                  </a:lnTo>
                  <a:lnTo>
                    <a:pt x="1188" y="1382"/>
                  </a:lnTo>
                  <a:close/>
                  <a:moveTo>
                    <a:pt x="1388" y="1382"/>
                  </a:moveTo>
                  <a:lnTo>
                    <a:pt x="1388" y="1382"/>
                  </a:lnTo>
                  <a:lnTo>
                    <a:pt x="1386" y="1390"/>
                  </a:lnTo>
                  <a:lnTo>
                    <a:pt x="1382" y="1396"/>
                  </a:lnTo>
                  <a:lnTo>
                    <a:pt x="1374" y="1402"/>
                  </a:lnTo>
                  <a:lnTo>
                    <a:pt x="1366" y="1404"/>
                  </a:lnTo>
                  <a:lnTo>
                    <a:pt x="1324" y="1404"/>
                  </a:lnTo>
                  <a:lnTo>
                    <a:pt x="1324" y="1404"/>
                  </a:lnTo>
                  <a:lnTo>
                    <a:pt x="1316" y="1402"/>
                  </a:lnTo>
                  <a:lnTo>
                    <a:pt x="1310" y="1396"/>
                  </a:lnTo>
                  <a:lnTo>
                    <a:pt x="1304" y="1390"/>
                  </a:lnTo>
                  <a:lnTo>
                    <a:pt x="1302" y="1382"/>
                  </a:lnTo>
                  <a:lnTo>
                    <a:pt x="1302" y="1302"/>
                  </a:lnTo>
                  <a:lnTo>
                    <a:pt x="1302" y="1302"/>
                  </a:lnTo>
                  <a:lnTo>
                    <a:pt x="1304" y="1292"/>
                  </a:lnTo>
                  <a:lnTo>
                    <a:pt x="1310" y="1286"/>
                  </a:lnTo>
                  <a:lnTo>
                    <a:pt x="1316" y="1282"/>
                  </a:lnTo>
                  <a:lnTo>
                    <a:pt x="1324" y="1280"/>
                  </a:lnTo>
                  <a:lnTo>
                    <a:pt x="1366" y="1280"/>
                  </a:lnTo>
                  <a:lnTo>
                    <a:pt x="1366" y="1280"/>
                  </a:lnTo>
                  <a:lnTo>
                    <a:pt x="1374" y="1282"/>
                  </a:lnTo>
                  <a:lnTo>
                    <a:pt x="1382" y="1286"/>
                  </a:lnTo>
                  <a:lnTo>
                    <a:pt x="1386" y="1292"/>
                  </a:lnTo>
                  <a:lnTo>
                    <a:pt x="1388" y="1302"/>
                  </a:lnTo>
                  <a:lnTo>
                    <a:pt x="1388" y="1382"/>
                  </a:lnTo>
                  <a:close/>
                  <a:moveTo>
                    <a:pt x="1588" y="1382"/>
                  </a:moveTo>
                  <a:lnTo>
                    <a:pt x="1588" y="1382"/>
                  </a:lnTo>
                  <a:lnTo>
                    <a:pt x="1586" y="1390"/>
                  </a:lnTo>
                  <a:lnTo>
                    <a:pt x="1582" y="1396"/>
                  </a:lnTo>
                  <a:lnTo>
                    <a:pt x="1574" y="1402"/>
                  </a:lnTo>
                  <a:lnTo>
                    <a:pt x="1566" y="1404"/>
                  </a:lnTo>
                  <a:lnTo>
                    <a:pt x="1526" y="1404"/>
                  </a:lnTo>
                  <a:lnTo>
                    <a:pt x="1526" y="1404"/>
                  </a:lnTo>
                  <a:lnTo>
                    <a:pt x="1516" y="1402"/>
                  </a:lnTo>
                  <a:lnTo>
                    <a:pt x="1510" y="1396"/>
                  </a:lnTo>
                  <a:lnTo>
                    <a:pt x="1506" y="1390"/>
                  </a:lnTo>
                  <a:lnTo>
                    <a:pt x="1504" y="1382"/>
                  </a:lnTo>
                  <a:lnTo>
                    <a:pt x="1504" y="1302"/>
                  </a:lnTo>
                  <a:lnTo>
                    <a:pt x="1504" y="1302"/>
                  </a:lnTo>
                  <a:lnTo>
                    <a:pt x="1506" y="1292"/>
                  </a:lnTo>
                  <a:lnTo>
                    <a:pt x="1510" y="1286"/>
                  </a:lnTo>
                  <a:lnTo>
                    <a:pt x="1516" y="1282"/>
                  </a:lnTo>
                  <a:lnTo>
                    <a:pt x="1526" y="1280"/>
                  </a:lnTo>
                  <a:lnTo>
                    <a:pt x="1566" y="1280"/>
                  </a:lnTo>
                  <a:lnTo>
                    <a:pt x="1566" y="1280"/>
                  </a:lnTo>
                  <a:lnTo>
                    <a:pt x="1574" y="1282"/>
                  </a:lnTo>
                  <a:lnTo>
                    <a:pt x="1582" y="1286"/>
                  </a:lnTo>
                  <a:lnTo>
                    <a:pt x="1586" y="1292"/>
                  </a:lnTo>
                  <a:lnTo>
                    <a:pt x="1588" y="1302"/>
                  </a:lnTo>
                  <a:lnTo>
                    <a:pt x="1588" y="1382"/>
                  </a:lnTo>
                  <a:close/>
                  <a:moveTo>
                    <a:pt x="1600" y="1246"/>
                  </a:moveTo>
                  <a:lnTo>
                    <a:pt x="1600" y="1258"/>
                  </a:lnTo>
                  <a:lnTo>
                    <a:pt x="1600" y="1258"/>
                  </a:lnTo>
                  <a:lnTo>
                    <a:pt x="1598" y="1262"/>
                  </a:lnTo>
                  <a:lnTo>
                    <a:pt x="1596" y="1264"/>
                  </a:lnTo>
                  <a:lnTo>
                    <a:pt x="1594" y="1266"/>
                  </a:lnTo>
                  <a:lnTo>
                    <a:pt x="1590" y="1268"/>
                  </a:lnTo>
                  <a:lnTo>
                    <a:pt x="84" y="1268"/>
                  </a:lnTo>
                  <a:lnTo>
                    <a:pt x="84" y="1268"/>
                  </a:lnTo>
                  <a:lnTo>
                    <a:pt x="80" y="1266"/>
                  </a:lnTo>
                  <a:lnTo>
                    <a:pt x="78" y="1264"/>
                  </a:lnTo>
                  <a:lnTo>
                    <a:pt x="76" y="1262"/>
                  </a:lnTo>
                  <a:lnTo>
                    <a:pt x="74" y="1258"/>
                  </a:lnTo>
                  <a:lnTo>
                    <a:pt x="74" y="1246"/>
                  </a:lnTo>
                  <a:lnTo>
                    <a:pt x="74" y="234"/>
                  </a:lnTo>
                  <a:lnTo>
                    <a:pt x="74" y="234"/>
                  </a:lnTo>
                  <a:lnTo>
                    <a:pt x="74" y="234"/>
                  </a:lnTo>
                  <a:lnTo>
                    <a:pt x="76" y="230"/>
                  </a:lnTo>
                  <a:lnTo>
                    <a:pt x="76" y="228"/>
                  </a:lnTo>
                  <a:lnTo>
                    <a:pt x="76" y="228"/>
                  </a:lnTo>
                  <a:lnTo>
                    <a:pt x="80" y="226"/>
                  </a:lnTo>
                  <a:lnTo>
                    <a:pt x="84" y="224"/>
                  </a:lnTo>
                  <a:lnTo>
                    <a:pt x="1590" y="224"/>
                  </a:lnTo>
                  <a:lnTo>
                    <a:pt x="1590" y="224"/>
                  </a:lnTo>
                  <a:lnTo>
                    <a:pt x="1594" y="226"/>
                  </a:lnTo>
                  <a:lnTo>
                    <a:pt x="1596" y="228"/>
                  </a:lnTo>
                  <a:lnTo>
                    <a:pt x="1596" y="228"/>
                  </a:lnTo>
                  <a:lnTo>
                    <a:pt x="1598" y="230"/>
                  </a:lnTo>
                  <a:lnTo>
                    <a:pt x="1600" y="234"/>
                  </a:lnTo>
                  <a:lnTo>
                    <a:pt x="1600" y="234"/>
                  </a:lnTo>
                  <a:lnTo>
                    <a:pt x="1600" y="1246"/>
                  </a:lnTo>
                  <a:close/>
                </a:path>
              </a:pathLst>
            </a:custGeom>
            <a:solidFill>
              <a:srgbClr val="000000"/>
            </a:solidFill>
            <a:ln w="9525">
              <a:noFill/>
              <a:round/>
              <a:headEnd/>
              <a:tailEnd/>
            </a:ln>
          </p:spPr>
          <p:txBody>
            <a:bodyPr/>
            <a:lstStyle/>
            <a:p>
              <a:pPr>
                <a:defRPr/>
              </a:pPr>
              <a:endParaRPr lang="da-DK">
                <a:ea typeface="ＭＳ Ｐゴシック" pitchFamily="-97" charset="-128"/>
              </a:endParaRPr>
            </a:p>
          </p:txBody>
        </p:sp>
        <p:sp>
          <p:nvSpPr>
            <p:cNvPr id="236" name="Freeform 1014"/>
            <p:cNvSpPr>
              <a:spLocks/>
            </p:cNvSpPr>
            <p:nvPr/>
          </p:nvSpPr>
          <p:spPr bwMode="auto">
            <a:xfrm>
              <a:off x="9155113" y="-1773238"/>
              <a:ext cx="12700" cy="19050"/>
            </a:xfrm>
            <a:custGeom>
              <a:avLst/>
              <a:gdLst/>
              <a:ahLst/>
              <a:cxnLst>
                <a:cxn ang="0">
                  <a:pos x="0" y="12"/>
                </a:cxn>
                <a:cxn ang="0">
                  <a:pos x="8" y="12"/>
                </a:cxn>
                <a:cxn ang="0">
                  <a:pos x="4" y="0"/>
                </a:cxn>
                <a:cxn ang="0">
                  <a:pos x="0" y="12"/>
                </a:cxn>
              </a:cxnLst>
              <a:rect l="0" t="0" r="r" b="b"/>
              <a:pathLst>
                <a:path w="8" h="12">
                  <a:moveTo>
                    <a:pt x="0" y="12"/>
                  </a:moveTo>
                  <a:lnTo>
                    <a:pt x="8" y="12"/>
                  </a:lnTo>
                  <a:lnTo>
                    <a:pt x="4" y="0"/>
                  </a:lnTo>
                  <a:lnTo>
                    <a:pt x="0" y="12"/>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237" name="Freeform 1015"/>
            <p:cNvSpPr>
              <a:spLocks/>
            </p:cNvSpPr>
            <p:nvPr/>
          </p:nvSpPr>
          <p:spPr bwMode="auto">
            <a:xfrm>
              <a:off x="9075738" y="-1738313"/>
              <a:ext cx="50800" cy="28575"/>
            </a:xfrm>
            <a:custGeom>
              <a:avLst/>
              <a:gdLst/>
              <a:ahLst/>
              <a:cxnLst>
                <a:cxn ang="0">
                  <a:pos x="4" y="16"/>
                </a:cxn>
                <a:cxn ang="0">
                  <a:pos x="32" y="8"/>
                </a:cxn>
                <a:cxn ang="0">
                  <a:pos x="4" y="2"/>
                </a:cxn>
                <a:cxn ang="0">
                  <a:pos x="0" y="0"/>
                </a:cxn>
                <a:cxn ang="0">
                  <a:pos x="0" y="18"/>
                </a:cxn>
                <a:cxn ang="0">
                  <a:pos x="4" y="16"/>
                </a:cxn>
              </a:cxnLst>
              <a:rect l="0" t="0" r="r" b="b"/>
              <a:pathLst>
                <a:path w="32" h="18">
                  <a:moveTo>
                    <a:pt x="4" y="16"/>
                  </a:moveTo>
                  <a:lnTo>
                    <a:pt x="32" y="8"/>
                  </a:lnTo>
                  <a:lnTo>
                    <a:pt x="4" y="2"/>
                  </a:lnTo>
                  <a:lnTo>
                    <a:pt x="0" y="0"/>
                  </a:lnTo>
                  <a:lnTo>
                    <a:pt x="0" y="18"/>
                  </a:lnTo>
                  <a:lnTo>
                    <a:pt x="4" y="1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38" name="Freeform 1016"/>
            <p:cNvSpPr>
              <a:spLocks/>
            </p:cNvSpPr>
            <p:nvPr/>
          </p:nvSpPr>
          <p:spPr bwMode="auto">
            <a:xfrm>
              <a:off x="9104313" y="-1782763"/>
              <a:ext cx="31750" cy="44450"/>
            </a:xfrm>
            <a:custGeom>
              <a:avLst/>
              <a:gdLst/>
              <a:ahLst/>
              <a:cxnLst>
                <a:cxn ang="0">
                  <a:pos x="14" y="20"/>
                </a:cxn>
                <a:cxn ang="0">
                  <a:pos x="14" y="20"/>
                </a:cxn>
                <a:cxn ang="0">
                  <a:pos x="16" y="16"/>
                </a:cxn>
                <a:cxn ang="0">
                  <a:pos x="16" y="16"/>
                </a:cxn>
                <a:cxn ang="0">
                  <a:pos x="18" y="12"/>
                </a:cxn>
                <a:cxn ang="0">
                  <a:pos x="18" y="12"/>
                </a:cxn>
                <a:cxn ang="0">
                  <a:pos x="20" y="8"/>
                </a:cxn>
                <a:cxn ang="0">
                  <a:pos x="20" y="8"/>
                </a:cxn>
                <a:cxn ang="0">
                  <a:pos x="18" y="4"/>
                </a:cxn>
                <a:cxn ang="0">
                  <a:pos x="18" y="2"/>
                </a:cxn>
                <a:cxn ang="0">
                  <a:pos x="18" y="2"/>
                </a:cxn>
                <a:cxn ang="0">
                  <a:pos x="14" y="0"/>
                </a:cxn>
                <a:cxn ang="0">
                  <a:pos x="10" y="0"/>
                </a:cxn>
                <a:cxn ang="0">
                  <a:pos x="10" y="0"/>
                </a:cxn>
                <a:cxn ang="0">
                  <a:pos x="4" y="2"/>
                </a:cxn>
                <a:cxn ang="0">
                  <a:pos x="4" y="2"/>
                </a:cxn>
                <a:cxn ang="0">
                  <a:pos x="2" y="4"/>
                </a:cxn>
                <a:cxn ang="0">
                  <a:pos x="2" y="8"/>
                </a:cxn>
                <a:cxn ang="0">
                  <a:pos x="6" y="10"/>
                </a:cxn>
                <a:cxn ang="0">
                  <a:pos x="6" y="10"/>
                </a:cxn>
                <a:cxn ang="0">
                  <a:pos x="8" y="6"/>
                </a:cxn>
                <a:cxn ang="0">
                  <a:pos x="8" y="6"/>
                </a:cxn>
                <a:cxn ang="0">
                  <a:pos x="10" y="4"/>
                </a:cxn>
                <a:cxn ang="0">
                  <a:pos x="10" y="4"/>
                </a:cxn>
                <a:cxn ang="0">
                  <a:pos x="14" y="6"/>
                </a:cxn>
                <a:cxn ang="0">
                  <a:pos x="14" y="6"/>
                </a:cxn>
                <a:cxn ang="0">
                  <a:pos x="14" y="8"/>
                </a:cxn>
                <a:cxn ang="0">
                  <a:pos x="14" y="8"/>
                </a:cxn>
                <a:cxn ang="0">
                  <a:pos x="12" y="12"/>
                </a:cxn>
                <a:cxn ang="0">
                  <a:pos x="12" y="12"/>
                </a:cxn>
                <a:cxn ang="0">
                  <a:pos x="8" y="16"/>
                </a:cxn>
                <a:cxn ang="0">
                  <a:pos x="8" y="16"/>
                </a:cxn>
                <a:cxn ang="0">
                  <a:pos x="2" y="24"/>
                </a:cxn>
                <a:cxn ang="0">
                  <a:pos x="2" y="24"/>
                </a:cxn>
                <a:cxn ang="0">
                  <a:pos x="0" y="28"/>
                </a:cxn>
                <a:cxn ang="0">
                  <a:pos x="20" y="28"/>
                </a:cxn>
                <a:cxn ang="0">
                  <a:pos x="20" y="24"/>
                </a:cxn>
                <a:cxn ang="0">
                  <a:pos x="8" y="24"/>
                </a:cxn>
                <a:cxn ang="0">
                  <a:pos x="8" y="24"/>
                </a:cxn>
                <a:cxn ang="0">
                  <a:pos x="10" y="22"/>
                </a:cxn>
                <a:cxn ang="0">
                  <a:pos x="10" y="22"/>
                </a:cxn>
                <a:cxn ang="0">
                  <a:pos x="14" y="20"/>
                </a:cxn>
                <a:cxn ang="0">
                  <a:pos x="14" y="20"/>
                </a:cxn>
              </a:cxnLst>
              <a:rect l="0" t="0" r="r" b="b"/>
              <a:pathLst>
                <a:path w="20" h="28">
                  <a:moveTo>
                    <a:pt x="14" y="20"/>
                  </a:moveTo>
                  <a:lnTo>
                    <a:pt x="14" y="20"/>
                  </a:lnTo>
                  <a:lnTo>
                    <a:pt x="16" y="16"/>
                  </a:lnTo>
                  <a:lnTo>
                    <a:pt x="16" y="16"/>
                  </a:lnTo>
                  <a:lnTo>
                    <a:pt x="18" y="12"/>
                  </a:lnTo>
                  <a:lnTo>
                    <a:pt x="18" y="12"/>
                  </a:lnTo>
                  <a:lnTo>
                    <a:pt x="20" y="8"/>
                  </a:lnTo>
                  <a:lnTo>
                    <a:pt x="20" y="8"/>
                  </a:lnTo>
                  <a:lnTo>
                    <a:pt x="18" y="4"/>
                  </a:lnTo>
                  <a:lnTo>
                    <a:pt x="18" y="2"/>
                  </a:lnTo>
                  <a:lnTo>
                    <a:pt x="18" y="2"/>
                  </a:lnTo>
                  <a:lnTo>
                    <a:pt x="14" y="0"/>
                  </a:lnTo>
                  <a:lnTo>
                    <a:pt x="10" y="0"/>
                  </a:lnTo>
                  <a:lnTo>
                    <a:pt x="10" y="0"/>
                  </a:lnTo>
                  <a:lnTo>
                    <a:pt x="4" y="2"/>
                  </a:lnTo>
                  <a:lnTo>
                    <a:pt x="4" y="2"/>
                  </a:lnTo>
                  <a:lnTo>
                    <a:pt x="2" y="4"/>
                  </a:lnTo>
                  <a:lnTo>
                    <a:pt x="2" y="8"/>
                  </a:lnTo>
                  <a:lnTo>
                    <a:pt x="6" y="10"/>
                  </a:lnTo>
                  <a:lnTo>
                    <a:pt x="6" y="10"/>
                  </a:lnTo>
                  <a:lnTo>
                    <a:pt x="8" y="6"/>
                  </a:lnTo>
                  <a:lnTo>
                    <a:pt x="8" y="6"/>
                  </a:lnTo>
                  <a:lnTo>
                    <a:pt x="10" y="4"/>
                  </a:lnTo>
                  <a:lnTo>
                    <a:pt x="10" y="4"/>
                  </a:lnTo>
                  <a:lnTo>
                    <a:pt x="14" y="6"/>
                  </a:lnTo>
                  <a:lnTo>
                    <a:pt x="14" y="6"/>
                  </a:lnTo>
                  <a:lnTo>
                    <a:pt x="14" y="8"/>
                  </a:lnTo>
                  <a:lnTo>
                    <a:pt x="14" y="8"/>
                  </a:lnTo>
                  <a:lnTo>
                    <a:pt x="12" y="12"/>
                  </a:lnTo>
                  <a:lnTo>
                    <a:pt x="12" y="12"/>
                  </a:lnTo>
                  <a:lnTo>
                    <a:pt x="8" y="16"/>
                  </a:lnTo>
                  <a:lnTo>
                    <a:pt x="8" y="16"/>
                  </a:lnTo>
                  <a:lnTo>
                    <a:pt x="2" y="24"/>
                  </a:lnTo>
                  <a:lnTo>
                    <a:pt x="2" y="24"/>
                  </a:lnTo>
                  <a:lnTo>
                    <a:pt x="0" y="28"/>
                  </a:lnTo>
                  <a:lnTo>
                    <a:pt x="20" y="28"/>
                  </a:lnTo>
                  <a:lnTo>
                    <a:pt x="20" y="24"/>
                  </a:lnTo>
                  <a:lnTo>
                    <a:pt x="8" y="24"/>
                  </a:lnTo>
                  <a:lnTo>
                    <a:pt x="8" y="24"/>
                  </a:lnTo>
                  <a:lnTo>
                    <a:pt x="10" y="22"/>
                  </a:lnTo>
                  <a:lnTo>
                    <a:pt x="10" y="22"/>
                  </a:lnTo>
                  <a:lnTo>
                    <a:pt x="14" y="20"/>
                  </a:lnTo>
                  <a:lnTo>
                    <a:pt x="14"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39" name="Freeform 1017"/>
            <p:cNvSpPr>
              <a:spLocks noEditPoints="1"/>
            </p:cNvSpPr>
            <p:nvPr/>
          </p:nvSpPr>
          <p:spPr bwMode="auto">
            <a:xfrm>
              <a:off x="9139238" y="-1782763"/>
              <a:ext cx="44450" cy="44450"/>
            </a:xfrm>
            <a:custGeom>
              <a:avLst/>
              <a:gdLst/>
              <a:ahLst/>
              <a:cxnLst>
                <a:cxn ang="0">
                  <a:pos x="10" y="0"/>
                </a:cxn>
                <a:cxn ang="0">
                  <a:pos x="0" y="28"/>
                </a:cxn>
                <a:cxn ang="0">
                  <a:pos x="6" y="28"/>
                </a:cxn>
                <a:cxn ang="0">
                  <a:pos x="8" y="22"/>
                </a:cxn>
                <a:cxn ang="0">
                  <a:pos x="18" y="22"/>
                </a:cxn>
                <a:cxn ang="0">
                  <a:pos x="22" y="28"/>
                </a:cxn>
                <a:cxn ang="0">
                  <a:pos x="28" y="28"/>
                </a:cxn>
                <a:cxn ang="0">
                  <a:pos x="16" y="0"/>
                </a:cxn>
                <a:cxn ang="0">
                  <a:pos x="10" y="0"/>
                </a:cxn>
                <a:cxn ang="0">
                  <a:pos x="10" y="18"/>
                </a:cxn>
                <a:cxn ang="0">
                  <a:pos x="14" y="6"/>
                </a:cxn>
                <a:cxn ang="0">
                  <a:pos x="18" y="18"/>
                </a:cxn>
                <a:cxn ang="0">
                  <a:pos x="10" y="18"/>
                </a:cxn>
              </a:cxnLst>
              <a:rect l="0" t="0" r="r" b="b"/>
              <a:pathLst>
                <a:path w="28" h="28">
                  <a:moveTo>
                    <a:pt x="10" y="0"/>
                  </a:moveTo>
                  <a:lnTo>
                    <a:pt x="0" y="28"/>
                  </a:lnTo>
                  <a:lnTo>
                    <a:pt x="6" y="28"/>
                  </a:lnTo>
                  <a:lnTo>
                    <a:pt x="8" y="22"/>
                  </a:lnTo>
                  <a:lnTo>
                    <a:pt x="18" y="22"/>
                  </a:lnTo>
                  <a:lnTo>
                    <a:pt x="22" y="28"/>
                  </a:lnTo>
                  <a:lnTo>
                    <a:pt x="28" y="28"/>
                  </a:lnTo>
                  <a:lnTo>
                    <a:pt x="16" y="0"/>
                  </a:lnTo>
                  <a:lnTo>
                    <a:pt x="10" y="0"/>
                  </a:lnTo>
                  <a:close/>
                  <a:moveTo>
                    <a:pt x="10" y="18"/>
                  </a:moveTo>
                  <a:lnTo>
                    <a:pt x="14" y="6"/>
                  </a:lnTo>
                  <a:lnTo>
                    <a:pt x="18" y="18"/>
                  </a:lnTo>
                  <a:lnTo>
                    <a:pt x="10" y="1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40" name="Freeform 1018"/>
            <p:cNvSpPr>
              <a:spLocks/>
            </p:cNvSpPr>
            <p:nvPr/>
          </p:nvSpPr>
          <p:spPr bwMode="auto">
            <a:xfrm>
              <a:off x="10679113" y="-1747838"/>
              <a:ext cx="82550" cy="47625"/>
            </a:xfrm>
            <a:custGeom>
              <a:avLst/>
              <a:gdLst/>
              <a:ahLst/>
              <a:cxnLst>
                <a:cxn ang="0">
                  <a:pos x="0" y="0"/>
                </a:cxn>
                <a:cxn ang="0">
                  <a:pos x="0" y="14"/>
                </a:cxn>
                <a:cxn ang="0">
                  <a:pos x="0" y="30"/>
                </a:cxn>
                <a:cxn ang="0">
                  <a:pos x="26" y="22"/>
                </a:cxn>
                <a:cxn ang="0">
                  <a:pos x="52" y="14"/>
                </a:cxn>
                <a:cxn ang="0">
                  <a:pos x="26" y="8"/>
                </a:cxn>
                <a:cxn ang="0">
                  <a:pos x="0" y="0"/>
                </a:cxn>
              </a:cxnLst>
              <a:rect l="0" t="0" r="r" b="b"/>
              <a:pathLst>
                <a:path w="52" h="30">
                  <a:moveTo>
                    <a:pt x="0" y="0"/>
                  </a:moveTo>
                  <a:lnTo>
                    <a:pt x="0" y="14"/>
                  </a:lnTo>
                  <a:lnTo>
                    <a:pt x="0" y="30"/>
                  </a:lnTo>
                  <a:lnTo>
                    <a:pt x="26" y="22"/>
                  </a:lnTo>
                  <a:lnTo>
                    <a:pt x="52" y="14"/>
                  </a:lnTo>
                  <a:lnTo>
                    <a:pt x="26" y="8"/>
                  </a:lnTo>
                  <a:lnTo>
                    <a:pt x="0"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41" name="Freeform 1019"/>
            <p:cNvSpPr>
              <a:spLocks/>
            </p:cNvSpPr>
            <p:nvPr/>
          </p:nvSpPr>
          <p:spPr bwMode="auto">
            <a:xfrm>
              <a:off x="10742613" y="-1782763"/>
              <a:ext cx="31750" cy="47625"/>
            </a:xfrm>
            <a:custGeom>
              <a:avLst/>
              <a:gdLst/>
              <a:ahLst/>
              <a:cxnLst>
                <a:cxn ang="0">
                  <a:pos x="14" y="14"/>
                </a:cxn>
                <a:cxn ang="0">
                  <a:pos x="14" y="14"/>
                </a:cxn>
                <a:cxn ang="0">
                  <a:pos x="18" y="10"/>
                </a:cxn>
                <a:cxn ang="0">
                  <a:pos x="18" y="8"/>
                </a:cxn>
                <a:cxn ang="0">
                  <a:pos x="18" y="8"/>
                </a:cxn>
                <a:cxn ang="0">
                  <a:pos x="16" y="2"/>
                </a:cxn>
                <a:cxn ang="0">
                  <a:pos x="16" y="2"/>
                </a:cxn>
                <a:cxn ang="0">
                  <a:pos x="14" y="0"/>
                </a:cxn>
                <a:cxn ang="0">
                  <a:pos x="10" y="0"/>
                </a:cxn>
                <a:cxn ang="0">
                  <a:pos x="10" y="0"/>
                </a:cxn>
                <a:cxn ang="0">
                  <a:pos x="6" y="2"/>
                </a:cxn>
                <a:cxn ang="0">
                  <a:pos x="6" y="2"/>
                </a:cxn>
                <a:cxn ang="0">
                  <a:pos x="2" y="4"/>
                </a:cxn>
                <a:cxn ang="0">
                  <a:pos x="2" y="4"/>
                </a:cxn>
                <a:cxn ang="0">
                  <a:pos x="2" y="8"/>
                </a:cxn>
                <a:cxn ang="0">
                  <a:pos x="6" y="8"/>
                </a:cxn>
                <a:cxn ang="0">
                  <a:pos x="6" y="8"/>
                </a:cxn>
                <a:cxn ang="0">
                  <a:pos x="8" y="6"/>
                </a:cxn>
                <a:cxn ang="0">
                  <a:pos x="8" y="6"/>
                </a:cxn>
                <a:cxn ang="0">
                  <a:pos x="10" y="4"/>
                </a:cxn>
                <a:cxn ang="0">
                  <a:pos x="10" y="4"/>
                </a:cxn>
                <a:cxn ang="0">
                  <a:pos x="12" y="6"/>
                </a:cxn>
                <a:cxn ang="0">
                  <a:pos x="12" y="6"/>
                </a:cxn>
                <a:cxn ang="0">
                  <a:pos x="12" y="8"/>
                </a:cxn>
                <a:cxn ang="0">
                  <a:pos x="12" y="8"/>
                </a:cxn>
                <a:cxn ang="0">
                  <a:pos x="12" y="10"/>
                </a:cxn>
                <a:cxn ang="0">
                  <a:pos x="12" y="10"/>
                </a:cxn>
                <a:cxn ang="0">
                  <a:pos x="8" y="12"/>
                </a:cxn>
                <a:cxn ang="0">
                  <a:pos x="8" y="16"/>
                </a:cxn>
                <a:cxn ang="0">
                  <a:pos x="8" y="16"/>
                </a:cxn>
                <a:cxn ang="0">
                  <a:pos x="10" y="16"/>
                </a:cxn>
                <a:cxn ang="0">
                  <a:pos x="10" y="16"/>
                </a:cxn>
                <a:cxn ang="0">
                  <a:pos x="12" y="16"/>
                </a:cxn>
                <a:cxn ang="0">
                  <a:pos x="12" y="16"/>
                </a:cxn>
                <a:cxn ang="0">
                  <a:pos x="14" y="20"/>
                </a:cxn>
                <a:cxn ang="0">
                  <a:pos x="14" y="20"/>
                </a:cxn>
                <a:cxn ang="0">
                  <a:pos x="12" y="24"/>
                </a:cxn>
                <a:cxn ang="0">
                  <a:pos x="12" y="24"/>
                </a:cxn>
                <a:cxn ang="0">
                  <a:pos x="10" y="24"/>
                </a:cxn>
                <a:cxn ang="0">
                  <a:pos x="10" y="24"/>
                </a:cxn>
                <a:cxn ang="0">
                  <a:pos x="8" y="24"/>
                </a:cxn>
                <a:cxn ang="0">
                  <a:pos x="8" y="24"/>
                </a:cxn>
                <a:cxn ang="0">
                  <a:pos x="6" y="20"/>
                </a:cxn>
                <a:cxn ang="0">
                  <a:pos x="0" y="22"/>
                </a:cxn>
                <a:cxn ang="0">
                  <a:pos x="0" y="22"/>
                </a:cxn>
                <a:cxn ang="0">
                  <a:pos x="2" y="24"/>
                </a:cxn>
                <a:cxn ang="0">
                  <a:pos x="4" y="28"/>
                </a:cxn>
                <a:cxn ang="0">
                  <a:pos x="4" y="28"/>
                </a:cxn>
                <a:cxn ang="0">
                  <a:pos x="6" y="28"/>
                </a:cxn>
                <a:cxn ang="0">
                  <a:pos x="10" y="30"/>
                </a:cxn>
                <a:cxn ang="0">
                  <a:pos x="10" y="30"/>
                </a:cxn>
                <a:cxn ang="0">
                  <a:pos x="14" y="28"/>
                </a:cxn>
                <a:cxn ang="0">
                  <a:pos x="16" y="26"/>
                </a:cxn>
                <a:cxn ang="0">
                  <a:pos x="16" y="26"/>
                </a:cxn>
                <a:cxn ang="0">
                  <a:pos x="18" y="24"/>
                </a:cxn>
                <a:cxn ang="0">
                  <a:pos x="20" y="20"/>
                </a:cxn>
                <a:cxn ang="0">
                  <a:pos x="20" y="20"/>
                </a:cxn>
                <a:cxn ang="0">
                  <a:pos x="18" y="16"/>
                </a:cxn>
                <a:cxn ang="0">
                  <a:pos x="18" y="16"/>
                </a:cxn>
                <a:cxn ang="0">
                  <a:pos x="14" y="14"/>
                </a:cxn>
                <a:cxn ang="0">
                  <a:pos x="14" y="14"/>
                </a:cxn>
              </a:cxnLst>
              <a:rect l="0" t="0" r="r" b="b"/>
              <a:pathLst>
                <a:path w="20" h="30">
                  <a:moveTo>
                    <a:pt x="14" y="14"/>
                  </a:moveTo>
                  <a:lnTo>
                    <a:pt x="14" y="14"/>
                  </a:lnTo>
                  <a:lnTo>
                    <a:pt x="18" y="10"/>
                  </a:lnTo>
                  <a:lnTo>
                    <a:pt x="18" y="8"/>
                  </a:lnTo>
                  <a:lnTo>
                    <a:pt x="18" y="8"/>
                  </a:lnTo>
                  <a:lnTo>
                    <a:pt x="16" y="2"/>
                  </a:lnTo>
                  <a:lnTo>
                    <a:pt x="16" y="2"/>
                  </a:lnTo>
                  <a:lnTo>
                    <a:pt x="14" y="0"/>
                  </a:lnTo>
                  <a:lnTo>
                    <a:pt x="10" y="0"/>
                  </a:lnTo>
                  <a:lnTo>
                    <a:pt x="10" y="0"/>
                  </a:lnTo>
                  <a:lnTo>
                    <a:pt x="6" y="2"/>
                  </a:lnTo>
                  <a:lnTo>
                    <a:pt x="6" y="2"/>
                  </a:lnTo>
                  <a:lnTo>
                    <a:pt x="2" y="4"/>
                  </a:lnTo>
                  <a:lnTo>
                    <a:pt x="2" y="4"/>
                  </a:lnTo>
                  <a:lnTo>
                    <a:pt x="2" y="8"/>
                  </a:lnTo>
                  <a:lnTo>
                    <a:pt x="6" y="8"/>
                  </a:lnTo>
                  <a:lnTo>
                    <a:pt x="6" y="8"/>
                  </a:lnTo>
                  <a:lnTo>
                    <a:pt x="8" y="6"/>
                  </a:lnTo>
                  <a:lnTo>
                    <a:pt x="8" y="6"/>
                  </a:lnTo>
                  <a:lnTo>
                    <a:pt x="10" y="4"/>
                  </a:lnTo>
                  <a:lnTo>
                    <a:pt x="10" y="4"/>
                  </a:lnTo>
                  <a:lnTo>
                    <a:pt x="12" y="6"/>
                  </a:lnTo>
                  <a:lnTo>
                    <a:pt x="12" y="6"/>
                  </a:lnTo>
                  <a:lnTo>
                    <a:pt x="12" y="8"/>
                  </a:lnTo>
                  <a:lnTo>
                    <a:pt x="12" y="8"/>
                  </a:lnTo>
                  <a:lnTo>
                    <a:pt x="12" y="10"/>
                  </a:lnTo>
                  <a:lnTo>
                    <a:pt x="12" y="10"/>
                  </a:lnTo>
                  <a:lnTo>
                    <a:pt x="8" y="12"/>
                  </a:lnTo>
                  <a:lnTo>
                    <a:pt x="8" y="16"/>
                  </a:lnTo>
                  <a:lnTo>
                    <a:pt x="8" y="16"/>
                  </a:lnTo>
                  <a:lnTo>
                    <a:pt x="10" y="16"/>
                  </a:lnTo>
                  <a:lnTo>
                    <a:pt x="10" y="16"/>
                  </a:lnTo>
                  <a:lnTo>
                    <a:pt x="12" y="16"/>
                  </a:lnTo>
                  <a:lnTo>
                    <a:pt x="12" y="16"/>
                  </a:lnTo>
                  <a:lnTo>
                    <a:pt x="14" y="20"/>
                  </a:lnTo>
                  <a:lnTo>
                    <a:pt x="14" y="20"/>
                  </a:lnTo>
                  <a:lnTo>
                    <a:pt x="12" y="24"/>
                  </a:lnTo>
                  <a:lnTo>
                    <a:pt x="12" y="24"/>
                  </a:lnTo>
                  <a:lnTo>
                    <a:pt x="10" y="24"/>
                  </a:lnTo>
                  <a:lnTo>
                    <a:pt x="10" y="24"/>
                  </a:lnTo>
                  <a:lnTo>
                    <a:pt x="8" y="24"/>
                  </a:lnTo>
                  <a:lnTo>
                    <a:pt x="8" y="24"/>
                  </a:lnTo>
                  <a:lnTo>
                    <a:pt x="6" y="20"/>
                  </a:lnTo>
                  <a:lnTo>
                    <a:pt x="0" y="22"/>
                  </a:lnTo>
                  <a:lnTo>
                    <a:pt x="0" y="22"/>
                  </a:lnTo>
                  <a:lnTo>
                    <a:pt x="2" y="24"/>
                  </a:lnTo>
                  <a:lnTo>
                    <a:pt x="4" y="28"/>
                  </a:lnTo>
                  <a:lnTo>
                    <a:pt x="4" y="28"/>
                  </a:lnTo>
                  <a:lnTo>
                    <a:pt x="6" y="28"/>
                  </a:lnTo>
                  <a:lnTo>
                    <a:pt x="10" y="30"/>
                  </a:lnTo>
                  <a:lnTo>
                    <a:pt x="10" y="30"/>
                  </a:lnTo>
                  <a:lnTo>
                    <a:pt x="14" y="28"/>
                  </a:lnTo>
                  <a:lnTo>
                    <a:pt x="16" y="26"/>
                  </a:lnTo>
                  <a:lnTo>
                    <a:pt x="16" y="26"/>
                  </a:lnTo>
                  <a:lnTo>
                    <a:pt x="18" y="24"/>
                  </a:lnTo>
                  <a:lnTo>
                    <a:pt x="20" y="20"/>
                  </a:lnTo>
                  <a:lnTo>
                    <a:pt x="20" y="20"/>
                  </a:lnTo>
                  <a:lnTo>
                    <a:pt x="18" y="16"/>
                  </a:lnTo>
                  <a:lnTo>
                    <a:pt x="18" y="16"/>
                  </a:lnTo>
                  <a:lnTo>
                    <a:pt x="14" y="14"/>
                  </a:lnTo>
                  <a:lnTo>
                    <a:pt x="14" y="1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42" name="Freeform 1020"/>
            <p:cNvSpPr>
              <a:spLocks/>
            </p:cNvSpPr>
            <p:nvPr/>
          </p:nvSpPr>
          <p:spPr bwMode="auto">
            <a:xfrm>
              <a:off x="9917113" y="-1782763"/>
              <a:ext cx="38100" cy="69850"/>
            </a:xfrm>
            <a:custGeom>
              <a:avLst/>
              <a:gdLst/>
              <a:ahLst/>
              <a:cxnLst>
                <a:cxn ang="0">
                  <a:pos x="20" y="20"/>
                </a:cxn>
                <a:cxn ang="0">
                  <a:pos x="22" y="16"/>
                </a:cxn>
                <a:cxn ang="0">
                  <a:pos x="24" y="12"/>
                </a:cxn>
                <a:cxn ang="0">
                  <a:pos x="20" y="4"/>
                </a:cxn>
                <a:cxn ang="0">
                  <a:pos x="18" y="2"/>
                </a:cxn>
                <a:cxn ang="0">
                  <a:pos x="10" y="0"/>
                </a:cxn>
                <a:cxn ang="0">
                  <a:pos x="2" y="2"/>
                </a:cxn>
                <a:cxn ang="0">
                  <a:pos x="0" y="6"/>
                </a:cxn>
                <a:cxn ang="0">
                  <a:pos x="0" y="14"/>
                </a:cxn>
                <a:cxn ang="0">
                  <a:pos x="10" y="10"/>
                </a:cxn>
                <a:cxn ang="0">
                  <a:pos x="10" y="8"/>
                </a:cxn>
                <a:cxn ang="0">
                  <a:pos x="12" y="6"/>
                </a:cxn>
                <a:cxn ang="0">
                  <a:pos x="14" y="8"/>
                </a:cxn>
                <a:cxn ang="0">
                  <a:pos x="14" y="10"/>
                </a:cxn>
                <a:cxn ang="0">
                  <a:pos x="14" y="12"/>
                </a:cxn>
                <a:cxn ang="0">
                  <a:pos x="14" y="16"/>
                </a:cxn>
                <a:cxn ang="0">
                  <a:pos x="12" y="16"/>
                </a:cxn>
                <a:cxn ang="0">
                  <a:pos x="8" y="24"/>
                </a:cxn>
                <a:cxn ang="0">
                  <a:pos x="12" y="24"/>
                </a:cxn>
                <a:cxn ang="0">
                  <a:pos x="14" y="26"/>
                </a:cxn>
                <a:cxn ang="0">
                  <a:pos x="14" y="28"/>
                </a:cxn>
                <a:cxn ang="0">
                  <a:pos x="14" y="32"/>
                </a:cxn>
                <a:cxn ang="0">
                  <a:pos x="14" y="36"/>
                </a:cxn>
                <a:cxn ang="0">
                  <a:pos x="12" y="38"/>
                </a:cxn>
                <a:cxn ang="0">
                  <a:pos x="10" y="36"/>
                </a:cxn>
                <a:cxn ang="0">
                  <a:pos x="10" y="26"/>
                </a:cxn>
                <a:cxn ang="0">
                  <a:pos x="0" y="30"/>
                </a:cxn>
                <a:cxn ang="0">
                  <a:pos x="0" y="38"/>
                </a:cxn>
                <a:cxn ang="0">
                  <a:pos x="4" y="42"/>
                </a:cxn>
                <a:cxn ang="0">
                  <a:pos x="12" y="44"/>
                </a:cxn>
                <a:cxn ang="0">
                  <a:pos x="18" y="42"/>
                </a:cxn>
                <a:cxn ang="0">
                  <a:pos x="22" y="38"/>
                </a:cxn>
                <a:cxn ang="0">
                  <a:pos x="24" y="30"/>
                </a:cxn>
                <a:cxn ang="0">
                  <a:pos x="22" y="22"/>
                </a:cxn>
                <a:cxn ang="0">
                  <a:pos x="20" y="20"/>
                </a:cxn>
              </a:cxnLst>
              <a:rect l="0" t="0" r="r" b="b"/>
              <a:pathLst>
                <a:path w="24" h="44">
                  <a:moveTo>
                    <a:pt x="20" y="20"/>
                  </a:moveTo>
                  <a:lnTo>
                    <a:pt x="20" y="20"/>
                  </a:lnTo>
                  <a:lnTo>
                    <a:pt x="22" y="16"/>
                  </a:lnTo>
                  <a:lnTo>
                    <a:pt x="22" y="16"/>
                  </a:lnTo>
                  <a:lnTo>
                    <a:pt x="24" y="12"/>
                  </a:lnTo>
                  <a:lnTo>
                    <a:pt x="24" y="12"/>
                  </a:lnTo>
                  <a:lnTo>
                    <a:pt x="22" y="6"/>
                  </a:lnTo>
                  <a:lnTo>
                    <a:pt x="20" y="4"/>
                  </a:lnTo>
                  <a:lnTo>
                    <a:pt x="20" y="4"/>
                  </a:lnTo>
                  <a:lnTo>
                    <a:pt x="18" y="2"/>
                  </a:lnTo>
                  <a:lnTo>
                    <a:pt x="10" y="0"/>
                  </a:lnTo>
                  <a:lnTo>
                    <a:pt x="10" y="0"/>
                  </a:lnTo>
                  <a:lnTo>
                    <a:pt x="6" y="0"/>
                  </a:lnTo>
                  <a:lnTo>
                    <a:pt x="2" y="2"/>
                  </a:lnTo>
                  <a:lnTo>
                    <a:pt x="2" y="2"/>
                  </a:lnTo>
                  <a:lnTo>
                    <a:pt x="0" y="6"/>
                  </a:lnTo>
                  <a:lnTo>
                    <a:pt x="0" y="10"/>
                  </a:lnTo>
                  <a:lnTo>
                    <a:pt x="0" y="14"/>
                  </a:lnTo>
                  <a:lnTo>
                    <a:pt x="10" y="14"/>
                  </a:lnTo>
                  <a:lnTo>
                    <a:pt x="10" y="10"/>
                  </a:lnTo>
                  <a:lnTo>
                    <a:pt x="10" y="10"/>
                  </a:lnTo>
                  <a:lnTo>
                    <a:pt x="10" y="8"/>
                  </a:lnTo>
                  <a:lnTo>
                    <a:pt x="10" y="8"/>
                  </a:lnTo>
                  <a:lnTo>
                    <a:pt x="12" y="6"/>
                  </a:lnTo>
                  <a:lnTo>
                    <a:pt x="12" y="6"/>
                  </a:lnTo>
                  <a:lnTo>
                    <a:pt x="14" y="8"/>
                  </a:lnTo>
                  <a:lnTo>
                    <a:pt x="14" y="8"/>
                  </a:lnTo>
                  <a:lnTo>
                    <a:pt x="14" y="10"/>
                  </a:lnTo>
                  <a:lnTo>
                    <a:pt x="14" y="12"/>
                  </a:lnTo>
                  <a:lnTo>
                    <a:pt x="14" y="12"/>
                  </a:lnTo>
                  <a:lnTo>
                    <a:pt x="14" y="16"/>
                  </a:lnTo>
                  <a:lnTo>
                    <a:pt x="14" y="16"/>
                  </a:lnTo>
                  <a:lnTo>
                    <a:pt x="12" y="16"/>
                  </a:lnTo>
                  <a:lnTo>
                    <a:pt x="12" y="16"/>
                  </a:lnTo>
                  <a:lnTo>
                    <a:pt x="8" y="18"/>
                  </a:lnTo>
                  <a:lnTo>
                    <a:pt x="8" y="24"/>
                  </a:lnTo>
                  <a:lnTo>
                    <a:pt x="8" y="24"/>
                  </a:lnTo>
                  <a:lnTo>
                    <a:pt x="12" y="24"/>
                  </a:lnTo>
                  <a:lnTo>
                    <a:pt x="12" y="24"/>
                  </a:lnTo>
                  <a:lnTo>
                    <a:pt x="14" y="26"/>
                  </a:lnTo>
                  <a:lnTo>
                    <a:pt x="14" y="26"/>
                  </a:lnTo>
                  <a:lnTo>
                    <a:pt x="14" y="28"/>
                  </a:lnTo>
                  <a:lnTo>
                    <a:pt x="14" y="32"/>
                  </a:lnTo>
                  <a:lnTo>
                    <a:pt x="14" y="32"/>
                  </a:lnTo>
                  <a:lnTo>
                    <a:pt x="14" y="36"/>
                  </a:lnTo>
                  <a:lnTo>
                    <a:pt x="14" y="36"/>
                  </a:lnTo>
                  <a:lnTo>
                    <a:pt x="12" y="38"/>
                  </a:lnTo>
                  <a:lnTo>
                    <a:pt x="12" y="38"/>
                  </a:lnTo>
                  <a:lnTo>
                    <a:pt x="10" y="36"/>
                  </a:lnTo>
                  <a:lnTo>
                    <a:pt x="10" y="36"/>
                  </a:lnTo>
                  <a:lnTo>
                    <a:pt x="10" y="34"/>
                  </a:lnTo>
                  <a:lnTo>
                    <a:pt x="10" y="26"/>
                  </a:lnTo>
                  <a:lnTo>
                    <a:pt x="0" y="26"/>
                  </a:lnTo>
                  <a:lnTo>
                    <a:pt x="0" y="30"/>
                  </a:lnTo>
                  <a:lnTo>
                    <a:pt x="0" y="30"/>
                  </a:lnTo>
                  <a:lnTo>
                    <a:pt x="0" y="38"/>
                  </a:lnTo>
                  <a:lnTo>
                    <a:pt x="0" y="38"/>
                  </a:lnTo>
                  <a:lnTo>
                    <a:pt x="4" y="42"/>
                  </a:lnTo>
                  <a:lnTo>
                    <a:pt x="4" y="42"/>
                  </a:lnTo>
                  <a:lnTo>
                    <a:pt x="12" y="44"/>
                  </a:lnTo>
                  <a:lnTo>
                    <a:pt x="12" y="44"/>
                  </a:lnTo>
                  <a:lnTo>
                    <a:pt x="18" y="42"/>
                  </a:lnTo>
                  <a:lnTo>
                    <a:pt x="18" y="42"/>
                  </a:lnTo>
                  <a:lnTo>
                    <a:pt x="22" y="38"/>
                  </a:lnTo>
                  <a:lnTo>
                    <a:pt x="22" y="38"/>
                  </a:lnTo>
                  <a:lnTo>
                    <a:pt x="24" y="30"/>
                  </a:lnTo>
                  <a:lnTo>
                    <a:pt x="24" y="30"/>
                  </a:lnTo>
                  <a:lnTo>
                    <a:pt x="22" y="22"/>
                  </a:lnTo>
                  <a:lnTo>
                    <a:pt x="22" y="22"/>
                  </a:lnTo>
                  <a:lnTo>
                    <a:pt x="20" y="20"/>
                  </a:lnTo>
                  <a:lnTo>
                    <a:pt x="20"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43" name="Freeform 1021"/>
            <p:cNvSpPr>
              <a:spLocks/>
            </p:cNvSpPr>
            <p:nvPr/>
          </p:nvSpPr>
          <p:spPr bwMode="auto">
            <a:xfrm>
              <a:off x="9237663" y="-1779588"/>
              <a:ext cx="92075" cy="69850"/>
            </a:xfrm>
            <a:custGeom>
              <a:avLst/>
              <a:gdLst/>
              <a:ahLst/>
              <a:cxnLst>
                <a:cxn ang="0">
                  <a:pos x="0" y="44"/>
                </a:cxn>
                <a:cxn ang="0">
                  <a:pos x="12" y="44"/>
                </a:cxn>
                <a:cxn ang="0">
                  <a:pos x="12" y="24"/>
                </a:cxn>
                <a:cxn ang="0">
                  <a:pos x="22" y="24"/>
                </a:cxn>
                <a:cxn ang="0">
                  <a:pos x="22" y="44"/>
                </a:cxn>
                <a:cxn ang="0">
                  <a:pos x="22" y="44"/>
                </a:cxn>
                <a:cxn ang="0">
                  <a:pos x="36" y="44"/>
                </a:cxn>
                <a:cxn ang="0">
                  <a:pos x="36" y="24"/>
                </a:cxn>
                <a:cxn ang="0">
                  <a:pos x="46" y="24"/>
                </a:cxn>
                <a:cxn ang="0">
                  <a:pos x="46" y="44"/>
                </a:cxn>
                <a:cxn ang="0">
                  <a:pos x="46" y="44"/>
                </a:cxn>
                <a:cxn ang="0">
                  <a:pos x="58" y="44"/>
                </a:cxn>
                <a:cxn ang="0">
                  <a:pos x="58" y="0"/>
                </a:cxn>
                <a:cxn ang="0">
                  <a:pos x="58" y="0"/>
                </a:cxn>
                <a:cxn ang="0">
                  <a:pos x="0" y="0"/>
                </a:cxn>
                <a:cxn ang="0">
                  <a:pos x="0" y="44"/>
                </a:cxn>
              </a:cxnLst>
              <a:rect l="0" t="0" r="r" b="b"/>
              <a:pathLst>
                <a:path w="58" h="44">
                  <a:moveTo>
                    <a:pt x="0" y="44"/>
                  </a:moveTo>
                  <a:lnTo>
                    <a:pt x="12" y="44"/>
                  </a:lnTo>
                  <a:lnTo>
                    <a:pt x="12" y="24"/>
                  </a:lnTo>
                  <a:lnTo>
                    <a:pt x="22" y="24"/>
                  </a:lnTo>
                  <a:lnTo>
                    <a:pt x="22" y="44"/>
                  </a:lnTo>
                  <a:lnTo>
                    <a:pt x="22" y="44"/>
                  </a:lnTo>
                  <a:lnTo>
                    <a:pt x="36" y="44"/>
                  </a:lnTo>
                  <a:lnTo>
                    <a:pt x="36" y="24"/>
                  </a:lnTo>
                  <a:lnTo>
                    <a:pt x="46" y="24"/>
                  </a:lnTo>
                  <a:lnTo>
                    <a:pt x="46" y="44"/>
                  </a:lnTo>
                  <a:lnTo>
                    <a:pt x="46" y="44"/>
                  </a:lnTo>
                  <a:lnTo>
                    <a:pt x="58" y="44"/>
                  </a:lnTo>
                  <a:lnTo>
                    <a:pt x="58" y="0"/>
                  </a:lnTo>
                  <a:lnTo>
                    <a:pt x="58"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44" name="Freeform 1022"/>
            <p:cNvSpPr>
              <a:spLocks/>
            </p:cNvSpPr>
            <p:nvPr/>
          </p:nvSpPr>
          <p:spPr bwMode="auto">
            <a:xfrm>
              <a:off x="934878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45" name="Freeform 1023"/>
            <p:cNvSpPr>
              <a:spLocks/>
            </p:cNvSpPr>
            <p:nvPr/>
          </p:nvSpPr>
          <p:spPr bwMode="auto">
            <a:xfrm>
              <a:off x="9383713" y="-1779588"/>
              <a:ext cx="57150" cy="69850"/>
            </a:xfrm>
            <a:custGeom>
              <a:avLst/>
              <a:gdLst/>
              <a:ahLst/>
              <a:cxnLst>
                <a:cxn ang="0">
                  <a:pos x="24" y="24"/>
                </a:cxn>
                <a:cxn ang="0">
                  <a:pos x="14" y="24"/>
                </a:cxn>
                <a:cxn ang="0">
                  <a:pos x="14" y="0"/>
                </a:cxn>
                <a:cxn ang="0">
                  <a:pos x="14" y="0"/>
                </a:cxn>
                <a:cxn ang="0">
                  <a:pos x="0" y="0"/>
                </a:cxn>
                <a:cxn ang="0">
                  <a:pos x="0" y="44"/>
                </a:cxn>
                <a:cxn ang="0">
                  <a:pos x="36" y="44"/>
                </a:cxn>
                <a:cxn ang="0">
                  <a:pos x="36" y="0"/>
                </a:cxn>
                <a:cxn ang="0">
                  <a:pos x="36" y="0"/>
                </a:cxn>
                <a:cxn ang="0">
                  <a:pos x="24" y="0"/>
                </a:cxn>
                <a:cxn ang="0">
                  <a:pos x="24" y="24"/>
                </a:cxn>
              </a:cxnLst>
              <a:rect l="0" t="0" r="r" b="b"/>
              <a:pathLst>
                <a:path w="36" h="44">
                  <a:moveTo>
                    <a:pt x="24" y="24"/>
                  </a:moveTo>
                  <a:lnTo>
                    <a:pt x="14" y="24"/>
                  </a:lnTo>
                  <a:lnTo>
                    <a:pt x="14" y="0"/>
                  </a:lnTo>
                  <a:lnTo>
                    <a:pt x="14" y="0"/>
                  </a:lnTo>
                  <a:lnTo>
                    <a:pt x="0" y="0"/>
                  </a:lnTo>
                  <a:lnTo>
                    <a:pt x="0" y="44"/>
                  </a:lnTo>
                  <a:lnTo>
                    <a:pt x="36" y="44"/>
                  </a:lnTo>
                  <a:lnTo>
                    <a:pt x="36" y="0"/>
                  </a:lnTo>
                  <a:lnTo>
                    <a:pt x="36" y="0"/>
                  </a:lnTo>
                  <a:lnTo>
                    <a:pt x="24" y="0"/>
                  </a:lnTo>
                  <a:lnTo>
                    <a:pt x="2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46" name="Freeform 1024"/>
            <p:cNvSpPr>
              <a:spLocks/>
            </p:cNvSpPr>
            <p:nvPr/>
          </p:nvSpPr>
          <p:spPr bwMode="auto">
            <a:xfrm>
              <a:off x="945991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47" name="Freeform 1025"/>
            <p:cNvSpPr>
              <a:spLocks/>
            </p:cNvSpPr>
            <p:nvPr/>
          </p:nvSpPr>
          <p:spPr bwMode="auto">
            <a:xfrm>
              <a:off x="9513888" y="-1779588"/>
              <a:ext cx="76200" cy="69850"/>
            </a:xfrm>
            <a:custGeom>
              <a:avLst/>
              <a:gdLst/>
              <a:ahLst/>
              <a:cxnLst>
                <a:cxn ang="0">
                  <a:pos x="36" y="24"/>
                </a:cxn>
                <a:cxn ang="0">
                  <a:pos x="24" y="24"/>
                </a:cxn>
                <a:cxn ang="0">
                  <a:pos x="24" y="24"/>
                </a:cxn>
                <a:cxn ang="0">
                  <a:pos x="24" y="0"/>
                </a:cxn>
                <a:cxn ang="0">
                  <a:pos x="24" y="0"/>
                </a:cxn>
                <a:cxn ang="0">
                  <a:pos x="12" y="0"/>
                </a:cxn>
                <a:cxn ang="0">
                  <a:pos x="12" y="0"/>
                </a:cxn>
                <a:cxn ang="0">
                  <a:pos x="12" y="24"/>
                </a:cxn>
                <a:cxn ang="0">
                  <a:pos x="0" y="24"/>
                </a:cxn>
                <a:cxn ang="0">
                  <a:pos x="0" y="24"/>
                </a:cxn>
                <a:cxn ang="0">
                  <a:pos x="0" y="44"/>
                </a:cxn>
                <a:cxn ang="0">
                  <a:pos x="0" y="44"/>
                </a:cxn>
                <a:cxn ang="0">
                  <a:pos x="14" y="44"/>
                </a:cxn>
                <a:cxn ang="0">
                  <a:pos x="14" y="44"/>
                </a:cxn>
                <a:cxn ang="0">
                  <a:pos x="14" y="24"/>
                </a:cxn>
                <a:cxn ang="0">
                  <a:pos x="24" y="24"/>
                </a:cxn>
                <a:cxn ang="0">
                  <a:pos x="24" y="24"/>
                </a:cxn>
                <a:cxn ang="0">
                  <a:pos x="24" y="44"/>
                </a:cxn>
                <a:cxn ang="0">
                  <a:pos x="24" y="44"/>
                </a:cxn>
                <a:cxn ang="0">
                  <a:pos x="36" y="44"/>
                </a:cxn>
                <a:cxn ang="0">
                  <a:pos x="36" y="44"/>
                </a:cxn>
                <a:cxn ang="0">
                  <a:pos x="36" y="24"/>
                </a:cxn>
                <a:cxn ang="0">
                  <a:pos x="48" y="24"/>
                </a:cxn>
                <a:cxn ang="0">
                  <a:pos x="48" y="24"/>
                </a:cxn>
                <a:cxn ang="0">
                  <a:pos x="48" y="0"/>
                </a:cxn>
                <a:cxn ang="0">
                  <a:pos x="48" y="0"/>
                </a:cxn>
                <a:cxn ang="0">
                  <a:pos x="36" y="0"/>
                </a:cxn>
                <a:cxn ang="0">
                  <a:pos x="36" y="0"/>
                </a:cxn>
                <a:cxn ang="0">
                  <a:pos x="36" y="24"/>
                </a:cxn>
                <a:cxn ang="0">
                  <a:pos x="36" y="24"/>
                </a:cxn>
              </a:cxnLst>
              <a:rect l="0" t="0" r="r" b="b"/>
              <a:pathLst>
                <a:path w="48" h="44">
                  <a:moveTo>
                    <a:pt x="36" y="24"/>
                  </a:moveTo>
                  <a:lnTo>
                    <a:pt x="24" y="24"/>
                  </a:lnTo>
                  <a:lnTo>
                    <a:pt x="24" y="24"/>
                  </a:lnTo>
                  <a:lnTo>
                    <a:pt x="24" y="0"/>
                  </a:lnTo>
                  <a:lnTo>
                    <a:pt x="24" y="0"/>
                  </a:lnTo>
                  <a:lnTo>
                    <a:pt x="12" y="0"/>
                  </a:lnTo>
                  <a:lnTo>
                    <a:pt x="12" y="0"/>
                  </a:lnTo>
                  <a:lnTo>
                    <a:pt x="12" y="24"/>
                  </a:lnTo>
                  <a:lnTo>
                    <a:pt x="0" y="24"/>
                  </a:lnTo>
                  <a:lnTo>
                    <a:pt x="0" y="24"/>
                  </a:lnTo>
                  <a:lnTo>
                    <a:pt x="0" y="44"/>
                  </a:lnTo>
                  <a:lnTo>
                    <a:pt x="0" y="44"/>
                  </a:lnTo>
                  <a:lnTo>
                    <a:pt x="14" y="44"/>
                  </a:lnTo>
                  <a:lnTo>
                    <a:pt x="14" y="44"/>
                  </a:lnTo>
                  <a:lnTo>
                    <a:pt x="14" y="24"/>
                  </a:lnTo>
                  <a:lnTo>
                    <a:pt x="24" y="24"/>
                  </a:lnTo>
                  <a:lnTo>
                    <a:pt x="24" y="24"/>
                  </a:lnTo>
                  <a:lnTo>
                    <a:pt x="24" y="44"/>
                  </a:lnTo>
                  <a:lnTo>
                    <a:pt x="24" y="44"/>
                  </a:lnTo>
                  <a:lnTo>
                    <a:pt x="36" y="44"/>
                  </a:lnTo>
                  <a:lnTo>
                    <a:pt x="36" y="44"/>
                  </a:lnTo>
                  <a:lnTo>
                    <a:pt x="36" y="24"/>
                  </a:lnTo>
                  <a:lnTo>
                    <a:pt x="48" y="24"/>
                  </a:lnTo>
                  <a:lnTo>
                    <a:pt x="48" y="24"/>
                  </a:lnTo>
                  <a:lnTo>
                    <a:pt x="48" y="0"/>
                  </a:lnTo>
                  <a:lnTo>
                    <a:pt x="48" y="0"/>
                  </a:lnTo>
                  <a:lnTo>
                    <a:pt x="36" y="0"/>
                  </a:lnTo>
                  <a:lnTo>
                    <a:pt x="36" y="0"/>
                  </a:lnTo>
                  <a:lnTo>
                    <a:pt x="36" y="24"/>
                  </a:lnTo>
                  <a:lnTo>
                    <a:pt x="36"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48" name="Freeform 1026"/>
            <p:cNvSpPr>
              <a:spLocks/>
            </p:cNvSpPr>
            <p:nvPr/>
          </p:nvSpPr>
          <p:spPr bwMode="auto">
            <a:xfrm>
              <a:off x="9494838" y="-1779588"/>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49" name="Freeform 1027"/>
            <p:cNvSpPr>
              <a:spLocks/>
            </p:cNvSpPr>
            <p:nvPr/>
          </p:nvSpPr>
          <p:spPr bwMode="auto">
            <a:xfrm>
              <a:off x="960596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50" name="Freeform 1028"/>
            <p:cNvSpPr>
              <a:spLocks/>
            </p:cNvSpPr>
            <p:nvPr/>
          </p:nvSpPr>
          <p:spPr bwMode="auto">
            <a:xfrm>
              <a:off x="96440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51" name="Freeform 1029"/>
            <p:cNvSpPr>
              <a:spLocks/>
            </p:cNvSpPr>
            <p:nvPr/>
          </p:nvSpPr>
          <p:spPr bwMode="auto">
            <a:xfrm>
              <a:off x="96821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52" name="Freeform 1030"/>
            <p:cNvSpPr>
              <a:spLocks/>
            </p:cNvSpPr>
            <p:nvPr/>
          </p:nvSpPr>
          <p:spPr bwMode="auto">
            <a:xfrm>
              <a:off x="9717088"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53" name="Freeform 1031"/>
            <p:cNvSpPr>
              <a:spLocks/>
            </p:cNvSpPr>
            <p:nvPr/>
          </p:nvSpPr>
          <p:spPr bwMode="auto">
            <a:xfrm>
              <a:off x="9755188" y="-1779588"/>
              <a:ext cx="57150" cy="66675"/>
            </a:xfrm>
            <a:custGeom>
              <a:avLst/>
              <a:gdLst/>
              <a:ahLst/>
              <a:cxnLst>
                <a:cxn ang="0">
                  <a:pos x="0" y="42"/>
                </a:cxn>
                <a:cxn ang="0">
                  <a:pos x="0" y="42"/>
                </a:cxn>
                <a:cxn ang="0">
                  <a:pos x="12" y="42"/>
                </a:cxn>
                <a:cxn ang="0">
                  <a:pos x="12" y="24"/>
                </a:cxn>
                <a:cxn ang="0">
                  <a:pos x="24" y="24"/>
                </a:cxn>
                <a:cxn ang="0">
                  <a:pos x="24" y="42"/>
                </a:cxn>
                <a:cxn ang="0">
                  <a:pos x="36" y="42"/>
                </a:cxn>
                <a:cxn ang="0">
                  <a:pos x="36" y="0"/>
                </a:cxn>
                <a:cxn ang="0">
                  <a:pos x="36" y="0"/>
                </a:cxn>
                <a:cxn ang="0">
                  <a:pos x="0" y="0"/>
                </a:cxn>
                <a:cxn ang="0">
                  <a:pos x="0" y="42"/>
                </a:cxn>
              </a:cxnLst>
              <a:rect l="0" t="0" r="r" b="b"/>
              <a:pathLst>
                <a:path w="36" h="42">
                  <a:moveTo>
                    <a:pt x="0" y="42"/>
                  </a:moveTo>
                  <a:lnTo>
                    <a:pt x="0" y="42"/>
                  </a:lnTo>
                  <a:lnTo>
                    <a:pt x="12" y="42"/>
                  </a:lnTo>
                  <a:lnTo>
                    <a:pt x="12" y="24"/>
                  </a:lnTo>
                  <a:lnTo>
                    <a:pt x="24" y="24"/>
                  </a:lnTo>
                  <a:lnTo>
                    <a:pt x="24" y="42"/>
                  </a:lnTo>
                  <a:lnTo>
                    <a:pt x="36" y="42"/>
                  </a:lnTo>
                  <a:lnTo>
                    <a:pt x="36" y="0"/>
                  </a:lnTo>
                  <a:lnTo>
                    <a:pt x="36" y="0"/>
                  </a:lnTo>
                  <a:lnTo>
                    <a:pt x="0" y="0"/>
                  </a:lnTo>
                  <a:lnTo>
                    <a:pt x="0"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54" name="Freeform 1032"/>
            <p:cNvSpPr>
              <a:spLocks/>
            </p:cNvSpPr>
            <p:nvPr/>
          </p:nvSpPr>
          <p:spPr bwMode="auto">
            <a:xfrm>
              <a:off x="10063163" y="-1779588"/>
              <a:ext cx="95250" cy="69850"/>
            </a:xfrm>
            <a:custGeom>
              <a:avLst/>
              <a:gdLst/>
              <a:ahLst/>
              <a:cxnLst>
                <a:cxn ang="0">
                  <a:pos x="0" y="44"/>
                </a:cxn>
                <a:cxn ang="0">
                  <a:pos x="12" y="44"/>
                </a:cxn>
                <a:cxn ang="0">
                  <a:pos x="12" y="24"/>
                </a:cxn>
                <a:cxn ang="0">
                  <a:pos x="24" y="24"/>
                </a:cxn>
                <a:cxn ang="0">
                  <a:pos x="24" y="44"/>
                </a:cxn>
                <a:cxn ang="0">
                  <a:pos x="24" y="44"/>
                </a:cxn>
                <a:cxn ang="0">
                  <a:pos x="36" y="44"/>
                </a:cxn>
                <a:cxn ang="0">
                  <a:pos x="36" y="24"/>
                </a:cxn>
                <a:cxn ang="0">
                  <a:pos x="48" y="24"/>
                </a:cxn>
                <a:cxn ang="0">
                  <a:pos x="48" y="44"/>
                </a:cxn>
                <a:cxn ang="0">
                  <a:pos x="48" y="44"/>
                </a:cxn>
                <a:cxn ang="0">
                  <a:pos x="60" y="44"/>
                </a:cxn>
                <a:cxn ang="0">
                  <a:pos x="60" y="0"/>
                </a:cxn>
                <a:cxn ang="0">
                  <a:pos x="60" y="0"/>
                </a:cxn>
                <a:cxn ang="0">
                  <a:pos x="0" y="0"/>
                </a:cxn>
                <a:cxn ang="0">
                  <a:pos x="0" y="44"/>
                </a:cxn>
              </a:cxnLst>
              <a:rect l="0" t="0" r="r" b="b"/>
              <a:pathLst>
                <a:path w="60" h="44">
                  <a:moveTo>
                    <a:pt x="0" y="44"/>
                  </a:moveTo>
                  <a:lnTo>
                    <a:pt x="12" y="44"/>
                  </a:lnTo>
                  <a:lnTo>
                    <a:pt x="12" y="24"/>
                  </a:lnTo>
                  <a:lnTo>
                    <a:pt x="24" y="24"/>
                  </a:lnTo>
                  <a:lnTo>
                    <a:pt x="24" y="44"/>
                  </a:lnTo>
                  <a:lnTo>
                    <a:pt x="24" y="44"/>
                  </a:lnTo>
                  <a:lnTo>
                    <a:pt x="36" y="44"/>
                  </a:lnTo>
                  <a:lnTo>
                    <a:pt x="36" y="24"/>
                  </a:lnTo>
                  <a:lnTo>
                    <a:pt x="48" y="24"/>
                  </a:lnTo>
                  <a:lnTo>
                    <a:pt x="48" y="44"/>
                  </a:lnTo>
                  <a:lnTo>
                    <a:pt x="48" y="44"/>
                  </a:lnTo>
                  <a:lnTo>
                    <a:pt x="60" y="44"/>
                  </a:lnTo>
                  <a:lnTo>
                    <a:pt x="60" y="0"/>
                  </a:lnTo>
                  <a:lnTo>
                    <a:pt x="60"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55" name="Freeform 1033"/>
            <p:cNvSpPr>
              <a:spLocks/>
            </p:cNvSpPr>
            <p:nvPr/>
          </p:nvSpPr>
          <p:spPr bwMode="auto">
            <a:xfrm>
              <a:off x="1017428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56" name="Freeform 1034"/>
            <p:cNvSpPr>
              <a:spLocks/>
            </p:cNvSpPr>
            <p:nvPr/>
          </p:nvSpPr>
          <p:spPr bwMode="auto">
            <a:xfrm>
              <a:off x="10212388" y="-1779588"/>
              <a:ext cx="57150" cy="69850"/>
            </a:xfrm>
            <a:custGeom>
              <a:avLst/>
              <a:gdLst/>
              <a:ahLst/>
              <a:cxnLst>
                <a:cxn ang="0">
                  <a:pos x="24" y="24"/>
                </a:cxn>
                <a:cxn ang="0">
                  <a:pos x="12" y="24"/>
                </a:cxn>
                <a:cxn ang="0">
                  <a:pos x="12" y="0"/>
                </a:cxn>
                <a:cxn ang="0">
                  <a:pos x="12" y="0"/>
                </a:cxn>
                <a:cxn ang="0">
                  <a:pos x="0" y="0"/>
                </a:cxn>
                <a:cxn ang="0">
                  <a:pos x="0" y="44"/>
                </a:cxn>
                <a:cxn ang="0">
                  <a:pos x="36" y="44"/>
                </a:cxn>
                <a:cxn ang="0">
                  <a:pos x="36" y="0"/>
                </a:cxn>
                <a:cxn ang="0">
                  <a:pos x="36" y="0"/>
                </a:cxn>
                <a:cxn ang="0">
                  <a:pos x="24" y="0"/>
                </a:cxn>
                <a:cxn ang="0">
                  <a:pos x="24" y="24"/>
                </a:cxn>
              </a:cxnLst>
              <a:rect l="0" t="0" r="r" b="b"/>
              <a:pathLst>
                <a:path w="36" h="44">
                  <a:moveTo>
                    <a:pt x="24" y="24"/>
                  </a:moveTo>
                  <a:lnTo>
                    <a:pt x="12" y="24"/>
                  </a:lnTo>
                  <a:lnTo>
                    <a:pt x="12" y="0"/>
                  </a:lnTo>
                  <a:lnTo>
                    <a:pt x="12" y="0"/>
                  </a:lnTo>
                  <a:lnTo>
                    <a:pt x="0" y="0"/>
                  </a:lnTo>
                  <a:lnTo>
                    <a:pt x="0" y="44"/>
                  </a:lnTo>
                  <a:lnTo>
                    <a:pt x="36" y="44"/>
                  </a:lnTo>
                  <a:lnTo>
                    <a:pt x="36" y="0"/>
                  </a:lnTo>
                  <a:lnTo>
                    <a:pt x="36" y="0"/>
                  </a:lnTo>
                  <a:lnTo>
                    <a:pt x="24" y="0"/>
                  </a:lnTo>
                  <a:lnTo>
                    <a:pt x="2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57" name="Freeform 1035"/>
            <p:cNvSpPr>
              <a:spLocks/>
            </p:cNvSpPr>
            <p:nvPr/>
          </p:nvSpPr>
          <p:spPr bwMode="auto">
            <a:xfrm>
              <a:off x="1028541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58" name="Freeform 1036"/>
            <p:cNvSpPr>
              <a:spLocks/>
            </p:cNvSpPr>
            <p:nvPr/>
          </p:nvSpPr>
          <p:spPr bwMode="auto">
            <a:xfrm>
              <a:off x="10342563" y="-1779588"/>
              <a:ext cx="73025" cy="69850"/>
            </a:xfrm>
            <a:custGeom>
              <a:avLst/>
              <a:gdLst/>
              <a:ahLst/>
              <a:cxnLst>
                <a:cxn ang="0">
                  <a:pos x="34" y="24"/>
                </a:cxn>
                <a:cxn ang="0">
                  <a:pos x="24" y="24"/>
                </a:cxn>
                <a:cxn ang="0">
                  <a:pos x="24" y="24"/>
                </a:cxn>
                <a:cxn ang="0">
                  <a:pos x="24" y="0"/>
                </a:cxn>
                <a:cxn ang="0">
                  <a:pos x="24" y="0"/>
                </a:cxn>
                <a:cxn ang="0">
                  <a:pos x="10" y="0"/>
                </a:cxn>
                <a:cxn ang="0">
                  <a:pos x="10" y="0"/>
                </a:cxn>
                <a:cxn ang="0">
                  <a:pos x="10" y="24"/>
                </a:cxn>
                <a:cxn ang="0">
                  <a:pos x="0" y="24"/>
                </a:cxn>
                <a:cxn ang="0">
                  <a:pos x="0" y="24"/>
                </a:cxn>
                <a:cxn ang="0">
                  <a:pos x="0" y="44"/>
                </a:cxn>
                <a:cxn ang="0">
                  <a:pos x="0" y="44"/>
                </a:cxn>
                <a:cxn ang="0">
                  <a:pos x="12" y="44"/>
                </a:cxn>
                <a:cxn ang="0">
                  <a:pos x="12" y="44"/>
                </a:cxn>
                <a:cxn ang="0">
                  <a:pos x="12" y="24"/>
                </a:cxn>
                <a:cxn ang="0">
                  <a:pos x="22" y="24"/>
                </a:cxn>
                <a:cxn ang="0">
                  <a:pos x="22" y="24"/>
                </a:cxn>
                <a:cxn ang="0">
                  <a:pos x="22" y="44"/>
                </a:cxn>
                <a:cxn ang="0">
                  <a:pos x="22" y="44"/>
                </a:cxn>
                <a:cxn ang="0">
                  <a:pos x="34" y="44"/>
                </a:cxn>
                <a:cxn ang="0">
                  <a:pos x="34" y="44"/>
                </a:cxn>
                <a:cxn ang="0">
                  <a:pos x="34" y="24"/>
                </a:cxn>
                <a:cxn ang="0">
                  <a:pos x="46" y="24"/>
                </a:cxn>
                <a:cxn ang="0">
                  <a:pos x="46" y="24"/>
                </a:cxn>
                <a:cxn ang="0">
                  <a:pos x="46" y="0"/>
                </a:cxn>
                <a:cxn ang="0">
                  <a:pos x="46" y="0"/>
                </a:cxn>
                <a:cxn ang="0">
                  <a:pos x="34" y="0"/>
                </a:cxn>
                <a:cxn ang="0">
                  <a:pos x="34" y="0"/>
                </a:cxn>
                <a:cxn ang="0">
                  <a:pos x="34" y="24"/>
                </a:cxn>
                <a:cxn ang="0">
                  <a:pos x="34" y="24"/>
                </a:cxn>
              </a:cxnLst>
              <a:rect l="0" t="0" r="r" b="b"/>
              <a:pathLst>
                <a:path w="46" h="44">
                  <a:moveTo>
                    <a:pt x="34" y="24"/>
                  </a:moveTo>
                  <a:lnTo>
                    <a:pt x="24" y="24"/>
                  </a:lnTo>
                  <a:lnTo>
                    <a:pt x="24" y="24"/>
                  </a:lnTo>
                  <a:lnTo>
                    <a:pt x="24" y="0"/>
                  </a:lnTo>
                  <a:lnTo>
                    <a:pt x="24" y="0"/>
                  </a:lnTo>
                  <a:lnTo>
                    <a:pt x="10" y="0"/>
                  </a:lnTo>
                  <a:lnTo>
                    <a:pt x="10" y="0"/>
                  </a:lnTo>
                  <a:lnTo>
                    <a:pt x="10" y="24"/>
                  </a:lnTo>
                  <a:lnTo>
                    <a:pt x="0" y="24"/>
                  </a:lnTo>
                  <a:lnTo>
                    <a:pt x="0" y="24"/>
                  </a:lnTo>
                  <a:lnTo>
                    <a:pt x="0" y="44"/>
                  </a:lnTo>
                  <a:lnTo>
                    <a:pt x="0" y="44"/>
                  </a:lnTo>
                  <a:lnTo>
                    <a:pt x="12" y="44"/>
                  </a:lnTo>
                  <a:lnTo>
                    <a:pt x="12" y="44"/>
                  </a:lnTo>
                  <a:lnTo>
                    <a:pt x="12" y="24"/>
                  </a:lnTo>
                  <a:lnTo>
                    <a:pt x="22" y="24"/>
                  </a:lnTo>
                  <a:lnTo>
                    <a:pt x="22" y="24"/>
                  </a:lnTo>
                  <a:lnTo>
                    <a:pt x="22" y="44"/>
                  </a:lnTo>
                  <a:lnTo>
                    <a:pt x="22" y="44"/>
                  </a:lnTo>
                  <a:lnTo>
                    <a:pt x="34" y="44"/>
                  </a:lnTo>
                  <a:lnTo>
                    <a:pt x="34" y="44"/>
                  </a:lnTo>
                  <a:lnTo>
                    <a:pt x="34" y="24"/>
                  </a:lnTo>
                  <a:lnTo>
                    <a:pt x="46" y="24"/>
                  </a:lnTo>
                  <a:lnTo>
                    <a:pt x="46" y="24"/>
                  </a:lnTo>
                  <a:lnTo>
                    <a:pt x="46" y="0"/>
                  </a:lnTo>
                  <a:lnTo>
                    <a:pt x="46" y="0"/>
                  </a:lnTo>
                  <a:lnTo>
                    <a:pt x="34" y="0"/>
                  </a:lnTo>
                  <a:lnTo>
                    <a:pt x="34" y="0"/>
                  </a:lnTo>
                  <a:lnTo>
                    <a:pt x="34" y="24"/>
                  </a:lnTo>
                  <a:lnTo>
                    <a:pt x="3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59" name="Freeform 1037"/>
            <p:cNvSpPr>
              <a:spLocks/>
            </p:cNvSpPr>
            <p:nvPr/>
          </p:nvSpPr>
          <p:spPr bwMode="auto">
            <a:xfrm>
              <a:off x="10323513" y="-1779588"/>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60" name="Freeform 1038"/>
            <p:cNvSpPr>
              <a:spLocks/>
            </p:cNvSpPr>
            <p:nvPr/>
          </p:nvSpPr>
          <p:spPr bwMode="auto">
            <a:xfrm>
              <a:off x="1043463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61" name="Freeform 1039"/>
            <p:cNvSpPr>
              <a:spLocks/>
            </p:cNvSpPr>
            <p:nvPr/>
          </p:nvSpPr>
          <p:spPr bwMode="auto">
            <a:xfrm>
              <a:off x="10469563" y="-1779588"/>
              <a:ext cx="22225" cy="69850"/>
            </a:xfrm>
            <a:custGeom>
              <a:avLst/>
              <a:gdLst/>
              <a:ahLst/>
              <a:cxnLst>
                <a:cxn ang="0">
                  <a:pos x="0" y="44"/>
                </a:cxn>
                <a:cxn ang="0">
                  <a:pos x="0" y="44"/>
                </a:cxn>
                <a:cxn ang="0">
                  <a:pos x="14" y="44"/>
                </a:cxn>
                <a:cxn ang="0">
                  <a:pos x="14" y="44"/>
                </a:cxn>
                <a:cxn ang="0">
                  <a:pos x="14" y="0"/>
                </a:cxn>
                <a:cxn ang="0">
                  <a:pos x="14" y="0"/>
                </a:cxn>
                <a:cxn ang="0">
                  <a:pos x="0" y="0"/>
                </a:cxn>
                <a:cxn ang="0">
                  <a:pos x="0" y="0"/>
                </a:cxn>
                <a:cxn ang="0">
                  <a:pos x="0" y="44"/>
                </a:cxn>
                <a:cxn ang="0">
                  <a:pos x="0" y="44"/>
                </a:cxn>
              </a:cxnLst>
              <a:rect l="0" t="0" r="r" b="b"/>
              <a:pathLst>
                <a:path w="14" h="44">
                  <a:moveTo>
                    <a:pt x="0" y="44"/>
                  </a:moveTo>
                  <a:lnTo>
                    <a:pt x="0" y="44"/>
                  </a:lnTo>
                  <a:lnTo>
                    <a:pt x="14" y="44"/>
                  </a:lnTo>
                  <a:lnTo>
                    <a:pt x="14" y="44"/>
                  </a:lnTo>
                  <a:lnTo>
                    <a:pt x="14" y="0"/>
                  </a:lnTo>
                  <a:lnTo>
                    <a:pt x="14"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62" name="Freeform 1040"/>
            <p:cNvSpPr>
              <a:spLocks/>
            </p:cNvSpPr>
            <p:nvPr/>
          </p:nvSpPr>
          <p:spPr bwMode="auto">
            <a:xfrm>
              <a:off x="105076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63" name="Freeform 1041"/>
            <p:cNvSpPr>
              <a:spLocks/>
            </p:cNvSpPr>
            <p:nvPr/>
          </p:nvSpPr>
          <p:spPr bwMode="auto">
            <a:xfrm>
              <a:off x="105457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64" name="Freeform 1042"/>
            <p:cNvSpPr>
              <a:spLocks/>
            </p:cNvSpPr>
            <p:nvPr/>
          </p:nvSpPr>
          <p:spPr bwMode="auto">
            <a:xfrm>
              <a:off x="10580688" y="-1779588"/>
              <a:ext cx="57150" cy="66675"/>
            </a:xfrm>
            <a:custGeom>
              <a:avLst/>
              <a:gdLst/>
              <a:ahLst/>
              <a:cxnLst>
                <a:cxn ang="0">
                  <a:pos x="0" y="42"/>
                </a:cxn>
                <a:cxn ang="0">
                  <a:pos x="0" y="42"/>
                </a:cxn>
                <a:cxn ang="0">
                  <a:pos x="14" y="42"/>
                </a:cxn>
                <a:cxn ang="0">
                  <a:pos x="14" y="24"/>
                </a:cxn>
                <a:cxn ang="0">
                  <a:pos x="24" y="24"/>
                </a:cxn>
                <a:cxn ang="0">
                  <a:pos x="24" y="42"/>
                </a:cxn>
                <a:cxn ang="0">
                  <a:pos x="36" y="42"/>
                </a:cxn>
                <a:cxn ang="0">
                  <a:pos x="36" y="0"/>
                </a:cxn>
                <a:cxn ang="0">
                  <a:pos x="36" y="0"/>
                </a:cxn>
                <a:cxn ang="0">
                  <a:pos x="0" y="0"/>
                </a:cxn>
                <a:cxn ang="0">
                  <a:pos x="0" y="42"/>
                </a:cxn>
              </a:cxnLst>
              <a:rect l="0" t="0" r="r" b="b"/>
              <a:pathLst>
                <a:path w="36" h="42">
                  <a:moveTo>
                    <a:pt x="0" y="42"/>
                  </a:moveTo>
                  <a:lnTo>
                    <a:pt x="0" y="42"/>
                  </a:lnTo>
                  <a:lnTo>
                    <a:pt x="14" y="42"/>
                  </a:lnTo>
                  <a:lnTo>
                    <a:pt x="14" y="24"/>
                  </a:lnTo>
                  <a:lnTo>
                    <a:pt x="24" y="24"/>
                  </a:lnTo>
                  <a:lnTo>
                    <a:pt x="24" y="42"/>
                  </a:lnTo>
                  <a:lnTo>
                    <a:pt x="36" y="42"/>
                  </a:lnTo>
                  <a:lnTo>
                    <a:pt x="36" y="0"/>
                  </a:lnTo>
                  <a:lnTo>
                    <a:pt x="36" y="0"/>
                  </a:lnTo>
                  <a:lnTo>
                    <a:pt x="0" y="0"/>
                  </a:lnTo>
                  <a:lnTo>
                    <a:pt x="0"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65" name="Freeform 1043"/>
            <p:cNvSpPr>
              <a:spLocks/>
            </p:cNvSpPr>
            <p:nvPr/>
          </p:nvSpPr>
          <p:spPr bwMode="auto">
            <a:xfrm>
              <a:off x="10298113" y="-4021138"/>
              <a:ext cx="50800" cy="47625"/>
            </a:xfrm>
            <a:custGeom>
              <a:avLst/>
              <a:gdLst/>
              <a:ahLst/>
              <a:cxnLst>
                <a:cxn ang="0">
                  <a:pos x="22" y="24"/>
                </a:cxn>
                <a:cxn ang="0">
                  <a:pos x="16" y="24"/>
                </a:cxn>
                <a:cxn ang="0">
                  <a:pos x="10" y="24"/>
                </a:cxn>
                <a:cxn ang="0">
                  <a:pos x="0" y="20"/>
                </a:cxn>
                <a:cxn ang="0">
                  <a:pos x="2" y="24"/>
                </a:cxn>
                <a:cxn ang="0">
                  <a:pos x="4" y="28"/>
                </a:cxn>
                <a:cxn ang="0">
                  <a:pos x="16" y="30"/>
                </a:cxn>
                <a:cxn ang="0">
                  <a:pos x="24" y="28"/>
                </a:cxn>
                <a:cxn ang="0">
                  <a:pos x="30" y="26"/>
                </a:cxn>
                <a:cxn ang="0">
                  <a:pos x="32" y="20"/>
                </a:cxn>
                <a:cxn ang="0">
                  <a:pos x="30" y="16"/>
                </a:cxn>
                <a:cxn ang="0">
                  <a:pos x="26" y="12"/>
                </a:cxn>
                <a:cxn ang="0">
                  <a:pos x="18" y="10"/>
                </a:cxn>
                <a:cxn ang="0">
                  <a:pos x="10" y="8"/>
                </a:cxn>
                <a:cxn ang="0">
                  <a:pos x="8" y="8"/>
                </a:cxn>
                <a:cxn ang="0">
                  <a:pos x="10" y="6"/>
                </a:cxn>
                <a:cxn ang="0">
                  <a:pos x="16" y="4"/>
                </a:cxn>
                <a:cxn ang="0">
                  <a:pos x="20" y="6"/>
                </a:cxn>
                <a:cxn ang="0">
                  <a:pos x="22" y="8"/>
                </a:cxn>
                <a:cxn ang="0">
                  <a:pos x="32" y="8"/>
                </a:cxn>
                <a:cxn ang="0">
                  <a:pos x="28" y="2"/>
                </a:cxn>
                <a:cxn ang="0">
                  <a:pos x="22" y="0"/>
                </a:cxn>
                <a:cxn ang="0">
                  <a:pos x="16" y="0"/>
                </a:cxn>
                <a:cxn ang="0">
                  <a:pos x="8" y="0"/>
                </a:cxn>
                <a:cxn ang="0">
                  <a:pos x="2" y="4"/>
                </a:cxn>
                <a:cxn ang="0">
                  <a:pos x="2" y="8"/>
                </a:cxn>
                <a:cxn ang="0">
                  <a:pos x="4" y="14"/>
                </a:cxn>
                <a:cxn ang="0">
                  <a:pos x="14" y="16"/>
                </a:cxn>
                <a:cxn ang="0">
                  <a:pos x="20" y="18"/>
                </a:cxn>
                <a:cxn ang="0">
                  <a:pos x="24" y="18"/>
                </a:cxn>
                <a:cxn ang="0">
                  <a:pos x="24" y="20"/>
                </a:cxn>
                <a:cxn ang="0">
                  <a:pos x="22" y="24"/>
                </a:cxn>
              </a:cxnLst>
              <a:rect l="0" t="0" r="r" b="b"/>
              <a:pathLst>
                <a:path w="32" h="30">
                  <a:moveTo>
                    <a:pt x="22" y="24"/>
                  </a:moveTo>
                  <a:lnTo>
                    <a:pt x="22" y="24"/>
                  </a:lnTo>
                  <a:lnTo>
                    <a:pt x="16" y="24"/>
                  </a:lnTo>
                  <a:lnTo>
                    <a:pt x="16" y="24"/>
                  </a:lnTo>
                  <a:lnTo>
                    <a:pt x="10" y="24"/>
                  </a:lnTo>
                  <a:lnTo>
                    <a:pt x="10" y="24"/>
                  </a:lnTo>
                  <a:lnTo>
                    <a:pt x="8" y="20"/>
                  </a:lnTo>
                  <a:lnTo>
                    <a:pt x="0" y="20"/>
                  </a:lnTo>
                  <a:lnTo>
                    <a:pt x="0" y="20"/>
                  </a:lnTo>
                  <a:lnTo>
                    <a:pt x="2" y="24"/>
                  </a:lnTo>
                  <a:lnTo>
                    <a:pt x="4" y="28"/>
                  </a:lnTo>
                  <a:lnTo>
                    <a:pt x="4" y="28"/>
                  </a:lnTo>
                  <a:lnTo>
                    <a:pt x="10" y="30"/>
                  </a:lnTo>
                  <a:lnTo>
                    <a:pt x="16" y="30"/>
                  </a:lnTo>
                  <a:lnTo>
                    <a:pt x="16" y="30"/>
                  </a:lnTo>
                  <a:lnTo>
                    <a:pt x="24" y="28"/>
                  </a:lnTo>
                  <a:lnTo>
                    <a:pt x="24" y="28"/>
                  </a:lnTo>
                  <a:lnTo>
                    <a:pt x="30" y="26"/>
                  </a:lnTo>
                  <a:lnTo>
                    <a:pt x="30" y="26"/>
                  </a:lnTo>
                  <a:lnTo>
                    <a:pt x="32" y="20"/>
                  </a:lnTo>
                  <a:lnTo>
                    <a:pt x="32" y="20"/>
                  </a:lnTo>
                  <a:lnTo>
                    <a:pt x="30" y="16"/>
                  </a:lnTo>
                  <a:lnTo>
                    <a:pt x="30" y="16"/>
                  </a:lnTo>
                  <a:lnTo>
                    <a:pt x="26" y="12"/>
                  </a:lnTo>
                  <a:lnTo>
                    <a:pt x="26" y="12"/>
                  </a:lnTo>
                  <a:lnTo>
                    <a:pt x="18" y="10"/>
                  </a:lnTo>
                  <a:lnTo>
                    <a:pt x="18" y="10"/>
                  </a:lnTo>
                  <a:lnTo>
                    <a:pt x="10" y="8"/>
                  </a:lnTo>
                  <a:lnTo>
                    <a:pt x="10" y="8"/>
                  </a:lnTo>
                  <a:lnTo>
                    <a:pt x="8" y="8"/>
                  </a:lnTo>
                  <a:lnTo>
                    <a:pt x="8" y="8"/>
                  </a:lnTo>
                  <a:lnTo>
                    <a:pt x="10" y="6"/>
                  </a:lnTo>
                  <a:lnTo>
                    <a:pt x="10" y="6"/>
                  </a:lnTo>
                  <a:lnTo>
                    <a:pt x="16" y="4"/>
                  </a:lnTo>
                  <a:lnTo>
                    <a:pt x="16" y="4"/>
                  </a:lnTo>
                  <a:lnTo>
                    <a:pt x="20" y="6"/>
                  </a:lnTo>
                  <a:lnTo>
                    <a:pt x="20" y="6"/>
                  </a:lnTo>
                  <a:lnTo>
                    <a:pt x="22" y="8"/>
                  </a:lnTo>
                  <a:lnTo>
                    <a:pt x="32" y="8"/>
                  </a:lnTo>
                  <a:lnTo>
                    <a:pt x="32" y="8"/>
                  </a:lnTo>
                  <a:lnTo>
                    <a:pt x="30" y="4"/>
                  </a:lnTo>
                  <a:lnTo>
                    <a:pt x="28" y="2"/>
                  </a:lnTo>
                  <a:lnTo>
                    <a:pt x="28" y="2"/>
                  </a:lnTo>
                  <a:lnTo>
                    <a:pt x="22" y="0"/>
                  </a:lnTo>
                  <a:lnTo>
                    <a:pt x="16" y="0"/>
                  </a:lnTo>
                  <a:lnTo>
                    <a:pt x="16" y="0"/>
                  </a:lnTo>
                  <a:lnTo>
                    <a:pt x="8" y="0"/>
                  </a:lnTo>
                  <a:lnTo>
                    <a:pt x="8" y="0"/>
                  </a:lnTo>
                  <a:lnTo>
                    <a:pt x="2" y="4"/>
                  </a:lnTo>
                  <a:lnTo>
                    <a:pt x="2" y="4"/>
                  </a:lnTo>
                  <a:lnTo>
                    <a:pt x="2" y="8"/>
                  </a:lnTo>
                  <a:lnTo>
                    <a:pt x="2" y="8"/>
                  </a:lnTo>
                  <a:lnTo>
                    <a:pt x="2" y="10"/>
                  </a:lnTo>
                  <a:lnTo>
                    <a:pt x="4" y="14"/>
                  </a:lnTo>
                  <a:lnTo>
                    <a:pt x="4" y="14"/>
                  </a:lnTo>
                  <a:lnTo>
                    <a:pt x="14" y="16"/>
                  </a:lnTo>
                  <a:lnTo>
                    <a:pt x="14" y="16"/>
                  </a:lnTo>
                  <a:lnTo>
                    <a:pt x="20" y="18"/>
                  </a:lnTo>
                  <a:lnTo>
                    <a:pt x="20" y="18"/>
                  </a:lnTo>
                  <a:lnTo>
                    <a:pt x="24" y="18"/>
                  </a:lnTo>
                  <a:lnTo>
                    <a:pt x="24" y="18"/>
                  </a:lnTo>
                  <a:lnTo>
                    <a:pt x="24" y="20"/>
                  </a:lnTo>
                  <a:lnTo>
                    <a:pt x="24" y="20"/>
                  </a:lnTo>
                  <a:lnTo>
                    <a:pt x="22" y="24"/>
                  </a:lnTo>
                  <a:lnTo>
                    <a:pt x="22"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66" name="Freeform 1044"/>
            <p:cNvSpPr>
              <a:spLocks/>
            </p:cNvSpPr>
            <p:nvPr/>
          </p:nvSpPr>
          <p:spPr bwMode="auto">
            <a:xfrm>
              <a:off x="9758363" y="-4021138"/>
              <a:ext cx="15875" cy="31750"/>
            </a:xfrm>
            <a:custGeom>
              <a:avLst/>
              <a:gdLst/>
              <a:ahLst/>
              <a:cxnLst>
                <a:cxn ang="0">
                  <a:pos x="2" y="20"/>
                </a:cxn>
                <a:cxn ang="0">
                  <a:pos x="2" y="20"/>
                </a:cxn>
                <a:cxn ang="0">
                  <a:pos x="4" y="20"/>
                </a:cxn>
                <a:cxn ang="0">
                  <a:pos x="4" y="20"/>
                </a:cxn>
                <a:cxn ang="0">
                  <a:pos x="8" y="20"/>
                </a:cxn>
                <a:cxn ang="0">
                  <a:pos x="8" y="20"/>
                </a:cxn>
                <a:cxn ang="0">
                  <a:pos x="10" y="18"/>
                </a:cxn>
                <a:cxn ang="0">
                  <a:pos x="10" y="18"/>
                </a:cxn>
                <a:cxn ang="0">
                  <a:pos x="10" y="10"/>
                </a:cxn>
                <a:cxn ang="0">
                  <a:pos x="10" y="10"/>
                </a:cxn>
                <a:cxn ang="0">
                  <a:pos x="10" y="2"/>
                </a:cxn>
                <a:cxn ang="0">
                  <a:pos x="10" y="2"/>
                </a:cxn>
                <a:cxn ang="0">
                  <a:pos x="8" y="0"/>
                </a:cxn>
                <a:cxn ang="0">
                  <a:pos x="8" y="0"/>
                </a:cxn>
                <a:cxn ang="0">
                  <a:pos x="4" y="0"/>
                </a:cxn>
                <a:cxn ang="0">
                  <a:pos x="4" y="0"/>
                </a:cxn>
                <a:cxn ang="0">
                  <a:pos x="2" y="0"/>
                </a:cxn>
                <a:cxn ang="0">
                  <a:pos x="2" y="0"/>
                </a:cxn>
                <a:cxn ang="0">
                  <a:pos x="0" y="2"/>
                </a:cxn>
                <a:cxn ang="0">
                  <a:pos x="0" y="2"/>
                </a:cxn>
                <a:cxn ang="0">
                  <a:pos x="0" y="10"/>
                </a:cxn>
                <a:cxn ang="0">
                  <a:pos x="0" y="10"/>
                </a:cxn>
                <a:cxn ang="0">
                  <a:pos x="0" y="16"/>
                </a:cxn>
                <a:cxn ang="0">
                  <a:pos x="0" y="16"/>
                </a:cxn>
                <a:cxn ang="0">
                  <a:pos x="2" y="20"/>
                </a:cxn>
                <a:cxn ang="0">
                  <a:pos x="2" y="20"/>
                </a:cxn>
              </a:cxnLst>
              <a:rect l="0" t="0" r="r" b="b"/>
              <a:pathLst>
                <a:path w="10" h="20">
                  <a:moveTo>
                    <a:pt x="2" y="20"/>
                  </a:moveTo>
                  <a:lnTo>
                    <a:pt x="2" y="20"/>
                  </a:lnTo>
                  <a:lnTo>
                    <a:pt x="4" y="20"/>
                  </a:lnTo>
                  <a:lnTo>
                    <a:pt x="4" y="20"/>
                  </a:lnTo>
                  <a:lnTo>
                    <a:pt x="8" y="20"/>
                  </a:lnTo>
                  <a:lnTo>
                    <a:pt x="8" y="20"/>
                  </a:lnTo>
                  <a:lnTo>
                    <a:pt x="10" y="18"/>
                  </a:lnTo>
                  <a:lnTo>
                    <a:pt x="10" y="18"/>
                  </a:lnTo>
                  <a:lnTo>
                    <a:pt x="10" y="10"/>
                  </a:lnTo>
                  <a:lnTo>
                    <a:pt x="10" y="10"/>
                  </a:lnTo>
                  <a:lnTo>
                    <a:pt x="10" y="2"/>
                  </a:lnTo>
                  <a:lnTo>
                    <a:pt x="10" y="2"/>
                  </a:lnTo>
                  <a:lnTo>
                    <a:pt x="8" y="0"/>
                  </a:lnTo>
                  <a:lnTo>
                    <a:pt x="8" y="0"/>
                  </a:lnTo>
                  <a:lnTo>
                    <a:pt x="4" y="0"/>
                  </a:lnTo>
                  <a:lnTo>
                    <a:pt x="4" y="0"/>
                  </a:lnTo>
                  <a:lnTo>
                    <a:pt x="2" y="0"/>
                  </a:lnTo>
                  <a:lnTo>
                    <a:pt x="2" y="0"/>
                  </a:lnTo>
                  <a:lnTo>
                    <a:pt x="0" y="2"/>
                  </a:lnTo>
                  <a:lnTo>
                    <a:pt x="0" y="2"/>
                  </a:lnTo>
                  <a:lnTo>
                    <a:pt x="0" y="10"/>
                  </a:lnTo>
                  <a:lnTo>
                    <a:pt x="0" y="10"/>
                  </a:lnTo>
                  <a:lnTo>
                    <a:pt x="0" y="16"/>
                  </a:lnTo>
                  <a:lnTo>
                    <a:pt x="0" y="16"/>
                  </a:lnTo>
                  <a:lnTo>
                    <a:pt x="2" y="20"/>
                  </a:lnTo>
                  <a:lnTo>
                    <a:pt x="2"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267" name="Freeform 1045"/>
            <p:cNvSpPr>
              <a:spLocks/>
            </p:cNvSpPr>
            <p:nvPr/>
          </p:nvSpPr>
          <p:spPr bwMode="auto">
            <a:xfrm>
              <a:off x="10225088" y="-4014788"/>
              <a:ext cx="15875" cy="31750"/>
            </a:xfrm>
            <a:custGeom>
              <a:avLst/>
              <a:gdLst/>
              <a:ahLst/>
              <a:cxnLst>
                <a:cxn ang="0">
                  <a:pos x="4" y="20"/>
                </a:cxn>
                <a:cxn ang="0">
                  <a:pos x="4" y="20"/>
                </a:cxn>
                <a:cxn ang="0">
                  <a:pos x="6" y="20"/>
                </a:cxn>
                <a:cxn ang="0">
                  <a:pos x="6" y="20"/>
                </a:cxn>
                <a:cxn ang="0">
                  <a:pos x="8" y="20"/>
                </a:cxn>
                <a:cxn ang="0">
                  <a:pos x="8" y="20"/>
                </a:cxn>
                <a:cxn ang="0">
                  <a:pos x="10" y="16"/>
                </a:cxn>
                <a:cxn ang="0">
                  <a:pos x="10" y="16"/>
                </a:cxn>
                <a:cxn ang="0">
                  <a:pos x="10" y="10"/>
                </a:cxn>
                <a:cxn ang="0">
                  <a:pos x="10" y="10"/>
                </a:cxn>
                <a:cxn ang="0">
                  <a:pos x="10" y="2"/>
                </a:cxn>
                <a:cxn ang="0">
                  <a:pos x="10" y="2"/>
                </a:cxn>
                <a:cxn ang="0">
                  <a:pos x="8" y="0"/>
                </a:cxn>
                <a:cxn ang="0">
                  <a:pos x="8" y="0"/>
                </a:cxn>
                <a:cxn ang="0">
                  <a:pos x="6" y="0"/>
                </a:cxn>
                <a:cxn ang="0">
                  <a:pos x="6" y="0"/>
                </a:cxn>
                <a:cxn ang="0">
                  <a:pos x="4" y="0"/>
                </a:cxn>
                <a:cxn ang="0">
                  <a:pos x="4" y="0"/>
                </a:cxn>
                <a:cxn ang="0">
                  <a:pos x="2" y="2"/>
                </a:cxn>
                <a:cxn ang="0">
                  <a:pos x="2" y="2"/>
                </a:cxn>
                <a:cxn ang="0">
                  <a:pos x="0" y="10"/>
                </a:cxn>
                <a:cxn ang="0">
                  <a:pos x="0" y="10"/>
                </a:cxn>
                <a:cxn ang="0">
                  <a:pos x="2" y="16"/>
                </a:cxn>
                <a:cxn ang="0">
                  <a:pos x="2" y="16"/>
                </a:cxn>
                <a:cxn ang="0">
                  <a:pos x="4" y="20"/>
                </a:cxn>
                <a:cxn ang="0">
                  <a:pos x="4" y="20"/>
                </a:cxn>
              </a:cxnLst>
              <a:rect l="0" t="0" r="r" b="b"/>
              <a:pathLst>
                <a:path w="10" h="20">
                  <a:moveTo>
                    <a:pt x="4" y="20"/>
                  </a:moveTo>
                  <a:lnTo>
                    <a:pt x="4" y="20"/>
                  </a:lnTo>
                  <a:lnTo>
                    <a:pt x="6" y="20"/>
                  </a:lnTo>
                  <a:lnTo>
                    <a:pt x="6" y="20"/>
                  </a:lnTo>
                  <a:lnTo>
                    <a:pt x="8" y="20"/>
                  </a:lnTo>
                  <a:lnTo>
                    <a:pt x="8" y="20"/>
                  </a:lnTo>
                  <a:lnTo>
                    <a:pt x="10" y="16"/>
                  </a:lnTo>
                  <a:lnTo>
                    <a:pt x="10" y="16"/>
                  </a:lnTo>
                  <a:lnTo>
                    <a:pt x="10" y="10"/>
                  </a:lnTo>
                  <a:lnTo>
                    <a:pt x="10" y="10"/>
                  </a:lnTo>
                  <a:lnTo>
                    <a:pt x="10" y="2"/>
                  </a:lnTo>
                  <a:lnTo>
                    <a:pt x="10" y="2"/>
                  </a:lnTo>
                  <a:lnTo>
                    <a:pt x="8" y="0"/>
                  </a:lnTo>
                  <a:lnTo>
                    <a:pt x="8" y="0"/>
                  </a:lnTo>
                  <a:lnTo>
                    <a:pt x="6" y="0"/>
                  </a:lnTo>
                  <a:lnTo>
                    <a:pt x="6" y="0"/>
                  </a:lnTo>
                  <a:lnTo>
                    <a:pt x="4" y="0"/>
                  </a:lnTo>
                  <a:lnTo>
                    <a:pt x="4" y="0"/>
                  </a:lnTo>
                  <a:lnTo>
                    <a:pt x="2" y="2"/>
                  </a:lnTo>
                  <a:lnTo>
                    <a:pt x="2" y="2"/>
                  </a:lnTo>
                  <a:lnTo>
                    <a:pt x="0" y="10"/>
                  </a:lnTo>
                  <a:lnTo>
                    <a:pt x="0" y="10"/>
                  </a:lnTo>
                  <a:lnTo>
                    <a:pt x="2" y="16"/>
                  </a:lnTo>
                  <a:lnTo>
                    <a:pt x="2" y="16"/>
                  </a:lnTo>
                  <a:lnTo>
                    <a:pt x="4" y="20"/>
                  </a:lnTo>
                  <a:lnTo>
                    <a:pt x="4"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268" name="Freeform 1046"/>
            <p:cNvSpPr>
              <a:spLocks/>
            </p:cNvSpPr>
            <p:nvPr/>
          </p:nvSpPr>
          <p:spPr bwMode="auto">
            <a:xfrm>
              <a:off x="10177463" y="-4014788"/>
              <a:ext cx="15875" cy="31750"/>
            </a:xfrm>
            <a:custGeom>
              <a:avLst/>
              <a:gdLst/>
              <a:ahLst/>
              <a:cxnLst>
                <a:cxn ang="0">
                  <a:pos x="2" y="20"/>
                </a:cxn>
                <a:cxn ang="0">
                  <a:pos x="2" y="20"/>
                </a:cxn>
                <a:cxn ang="0">
                  <a:pos x="4" y="20"/>
                </a:cxn>
                <a:cxn ang="0">
                  <a:pos x="4" y="20"/>
                </a:cxn>
                <a:cxn ang="0">
                  <a:pos x="8" y="20"/>
                </a:cxn>
                <a:cxn ang="0">
                  <a:pos x="8" y="20"/>
                </a:cxn>
                <a:cxn ang="0">
                  <a:pos x="8" y="16"/>
                </a:cxn>
                <a:cxn ang="0">
                  <a:pos x="8" y="16"/>
                </a:cxn>
                <a:cxn ang="0">
                  <a:pos x="10" y="10"/>
                </a:cxn>
                <a:cxn ang="0">
                  <a:pos x="10" y="10"/>
                </a:cxn>
                <a:cxn ang="0">
                  <a:pos x="8" y="2"/>
                </a:cxn>
                <a:cxn ang="0">
                  <a:pos x="8" y="2"/>
                </a:cxn>
                <a:cxn ang="0">
                  <a:pos x="8" y="0"/>
                </a:cxn>
                <a:cxn ang="0">
                  <a:pos x="8" y="0"/>
                </a:cxn>
                <a:cxn ang="0">
                  <a:pos x="4" y="0"/>
                </a:cxn>
                <a:cxn ang="0">
                  <a:pos x="4" y="0"/>
                </a:cxn>
                <a:cxn ang="0">
                  <a:pos x="2" y="0"/>
                </a:cxn>
                <a:cxn ang="0">
                  <a:pos x="2" y="0"/>
                </a:cxn>
                <a:cxn ang="0">
                  <a:pos x="0" y="2"/>
                </a:cxn>
                <a:cxn ang="0">
                  <a:pos x="0" y="2"/>
                </a:cxn>
                <a:cxn ang="0">
                  <a:pos x="0" y="10"/>
                </a:cxn>
                <a:cxn ang="0">
                  <a:pos x="0" y="10"/>
                </a:cxn>
                <a:cxn ang="0">
                  <a:pos x="0" y="16"/>
                </a:cxn>
                <a:cxn ang="0">
                  <a:pos x="0" y="16"/>
                </a:cxn>
                <a:cxn ang="0">
                  <a:pos x="2" y="20"/>
                </a:cxn>
                <a:cxn ang="0">
                  <a:pos x="2" y="20"/>
                </a:cxn>
              </a:cxnLst>
              <a:rect l="0" t="0" r="r" b="b"/>
              <a:pathLst>
                <a:path w="10" h="20">
                  <a:moveTo>
                    <a:pt x="2" y="20"/>
                  </a:moveTo>
                  <a:lnTo>
                    <a:pt x="2" y="20"/>
                  </a:lnTo>
                  <a:lnTo>
                    <a:pt x="4" y="20"/>
                  </a:lnTo>
                  <a:lnTo>
                    <a:pt x="4" y="20"/>
                  </a:lnTo>
                  <a:lnTo>
                    <a:pt x="8" y="20"/>
                  </a:lnTo>
                  <a:lnTo>
                    <a:pt x="8" y="20"/>
                  </a:lnTo>
                  <a:lnTo>
                    <a:pt x="8" y="16"/>
                  </a:lnTo>
                  <a:lnTo>
                    <a:pt x="8" y="16"/>
                  </a:lnTo>
                  <a:lnTo>
                    <a:pt x="10" y="10"/>
                  </a:lnTo>
                  <a:lnTo>
                    <a:pt x="10" y="10"/>
                  </a:lnTo>
                  <a:lnTo>
                    <a:pt x="8" y="2"/>
                  </a:lnTo>
                  <a:lnTo>
                    <a:pt x="8" y="2"/>
                  </a:lnTo>
                  <a:lnTo>
                    <a:pt x="8" y="0"/>
                  </a:lnTo>
                  <a:lnTo>
                    <a:pt x="8" y="0"/>
                  </a:lnTo>
                  <a:lnTo>
                    <a:pt x="4" y="0"/>
                  </a:lnTo>
                  <a:lnTo>
                    <a:pt x="4" y="0"/>
                  </a:lnTo>
                  <a:lnTo>
                    <a:pt x="2" y="0"/>
                  </a:lnTo>
                  <a:lnTo>
                    <a:pt x="2" y="0"/>
                  </a:lnTo>
                  <a:lnTo>
                    <a:pt x="0" y="2"/>
                  </a:lnTo>
                  <a:lnTo>
                    <a:pt x="0" y="2"/>
                  </a:lnTo>
                  <a:lnTo>
                    <a:pt x="0" y="10"/>
                  </a:lnTo>
                  <a:lnTo>
                    <a:pt x="0" y="10"/>
                  </a:lnTo>
                  <a:lnTo>
                    <a:pt x="0" y="16"/>
                  </a:lnTo>
                  <a:lnTo>
                    <a:pt x="0" y="16"/>
                  </a:lnTo>
                  <a:lnTo>
                    <a:pt x="2" y="20"/>
                  </a:lnTo>
                  <a:lnTo>
                    <a:pt x="2"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269" name="Freeform 1047"/>
            <p:cNvSpPr>
              <a:spLocks/>
            </p:cNvSpPr>
            <p:nvPr/>
          </p:nvSpPr>
          <p:spPr bwMode="auto">
            <a:xfrm>
              <a:off x="9434513" y="-4027488"/>
              <a:ext cx="41275" cy="69850"/>
            </a:xfrm>
            <a:custGeom>
              <a:avLst/>
              <a:gdLst/>
              <a:ahLst/>
              <a:cxnLst>
                <a:cxn ang="0">
                  <a:pos x="6" y="42"/>
                </a:cxn>
                <a:cxn ang="0">
                  <a:pos x="14" y="44"/>
                </a:cxn>
                <a:cxn ang="0">
                  <a:pos x="20" y="42"/>
                </a:cxn>
                <a:cxn ang="0">
                  <a:pos x="24" y="38"/>
                </a:cxn>
                <a:cxn ang="0">
                  <a:pos x="26" y="30"/>
                </a:cxn>
                <a:cxn ang="0">
                  <a:pos x="24" y="22"/>
                </a:cxn>
                <a:cxn ang="0">
                  <a:pos x="20" y="20"/>
                </a:cxn>
                <a:cxn ang="0">
                  <a:pos x="24" y="16"/>
                </a:cxn>
                <a:cxn ang="0">
                  <a:pos x="24" y="12"/>
                </a:cxn>
                <a:cxn ang="0">
                  <a:pos x="22" y="4"/>
                </a:cxn>
                <a:cxn ang="0">
                  <a:pos x="18" y="2"/>
                </a:cxn>
                <a:cxn ang="0">
                  <a:pos x="12" y="0"/>
                </a:cxn>
                <a:cxn ang="0">
                  <a:pos x="4" y="2"/>
                </a:cxn>
                <a:cxn ang="0">
                  <a:pos x="2" y="6"/>
                </a:cxn>
                <a:cxn ang="0">
                  <a:pos x="0" y="14"/>
                </a:cxn>
                <a:cxn ang="0">
                  <a:pos x="12" y="10"/>
                </a:cxn>
                <a:cxn ang="0">
                  <a:pos x="12" y="8"/>
                </a:cxn>
                <a:cxn ang="0">
                  <a:pos x="14" y="6"/>
                </a:cxn>
                <a:cxn ang="0">
                  <a:pos x="14" y="8"/>
                </a:cxn>
                <a:cxn ang="0">
                  <a:pos x="16" y="10"/>
                </a:cxn>
                <a:cxn ang="0">
                  <a:pos x="16" y="12"/>
                </a:cxn>
                <a:cxn ang="0">
                  <a:pos x="14" y="16"/>
                </a:cxn>
                <a:cxn ang="0">
                  <a:pos x="14" y="16"/>
                </a:cxn>
                <a:cxn ang="0">
                  <a:pos x="8" y="24"/>
                </a:cxn>
                <a:cxn ang="0">
                  <a:pos x="12" y="24"/>
                </a:cxn>
                <a:cxn ang="0">
                  <a:pos x="14" y="24"/>
                </a:cxn>
                <a:cxn ang="0">
                  <a:pos x="16" y="28"/>
                </a:cxn>
                <a:cxn ang="0">
                  <a:pos x="16" y="32"/>
                </a:cxn>
                <a:cxn ang="0">
                  <a:pos x="14" y="36"/>
                </a:cxn>
                <a:cxn ang="0">
                  <a:pos x="14" y="38"/>
                </a:cxn>
                <a:cxn ang="0">
                  <a:pos x="12" y="36"/>
                </a:cxn>
                <a:cxn ang="0">
                  <a:pos x="12" y="26"/>
                </a:cxn>
                <a:cxn ang="0">
                  <a:pos x="0" y="30"/>
                </a:cxn>
                <a:cxn ang="0">
                  <a:pos x="2" y="38"/>
                </a:cxn>
                <a:cxn ang="0">
                  <a:pos x="6" y="42"/>
                </a:cxn>
              </a:cxnLst>
              <a:rect l="0" t="0" r="r" b="b"/>
              <a:pathLst>
                <a:path w="26" h="44">
                  <a:moveTo>
                    <a:pt x="6" y="42"/>
                  </a:moveTo>
                  <a:lnTo>
                    <a:pt x="6" y="42"/>
                  </a:lnTo>
                  <a:lnTo>
                    <a:pt x="14" y="44"/>
                  </a:lnTo>
                  <a:lnTo>
                    <a:pt x="14" y="44"/>
                  </a:lnTo>
                  <a:lnTo>
                    <a:pt x="20" y="42"/>
                  </a:lnTo>
                  <a:lnTo>
                    <a:pt x="20" y="42"/>
                  </a:lnTo>
                  <a:lnTo>
                    <a:pt x="24" y="38"/>
                  </a:lnTo>
                  <a:lnTo>
                    <a:pt x="24" y="38"/>
                  </a:lnTo>
                  <a:lnTo>
                    <a:pt x="26" y="30"/>
                  </a:lnTo>
                  <a:lnTo>
                    <a:pt x="26" y="30"/>
                  </a:lnTo>
                  <a:lnTo>
                    <a:pt x="24" y="22"/>
                  </a:lnTo>
                  <a:lnTo>
                    <a:pt x="24" y="22"/>
                  </a:lnTo>
                  <a:lnTo>
                    <a:pt x="20" y="20"/>
                  </a:lnTo>
                  <a:lnTo>
                    <a:pt x="20" y="20"/>
                  </a:lnTo>
                  <a:lnTo>
                    <a:pt x="24" y="16"/>
                  </a:lnTo>
                  <a:lnTo>
                    <a:pt x="24" y="16"/>
                  </a:lnTo>
                  <a:lnTo>
                    <a:pt x="24" y="12"/>
                  </a:lnTo>
                  <a:lnTo>
                    <a:pt x="24" y="12"/>
                  </a:lnTo>
                  <a:lnTo>
                    <a:pt x="24" y="6"/>
                  </a:lnTo>
                  <a:lnTo>
                    <a:pt x="22" y="4"/>
                  </a:lnTo>
                  <a:lnTo>
                    <a:pt x="22" y="4"/>
                  </a:lnTo>
                  <a:lnTo>
                    <a:pt x="18" y="2"/>
                  </a:lnTo>
                  <a:lnTo>
                    <a:pt x="12" y="0"/>
                  </a:lnTo>
                  <a:lnTo>
                    <a:pt x="12" y="0"/>
                  </a:lnTo>
                  <a:lnTo>
                    <a:pt x="8" y="0"/>
                  </a:lnTo>
                  <a:lnTo>
                    <a:pt x="4" y="2"/>
                  </a:lnTo>
                  <a:lnTo>
                    <a:pt x="4" y="2"/>
                  </a:lnTo>
                  <a:lnTo>
                    <a:pt x="2" y="6"/>
                  </a:lnTo>
                  <a:lnTo>
                    <a:pt x="0" y="10"/>
                  </a:lnTo>
                  <a:lnTo>
                    <a:pt x="0" y="14"/>
                  </a:lnTo>
                  <a:lnTo>
                    <a:pt x="12" y="14"/>
                  </a:lnTo>
                  <a:lnTo>
                    <a:pt x="12" y="10"/>
                  </a:lnTo>
                  <a:lnTo>
                    <a:pt x="12" y="10"/>
                  </a:lnTo>
                  <a:lnTo>
                    <a:pt x="12" y="8"/>
                  </a:lnTo>
                  <a:lnTo>
                    <a:pt x="12" y="8"/>
                  </a:lnTo>
                  <a:lnTo>
                    <a:pt x="14" y="6"/>
                  </a:lnTo>
                  <a:lnTo>
                    <a:pt x="14" y="6"/>
                  </a:lnTo>
                  <a:lnTo>
                    <a:pt x="14" y="8"/>
                  </a:lnTo>
                  <a:lnTo>
                    <a:pt x="14" y="8"/>
                  </a:lnTo>
                  <a:lnTo>
                    <a:pt x="16" y="10"/>
                  </a:lnTo>
                  <a:lnTo>
                    <a:pt x="16" y="12"/>
                  </a:lnTo>
                  <a:lnTo>
                    <a:pt x="16" y="12"/>
                  </a:lnTo>
                  <a:lnTo>
                    <a:pt x="14" y="16"/>
                  </a:lnTo>
                  <a:lnTo>
                    <a:pt x="14" y="16"/>
                  </a:lnTo>
                  <a:lnTo>
                    <a:pt x="14" y="16"/>
                  </a:lnTo>
                  <a:lnTo>
                    <a:pt x="14" y="16"/>
                  </a:lnTo>
                  <a:lnTo>
                    <a:pt x="8" y="18"/>
                  </a:lnTo>
                  <a:lnTo>
                    <a:pt x="8" y="24"/>
                  </a:lnTo>
                  <a:lnTo>
                    <a:pt x="8" y="24"/>
                  </a:lnTo>
                  <a:lnTo>
                    <a:pt x="12" y="24"/>
                  </a:lnTo>
                  <a:lnTo>
                    <a:pt x="12" y="24"/>
                  </a:lnTo>
                  <a:lnTo>
                    <a:pt x="14" y="24"/>
                  </a:lnTo>
                  <a:lnTo>
                    <a:pt x="14" y="24"/>
                  </a:lnTo>
                  <a:lnTo>
                    <a:pt x="16" y="28"/>
                  </a:lnTo>
                  <a:lnTo>
                    <a:pt x="16" y="32"/>
                  </a:lnTo>
                  <a:lnTo>
                    <a:pt x="16" y="32"/>
                  </a:lnTo>
                  <a:lnTo>
                    <a:pt x="14" y="36"/>
                  </a:lnTo>
                  <a:lnTo>
                    <a:pt x="14" y="36"/>
                  </a:lnTo>
                  <a:lnTo>
                    <a:pt x="14" y="38"/>
                  </a:lnTo>
                  <a:lnTo>
                    <a:pt x="14" y="38"/>
                  </a:lnTo>
                  <a:lnTo>
                    <a:pt x="12" y="36"/>
                  </a:lnTo>
                  <a:lnTo>
                    <a:pt x="12" y="36"/>
                  </a:lnTo>
                  <a:lnTo>
                    <a:pt x="12" y="32"/>
                  </a:lnTo>
                  <a:lnTo>
                    <a:pt x="12" y="26"/>
                  </a:lnTo>
                  <a:lnTo>
                    <a:pt x="0" y="26"/>
                  </a:lnTo>
                  <a:lnTo>
                    <a:pt x="0" y="30"/>
                  </a:lnTo>
                  <a:lnTo>
                    <a:pt x="0" y="30"/>
                  </a:lnTo>
                  <a:lnTo>
                    <a:pt x="2" y="38"/>
                  </a:lnTo>
                  <a:lnTo>
                    <a:pt x="2" y="38"/>
                  </a:lnTo>
                  <a:lnTo>
                    <a:pt x="6" y="42"/>
                  </a:lnTo>
                  <a:lnTo>
                    <a:pt x="6"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70" name="Freeform 1048"/>
            <p:cNvSpPr>
              <a:spLocks/>
            </p:cNvSpPr>
            <p:nvPr/>
          </p:nvSpPr>
          <p:spPr bwMode="auto">
            <a:xfrm>
              <a:off x="10117138" y="-4024313"/>
              <a:ext cx="28575" cy="47625"/>
            </a:xfrm>
            <a:custGeom>
              <a:avLst/>
              <a:gdLst/>
              <a:ahLst/>
              <a:cxnLst>
                <a:cxn ang="0">
                  <a:pos x="10" y="30"/>
                </a:cxn>
                <a:cxn ang="0">
                  <a:pos x="18" y="30"/>
                </a:cxn>
                <a:cxn ang="0">
                  <a:pos x="18" y="0"/>
                </a:cxn>
                <a:cxn ang="0">
                  <a:pos x="12" y="0"/>
                </a:cxn>
                <a:cxn ang="0">
                  <a:pos x="12" y="0"/>
                </a:cxn>
                <a:cxn ang="0">
                  <a:pos x="8" y="6"/>
                </a:cxn>
                <a:cxn ang="0">
                  <a:pos x="8" y="6"/>
                </a:cxn>
                <a:cxn ang="0">
                  <a:pos x="0" y="8"/>
                </a:cxn>
                <a:cxn ang="0">
                  <a:pos x="0" y="14"/>
                </a:cxn>
                <a:cxn ang="0">
                  <a:pos x="0" y="14"/>
                </a:cxn>
                <a:cxn ang="0">
                  <a:pos x="10" y="8"/>
                </a:cxn>
                <a:cxn ang="0">
                  <a:pos x="10" y="30"/>
                </a:cxn>
              </a:cxnLst>
              <a:rect l="0" t="0" r="r" b="b"/>
              <a:pathLst>
                <a:path w="18" h="30">
                  <a:moveTo>
                    <a:pt x="10" y="30"/>
                  </a:moveTo>
                  <a:lnTo>
                    <a:pt x="18" y="30"/>
                  </a:lnTo>
                  <a:lnTo>
                    <a:pt x="18" y="0"/>
                  </a:lnTo>
                  <a:lnTo>
                    <a:pt x="12" y="0"/>
                  </a:lnTo>
                  <a:lnTo>
                    <a:pt x="12" y="0"/>
                  </a:lnTo>
                  <a:lnTo>
                    <a:pt x="8" y="6"/>
                  </a:lnTo>
                  <a:lnTo>
                    <a:pt x="8" y="6"/>
                  </a:lnTo>
                  <a:lnTo>
                    <a:pt x="0" y="8"/>
                  </a:lnTo>
                  <a:lnTo>
                    <a:pt x="0" y="14"/>
                  </a:lnTo>
                  <a:lnTo>
                    <a:pt x="0" y="14"/>
                  </a:lnTo>
                  <a:lnTo>
                    <a:pt x="10" y="8"/>
                  </a:lnTo>
                  <a:lnTo>
                    <a:pt x="10" y="3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71" name="Freeform 1049"/>
            <p:cNvSpPr>
              <a:spLocks noEditPoints="1"/>
            </p:cNvSpPr>
            <p:nvPr/>
          </p:nvSpPr>
          <p:spPr bwMode="auto">
            <a:xfrm>
              <a:off x="10164763" y="-4024313"/>
              <a:ext cx="41275" cy="47625"/>
            </a:xfrm>
            <a:custGeom>
              <a:avLst/>
              <a:gdLst/>
              <a:ahLst/>
              <a:cxnLst>
                <a:cxn ang="0">
                  <a:pos x="12" y="30"/>
                </a:cxn>
                <a:cxn ang="0">
                  <a:pos x="12" y="30"/>
                </a:cxn>
                <a:cxn ang="0">
                  <a:pos x="18" y="30"/>
                </a:cxn>
                <a:cxn ang="0">
                  <a:pos x="22" y="28"/>
                </a:cxn>
                <a:cxn ang="0">
                  <a:pos x="22" y="28"/>
                </a:cxn>
                <a:cxn ang="0">
                  <a:pos x="24" y="22"/>
                </a:cxn>
                <a:cxn ang="0">
                  <a:pos x="26" y="16"/>
                </a:cxn>
                <a:cxn ang="0">
                  <a:pos x="26" y="16"/>
                </a:cxn>
                <a:cxn ang="0">
                  <a:pos x="24" y="8"/>
                </a:cxn>
                <a:cxn ang="0">
                  <a:pos x="22" y="4"/>
                </a:cxn>
                <a:cxn ang="0">
                  <a:pos x="22" y="4"/>
                </a:cxn>
                <a:cxn ang="0">
                  <a:pos x="18" y="2"/>
                </a:cxn>
                <a:cxn ang="0">
                  <a:pos x="12" y="0"/>
                </a:cxn>
                <a:cxn ang="0">
                  <a:pos x="12" y="0"/>
                </a:cxn>
                <a:cxn ang="0">
                  <a:pos x="8" y="2"/>
                </a:cxn>
                <a:cxn ang="0">
                  <a:pos x="4" y="4"/>
                </a:cxn>
                <a:cxn ang="0">
                  <a:pos x="4" y="4"/>
                </a:cxn>
                <a:cxn ang="0">
                  <a:pos x="0" y="8"/>
                </a:cxn>
                <a:cxn ang="0">
                  <a:pos x="0" y="16"/>
                </a:cxn>
                <a:cxn ang="0">
                  <a:pos x="0" y="16"/>
                </a:cxn>
                <a:cxn ang="0">
                  <a:pos x="0" y="22"/>
                </a:cxn>
                <a:cxn ang="0">
                  <a:pos x="4" y="28"/>
                </a:cxn>
                <a:cxn ang="0">
                  <a:pos x="4" y="28"/>
                </a:cxn>
                <a:cxn ang="0">
                  <a:pos x="8" y="30"/>
                </a:cxn>
                <a:cxn ang="0">
                  <a:pos x="12" y="30"/>
                </a:cxn>
                <a:cxn ang="0">
                  <a:pos x="12" y="30"/>
                </a:cxn>
                <a:cxn ang="0">
                  <a:pos x="8" y="8"/>
                </a:cxn>
                <a:cxn ang="0">
                  <a:pos x="8" y="8"/>
                </a:cxn>
                <a:cxn ang="0">
                  <a:pos x="10" y="6"/>
                </a:cxn>
                <a:cxn ang="0">
                  <a:pos x="10" y="6"/>
                </a:cxn>
                <a:cxn ang="0">
                  <a:pos x="12" y="6"/>
                </a:cxn>
                <a:cxn ang="0">
                  <a:pos x="12" y="6"/>
                </a:cxn>
                <a:cxn ang="0">
                  <a:pos x="16" y="6"/>
                </a:cxn>
                <a:cxn ang="0">
                  <a:pos x="16" y="6"/>
                </a:cxn>
                <a:cxn ang="0">
                  <a:pos x="16" y="8"/>
                </a:cxn>
                <a:cxn ang="0">
                  <a:pos x="16" y="8"/>
                </a:cxn>
                <a:cxn ang="0">
                  <a:pos x="18" y="16"/>
                </a:cxn>
                <a:cxn ang="0">
                  <a:pos x="18" y="16"/>
                </a:cxn>
                <a:cxn ang="0">
                  <a:pos x="16" y="22"/>
                </a:cxn>
                <a:cxn ang="0">
                  <a:pos x="16" y="22"/>
                </a:cxn>
                <a:cxn ang="0">
                  <a:pos x="16" y="26"/>
                </a:cxn>
                <a:cxn ang="0">
                  <a:pos x="16" y="26"/>
                </a:cxn>
                <a:cxn ang="0">
                  <a:pos x="12" y="26"/>
                </a:cxn>
                <a:cxn ang="0">
                  <a:pos x="12" y="26"/>
                </a:cxn>
                <a:cxn ang="0">
                  <a:pos x="10" y="26"/>
                </a:cxn>
                <a:cxn ang="0">
                  <a:pos x="10" y="26"/>
                </a:cxn>
                <a:cxn ang="0">
                  <a:pos x="8" y="22"/>
                </a:cxn>
                <a:cxn ang="0">
                  <a:pos x="8" y="22"/>
                </a:cxn>
                <a:cxn ang="0">
                  <a:pos x="8" y="16"/>
                </a:cxn>
                <a:cxn ang="0">
                  <a:pos x="8" y="16"/>
                </a:cxn>
                <a:cxn ang="0">
                  <a:pos x="8" y="8"/>
                </a:cxn>
                <a:cxn ang="0">
                  <a:pos x="8" y="8"/>
                </a:cxn>
              </a:cxnLst>
              <a:rect l="0" t="0" r="r" b="b"/>
              <a:pathLst>
                <a:path w="26" h="30">
                  <a:moveTo>
                    <a:pt x="12" y="30"/>
                  </a:moveTo>
                  <a:lnTo>
                    <a:pt x="12" y="30"/>
                  </a:lnTo>
                  <a:lnTo>
                    <a:pt x="18" y="30"/>
                  </a:lnTo>
                  <a:lnTo>
                    <a:pt x="22" y="28"/>
                  </a:lnTo>
                  <a:lnTo>
                    <a:pt x="22" y="28"/>
                  </a:lnTo>
                  <a:lnTo>
                    <a:pt x="24" y="22"/>
                  </a:lnTo>
                  <a:lnTo>
                    <a:pt x="26" y="16"/>
                  </a:lnTo>
                  <a:lnTo>
                    <a:pt x="26" y="16"/>
                  </a:lnTo>
                  <a:lnTo>
                    <a:pt x="24" y="8"/>
                  </a:lnTo>
                  <a:lnTo>
                    <a:pt x="22" y="4"/>
                  </a:lnTo>
                  <a:lnTo>
                    <a:pt x="22" y="4"/>
                  </a:lnTo>
                  <a:lnTo>
                    <a:pt x="18" y="2"/>
                  </a:lnTo>
                  <a:lnTo>
                    <a:pt x="12" y="0"/>
                  </a:lnTo>
                  <a:lnTo>
                    <a:pt x="12" y="0"/>
                  </a:lnTo>
                  <a:lnTo>
                    <a:pt x="8" y="2"/>
                  </a:lnTo>
                  <a:lnTo>
                    <a:pt x="4" y="4"/>
                  </a:lnTo>
                  <a:lnTo>
                    <a:pt x="4" y="4"/>
                  </a:lnTo>
                  <a:lnTo>
                    <a:pt x="0" y="8"/>
                  </a:lnTo>
                  <a:lnTo>
                    <a:pt x="0" y="16"/>
                  </a:lnTo>
                  <a:lnTo>
                    <a:pt x="0" y="16"/>
                  </a:lnTo>
                  <a:lnTo>
                    <a:pt x="0" y="22"/>
                  </a:lnTo>
                  <a:lnTo>
                    <a:pt x="4" y="28"/>
                  </a:lnTo>
                  <a:lnTo>
                    <a:pt x="4" y="28"/>
                  </a:lnTo>
                  <a:lnTo>
                    <a:pt x="8" y="30"/>
                  </a:lnTo>
                  <a:lnTo>
                    <a:pt x="12" y="30"/>
                  </a:lnTo>
                  <a:lnTo>
                    <a:pt x="12" y="30"/>
                  </a:lnTo>
                  <a:close/>
                  <a:moveTo>
                    <a:pt x="8" y="8"/>
                  </a:moveTo>
                  <a:lnTo>
                    <a:pt x="8" y="8"/>
                  </a:lnTo>
                  <a:lnTo>
                    <a:pt x="10" y="6"/>
                  </a:lnTo>
                  <a:lnTo>
                    <a:pt x="10" y="6"/>
                  </a:lnTo>
                  <a:lnTo>
                    <a:pt x="12" y="6"/>
                  </a:lnTo>
                  <a:lnTo>
                    <a:pt x="12" y="6"/>
                  </a:lnTo>
                  <a:lnTo>
                    <a:pt x="16" y="6"/>
                  </a:lnTo>
                  <a:lnTo>
                    <a:pt x="16" y="6"/>
                  </a:lnTo>
                  <a:lnTo>
                    <a:pt x="16" y="8"/>
                  </a:lnTo>
                  <a:lnTo>
                    <a:pt x="16" y="8"/>
                  </a:lnTo>
                  <a:lnTo>
                    <a:pt x="18" y="16"/>
                  </a:lnTo>
                  <a:lnTo>
                    <a:pt x="18" y="16"/>
                  </a:lnTo>
                  <a:lnTo>
                    <a:pt x="16" y="22"/>
                  </a:lnTo>
                  <a:lnTo>
                    <a:pt x="16" y="22"/>
                  </a:lnTo>
                  <a:lnTo>
                    <a:pt x="16" y="26"/>
                  </a:lnTo>
                  <a:lnTo>
                    <a:pt x="16" y="26"/>
                  </a:lnTo>
                  <a:lnTo>
                    <a:pt x="12" y="26"/>
                  </a:lnTo>
                  <a:lnTo>
                    <a:pt x="12" y="26"/>
                  </a:lnTo>
                  <a:lnTo>
                    <a:pt x="10" y="26"/>
                  </a:lnTo>
                  <a:lnTo>
                    <a:pt x="10" y="26"/>
                  </a:lnTo>
                  <a:lnTo>
                    <a:pt x="8" y="22"/>
                  </a:lnTo>
                  <a:lnTo>
                    <a:pt x="8" y="22"/>
                  </a:lnTo>
                  <a:lnTo>
                    <a:pt x="8" y="16"/>
                  </a:lnTo>
                  <a:lnTo>
                    <a:pt x="8" y="16"/>
                  </a:lnTo>
                  <a:lnTo>
                    <a:pt x="8" y="8"/>
                  </a:lnTo>
                  <a:lnTo>
                    <a:pt x="8"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72" name="Freeform 1050"/>
            <p:cNvSpPr>
              <a:spLocks noEditPoints="1"/>
            </p:cNvSpPr>
            <p:nvPr/>
          </p:nvSpPr>
          <p:spPr bwMode="auto">
            <a:xfrm>
              <a:off x="10212388" y="-4024313"/>
              <a:ext cx="41275" cy="47625"/>
            </a:xfrm>
            <a:custGeom>
              <a:avLst/>
              <a:gdLst/>
              <a:ahLst/>
              <a:cxnLst>
                <a:cxn ang="0">
                  <a:pos x="14" y="30"/>
                </a:cxn>
                <a:cxn ang="0">
                  <a:pos x="14" y="30"/>
                </a:cxn>
                <a:cxn ang="0">
                  <a:pos x="18" y="30"/>
                </a:cxn>
                <a:cxn ang="0">
                  <a:pos x="22" y="28"/>
                </a:cxn>
                <a:cxn ang="0">
                  <a:pos x="22" y="28"/>
                </a:cxn>
                <a:cxn ang="0">
                  <a:pos x="26" y="22"/>
                </a:cxn>
                <a:cxn ang="0">
                  <a:pos x="26" y="16"/>
                </a:cxn>
                <a:cxn ang="0">
                  <a:pos x="26" y="16"/>
                </a:cxn>
                <a:cxn ang="0">
                  <a:pos x="26" y="8"/>
                </a:cxn>
                <a:cxn ang="0">
                  <a:pos x="22" y="4"/>
                </a:cxn>
                <a:cxn ang="0">
                  <a:pos x="22" y="4"/>
                </a:cxn>
                <a:cxn ang="0">
                  <a:pos x="18" y="2"/>
                </a:cxn>
                <a:cxn ang="0">
                  <a:pos x="14" y="0"/>
                </a:cxn>
                <a:cxn ang="0">
                  <a:pos x="14" y="0"/>
                </a:cxn>
                <a:cxn ang="0">
                  <a:pos x="8" y="2"/>
                </a:cxn>
                <a:cxn ang="0">
                  <a:pos x="4" y="4"/>
                </a:cxn>
                <a:cxn ang="0">
                  <a:pos x="4" y="4"/>
                </a:cxn>
                <a:cxn ang="0">
                  <a:pos x="2" y="8"/>
                </a:cxn>
                <a:cxn ang="0">
                  <a:pos x="0" y="16"/>
                </a:cxn>
                <a:cxn ang="0">
                  <a:pos x="0" y="16"/>
                </a:cxn>
                <a:cxn ang="0">
                  <a:pos x="2" y="22"/>
                </a:cxn>
                <a:cxn ang="0">
                  <a:pos x="4" y="28"/>
                </a:cxn>
                <a:cxn ang="0">
                  <a:pos x="4" y="28"/>
                </a:cxn>
                <a:cxn ang="0">
                  <a:pos x="8" y="30"/>
                </a:cxn>
                <a:cxn ang="0">
                  <a:pos x="14" y="30"/>
                </a:cxn>
                <a:cxn ang="0">
                  <a:pos x="14" y="30"/>
                </a:cxn>
                <a:cxn ang="0">
                  <a:pos x="10" y="8"/>
                </a:cxn>
                <a:cxn ang="0">
                  <a:pos x="10" y="8"/>
                </a:cxn>
                <a:cxn ang="0">
                  <a:pos x="12" y="6"/>
                </a:cxn>
                <a:cxn ang="0">
                  <a:pos x="12" y="6"/>
                </a:cxn>
                <a:cxn ang="0">
                  <a:pos x="14" y="6"/>
                </a:cxn>
                <a:cxn ang="0">
                  <a:pos x="14" y="6"/>
                </a:cxn>
                <a:cxn ang="0">
                  <a:pos x="16" y="6"/>
                </a:cxn>
                <a:cxn ang="0">
                  <a:pos x="16" y="6"/>
                </a:cxn>
                <a:cxn ang="0">
                  <a:pos x="18" y="8"/>
                </a:cxn>
                <a:cxn ang="0">
                  <a:pos x="18" y="8"/>
                </a:cxn>
                <a:cxn ang="0">
                  <a:pos x="18" y="16"/>
                </a:cxn>
                <a:cxn ang="0">
                  <a:pos x="18" y="16"/>
                </a:cxn>
                <a:cxn ang="0">
                  <a:pos x="18" y="22"/>
                </a:cxn>
                <a:cxn ang="0">
                  <a:pos x="18" y="22"/>
                </a:cxn>
                <a:cxn ang="0">
                  <a:pos x="16" y="26"/>
                </a:cxn>
                <a:cxn ang="0">
                  <a:pos x="16" y="26"/>
                </a:cxn>
                <a:cxn ang="0">
                  <a:pos x="14" y="26"/>
                </a:cxn>
                <a:cxn ang="0">
                  <a:pos x="14" y="26"/>
                </a:cxn>
                <a:cxn ang="0">
                  <a:pos x="12" y="26"/>
                </a:cxn>
                <a:cxn ang="0">
                  <a:pos x="12" y="26"/>
                </a:cxn>
                <a:cxn ang="0">
                  <a:pos x="10" y="22"/>
                </a:cxn>
                <a:cxn ang="0">
                  <a:pos x="10" y="22"/>
                </a:cxn>
                <a:cxn ang="0">
                  <a:pos x="8" y="16"/>
                </a:cxn>
                <a:cxn ang="0">
                  <a:pos x="8" y="16"/>
                </a:cxn>
                <a:cxn ang="0">
                  <a:pos x="10" y="8"/>
                </a:cxn>
                <a:cxn ang="0">
                  <a:pos x="10" y="8"/>
                </a:cxn>
              </a:cxnLst>
              <a:rect l="0" t="0" r="r" b="b"/>
              <a:pathLst>
                <a:path w="26" h="30">
                  <a:moveTo>
                    <a:pt x="14" y="30"/>
                  </a:moveTo>
                  <a:lnTo>
                    <a:pt x="14" y="30"/>
                  </a:lnTo>
                  <a:lnTo>
                    <a:pt x="18" y="30"/>
                  </a:lnTo>
                  <a:lnTo>
                    <a:pt x="22" y="28"/>
                  </a:lnTo>
                  <a:lnTo>
                    <a:pt x="22" y="28"/>
                  </a:lnTo>
                  <a:lnTo>
                    <a:pt x="26" y="22"/>
                  </a:lnTo>
                  <a:lnTo>
                    <a:pt x="26" y="16"/>
                  </a:lnTo>
                  <a:lnTo>
                    <a:pt x="26" y="16"/>
                  </a:lnTo>
                  <a:lnTo>
                    <a:pt x="26" y="8"/>
                  </a:lnTo>
                  <a:lnTo>
                    <a:pt x="22" y="4"/>
                  </a:lnTo>
                  <a:lnTo>
                    <a:pt x="22" y="4"/>
                  </a:lnTo>
                  <a:lnTo>
                    <a:pt x="18" y="2"/>
                  </a:lnTo>
                  <a:lnTo>
                    <a:pt x="14" y="0"/>
                  </a:lnTo>
                  <a:lnTo>
                    <a:pt x="14" y="0"/>
                  </a:lnTo>
                  <a:lnTo>
                    <a:pt x="8" y="2"/>
                  </a:lnTo>
                  <a:lnTo>
                    <a:pt x="4" y="4"/>
                  </a:lnTo>
                  <a:lnTo>
                    <a:pt x="4" y="4"/>
                  </a:lnTo>
                  <a:lnTo>
                    <a:pt x="2" y="8"/>
                  </a:lnTo>
                  <a:lnTo>
                    <a:pt x="0" y="16"/>
                  </a:lnTo>
                  <a:lnTo>
                    <a:pt x="0" y="16"/>
                  </a:lnTo>
                  <a:lnTo>
                    <a:pt x="2" y="22"/>
                  </a:lnTo>
                  <a:lnTo>
                    <a:pt x="4" y="28"/>
                  </a:lnTo>
                  <a:lnTo>
                    <a:pt x="4" y="28"/>
                  </a:lnTo>
                  <a:lnTo>
                    <a:pt x="8" y="30"/>
                  </a:lnTo>
                  <a:lnTo>
                    <a:pt x="14" y="30"/>
                  </a:lnTo>
                  <a:lnTo>
                    <a:pt x="14" y="30"/>
                  </a:lnTo>
                  <a:close/>
                  <a:moveTo>
                    <a:pt x="10" y="8"/>
                  </a:moveTo>
                  <a:lnTo>
                    <a:pt x="10" y="8"/>
                  </a:lnTo>
                  <a:lnTo>
                    <a:pt x="12" y="6"/>
                  </a:lnTo>
                  <a:lnTo>
                    <a:pt x="12" y="6"/>
                  </a:lnTo>
                  <a:lnTo>
                    <a:pt x="14" y="6"/>
                  </a:lnTo>
                  <a:lnTo>
                    <a:pt x="14" y="6"/>
                  </a:lnTo>
                  <a:lnTo>
                    <a:pt x="16" y="6"/>
                  </a:lnTo>
                  <a:lnTo>
                    <a:pt x="16" y="6"/>
                  </a:lnTo>
                  <a:lnTo>
                    <a:pt x="18" y="8"/>
                  </a:lnTo>
                  <a:lnTo>
                    <a:pt x="18" y="8"/>
                  </a:lnTo>
                  <a:lnTo>
                    <a:pt x="18" y="16"/>
                  </a:lnTo>
                  <a:lnTo>
                    <a:pt x="18" y="16"/>
                  </a:lnTo>
                  <a:lnTo>
                    <a:pt x="18" y="22"/>
                  </a:lnTo>
                  <a:lnTo>
                    <a:pt x="18" y="22"/>
                  </a:lnTo>
                  <a:lnTo>
                    <a:pt x="16" y="26"/>
                  </a:lnTo>
                  <a:lnTo>
                    <a:pt x="16" y="26"/>
                  </a:lnTo>
                  <a:lnTo>
                    <a:pt x="14" y="26"/>
                  </a:lnTo>
                  <a:lnTo>
                    <a:pt x="14" y="26"/>
                  </a:lnTo>
                  <a:lnTo>
                    <a:pt x="12" y="26"/>
                  </a:lnTo>
                  <a:lnTo>
                    <a:pt x="12" y="26"/>
                  </a:lnTo>
                  <a:lnTo>
                    <a:pt x="10" y="22"/>
                  </a:lnTo>
                  <a:lnTo>
                    <a:pt x="10" y="22"/>
                  </a:lnTo>
                  <a:lnTo>
                    <a:pt x="8" y="16"/>
                  </a:lnTo>
                  <a:lnTo>
                    <a:pt x="8" y="16"/>
                  </a:lnTo>
                  <a:lnTo>
                    <a:pt x="10" y="8"/>
                  </a:lnTo>
                  <a:lnTo>
                    <a:pt x="10"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73" name="Rectangle 1051"/>
            <p:cNvSpPr>
              <a:spLocks noChangeArrowheads="1"/>
            </p:cNvSpPr>
            <p:nvPr/>
          </p:nvSpPr>
          <p:spPr bwMode="auto">
            <a:xfrm>
              <a:off x="10263188" y="-3998913"/>
              <a:ext cx="25400" cy="9525"/>
            </a:xfrm>
            <a:prstGeom prst="rect">
              <a:avLst/>
            </a:prstGeom>
            <a:solidFill>
              <a:srgbClr val="FFFFFF"/>
            </a:solidFill>
            <a:ln w="9525">
              <a:noFill/>
              <a:miter lim="800000"/>
              <a:headEnd/>
              <a:tailEnd/>
            </a:ln>
          </p:spPr>
          <p:txBody>
            <a:bodyPr/>
            <a:lstStyle/>
            <a:p>
              <a:pPr>
                <a:defRPr/>
              </a:pPr>
              <a:endParaRPr lang="da-DK">
                <a:ea typeface="ＭＳ Ｐゴシック" pitchFamily="-97" charset="-128"/>
              </a:endParaRPr>
            </a:p>
          </p:txBody>
        </p:sp>
        <p:sp>
          <p:nvSpPr>
            <p:cNvPr id="274" name="Freeform 1052"/>
            <p:cNvSpPr>
              <a:spLocks/>
            </p:cNvSpPr>
            <p:nvPr/>
          </p:nvSpPr>
          <p:spPr bwMode="auto">
            <a:xfrm>
              <a:off x="8780463" y="-4024313"/>
              <a:ext cx="44450" cy="47625"/>
            </a:xfrm>
            <a:custGeom>
              <a:avLst/>
              <a:gdLst/>
              <a:ahLst/>
              <a:cxnLst>
                <a:cxn ang="0">
                  <a:pos x="28" y="24"/>
                </a:cxn>
                <a:cxn ang="0">
                  <a:pos x="8" y="24"/>
                </a:cxn>
                <a:cxn ang="0">
                  <a:pos x="8" y="0"/>
                </a:cxn>
                <a:cxn ang="0">
                  <a:pos x="0" y="0"/>
                </a:cxn>
                <a:cxn ang="0">
                  <a:pos x="0" y="30"/>
                </a:cxn>
                <a:cxn ang="0">
                  <a:pos x="28" y="30"/>
                </a:cxn>
                <a:cxn ang="0">
                  <a:pos x="28" y="24"/>
                </a:cxn>
              </a:cxnLst>
              <a:rect l="0" t="0" r="r" b="b"/>
              <a:pathLst>
                <a:path w="28" h="30">
                  <a:moveTo>
                    <a:pt x="28" y="24"/>
                  </a:moveTo>
                  <a:lnTo>
                    <a:pt x="8" y="24"/>
                  </a:lnTo>
                  <a:lnTo>
                    <a:pt x="8" y="0"/>
                  </a:lnTo>
                  <a:lnTo>
                    <a:pt x="0" y="0"/>
                  </a:lnTo>
                  <a:lnTo>
                    <a:pt x="0" y="30"/>
                  </a:lnTo>
                  <a:lnTo>
                    <a:pt x="28" y="30"/>
                  </a:lnTo>
                  <a:lnTo>
                    <a:pt x="28"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75" name="Freeform 1053"/>
            <p:cNvSpPr>
              <a:spLocks/>
            </p:cNvSpPr>
            <p:nvPr/>
          </p:nvSpPr>
          <p:spPr bwMode="auto">
            <a:xfrm>
              <a:off x="8834438" y="-4024313"/>
              <a:ext cx="63500" cy="47625"/>
            </a:xfrm>
            <a:custGeom>
              <a:avLst/>
              <a:gdLst/>
              <a:ahLst/>
              <a:cxnLst>
                <a:cxn ang="0">
                  <a:pos x="8" y="6"/>
                </a:cxn>
                <a:cxn ang="0">
                  <a:pos x="16" y="30"/>
                </a:cxn>
                <a:cxn ang="0">
                  <a:pos x="24" y="30"/>
                </a:cxn>
                <a:cxn ang="0">
                  <a:pos x="32" y="6"/>
                </a:cxn>
                <a:cxn ang="0">
                  <a:pos x="32" y="30"/>
                </a:cxn>
                <a:cxn ang="0">
                  <a:pos x="40" y="30"/>
                </a:cxn>
                <a:cxn ang="0">
                  <a:pos x="40" y="0"/>
                </a:cxn>
                <a:cxn ang="0">
                  <a:pos x="26" y="0"/>
                </a:cxn>
                <a:cxn ang="0">
                  <a:pos x="20" y="20"/>
                </a:cxn>
                <a:cxn ang="0">
                  <a:pos x="12" y="0"/>
                </a:cxn>
                <a:cxn ang="0">
                  <a:pos x="0" y="0"/>
                </a:cxn>
                <a:cxn ang="0">
                  <a:pos x="0" y="30"/>
                </a:cxn>
                <a:cxn ang="0">
                  <a:pos x="8" y="30"/>
                </a:cxn>
                <a:cxn ang="0">
                  <a:pos x="8" y="6"/>
                </a:cxn>
              </a:cxnLst>
              <a:rect l="0" t="0" r="r" b="b"/>
              <a:pathLst>
                <a:path w="40" h="30">
                  <a:moveTo>
                    <a:pt x="8" y="6"/>
                  </a:moveTo>
                  <a:lnTo>
                    <a:pt x="16" y="30"/>
                  </a:lnTo>
                  <a:lnTo>
                    <a:pt x="24" y="30"/>
                  </a:lnTo>
                  <a:lnTo>
                    <a:pt x="32" y="6"/>
                  </a:lnTo>
                  <a:lnTo>
                    <a:pt x="32" y="30"/>
                  </a:lnTo>
                  <a:lnTo>
                    <a:pt x="40" y="30"/>
                  </a:lnTo>
                  <a:lnTo>
                    <a:pt x="40" y="0"/>
                  </a:lnTo>
                  <a:lnTo>
                    <a:pt x="26" y="0"/>
                  </a:lnTo>
                  <a:lnTo>
                    <a:pt x="20" y="20"/>
                  </a:lnTo>
                  <a:lnTo>
                    <a:pt x="12" y="0"/>
                  </a:lnTo>
                  <a:lnTo>
                    <a:pt x="0" y="0"/>
                  </a:lnTo>
                  <a:lnTo>
                    <a:pt x="0" y="30"/>
                  </a:lnTo>
                  <a:lnTo>
                    <a:pt x="8" y="30"/>
                  </a:lnTo>
                  <a:lnTo>
                    <a:pt x="8" y="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76" name="Rectangle 1054"/>
            <p:cNvSpPr>
              <a:spLocks noChangeArrowheads="1"/>
            </p:cNvSpPr>
            <p:nvPr/>
          </p:nvSpPr>
          <p:spPr bwMode="auto">
            <a:xfrm>
              <a:off x="8755063" y="-4024313"/>
              <a:ext cx="12700" cy="47625"/>
            </a:xfrm>
            <a:prstGeom prst="rect">
              <a:avLst/>
            </a:prstGeom>
            <a:solidFill>
              <a:srgbClr val="FFFFFF"/>
            </a:solidFill>
            <a:ln w="9525">
              <a:noFill/>
              <a:miter lim="800000"/>
              <a:headEnd/>
              <a:tailEnd/>
            </a:ln>
          </p:spPr>
          <p:txBody>
            <a:bodyPr/>
            <a:lstStyle/>
            <a:p>
              <a:pPr>
                <a:defRPr/>
              </a:pPr>
              <a:endParaRPr lang="da-DK">
                <a:ea typeface="ＭＳ Ｐゴシック" pitchFamily="-97" charset="-128"/>
              </a:endParaRPr>
            </a:p>
          </p:txBody>
        </p:sp>
        <p:sp>
          <p:nvSpPr>
            <p:cNvPr id="277" name="Freeform 1055"/>
            <p:cNvSpPr>
              <a:spLocks/>
            </p:cNvSpPr>
            <p:nvPr/>
          </p:nvSpPr>
          <p:spPr bwMode="auto">
            <a:xfrm>
              <a:off x="8701088" y="-4024313"/>
              <a:ext cx="44450" cy="47625"/>
            </a:xfrm>
            <a:custGeom>
              <a:avLst/>
              <a:gdLst/>
              <a:ahLst/>
              <a:cxnLst>
                <a:cxn ang="0">
                  <a:pos x="8" y="16"/>
                </a:cxn>
                <a:cxn ang="0">
                  <a:pos x="26" y="16"/>
                </a:cxn>
                <a:cxn ang="0">
                  <a:pos x="26" y="12"/>
                </a:cxn>
                <a:cxn ang="0">
                  <a:pos x="8" y="12"/>
                </a:cxn>
                <a:cxn ang="0">
                  <a:pos x="8" y="4"/>
                </a:cxn>
                <a:cxn ang="0">
                  <a:pos x="28" y="4"/>
                </a:cxn>
                <a:cxn ang="0">
                  <a:pos x="28" y="0"/>
                </a:cxn>
                <a:cxn ang="0">
                  <a:pos x="0" y="0"/>
                </a:cxn>
                <a:cxn ang="0">
                  <a:pos x="0" y="30"/>
                </a:cxn>
                <a:cxn ang="0">
                  <a:pos x="8" y="30"/>
                </a:cxn>
                <a:cxn ang="0">
                  <a:pos x="8" y="16"/>
                </a:cxn>
              </a:cxnLst>
              <a:rect l="0" t="0" r="r" b="b"/>
              <a:pathLst>
                <a:path w="28" h="30">
                  <a:moveTo>
                    <a:pt x="8" y="16"/>
                  </a:moveTo>
                  <a:lnTo>
                    <a:pt x="26" y="16"/>
                  </a:lnTo>
                  <a:lnTo>
                    <a:pt x="26" y="12"/>
                  </a:lnTo>
                  <a:lnTo>
                    <a:pt x="8" y="12"/>
                  </a:lnTo>
                  <a:lnTo>
                    <a:pt x="8" y="4"/>
                  </a:lnTo>
                  <a:lnTo>
                    <a:pt x="28" y="4"/>
                  </a:lnTo>
                  <a:lnTo>
                    <a:pt x="28" y="0"/>
                  </a:lnTo>
                  <a:lnTo>
                    <a:pt x="0" y="0"/>
                  </a:lnTo>
                  <a:lnTo>
                    <a:pt x="0" y="30"/>
                  </a:lnTo>
                  <a:lnTo>
                    <a:pt x="8" y="30"/>
                  </a:lnTo>
                  <a:lnTo>
                    <a:pt x="8" y="1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78" name="Freeform 1056"/>
            <p:cNvSpPr>
              <a:spLocks/>
            </p:cNvSpPr>
            <p:nvPr/>
          </p:nvSpPr>
          <p:spPr bwMode="auto">
            <a:xfrm>
              <a:off x="9898063" y="-4030663"/>
              <a:ext cx="25400" cy="47625"/>
            </a:xfrm>
            <a:custGeom>
              <a:avLst/>
              <a:gdLst/>
              <a:ahLst/>
              <a:cxnLst>
                <a:cxn ang="0">
                  <a:pos x="10" y="30"/>
                </a:cxn>
                <a:cxn ang="0">
                  <a:pos x="16" y="30"/>
                </a:cxn>
                <a:cxn ang="0">
                  <a:pos x="16" y="0"/>
                </a:cxn>
                <a:cxn ang="0">
                  <a:pos x="10" y="0"/>
                </a:cxn>
                <a:cxn ang="0">
                  <a:pos x="10" y="0"/>
                </a:cxn>
                <a:cxn ang="0">
                  <a:pos x="6" y="6"/>
                </a:cxn>
                <a:cxn ang="0">
                  <a:pos x="6" y="6"/>
                </a:cxn>
                <a:cxn ang="0">
                  <a:pos x="0" y="8"/>
                </a:cxn>
                <a:cxn ang="0">
                  <a:pos x="0" y="14"/>
                </a:cxn>
                <a:cxn ang="0">
                  <a:pos x="0" y="14"/>
                </a:cxn>
                <a:cxn ang="0">
                  <a:pos x="10" y="10"/>
                </a:cxn>
                <a:cxn ang="0">
                  <a:pos x="10" y="30"/>
                </a:cxn>
              </a:cxnLst>
              <a:rect l="0" t="0" r="r" b="b"/>
              <a:pathLst>
                <a:path w="16" h="30">
                  <a:moveTo>
                    <a:pt x="10" y="30"/>
                  </a:moveTo>
                  <a:lnTo>
                    <a:pt x="16" y="30"/>
                  </a:lnTo>
                  <a:lnTo>
                    <a:pt x="16" y="0"/>
                  </a:lnTo>
                  <a:lnTo>
                    <a:pt x="10" y="0"/>
                  </a:lnTo>
                  <a:lnTo>
                    <a:pt x="10" y="0"/>
                  </a:lnTo>
                  <a:lnTo>
                    <a:pt x="6" y="6"/>
                  </a:lnTo>
                  <a:lnTo>
                    <a:pt x="6" y="6"/>
                  </a:lnTo>
                  <a:lnTo>
                    <a:pt x="0" y="8"/>
                  </a:lnTo>
                  <a:lnTo>
                    <a:pt x="0" y="14"/>
                  </a:lnTo>
                  <a:lnTo>
                    <a:pt x="0" y="14"/>
                  </a:lnTo>
                  <a:lnTo>
                    <a:pt x="10" y="10"/>
                  </a:lnTo>
                  <a:lnTo>
                    <a:pt x="10" y="3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79" name="Freeform 1057"/>
            <p:cNvSpPr>
              <a:spLocks noEditPoints="1"/>
            </p:cNvSpPr>
            <p:nvPr/>
          </p:nvSpPr>
          <p:spPr bwMode="auto">
            <a:xfrm>
              <a:off x="9745663" y="-4030663"/>
              <a:ext cx="41275" cy="47625"/>
            </a:xfrm>
            <a:custGeom>
              <a:avLst/>
              <a:gdLst/>
              <a:ahLst/>
              <a:cxnLst>
                <a:cxn ang="0">
                  <a:pos x="12" y="30"/>
                </a:cxn>
                <a:cxn ang="0">
                  <a:pos x="12" y="30"/>
                </a:cxn>
                <a:cxn ang="0">
                  <a:pos x="18" y="30"/>
                </a:cxn>
                <a:cxn ang="0">
                  <a:pos x="22" y="28"/>
                </a:cxn>
                <a:cxn ang="0">
                  <a:pos x="22" y="28"/>
                </a:cxn>
                <a:cxn ang="0">
                  <a:pos x="24" y="22"/>
                </a:cxn>
                <a:cxn ang="0">
                  <a:pos x="26" y="16"/>
                </a:cxn>
                <a:cxn ang="0">
                  <a:pos x="26" y="16"/>
                </a:cxn>
                <a:cxn ang="0">
                  <a:pos x="24" y="8"/>
                </a:cxn>
                <a:cxn ang="0">
                  <a:pos x="22" y="4"/>
                </a:cxn>
                <a:cxn ang="0">
                  <a:pos x="22" y="4"/>
                </a:cxn>
                <a:cxn ang="0">
                  <a:pos x="18" y="2"/>
                </a:cxn>
                <a:cxn ang="0">
                  <a:pos x="12" y="0"/>
                </a:cxn>
                <a:cxn ang="0">
                  <a:pos x="12" y="0"/>
                </a:cxn>
                <a:cxn ang="0">
                  <a:pos x="8" y="2"/>
                </a:cxn>
                <a:cxn ang="0">
                  <a:pos x="4" y="4"/>
                </a:cxn>
                <a:cxn ang="0">
                  <a:pos x="4" y="4"/>
                </a:cxn>
                <a:cxn ang="0">
                  <a:pos x="0" y="8"/>
                </a:cxn>
                <a:cxn ang="0">
                  <a:pos x="0" y="16"/>
                </a:cxn>
                <a:cxn ang="0">
                  <a:pos x="0" y="16"/>
                </a:cxn>
                <a:cxn ang="0">
                  <a:pos x="0" y="22"/>
                </a:cxn>
                <a:cxn ang="0">
                  <a:pos x="4" y="28"/>
                </a:cxn>
                <a:cxn ang="0">
                  <a:pos x="4" y="28"/>
                </a:cxn>
                <a:cxn ang="0">
                  <a:pos x="8" y="30"/>
                </a:cxn>
                <a:cxn ang="0">
                  <a:pos x="12" y="30"/>
                </a:cxn>
                <a:cxn ang="0">
                  <a:pos x="12" y="30"/>
                </a:cxn>
                <a:cxn ang="0">
                  <a:pos x="8" y="8"/>
                </a:cxn>
                <a:cxn ang="0">
                  <a:pos x="8" y="8"/>
                </a:cxn>
                <a:cxn ang="0">
                  <a:pos x="10" y="6"/>
                </a:cxn>
                <a:cxn ang="0">
                  <a:pos x="10" y="6"/>
                </a:cxn>
                <a:cxn ang="0">
                  <a:pos x="12" y="6"/>
                </a:cxn>
                <a:cxn ang="0">
                  <a:pos x="12" y="6"/>
                </a:cxn>
                <a:cxn ang="0">
                  <a:pos x="16" y="6"/>
                </a:cxn>
                <a:cxn ang="0">
                  <a:pos x="16" y="6"/>
                </a:cxn>
                <a:cxn ang="0">
                  <a:pos x="18" y="8"/>
                </a:cxn>
                <a:cxn ang="0">
                  <a:pos x="18" y="8"/>
                </a:cxn>
                <a:cxn ang="0">
                  <a:pos x="18" y="16"/>
                </a:cxn>
                <a:cxn ang="0">
                  <a:pos x="18" y="16"/>
                </a:cxn>
                <a:cxn ang="0">
                  <a:pos x="18" y="24"/>
                </a:cxn>
                <a:cxn ang="0">
                  <a:pos x="18" y="24"/>
                </a:cxn>
                <a:cxn ang="0">
                  <a:pos x="16" y="26"/>
                </a:cxn>
                <a:cxn ang="0">
                  <a:pos x="16" y="26"/>
                </a:cxn>
                <a:cxn ang="0">
                  <a:pos x="12" y="26"/>
                </a:cxn>
                <a:cxn ang="0">
                  <a:pos x="12" y="26"/>
                </a:cxn>
                <a:cxn ang="0">
                  <a:pos x="10" y="26"/>
                </a:cxn>
                <a:cxn ang="0">
                  <a:pos x="10" y="26"/>
                </a:cxn>
                <a:cxn ang="0">
                  <a:pos x="8" y="22"/>
                </a:cxn>
                <a:cxn ang="0">
                  <a:pos x="8" y="22"/>
                </a:cxn>
                <a:cxn ang="0">
                  <a:pos x="8" y="16"/>
                </a:cxn>
                <a:cxn ang="0">
                  <a:pos x="8" y="16"/>
                </a:cxn>
                <a:cxn ang="0">
                  <a:pos x="8" y="8"/>
                </a:cxn>
                <a:cxn ang="0">
                  <a:pos x="8" y="8"/>
                </a:cxn>
              </a:cxnLst>
              <a:rect l="0" t="0" r="r" b="b"/>
              <a:pathLst>
                <a:path w="26" h="30">
                  <a:moveTo>
                    <a:pt x="12" y="30"/>
                  </a:moveTo>
                  <a:lnTo>
                    <a:pt x="12" y="30"/>
                  </a:lnTo>
                  <a:lnTo>
                    <a:pt x="18" y="30"/>
                  </a:lnTo>
                  <a:lnTo>
                    <a:pt x="22" y="28"/>
                  </a:lnTo>
                  <a:lnTo>
                    <a:pt x="22" y="28"/>
                  </a:lnTo>
                  <a:lnTo>
                    <a:pt x="24" y="22"/>
                  </a:lnTo>
                  <a:lnTo>
                    <a:pt x="26" y="16"/>
                  </a:lnTo>
                  <a:lnTo>
                    <a:pt x="26" y="16"/>
                  </a:lnTo>
                  <a:lnTo>
                    <a:pt x="24" y="8"/>
                  </a:lnTo>
                  <a:lnTo>
                    <a:pt x="22" y="4"/>
                  </a:lnTo>
                  <a:lnTo>
                    <a:pt x="22" y="4"/>
                  </a:lnTo>
                  <a:lnTo>
                    <a:pt x="18" y="2"/>
                  </a:lnTo>
                  <a:lnTo>
                    <a:pt x="12" y="0"/>
                  </a:lnTo>
                  <a:lnTo>
                    <a:pt x="12" y="0"/>
                  </a:lnTo>
                  <a:lnTo>
                    <a:pt x="8" y="2"/>
                  </a:lnTo>
                  <a:lnTo>
                    <a:pt x="4" y="4"/>
                  </a:lnTo>
                  <a:lnTo>
                    <a:pt x="4" y="4"/>
                  </a:lnTo>
                  <a:lnTo>
                    <a:pt x="0" y="8"/>
                  </a:lnTo>
                  <a:lnTo>
                    <a:pt x="0" y="16"/>
                  </a:lnTo>
                  <a:lnTo>
                    <a:pt x="0" y="16"/>
                  </a:lnTo>
                  <a:lnTo>
                    <a:pt x="0" y="22"/>
                  </a:lnTo>
                  <a:lnTo>
                    <a:pt x="4" y="28"/>
                  </a:lnTo>
                  <a:lnTo>
                    <a:pt x="4" y="28"/>
                  </a:lnTo>
                  <a:lnTo>
                    <a:pt x="8" y="30"/>
                  </a:lnTo>
                  <a:lnTo>
                    <a:pt x="12" y="30"/>
                  </a:lnTo>
                  <a:lnTo>
                    <a:pt x="12" y="30"/>
                  </a:lnTo>
                  <a:close/>
                  <a:moveTo>
                    <a:pt x="8" y="8"/>
                  </a:moveTo>
                  <a:lnTo>
                    <a:pt x="8" y="8"/>
                  </a:lnTo>
                  <a:lnTo>
                    <a:pt x="10" y="6"/>
                  </a:lnTo>
                  <a:lnTo>
                    <a:pt x="10" y="6"/>
                  </a:lnTo>
                  <a:lnTo>
                    <a:pt x="12" y="6"/>
                  </a:lnTo>
                  <a:lnTo>
                    <a:pt x="12" y="6"/>
                  </a:lnTo>
                  <a:lnTo>
                    <a:pt x="16" y="6"/>
                  </a:lnTo>
                  <a:lnTo>
                    <a:pt x="16" y="6"/>
                  </a:lnTo>
                  <a:lnTo>
                    <a:pt x="18" y="8"/>
                  </a:lnTo>
                  <a:lnTo>
                    <a:pt x="18" y="8"/>
                  </a:lnTo>
                  <a:lnTo>
                    <a:pt x="18" y="16"/>
                  </a:lnTo>
                  <a:lnTo>
                    <a:pt x="18" y="16"/>
                  </a:lnTo>
                  <a:lnTo>
                    <a:pt x="18" y="24"/>
                  </a:lnTo>
                  <a:lnTo>
                    <a:pt x="18" y="24"/>
                  </a:lnTo>
                  <a:lnTo>
                    <a:pt x="16" y="26"/>
                  </a:lnTo>
                  <a:lnTo>
                    <a:pt x="16" y="26"/>
                  </a:lnTo>
                  <a:lnTo>
                    <a:pt x="12" y="26"/>
                  </a:lnTo>
                  <a:lnTo>
                    <a:pt x="12" y="26"/>
                  </a:lnTo>
                  <a:lnTo>
                    <a:pt x="10" y="26"/>
                  </a:lnTo>
                  <a:lnTo>
                    <a:pt x="10" y="26"/>
                  </a:lnTo>
                  <a:lnTo>
                    <a:pt x="8" y="22"/>
                  </a:lnTo>
                  <a:lnTo>
                    <a:pt x="8" y="22"/>
                  </a:lnTo>
                  <a:lnTo>
                    <a:pt x="8" y="16"/>
                  </a:lnTo>
                  <a:lnTo>
                    <a:pt x="8" y="16"/>
                  </a:lnTo>
                  <a:lnTo>
                    <a:pt x="8" y="8"/>
                  </a:lnTo>
                  <a:lnTo>
                    <a:pt x="8"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80" name="Freeform 1058"/>
            <p:cNvSpPr>
              <a:spLocks/>
            </p:cNvSpPr>
            <p:nvPr/>
          </p:nvSpPr>
          <p:spPr bwMode="auto">
            <a:xfrm>
              <a:off x="9844088" y="-4027488"/>
              <a:ext cx="44450" cy="44450"/>
            </a:xfrm>
            <a:custGeom>
              <a:avLst/>
              <a:gdLst/>
              <a:ahLst/>
              <a:cxnLst>
                <a:cxn ang="0">
                  <a:pos x="14" y="24"/>
                </a:cxn>
                <a:cxn ang="0">
                  <a:pos x="14" y="24"/>
                </a:cxn>
                <a:cxn ang="0">
                  <a:pos x="10" y="24"/>
                </a:cxn>
                <a:cxn ang="0">
                  <a:pos x="10" y="24"/>
                </a:cxn>
                <a:cxn ang="0">
                  <a:pos x="8" y="20"/>
                </a:cxn>
                <a:cxn ang="0">
                  <a:pos x="0" y="20"/>
                </a:cxn>
                <a:cxn ang="0">
                  <a:pos x="0" y="20"/>
                </a:cxn>
                <a:cxn ang="0">
                  <a:pos x="2" y="24"/>
                </a:cxn>
                <a:cxn ang="0">
                  <a:pos x="4" y="26"/>
                </a:cxn>
                <a:cxn ang="0">
                  <a:pos x="4" y="26"/>
                </a:cxn>
                <a:cxn ang="0">
                  <a:pos x="8" y="28"/>
                </a:cxn>
                <a:cxn ang="0">
                  <a:pos x="14" y="28"/>
                </a:cxn>
                <a:cxn ang="0">
                  <a:pos x="14" y="28"/>
                </a:cxn>
                <a:cxn ang="0">
                  <a:pos x="20" y="28"/>
                </a:cxn>
                <a:cxn ang="0">
                  <a:pos x="24" y="24"/>
                </a:cxn>
                <a:cxn ang="0">
                  <a:pos x="24" y="24"/>
                </a:cxn>
                <a:cxn ang="0">
                  <a:pos x="26" y="22"/>
                </a:cxn>
                <a:cxn ang="0">
                  <a:pos x="28" y="18"/>
                </a:cxn>
                <a:cxn ang="0">
                  <a:pos x="28" y="18"/>
                </a:cxn>
                <a:cxn ang="0">
                  <a:pos x="26" y="14"/>
                </a:cxn>
                <a:cxn ang="0">
                  <a:pos x="24" y="12"/>
                </a:cxn>
                <a:cxn ang="0">
                  <a:pos x="24" y="12"/>
                </a:cxn>
                <a:cxn ang="0">
                  <a:pos x="20" y="10"/>
                </a:cxn>
                <a:cxn ang="0">
                  <a:pos x="14" y="8"/>
                </a:cxn>
                <a:cxn ang="0">
                  <a:pos x="14" y="8"/>
                </a:cxn>
                <a:cxn ang="0">
                  <a:pos x="10" y="10"/>
                </a:cxn>
                <a:cxn ang="0">
                  <a:pos x="10" y="4"/>
                </a:cxn>
                <a:cxn ang="0">
                  <a:pos x="26" y="4"/>
                </a:cxn>
                <a:cxn ang="0">
                  <a:pos x="26" y="0"/>
                </a:cxn>
                <a:cxn ang="0">
                  <a:pos x="6" y="0"/>
                </a:cxn>
                <a:cxn ang="0">
                  <a:pos x="2" y="14"/>
                </a:cxn>
                <a:cxn ang="0">
                  <a:pos x="8" y="16"/>
                </a:cxn>
                <a:cxn ang="0">
                  <a:pos x="8" y="16"/>
                </a:cxn>
                <a:cxn ang="0">
                  <a:pos x="14" y="14"/>
                </a:cxn>
                <a:cxn ang="0">
                  <a:pos x="14" y="14"/>
                </a:cxn>
                <a:cxn ang="0">
                  <a:pos x="18" y="14"/>
                </a:cxn>
                <a:cxn ang="0">
                  <a:pos x="18" y="14"/>
                </a:cxn>
                <a:cxn ang="0">
                  <a:pos x="20" y="18"/>
                </a:cxn>
                <a:cxn ang="0">
                  <a:pos x="20" y="18"/>
                </a:cxn>
                <a:cxn ang="0">
                  <a:pos x="18" y="22"/>
                </a:cxn>
                <a:cxn ang="0">
                  <a:pos x="18" y="22"/>
                </a:cxn>
                <a:cxn ang="0">
                  <a:pos x="14" y="24"/>
                </a:cxn>
                <a:cxn ang="0">
                  <a:pos x="14" y="24"/>
                </a:cxn>
              </a:cxnLst>
              <a:rect l="0" t="0" r="r" b="b"/>
              <a:pathLst>
                <a:path w="28" h="28">
                  <a:moveTo>
                    <a:pt x="14" y="24"/>
                  </a:moveTo>
                  <a:lnTo>
                    <a:pt x="14" y="24"/>
                  </a:lnTo>
                  <a:lnTo>
                    <a:pt x="10" y="24"/>
                  </a:lnTo>
                  <a:lnTo>
                    <a:pt x="10" y="24"/>
                  </a:lnTo>
                  <a:lnTo>
                    <a:pt x="8" y="20"/>
                  </a:lnTo>
                  <a:lnTo>
                    <a:pt x="0" y="20"/>
                  </a:lnTo>
                  <a:lnTo>
                    <a:pt x="0" y="20"/>
                  </a:lnTo>
                  <a:lnTo>
                    <a:pt x="2" y="24"/>
                  </a:lnTo>
                  <a:lnTo>
                    <a:pt x="4" y="26"/>
                  </a:lnTo>
                  <a:lnTo>
                    <a:pt x="4" y="26"/>
                  </a:lnTo>
                  <a:lnTo>
                    <a:pt x="8" y="28"/>
                  </a:lnTo>
                  <a:lnTo>
                    <a:pt x="14" y="28"/>
                  </a:lnTo>
                  <a:lnTo>
                    <a:pt x="14" y="28"/>
                  </a:lnTo>
                  <a:lnTo>
                    <a:pt x="20" y="28"/>
                  </a:lnTo>
                  <a:lnTo>
                    <a:pt x="24" y="24"/>
                  </a:lnTo>
                  <a:lnTo>
                    <a:pt x="24" y="24"/>
                  </a:lnTo>
                  <a:lnTo>
                    <a:pt x="26" y="22"/>
                  </a:lnTo>
                  <a:lnTo>
                    <a:pt x="28" y="18"/>
                  </a:lnTo>
                  <a:lnTo>
                    <a:pt x="28" y="18"/>
                  </a:lnTo>
                  <a:lnTo>
                    <a:pt x="26" y="14"/>
                  </a:lnTo>
                  <a:lnTo>
                    <a:pt x="24" y="12"/>
                  </a:lnTo>
                  <a:lnTo>
                    <a:pt x="24" y="12"/>
                  </a:lnTo>
                  <a:lnTo>
                    <a:pt x="20" y="10"/>
                  </a:lnTo>
                  <a:lnTo>
                    <a:pt x="14" y="8"/>
                  </a:lnTo>
                  <a:lnTo>
                    <a:pt x="14" y="8"/>
                  </a:lnTo>
                  <a:lnTo>
                    <a:pt x="10" y="10"/>
                  </a:lnTo>
                  <a:lnTo>
                    <a:pt x="10" y="4"/>
                  </a:lnTo>
                  <a:lnTo>
                    <a:pt x="26" y="4"/>
                  </a:lnTo>
                  <a:lnTo>
                    <a:pt x="26" y="0"/>
                  </a:lnTo>
                  <a:lnTo>
                    <a:pt x="6" y="0"/>
                  </a:lnTo>
                  <a:lnTo>
                    <a:pt x="2" y="14"/>
                  </a:lnTo>
                  <a:lnTo>
                    <a:pt x="8" y="16"/>
                  </a:lnTo>
                  <a:lnTo>
                    <a:pt x="8" y="16"/>
                  </a:lnTo>
                  <a:lnTo>
                    <a:pt x="14" y="14"/>
                  </a:lnTo>
                  <a:lnTo>
                    <a:pt x="14" y="14"/>
                  </a:lnTo>
                  <a:lnTo>
                    <a:pt x="18" y="14"/>
                  </a:lnTo>
                  <a:lnTo>
                    <a:pt x="18" y="14"/>
                  </a:lnTo>
                  <a:lnTo>
                    <a:pt x="20" y="18"/>
                  </a:lnTo>
                  <a:lnTo>
                    <a:pt x="20" y="18"/>
                  </a:lnTo>
                  <a:lnTo>
                    <a:pt x="18" y="22"/>
                  </a:lnTo>
                  <a:lnTo>
                    <a:pt x="18" y="22"/>
                  </a:lnTo>
                  <a:lnTo>
                    <a:pt x="14" y="24"/>
                  </a:lnTo>
                  <a:lnTo>
                    <a:pt x="1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81" name="Freeform 1059"/>
            <p:cNvSpPr>
              <a:spLocks/>
            </p:cNvSpPr>
            <p:nvPr/>
          </p:nvSpPr>
          <p:spPr bwMode="auto">
            <a:xfrm>
              <a:off x="9793288" y="-4030663"/>
              <a:ext cx="41275" cy="47625"/>
            </a:xfrm>
            <a:custGeom>
              <a:avLst/>
              <a:gdLst/>
              <a:ahLst/>
              <a:cxnLst>
                <a:cxn ang="0">
                  <a:pos x="12" y="18"/>
                </a:cxn>
                <a:cxn ang="0">
                  <a:pos x="12" y="18"/>
                </a:cxn>
                <a:cxn ang="0">
                  <a:pos x="2" y="24"/>
                </a:cxn>
                <a:cxn ang="0">
                  <a:pos x="2" y="24"/>
                </a:cxn>
                <a:cxn ang="0">
                  <a:pos x="0" y="30"/>
                </a:cxn>
                <a:cxn ang="0">
                  <a:pos x="26" y="30"/>
                </a:cxn>
                <a:cxn ang="0">
                  <a:pos x="26" y="26"/>
                </a:cxn>
                <a:cxn ang="0">
                  <a:pos x="12" y="26"/>
                </a:cxn>
                <a:cxn ang="0">
                  <a:pos x="12" y="26"/>
                </a:cxn>
                <a:cxn ang="0">
                  <a:pos x="14" y="24"/>
                </a:cxn>
                <a:cxn ang="0">
                  <a:pos x="14" y="24"/>
                </a:cxn>
                <a:cxn ang="0">
                  <a:pos x="18" y="20"/>
                </a:cxn>
                <a:cxn ang="0">
                  <a:pos x="18" y="20"/>
                </a:cxn>
                <a:cxn ang="0">
                  <a:pos x="22" y="16"/>
                </a:cxn>
                <a:cxn ang="0">
                  <a:pos x="22" y="16"/>
                </a:cxn>
                <a:cxn ang="0">
                  <a:pos x="26" y="12"/>
                </a:cxn>
                <a:cxn ang="0">
                  <a:pos x="26" y="12"/>
                </a:cxn>
                <a:cxn ang="0">
                  <a:pos x="26" y="8"/>
                </a:cxn>
                <a:cxn ang="0">
                  <a:pos x="26" y="8"/>
                </a:cxn>
                <a:cxn ang="0">
                  <a:pos x="26" y="6"/>
                </a:cxn>
                <a:cxn ang="0">
                  <a:pos x="24" y="4"/>
                </a:cxn>
                <a:cxn ang="0">
                  <a:pos x="24" y="4"/>
                </a:cxn>
                <a:cxn ang="0">
                  <a:pos x="20" y="2"/>
                </a:cxn>
                <a:cxn ang="0">
                  <a:pos x="14" y="0"/>
                </a:cxn>
                <a:cxn ang="0">
                  <a:pos x="14" y="0"/>
                </a:cxn>
                <a:cxn ang="0">
                  <a:pos x="6" y="2"/>
                </a:cxn>
                <a:cxn ang="0">
                  <a:pos x="6" y="2"/>
                </a:cxn>
                <a:cxn ang="0">
                  <a:pos x="2" y="6"/>
                </a:cxn>
                <a:cxn ang="0">
                  <a:pos x="0" y="10"/>
                </a:cxn>
                <a:cxn ang="0">
                  <a:pos x="8" y="10"/>
                </a:cxn>
                <a:cxn ang="0">
                  <a:pos x="8" y="10"/>
                </a:cxn>
                <a:cxn ang="0">
                  <a:pos x="10" y="6"/>
                </a:cxn>
                <a:cxn ang="0">
                  <a:pos x="10" y="6"/>
                </a:cxn>
                <a:cxn ang="0">
                  <a:pos x="14" y="6"/>
                </a:cxn>
                <a:cxn ang="0">
                  <a:pos x="14" y="6"/>
                </a:cxn>
                <a:cxn ang="0">
                  <a:pos x="18" y="6"/>
                </a:cxn>
                <a:cxn ang="0">
                  <a:pos x="18" y="6"/>
                </a:cxn>
                <a:cxn ang="0">
                  <a:pos x="20" y="10"/>
                </a:cxn>
                <a:cxn ang="0">
                  <a:pos x="20" y="10"/>
                </a:cxn>
                <a:cxn ang="0">
                  <a:pos x="18" y="12"/>
                </a:cxn>
                <a:cxn ang="0">
                  <a:pos x="18" y="12"/>
                </a:cxn>
                <a:cxn ang="0">
                  <a:pos x="12" y="18"/>
                </a:cxn>
                <a:cxn ang="0">
                  <a:pos x="12" y="18"/>
                </a:cxn>
              </a:cxnLst>
              <a:rect l="0" t="0" r="r" b="b"/>
              <a:pathLst>
                <a:path w="26" h="30">
                  <a:moveTo>
                    <a:pt x="12" y="18"/>
                  </a:moveTo>
                  <a:lnTo>
                    <a:pt x="12" y="18"/>
                  </a:lnTo>
                  <a:lnTo>
                    <a:pt x="2" y="24"/>
                  </a:lnTo>
                  <a:lnTo>
                    <a:pt x="2" y="24"/>
                  </a:lnTo>
                  <a:lnTo>
                    <a:pt x="0" y="30"/>
                  </a:lnTo>
                  <a:lnTo>
                    <a:pt x="26" y="30"/>
                  </a:lnTo>
                  <a:lnTo>
                    <a:pt x="26" y="26"/>
                  </a:lnTo>
                  <a:lnTo>
                    <a:pt x="12" y="26"/>
                  </a:lnTo>
                  <a:lnTo>
                    <a:pt x="12" y="26"/>
                  </a:lnTo>
                  <a:lnTo>
                    <a:pt x="14" y="24"/>
                  </a:lnTo>
                  <a:lnTo>
                    <a:pt x="14" y="24"/>
                  </a:lnTo>
                  <a:lnTo>
                    <a:pt x="18" y="20"/>
                  </a:lnTo>
                  <a:lnTo>
                    <a:pt x="18" y="20"/>
                  </a:lnTo>
                  <a:lnTo>
                    <a:pt x="22" y="16"/>
                  </a:lnTo>
                  <a:lnTo>
                    <a:pt x="22" y="16"/>
                  </a:lnTo>
                  <a:lnTo>
                    <a:pt x="26" y="12"/>
                  </a:lnTo>
                  <a:lnTo>
                    <a:pt x="26" y="12"/>
                  </a:lnTo>
                  <a:lnTo>
                    <a:pt x="26" y="8"/>
                  </a:lnTo>
                  <a:lnTo>
                    <a:pt x="26" y="8"/>
                  </a:lnTo>
                  <a:lnTo>
                    <a:pt x="26" y="6"/>
                  </a:lnTo>
                  <a:lnTo>
                    <a:pt x="24" y="4"/>
                  </a:lnTo>
                  <a:lnTo>
                    <a:pt x="24" y="4"/>
                  </a:lnTo>
                  <a:lnTo>
                    <a:pt x="20" y="2"/>
                  </a:lnTo>
                  <a:lnTo>
                    <a:pt x="14" y="0"/>
                  </a:lnTo>
                  <a:lnTo>
                    <a:pt x="14" y="0"/>
                  </a:lnTo>
                  <a:lnTo>
                    <a:pt x="6" y="2"/>
                  </a:lnTo>
                  <a:lnTo>
                    <a:pt x="6" y="2"/>
                  </a:lnTo>
                  <a:lnTo>
                    <a:pt x="2" y="6"/>
                  </a:lnTo>
                  <a:lnTo>
                    <a:pt x="0" y="10"/>
                  </a:lnTo>
                  <a:lnTo>
                    <a:pt x="8" y="10"/>
                  </a:lnTo>
                  <a:lnTo>
                    <a:pt x="8" y="10"/>
                  </a:lnTo>
                  <a:lnTo>
                    <a:pt x="10" y="6"/>
                  </a:lnTo>
                  <a:lnTo>
                    <a:pt x="10" y="6"/>
                  </a:lnTo>
                  <a:lnTo>
                    <a:pt x="14" y="6"/>
                  </a:lnTo>
                  <a:lnTo>
                    <a:pt x="14" y="6"/>
                  </a:lnTo>
                  <a:lnTo>
                    <a:pt x="18" y="6"/>
                  </a:lnTo>
                  <a:lnTo>
                    <a:pt x="18" y="6"/>
                  </a:lnTo>
                  <a:lnTo>
                    <a:pt x="20" y="10"/>
                  </a:lnTo>
                  <a:lnTo>
                    <a:pt x="20" y="10"/>
                  </a:lnTo>
                  <a:lnTo>
                    <a:pt x="18" y="12"/>
                  </a:lnTo>
                  <a:lnTo>
                    <a:pt x="18" y="12"/>
                  </a:lnTo>
                  <a:lnTo>
                    <a:pt x="12" y="18"/>
                  </a:lnTo>
                  <a:lnTo>
                    <a:pt x="12" y="1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82" name="Freeform 1060"/>
            <p:cNvSpPr>
              <a:spLocks/>
            </p:cNvSpPr>
            <p:nvPr/>
          </p:nvSpPr>
          <p:spPr bwMode="auto">
            <a:xfrm>
              <a:off x="8961438" y="-1744663"/>
              <a:ext cx="82550" cy="47625"/>
            </a:xfrm>
            <a:custGeom>
              <a:avLst/>
              <a:gdLst/>
              <a:ahLst/>
              <a:cxnLst>
                <a:cxn ang="0">
                  <a:pos x="0" y="0"/>
                </a:cxn>
                <a:cxn ang="0">
                  <a:pos x="0" y="14"/>
                </a:cxn>
                <a:cxn ang="0">
                  <a:pos x="0" y="30"/>
                </a:cxn>
                <a:cxn ang="0">
                  <a:pos x="26" y="22"/>
                </a:cxn>
                <a:cxn ang="0">
                  <a:pos x="52" y="14"/>
                </a:cxn>
                <a:cxn ang="0">
                  <a:pos x="26" y="8"/>
                </a:cxn>
                <a:cxn ang="0">
                  <a:pos x="0" y="0"/>
                </a:cxn>
              </a:cxnLst>
              <a:rect l="0" t="0" r="r" b="b"/>
              <a:pathLst>
                <a:path w="52" h="30">
                  <a:moveTo>
                    <a:pt x="0" y="0"/>
                  </a:moveTo>
                  <a:lnTo>
                    <a:pt x="0" y="14"/>
                  </a:lnTo>
                  <a:lnTo>
                    <a:pt x="0" y="30"/>
                  </a:lnTo>
                  <a:lnTo>
                    <a:pt x="26" y="22"/>
                  </a:lnTo>
                  <a:lnTo>
                    <a:pt x="52" y="14"/>
                  </a:lnTo>
                  <a:lnTo>
                    <a:pt x="26" y="8"/>
                  </a:lnTo>
                  <a:lnTo>
                    <a:pt x="0"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83" name="Freeform 1061"/>
            <p:cNvSpPr>
              <a:spLocks/>
            </p:cNvSpPr>
            <p:nvPr/>
          </p:nvSpPr>
          <p:spPr bwMode="auto">
            <a:xfrm>
              <a:off x="9024938" y="-1779588"/>
              <a:ext cx="31750" cy="47625"/>
            </a:xfrm>
            <a:custGeom>
              <a:avLst/>
              <a:gdLst/>
              <a:ahLst/>
              <a:cxnLst>
                <a:cxn ang="0">
                  <a:pos x="14" y="14"/>
                </a:cxn>
                <a:cxn ang="0">
                  <a:pos x="14" y="14"/>
                </a:cxn>
                <a:cxn ang="0">
                  <a:pos x="16" y="10"/>
                </a:cxn>
                <a:cxn ang="0">
                  <a:pos x="18" y="8"/>
                </a:cxn>
                <a:cxn ang="0">
                  <a:pos x="18" y="8"/>
                </a:cxn>
                <a:cxn ang="0">
                  <a:pos x="16" y="2"/>
                </a:cxn>
                <a:cxn ang="0">
                  <a:pos x="16" y="2"/>
                </a:cxn>
                <a:cxn ang="0">
                  <a:pos x="14" y="0"/>
                </a:cxn>
                <a:cxn ang="0">
                  <a:pos x="10" y="0"/>
                </a:cxn>
                <a:cxn ang="0">
                  <a:pos x="10" y="0"/>
                </a:cxn>
                <a:cxn ang="0">
                  <a:pos x="6" y="2"/>
                </a:cxn>
                <a:cxn ang="0">
                  <a:pos x="6" y="2"/>
                </a:cxn>
                <a:cxn ang="0">
                  <a:pos x="2" y="4"/>
                </a:cxn>
                <a:cxn ang="0">
                  <a:pos x="2" y="4"/>
                </a:cxn>
                <a:cxn ang="0">
                  <a:pos x="0" y="8"/>
                </a:cxn>
                <a:cxn ang="0">
                  <a:pos x="6" y="8"/>
                </a:cxn>
                <a:cxn ang="0">
                  <a:pos x="6" y="8"/>
                </a:cxn>
                <a:cxn ang="0">
                  <a:pos x="8" y="6"/>
                </a:cxn>
                <a:cxn ang="0">
                  <a:pos x="8" y="6"/>
                </a:cxn>
                <a:cxn ang="0">
                  <a:pos x="10" y="4"/>
                </a:cxn>
                <a:cxn ang="0">
                  <a:pos x="10" y="4"/>
                </a:cxn>
                <a:cxn ang="0">
                  <a:pos x="12" y="6"/>
                </a:cxn>
                <a:cxn ang="0">
                  <a:pos x="12" y="6"/>
                </a:cxn>
                <a:cxn ang="0">
                  <a:pos x="12" y="8"/>
                </a:cxn>
                <a:cxn ang="0">
                  <a:pos x="12" y="8"/>
                </a:cxn>
                <a:cxn ang="0">
                  <a:pos x="12" y="10"/>
                </a:cxn>
                <a:cxn ang="0">
                  <a:pos x="12" y="10"/>
                </a:cxn>
                <a:cxn ang="0">
                  <a:pos x="8" y="12"/>
                </a:cxn>
                <a:cxn ang="0">
                  <a:pos x="8" y="16"/>
                </a:cxn>
                <a:cxn ang="0">
                  <a:pos x="8" y="16"/>
                </a:cxn>
                <a:cxn ang="0">
                  <a:pos x="10" y="16"/>
                </a:cxn>
                <a:cxn ang="0">
                  <a:pos x="10" y="16"/>
                </a:cxn>
                <a:cxn ang="0">
                  <a:pos x="12" y="16"/>
                </a:cxn>
                <a:cxn ang="0">
                  <a:pos x="12" y="16"/>
                </a:cxn>
                <a:cxn ang="0">
                  <a:pos x="14" y="20"/>
                </a:cxn>
                <a:cxn ang="0">
                  <a:pos x="14" y="20"/>
                </a:cxn>
                <a:cxn ang="0">
                  <a:pos x="12" y="24"/>
                </a:cxn>
                <a:cxn ang="0">
                  <a:pos x="12" y="24"/>
                </a:cxn>
                <a:cxn ang="0">
                  <a:pos x="10" y="24"/>
                </a:cxn>
                <a:cxn ang="0">
                  <a:pos x="10" y="24"/>
                </a:cxn>
                <a:cxn ang="0">
                  <a:pos x="8" y="24"/>
                </a:cxn>
                <a:cxn ang="0">
                  <a:pos x="8" y="24"/>
                </a:cxn>
                <a:cxn ang="0">
                  <a:pos x="6" y="20"/>
                </a:cxn>
                <a:cxn ang="0">
                  <a:pos x="0" y="22"/>
                </a:cxn>
                <a:cxn ang="0">
                  <a:pos x="0" y="22"/>
                </a:cxn>
                <a:cxn ang="0">
                  <a:pos x="2" y="24"/>
                </a:cxn>
                <a:cxn ang="0">
                  <a:pos x="4" y="28"/>
                </a:cxn>
                <a:cxn ang="0">
                  <a:pos x="4" y="28"/>
                </a:cxn>
                <a:cxn ang="0">
                  <a:pos x="6" y="28"/>
                </a:cxn>
                <a:cxn ang="0">
                  <a:pos x="10" y="30"/>
                </a:cxn>
                <a:cxn ang="0">
                  <a:pos x="10" y="30"/>
                </a:cxn>
                <a:cxn ang="0">
                  <a:pos x="14" y="28"/>
                </a:cxn>
                <a:cxn ang="0">
                  <a:pos x="16" y="26"/>
                </a:cxn>
                <a:cxn ang="0">
                  <a:pos x="16" y="26"/>
                </a:cxn>
                <a:cxn ang="0">
                  <a:pos x="18" y="24"/>
                </a:cxn>
                <a:cxn ang="0">
                  <a:pos x="20" y="20"/>
                </a:cxn>
                <a:cxn ang="0">
                  <a:pos x="20" y="20"/>
                </a:cxn>
                <a:cxn ang="0">
                  <a:pos x="18" y="16"/>
                </a:cxn>
                <a:cxn ang="0">
                  <a:pos x="18" y="16"/>
                </a:cxn>
                <a:cxn ang="0">
                  <a:pos x="14" y="14"/>
                </a:cxn>
                <a:cxn ang="0">
                  <a:pos x="14" y="14"/>
                </a:cxn>
              </a:cxnLst>
              <a:rect l="0" t="0" r="r" b="b"/>
              <a:pathLst>
                <a:path w="20" h="30">
                  <a:moveTo>
                    <a:pt x="14" y="14"/>
                  </a:moveTo>
                  <a:lnTo>
                    <a:pt x="14" y="14"/>
                  </a:lnTo>
                  <a:lnTo>
                    <a:pt x="16" y="10"/>
                  </a:lnTo>
                  <a:lnTo>
                    <a:pt x="18" y="8"/>
                  </a:lnTo>
                  <a:lnTo>
                    <a:pt x="18" y="8"/>
                  </a:lnTo>
                  <a:lnTo>
                    <a:pt x="16" y="2"/>
                  </a:lnTo>
                  <a:lnTo>
                    <a:pt x="16" y="2"/>
                  </a:lnTo>
                  <a:lnTo>
                    <a:pt x="14" y="0"/>
                  </a:lnTo>
                  <a:lnTo>
                    <a:pt x="10" y="0"/>
                  </a:lnTo>
                  <a:lnTo>
                    <a:pt x="10" y="0"/>
                  </a:lnTo>
                  <a:lnTo>
                    <a:pt x="6" y="2"/>
                  </a:lnTo>
                  <a:lnTo>
                    <a:pt x="6" y="2"/>
                  </a:lnTo>
                  <a:lnTo>
                    <a:pt x="2" y="4"/>
                  </a:lnTo>
                  <a:lnTo>
                    <a:pt x="2" y="4"/>
                  </a:lnTo>
                  <a:lnTo>
                    <a:pt x="0" y="8"/>
                  </a:lnTo>
                  <a:lnTo>
                    <a:pt x="6" y="8"/>
                  </a:lnTo>
                  <a:lnTo>
                    <a:pt x="6" y="8"/>
                  </a:lnTo>
                  <a:lnTo>
                    <a:pt x="8" y="6"/>
                  </a:lnTo>
                  <a:lnTo>
                    <a:pt x="8" y="6"/>
                  </a:lnTo>
                  <a:lnTo>
                    <a:pt x="10" y="4"/>
                  </a:lnTo>
                  <a:lnTo>
                    <a:pt x="10" y="4"/>
                  </a:lnTo>
                  <a:lnTo>
                    <a:pt x="12" y="6"/>
                  </a:lnTo>
                  <a:lnTo>
                    <a:pt x="12" y="6"/>
                  </a:lnTo>
                  <a:lnTo>
                    <a:pt x="12" y="8"/>
                  </a:lnTo>
                  <a:lnTo>
                    <a:pt x="12" y="8"/>
                  </a:lnTo>
                  <a:lnTo>
                    <a:pt x="12" y="10"/>
                  </a:lnTo>
                  <a:lnTo>
                    <a:pt x="12" y="10"/>
                  </a:lnTo>
                  <a:lnTo>
                    <a:pt x="8" y="12"/>
                  </a:lnTo>
                  <a:lnTo>
                    <a:pt x="8" y="16"/>
                  </a:lnTo>
                  <a:lnTo>
                    <a:pt x="8" y="16"/>
                  </a:lnTo>
                  <a:lnTo>
                    <a:pt x="10" y="16"/>
                  </a:lnTo>
                  <a:lnTo>
                    <a:pt x="10" y="16"/>
                  </a:lnTo>
                  <a:lnTo>
                    <a:pt x="12" y="16"/>
                  </a:lnTo>
                  <a:lnTo>
                    <a:pt x="12" y="16"/>
                  </a:lnTo>
                  <a:lnTo>
                    <a:pt x="14" y="20"/>
                  </a:lnTo>
                  <a:lnTo>
                    <a:pt x="14" y="20"/>
                  </a:lnTo>
                  <a:lnTo>
                    <a:pt x="12" y="24"/>
                  </a:lnTo>
                  <a:lnTo>
                    <a:pt x="12" y="24"/>
                  </a:lnTo>
                  <a:lnTo>
                    <a:pt x="10" y="24"/>
                  </a:lnTo>
                  <a:lnTo>
                    <a:pt x="10" y="24"/>
                  </a:lnTo>
                  <a:lnTo>
                    <a:pt x="8" y="24"/>
                  </a:lnTo>
                  <a:lnTo>
                    <a:pt x="8" y="24"/>
                  </a:lnTo>
                  <a:lnTo>
                    <a:pt x="6" y="20"/>
                  </a:lnTo>
                  <a:lnTo>
                    <a:pt x="0" y="22"/>
                  </a:lnTo>
                  <a:lnTo>
                    <a:pt x="0" y="22"/>
                  </a:lnTo>
                  <a:lnTo>
                    <a:pt x="2" y="24"/>
                  </a:lnTo>
                  <a:lnTo>
                    <a:pt x="4" y="28"/>
                  </a:lnTo>
                  <a:lnTo>
                    <a:pt x="4" y="28"/>
                  </a:lnTo>
                  <a:lnTo>
                    <a:pt x="6" y="28"/>
                  </a:lnTo>
                  <a:lnTo>
                    <a:pt x="10" y="30"/>
                  </a:lnTo>
                  <a:lnTo>
                    <a:pt x="10" y="30"/>
                  </a:lnTo>
                  <a:lnTo>
                    <a:pt x="14" y="28"/>
                  </a:lnTo>
                  <a:lnTo>
                    <a:pt x="16" y="26"/>
                  </a:lnTo>
                  <a:lnTo>
                    <a:pt x="16" y="26"/>
                  </a:lnTo>
                  <a:lnTo>
                    <a:pt x="18" y="24"/>
                  </a:lnTo>
                  <a:lnTo>
                    <a:pt x="20" y="20"/>
                  </a:lnTo>
                  <a:lnTo>
                    <a:pt x="20" y="20"/>
                  </a:lnTo>
                  <a:lnTo>
                    <a:pt x="18" y="16"/>
                  </a:lnTo>
                  <a:lnTo>
                    <a:pt x="18" y="16"/>
                  </a:lnTo>
                  <a:lnTo>
                    <a:pt x="14" y="14"/>
                  </a:lnTo>
                  <a:lnTo>
                    <a:pt x="14" y="1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84" name="Freeform 1062"/>
            <p:cNvSpPr>
              <a:spLocks/>
            </p:cNvSpPr>
            <p:nvPr/>
          </p:nvSpPr>
          <p:spPr bwMode="auto">
            <a:xfrm>
              <a:off x="8199438" y="-1779588"/>
              <a:ext cx="38100" cy="69850"/>
            </a:xfrm>
            <a:custGeom>
              <a:avLst/>
              <a:gdLst/>
              <a:ahLst/>
              <a:cxnLst>
                <a:cxn ang="0">
                  <a:pos x="20" y="20"/>
                </a:cxn>
                <a:cxn ang="0">
                  <a:pos x="22" y="16"/>
                </a:cxn>
                <a:cxn ang="0">
                  <a:pos x="24" y="12"/>
                </a:cxn>
                <a:cxn ang="0">
                  <a:pos x="20" y="4"/>
                </a:cxn>
                <a:cxn ang="0">
                  <a:pos x="16" y="2"/>
                </a:cxn>
                <a:cxn ang="0">
                  <a:pos x="10" y="0"/>
                </a:cxn>
                <a:cxn ang="0">
                  <a:pos x="2" y="2"/>
                </a:cxn>
                <a:cxn ang="0">
                  <a:pos x="0" y="6"/>
                </a:cxn>
                <a:cxn ang="0">
                  <a:pos x="0" y="14"/>
                </a:cxn>
                <a:cxn ang="0">
                  <a:pos x="10" y="10"/>
                </a:cxn>
                <a:cxn ang="0">
                  <a:pos x="10" y="8"/>
                </a:cxn>
                <a:cxn ang="0">
                  <a:pos x="12" y="6"/>
                </a:cxn>
                <a:cxn ang="0">
                  <a:pos x="12" y="8"/>
                </a:cxn>
                <a:cxn ang="0">
                  <a:pos x="14" y="10"/>
                </a:cxn>
                <a:cxn ang="0">
                  <a:pos x="14" y="12"/>
                </a:cxn>
                <a:cxn ang="0">
                  <a:pos x="12" y="16"/>
                </a:cxn>
                <a:cxn ang="0">
                  <a:pos x="12" y="18"/>
                </a:cxn>
                <a:cxn ang="0">
                  <a:pos x="8" y="24"/>
                </a:cxn>
                <a:cxn ang="0">
                  <a:pos x="12" y="24"/>
                </a:cxn>
                <a:cxn ang="0">
                  <a:pos x="12" y="26"/>
                </a:cxn>
                <a:cxn ang="0">
                  <a:pos x="14" y="28"/>
                </a:cxn>
                <a:cxn ang="0">
                  <a:pos x="14" y="32"/>
                </a:cxn>
                <a:cxn ang="0">
                  <a:pos x="12" y="36"/>
                </a:cxn>
                <a:cxn ang="0">
                  <a:pos x="12" y="38"/>
                </a:cxn>
                <a:cxn ang="0">
                  <a:pos x="10" y="36"/>
                </a:cxn>
                <a:cxn ang="0">
                  <a:pos x="10" y="26"/>
                </a:cxn>
                <a:cxn ang="0">
                  <a:pos x="0" y="30"/>
                </a:cxn>
                <a:cxn ang="0">
                  <a:pos x="0" y="38"/>
                </a:cxn>
                <a:cxn ang="0">
                  <a:pos x="4" y="42"/>
                </a:cxn>
                <a:cxn ang="0">
                  <a:pos x="12" y="44"/>
                </a:cxn>
                <a:cxn ang="0">
                  <a:pos x="18" y="42"/>
                </a:cxn>
                <a:cxn ang="0">
                  <a:pos x="22" y="38"/>
                </a:cxn>
                <a:cxn ang="0">
                  <a:pos x="24" y="30"/>
                </a:cxn>
                <a:cxn ang="0">
                  <a:pos x="22" y="22"/>
                </a:cxn>
                <a:cxn ang="0">
                  <a:pos x="20" y="20"/>
                </a:cxn>
              </a:cxnLst>
              <a:rect l="0" t="0" r="r" b="b"/>
              <a:pathLst>
                <a:path w="24" h="44">
                  <a:moveTo>
                    <a:pt x="20" y="20"/>
                  </a:moveTo>
                  <a:lnTo>
                    <a:pt x="20" y="20"/>
                  </a:lnTo>
                  <a:lnTo>
                    <a:pt x="22" y="16"/>
                  </a:lnTo>
                  <a:lnTo>
                    <a:pt x="22" y="16"/>
                  </a:lnTo>
                  <a:lnTo>
                    <a:pt x="24" y="12"/>
                  </a:lnTo>
                  <a:lnTo>
                    <a:pt x="24" y="12"/>
                  </a:lnTo>
                  <a:lnTo>
                    <a:pt x="22" y="6"/>
                  </a:lnTo>
                  <a:lnTo>
                    <a:pt x="20" y="4"/>
                  </a:lnTo>
                  <a:lnTo>
                    <a:pt x="20" y="4"/>
                  </a:lnTo>
                  <a:lnTo>
                    <a:pt x="16" y="2"/>
                  </a:lnTo>
                  <a:lnTo>
                    <a:pt x="10" y="0"/>
                  </a:lnTo>
                  <a:lnTo>
                    <a:pt x="10" y="0"/>
                  </a:lnTo>
                  <a:lnTo>
                    <a:pt x="6" y="2"/>
                  </a:lnTo>
                  <a:lnTo>
                    <a:pt x="2" y="2"/>
                  </a:lnTo>
                  <a:lnTo>
                    <a:pt x="2" y="2"/>
                  </a:lnTo>
                  <a:lnTo>
                    <a:pt x="0" y="6"/>
                  </a:lnTo>
                  <a:lnTo>
                    <a:pt x="0" y="10"/>
                  </a:lnTo>
                  <a:lnTo>
                    <a:pt x="0" y="14"/>
                  </a:lnTo>
                  <a:lnTo>
                    <a:pt x="10" y="14"/>
                  </a:lnTo>
                  <a:lnTo>
                    <a:pt x="10" y="10"/>
                  </a:lnTo>
                  <a:lnTo>
                    <a:pt x="10" y="10"/>
                  </a:lnTo>
                  <a:lnTo>
                    <a:pt x="10" y="8"/>
                  </a:lnTo>
                  <a:lnTo>
                    <a:pt x="10" y="8"/>
                  </a:lnTo>
                  <a:lnTo>
                    <a:pt x="12" y="6"/>
                  </a:lnTo>
                  <a:lnTo>
                    <a:pt x="12" y="6"/>
                  </a:lnTo>
                  <a:lnTo>
                    <a:pt x="12" y="8"/>
                  </a:lnTo>
                  <a:lnTo>
                    <a:pt x="12" y="8"/>
                  </a:lnTo>
                  <a:lnTo>
                    <a:pt x="14" y="10"/>
                  </a:lnTo>
                  <a:lnTo>
                    <a:pt x="14" y="12"/>
                  </a:lnTo>
                  <a:lnTo>
                    <a:pt x="14" y="12"/>
                  </a:lnTo>
                  <a:lnTo>
                    <a:pt x="12" y="16"/>
                  </a:lnTo>
                  <a:lnTo>
                    <a:pt x="12" y="16"/>
                  </a:lnTo>
                  <a:lnTo>
                    <a:pt x="12" y="18"/>
                  </a:lnTo>
                  <a:lnTo>
                    <a:pt x="12" y="18"/>
                  </a:lnTo>
                  <a:lnTo>
                    <a:pt x="8" y="18"/>
                  </a:lnTo>
                  <a:lnTo>
                    <a:pt x="8" y="24"/>
                  </a:lnTo>
                  <a:lnTo>
                    <a:pt x="8" y="24"/>
                  </a:lnTo>
                  <a:lnTo>
                    <a:pt x="12" y="24"/>
                  </a:lnTo>
                  <a:lnTo>
                    <a:pt x="12" y="24"/>
                  </a:lnTo>
                  <a:lnTo>
                    <a:pt x="12" y="26"/>
                  </a:lnTo>
                  <a:lnTo>
                    <a:pt x="12" y="26"/>
                  </a:lnTo>
                  <a:lnTo>
                    <a:pt x="14" y="28"/>
                  </a:lnTo>
                  <a:lnTo>
                    <a:pt x="14" y="32"/>
                  </a:lnTo>
                  <a:lnTo>
                    <a:pt x="14" y="32"/>
                  </a:lnTo>
                  <a:lnTo>
                    <a:pt x="12" y="36"/>
                  </a:lnTo>
                  <a:lnTo>
                    <a:pt x="12" y="36"/>
                  </a:lnTo>
                  <a:lnTo>
                    <a:pt x="12" y="38"/>
                  </a:lnTo>
                  <a:lnTo>
                    <a:pt x="12" y="38"/>
                  </a:lnTo>
                  <a:lnTo>
                    <a:pt x="10" y="36"/>
                  </a:lnTo>
                  <a:lnTo>
                    <a:pt x="10" y="36"/>
                  </a:lnTo>
                  <a:lnTo>
                    <a:pt x="10" y="34"/>
                  </a:lnTo>
                  <a:lnTo>
                    <a:pt x="10" y="26"/>
                  </a:lnTo>
                  <a:lnTo>
                    <a:pt x="0" y="26"/>
                  </a:lnTo>
                  <a:lnTo>
                    <a:pt x="0" y="30"/>
                  </a:lnTo>
                  <a:lnTo>
                    <a:pt x="0" y="30"/>
                  </a:lnTo>
                  <a:lnTo>
                    <a:pt x="0" y="38"/>
                  </a:lnTo>
                  <a:lnTo>
                    <a:pt x="0" y="38"/>
                  </a:lnTo>
                  <a:lnTo>
                    <a:pt x="4" y="42"/>
                  </a:lnTo>
                  <a:lnTo>
                    <a:pt x="4" y="42"/>
                  </a:lnTo>
                  <a:lnTo>
                    <a:pt x="12" y="44"/>
                  </a:lnTo>
                  <a:lnTo>
                    <a:pt x="12" y="44"/>
                  </a:lnTo>
                  <a:lnTo>
                    <a:pt x="18" y="42"/>
                  </a:lnTo>
                  <a:lnTo>
                    <a:pt x="18" y="42"/>
                  </a:lnTo>
                  <a:lnTo>
                    <a:pt x="22" y="38"/>
                  </a:lnTo>
                  <a:lnTo>
                    <a:pt x="22" y="38"/>
                  </a:lnTo>
                  <a:lnTo>
                    <a:pt x="24" y="30"/>
                  </a:lnTo>
                  <a:lnTo>
                    <a:pt x="24" y="30"/>
                  </a:lnTo>
                  <a:lnTo>
                    <a:pt x="22" y="22"/>
                  </a:lnTo>
                  <a:lnTo>
                    <a:pt x="22" y="22"/>
                  </a:lnTo>
                  <a:lnTo>
                    <a:pt x="20" y="20"/>
                  </a:lnTo>
                  <a:lnTo>
                    <a:pt x="20"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85" name="Freeform 1063"/>
            <p:cNvSpPr>
              <a:spLocks/>
            </p:cNvSpPr>
            <p:nvPr/>
          </p:nvSpPr>
          <p:spPr bwMode="auto">
            <a:xfrm>
              <a:off x="8345488" y="-1776413"/>
              <a:ext cx="95250" cy="69850"/>
            </a:xfrm>
            <a:custGeom>
              <a:avLst/>
              <a:gdLst/>
              <a:ahLst/>
              <a:cxnLst>
                <a:cxn ang="0">
                  <a:pos x="0" y="44"/>
                </a:cxn>
                <a:cxn ang="0">
                  <a:pos x="12" y="44"/>
                </a:cxn>
                <a:cxn ang="0">
                  <a:pos x="12" y="24"/>
                </a:cxn>
                <a:cxn ang="0">
                  <a:pos x="24" y="24"/>
                </a:cxn>
                <a:cxn ang="0">
                  <a:pos x="24" y="44"/>
                </a:cxn>
                <a:cxn ang="0">
                  <a:pos x="24" y="44"/>
                </a:cxn>
                <a:cxn ang="0">
                  <a:pos x="36" y="44"/>
                </a:cxn>
                <a:cxn ang="0">
                  <a:pos x="36" y="24"/>
                </a:cxn>
                <a:cxn ang="0">
                  <a:pos x="46" y="24"/>
                </a:cxn>
                <a:cxn ang="0">
                  <a:pos x="46" y="44"/>
                </a:cxn>
                <a:cxn ang="0">
                  <a:pos x="46" y="44"/>
                </a:cxn>
                <a:cxn ang="0">
                  <a:pos x="60" y="44"/>
                </a:cxn>
                <a:cxn ang="0">
                  <a:pos x="60" y="0"/>
                </a:cxn>
                <a:cxn ang="0">
                  <a:pos x="60" y="0"/>
                </a:cxn>
                <a:cxn ang="0">
                  <a:pos x="0" y="2"/>
                </a:cxn>
                <a:cxn ang="0">
                  <a:pos x="0" y="44"/>
                </a:cxn>
              </a:cxnLst>
              <a:rect l="0" t="0" r="r" b="b"/>
              <a:pathLst>
                <a:path w="60" h="44">
                  <a:moveTo>
                    <a:pt x="0" y="44"/>
                  </a:moveTo>
                  <a:lnTo>
                    <a:pt x="12" y="44"/>
                  </a:lnTo>
                  <a:lnTo>
                    <a:pt x="12" y="24"/>
                  </a:lnTo>
                  <a:lnTo>
                    <a:pt x="24" y="24"/>
                  </a:lnTo>
                  <a:lnTo>
                    <a:pt x="24" y="44"/>
                  </a:lnTo>
                  <a:lnTo>
                    <a:pt x="24" y="44"/>
                  </a:lnTo>
                  <a:lnTo>
                    <a:pt x="36" y="44"/>
                  </a:lnTo>
                  <a:lnTo>
                    <a:pt x="36" y="24"/>
                  </a:lnTo>
                  <a:lnTo>
                    <a:pt x="46" y="24"/>
                  </a:lnTo>
                  <a:lnTo>
                    <a:pt x="46" y="44"/>
                  </a:lnTo>
                  <a:lnTo>
                    <a:pt x="46" y="44"/>
                  </a:lnTo>
                  <a:lnTo>
                    <a:pt x="60" y="44"/>
                  </a:lnTo>
                  <a:lnTo>
                    <a:pt x="60" y="0"/>
                  </a:lnTo>
                  <a:lnTo>
                    <a:pt x="60" y="0"/>
                  </a:lnTo>
                  <a:lnTo>
                    <a:pt x="0" y="2"/>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86" name="Freeform 1064"/>
            <p:cNvSpPr>
              <a:spLocks/>
            </p:cNvSpPr>
            <p:nvPr/>
          </p:nvSpPr>
          <p:spPr bwMode="auto">
            <a:xfrm>
              <a:off x="8456613"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87" name="Freeform 1065"/>
            <p:cNvSpPr>
              <a:spLocks/>
            </p:cNvSpPr>
            <p:nvPr/>
          </p:nvSpPr>
          <p:spPr bwMode="auto">
            <a:xfrm>
              <a:off x="8494713" y="-1776413"/>
              <a:ext cx="57150" cy="69850"/>
            </a:xfrm>
            <a:custGeom>
              <a:avLst/>
              <a:gdLst/>
              <a:ahLst/>
              <a:cxnLst>
                <a:cxn ang="0">
                  <a:pos x="22" y="24"/>
                </a:cxn>
                <a:cxn ang="0">
                  <a:pos x="12" y="24"/>
                </a:cxn>
                <a:cxn ang="0">
                  <a:pos x="12" y="0"/>
                </a:cxn>
                <a:cxn ang="0">
                  <a:pos x="12" y="0"/>
                </a:cxn>
                <a:cxn ang="0">
                  <a:pos x="0" y="0"/>
                </a:cxn>
                <a:cxn ang="0">
                  <a:pos x="0" y="44"/>
                </a:cxn>
                <a:cxn ang="0">
                  <a:pos x="36" y="44"/>
                </a:cxn>
                <a:cxn ang="0">
                  <a:pos x="36" y="0"/>
                </a:cxn>
                <a:cxn ang="0">
                  <a:pos x="36" y="0"/>
                </a:cxn>
                <a:cxn ang="0">
                  <a:pos x="22" y="0"/>
                </a:cxn>
                <a:cxn ang="0">
                  <a:pos x="22" y="24"/>
                </a:cxn>
              </a:cxnLst>
              <a:rect l="0" t="0" r="r" b="b"/>
              <a:pathLst>
                <a:path w="36" h="44">
                  <a:moveTo>
                    <a:pt x="22" y="24"/>
                  </a:moveTo>
                  <a:lnTo>
                    <a:pt x="12" y="24"/>
                  </a:lnTo>
                  <a:lnTo>
                    <a:pt x="12" y="0"/>
                  </a:lnTo>
                  <a:lnTo>
                    <a:pt x="12" y="0"/>
                  </a:lnTo>
                  <a:lnTo>
                    <a:pt x="0" y="0"/>
                  </a:lnTo>
                  <a:lnTo>
                    <a:pt x="0" y="44"/>
                  </a:lnTo>
                  <a:lnTo>
                    <a:pt x="36" y="44"/>
                  </a:lnTo>
                  <a:lnTo>
                    <a:pt x="36" y="0"/>
                  </a:lnTo>
                  <a:lnTo>
                    <a:pt x="36" y="0"/>
                  </a:lnTo>
                  <a:lnTo>
                    <a:pt x="22" y="0"/>
                  </a:lnTo>
                  <a:lnTo>
                    <a:pt x="22"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88" name="Freeform 1066"/>
            <p:cNvSpPr>
              <a:spLocks/>
            </p:cNvSpPr>
            <p:nvPr/>
          </p:nvSpPr>
          <p:spPr bwMode="auto">
            <a:xfrm>
              <a:off x="8567738"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89" name="Freeform 1067"/>
            <p:cNvSpPr>
              <a:spLocks/>
            </p:cNvSpPr>
            <p:nvPr/>
          </p:nvSpPr>
          <p:spPr bwMode="auto">
            <a:xfrm>
              <a:off x="8624888" y="-1776413"/>
              <a:ext cx="73025" cy="69850"/>
            </a:xfrm>
            <a:custGeom>
              <a:avLst/>
              <a:gdLst/>
              <a:ahLst/>
              <a:cxnLst>
                <a:cxn ang="0">
                  <a:pos x="34" y="24"/>
                </a:cxn>
                <a:cxn ang="0">
                  <a:pos x="24" y="24"/>
                </a:cxn>
                <a:cxn ang="0">
                  <a:pos x="24" y="24"/>
                </a:cxn>
                <a:cxn ang="0">
                  <a:pos x="24" y="0"/>
                </a:cxn>
                <a:cxn ang="0">
                  <a:pos x="24" y="0"/>
                </a:cxn>
                <a:cxn ang="0">
                  <a:pos x="10" y="0"/>
                </a:cxn>
                <a:cxn ang="0">
                  <a:pos x="10" y="0"/>
                </a:cxn>
                <a:cxn ang="0">
                  <a:pos x="10" y="24"/>
                </a:cxn>
                <a:cxn ang="0">
                  <a:pos x="0" y="24"/>
                </a:cxn>
                <a:cxn ang="0">
                  <a:pos x="0" y="24"/>
                </a:cxn>
                <a:cxn ang="0">
                  <a:pos x="0" y="44"/>
                </a:cxn>
                <a:cxn ang="0">
                  <a:pos x="0" y="44"/>
                </a:cxn>
                <a:cxn ang="0">
                  <a:pos x="12" y="44"/>
                </a:cxn>
                <a:cxn ang="0">
                  <a:pos x="12" y="44"/>
                </a:cxn>
                <a:cxn ang="0">
                  <a:pos x="12" y="24"/>
                </a:cxn>
                <a:cxn ang="0">
                  <a:pos x="22" y="24"/>
                </a:cxn>
                <a:cxn ang="0">
                  <a:pos x="22" y="24"/>
                </a:cxn>
                <a:cxn ang="0">
                  <a:pos x="22" y="44"/>
                </a:cxn>
                <a:cxn ang="0">
                  <a:pos x="22" y="44"/>
                </a:cxn>
                <a:cxn ang="0">
                  <a:pos x="34" y="44"/>
                </a:cxn>
                <a:cxn ang="0">
                  <a:pos x="34" y="44"/>
                </a:cxn>
                <a:cxn ang="0">
                  <a:pos x="34" y="24"/>
                </a:cxn>
                <a:cxn ang="0">
                  <a:pos x="46" y="24"/>
                </a:cxn>
                <a:cxn ang="0">
                  <a:pos x="46" y="24"/>
                </a:cxn>
                <a:cxn ang="0">
                  <a:pos x="46" y="0"/>
                </a:cxn>
                <a:cxn ang="0">
                  <a:pos x="46" y="0"/>
                </a:cxn>
                <a:cxn ang="0">
                  <a:pos x="34" y="0"/>
                </a:cxn>
                <a:cxn ang="0">
                  <a:pos x="34" y="0"/>
                </a:cxn>
                <a:cxn ang="0">
                  <a:pos x="34" y="24"/>
                </a:cxn>
                <a:cxn ang="0">
                  <a:pos x="34" y="24"/>
                </a:cxn>
              </a:cxnLst>
              <a:rect l="0" t="0" r="r" b="b"/>
              <a:pathLst>
                <a:path w="46" h="44">
                  <a:moveTo>
                    <a:pt x="34" y="24"/>
                  </a:moveTo>
                  <a:lnTo>
                    <a:pt x="24" y="24"/>
                  </a:lnTo>
                  <a:lnTo>
                    <a:pt x="24" y="24"/>
                  </a:lnTo>
                  <a:lnTo>
                    <a:pt x="24" y="0"/>
                  </a:lnTo>
                  <a:lnTo>
                    <a:pt x="24" y="0"/>
                  </a:lnTo>
                  <a:lnTo>
                    <a:pt x="10" y="0"/>
                  </a:lnTo>
                  <a:lnTo>
                    <a:pt x="10" y="0"/>
                  </a:lnTo>
                  <a:lnTo>
                    <a:pt x="10" y="24"/>
                  </a:lnTo>
                  <a:lnTo>
                    <a:pt x="0" y="24"/>
                  </a:lnTo>
                  <a:lnTo>
                    <a:pt x="0" y="24"/>
                  </a:lnTo>
                  <a:lnTo>
                    <a:pt x="0" y="44"/>
                  </a:lnTo>
                  <a:lnTo>
                    <a:pt x="0" y="44"/>
                  </a:lnTo>
                  <a:lnTo>
                    <a:pt x="12" y="44"/>
                  </a:lnTo>
                  <a:lnTo>
                    <a:pt x="12" y="44"/>
                  </a:lnTo>
                  <a:lnTo>
                    <a:pt x="12" y="24"/>
                  </a:lnTo>
                  <a:lnTo>
                    <a:pt x="22" y="24"/>
                  </a:lnTo>
                  <a:lnTo>
                    <a:pt x="22" y="24"/>
                  </a:lnTo>
                  <a:lnTo>
                    <a:pt x="22" y="44"/>
                  </a:lnTo>
                  <a:lnTo>
                    <a:pt x="22" y="44"/>
                  </a:lnTo>
                  <a:lnTo>
                    <a:pt x="34" y="44"/>
                  </a:lnTo>
                  <a:lnTo>
                    <a:pt x="34" y="44"/>
                  </a:lnTo>
                  <a:lnTo>
                    <a:pt x="34" y="24"/>
                  </a:lnTo>
                  <a:lnTo>
                    <a:pt x="46" y="24"/>
                  </a:lnTo>
                  <a:lnTo>
                    <a:pt x="46" y="24"/>
                  </a:lnTo>
                  <a:lnTo>
                    <a:pt x="46" y="0"/>
                  </a:lnTo>
                  <a:lnTo>
                    <a:pt x="46" y="0"/>
                  </a:lnTo>
                  <a:lnTo>
                    <a:pt x="34" y="0"/>
                  </a:lnTo>
                  <a:lnTo>
                    <a:pt x="34" y="0"/>
                  </a:lnTo>
                  <a:lnTo>
                    <a:pt x="34" y="24"/>
                  </a:lnTo>
                  <a:lnTo>
                    <a:pt x="3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90" name="Freeform 1068"/>
            <p:cNvSpPr>
              <a:spLocks/>
            </p:cNvSpPr>
            <p:nvPr/>
          </p:nvSpPr>
          <p:spPr bwMode="auto">
            <a:xfrm>
              <a:off x="8605838" y="-1776413"/>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91" name="Freeform 1069"/>
            <p:cNvSpPr>
              <a:spLocks/>
            </p:cNvSpPr>
            <p:nvPr/>
          </p:nvSpPr>
          <p:spPr bwMode="auto">
            <a:xfrm>
              <a:off x="8716963"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92" name="Freeform 1070"/>
            <p:cNvSpPr>
              <a:spLocks/>
            </p:cNvSpPr>
            <p:nvPr/>
          </p:nvSpPr>
          <p:spPr bwMode="auto">
            <a:xfrm>
              <a:off x="87518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93" name="Freeform 1071"/>
            <p:cNvSpPr>
              <a:spLocks/>
            </p:cNvSpPr>
            <p:nvPr/>
          </p:nvSpPr>
          <p:spPr bwMode="auto">
            <a:xfrm>
              <a:off x="87899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94" name="Freeform 1072"/>
            <p:cNvSpPr>
              <a:spLocks/>
            </p:cNvSpPr>
            <p:nvPr/>
          </p:nvSpPr>
          <p:spPr bwMode="auto">
            <a:xfrm>
              <a:off x="88280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95" name="Freeform 1073"/>
            <p:cNvSpPr>
              <a:spLocks/>
            </p:cNvSpPr>
            <p:nvPr/>
          </p:nvSpPr>
          <p:spPr bwMode="auto">
            <a:xfrm>
              <a:off x="8863013" y="-1776413"/>
              <a:ext cx="57150" cy="69850"/>
            </a:xfrm>
            <a:custGeom>
              <a:avLst/>
              <a:gdLst/>
              <a:ahLst/>
              <a:cxnLst>
                <a:cxn ang="0">
                  <a:pos x="0" y="44"/>
                </a:cxn>
                <a:cxn ang="0">
                  <a:pos x="0" y="44"/>
                </a:cxn>
                <a:cxn ang="0">
                  <a:pos x="12" y="44"/>
                </a:cxn>
                <a:cxn ang="0">
                  <a:pos x="12" y="24"/>
                </a:cxn>
                <a:cxn ang="0">
                  <a:pos x="24" y="24"/>
                </a:cxn>
                <a:cxn ang="0">
                  <a:pos x="24" y="42"/>
                </a:cxn>
                <a:cxn ang="0">
                  <a:pos x="36" y="42"/>
                </a:cxn>
                <a:cxn ang="0">
                  <a:pos x="36" y="0"/>
                </a:cxn>
                <a:cxn ang="0">
                  <a:pos x="36" y="0"/>
                </a:cxn>
                <a:cxn ang="0">
                  <a:pos x="0" y="0"/>
                </a:cxn>
                <a:cxn ang="0">
                  <a:pos x="0" y="44"/>
                </a:cxn>
              </a:cxnLst>
              <a:rect l="0" t="0" r="r" b="b"/>
              <a:pathLst>
                <a:path w="36" h="44">
                  <a:moveTo>
                    <a:pt x="0" y="44"/>
                  </a:moveTo>
                  <a:lnTo>
                    <a:pt x="0" y="44"/>
                  </a:lnTo>
                  <a:lnTo>
                    <a:pt x="12" y="44"/>
                  </a:lnTo>
                  <a:lnTo>
                    <a:pt x="12" y="24"/>
                  </a:lnTo>
                  <a:lnTo>
                    <a:pt x="24" y="24"/>
                  </a:lnTo>
                  <a:lnTo>
                    <a:pt x="24" y="42"/>
                  </a:lnTo>
                  <a:lnTo>
                    <a:pt x="36" y="42"/>
                  </a:lnTo>
                  <a:lnTo>
                    <a:pt x="36" y="0"/>
                  </a:lnTo>
                  <a:lnTo>
                    <a:pt x="36"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96" name="Freeform 1075"/>
            <p:cNvSpPr>
              <a:spLocks/>
            </p:cNvSpPr>
            <p:nvPr/>
          </p:nvSpPr>
          <p:spPr bwMode="auto">
            <a:xfrm>
              <a:off x="8285163" y="-3697288"/>
              <a:ext cx="2419350" cy="1654175"/>
            </a:xfrm>
            <a:custGeom>
              <a:avLst/>
              <a:gdLst/>
              <a:ahLst/>
              <a:cxnLst>
                <a:cxn ang="0">
                  <a:pos x="1524" y="1020"/>
                </a:cxn>
                <a:cxn ang="0">
                  <a:pos x="1524" y="1032"/>
                </a:cxn>
                <a:cxn ang="0">
                  <a:pos x="1524" y="1032"/>
                </a:cxn>
                <a:cxn ang="0">
                  <a:pos x="1524" y="1036"/>
                </a:cxn>
                <a:cxn ang="0">
                  <a:pos x="1522" y="1040"/>
                </a:cxn>
                <a:cxn ang="0">
                  <a:pos x="1518" y="1042"/>
                </a:cxn>
                <a:cxn ang="0">
                  <a:pos x="1514" y="1042"/>
                </a:cxn>
                <a:cxn ang="0">
                  <a:pos x="8" y="1042"/>
                </a:cxn>
                <a:cxn ang="0">
                  <a:pos x="8" y="1042"/>
                </a:cxn>
                <a:cxn ang="0">
                  <a:pos x="6" y="1042"/>
                </a:cxn>
                <a:cxn ang="0">
                  <a:pos x="2" y="1040"/>
                </a:cxn>
                <a:cxn ang="0">
                  <a:pos x="0" y="1036"/>
                </a:cxn>
                <a:cxn ang="0">
                  <a:pos x="0" y="1032"/>
                </a:cxn>
                <a:cxn ang="0">
                  <a:pos x="0" y="1020"/>
                </a:cxn>
                <a:cxn ang="0">
                  <a:pos x="0" y="10"/>
                </a:cxn>
                <a:cxn ang="0">
                  <a:pos x="0" y="10"/>
                </a:cxn>
                <a:cxn ang="0">
                  <a:pos x="0" y="10"/>
                </a:cxn>
                <a:cxn ang="0">
                  <a:pos x="0" y="6"/>
                </a:cxn>
                <a:cxn ang="0">
                  <a:pos x="2" y="4"/>
                </a:cxn>
                <a:cxn ang="0">
                  <a:pos x="2" y="4"/>
                </a:cxn>
                <a:cxn ang="0">
                  <a:pos x="4" y="0"/>
                </a:cxn>
                <a:cxn ang="0">
                  <a:pos x="8" y="0"/>
                </a:cxn>
                <a:cxn ang="0">
                  <a:pos x="1514" y="0"/>
                </a:cxn>
                <a:cxn ang="0">
                  <a:pos x="1514" y="0"/>
                </a:cxn>
                <a:cxn ang="0">
                  <a:pos x="1518" y="0"/>
                </a:cxn>
                <a:cxn ang="0">
                  <a:pos x="1522" y="4"/>
                </a:cxn>
                <a:cxn ang="0">
                  <a:pos x="1522" y="4"/>
                </a:cxn>
                <a:cxn ang="0">
                  <a:pos x="1524" y="6"/>
                </a:cxn>
                <a:cxn ang="0">
                  <a:pos x="1524" y="10"/>
                </a:cxn>
                <a:cxn ang="0">
                  <a:pos x="1524" y="10"/>
                </a:cxn>
                <a:cxn ang="0">
                  <a:pos x="1524" y="1020"/>
                </a:cxn>
              </a:cxnLst>
              <a:rect l="0" t="0" r="r" b="b"/>
              <a:pathLst>
                <a:path w="1524" h="1042">
                  <a:moveTo>
                    <a:pt x="1524" y="1020"/>
                  </a:moveTo>
                  <a:lnTo>
                    <a:pt x="1524" y="1032"/>
                  </a:lnTo>
                  <a:lnTo>
                    <a:pt x="1524" y="1032"/>
                  </a:lnTo>
                  <a:lnTo>
                    <a:pt x="1524" y="1036"/>
                  </a:lnTo>
                  <a:lnTo>
                    <a:pt x="1522" y="1040"/>
                  </a:lnTo>
                  <a:lnTo>
                    <a:pt x="1518" y="1042"/>
                  </a:lnTo>
                  <a:lnTo>
                    <a:pt x="1514" y="1042"/>
                  </a:lnTo>
                  <a:lnTo>
                    <a:pt x="8" y="1042"/>
                  </a:lnTo>
                  <a:lnTo>
                    <a:pt x="8" y="1042"/>
                  </a:lnTo>
                  <a:lnTo>
                    <a:pt x="6" y="1042"/>
                  </a:lnTo>
                  <a:lnTo>
                    <a:pt x="2" y="1040"/>
                  </a:lnTo>
                  <a:lnTo>
                    <a:pt x="0" y="1036"/>
                  </a:lnTo>
                  <a:lnTo>
                    <a:pt x="0" y="1032"/>
                  </a:lnTo>
                  <a:lnTo>
                    <a:pt x="0" y="1020"/>
                  </a:lnTo>
                  <a:lnTo>
                    <a:pt x="0" y="10"/>
                  </a:lnTo>
                  <a:lnTo>
                    <a:pt x="0" y="10"/>
                  </a:lnTo>
                  <a:lnTo>
                    <a:pt x="0" y="10"/>
                  </a:lnTo>
                  <a:lnTo>
                    <a:pt x="0" y="6"/>
                  </a:lnTo>
                  <a:lnTo>
                    <a:pt x="2" y="4"/>
                  </a:lnTo>
                  <a:lnTo>
                    <a:pt x="2" y="4"/>
                  </a:lnTo>
                  <a:lnTo>
                    <a:pt x="4" y="0"/>
                  </a:lnTo>
                  <a:lnTo>
                    <a:pt x="8" y="0"/>
                  </a:lnTo>
                  <a:lnTo>
                    <a:pt x="1514" y="0"/>
                  </a:lnTo>
                  <a:lnTo>
                    <a:pt x="1514" y="0"/>
                  </a:lnTo>
                  <a:lnTo>
                    <a:pt x="1518" y="0"/>
                  </a:lnTo>
                  <a:lnTo>
                    <a:pt x="1522" y="4"/>
                  </a:lnTo>
                  <a:lnTo>
                    <a:pt x="1522" y="4"/>
                  </a:lnTo>
                  <a:lnTo>
                    <a:pt x="1524" y="6"/>
                  </a:lnTo>
                  <a:lnTo>
                    <a:pt x="1524" y="10"/>
                  </a:lnTo>
                  <a:lnTo>
                    <a:pt x="1524" y="10"/>
                  </a:lnTo>
                  <a:lnTo>
                    <a:pt x="1524" y="1020"/>
                  </a:lnTo>
                  <a:close/>
                </a:path>
              </a:pathLst>
            </a:custGeom>
            <a:blipFill dpi="0" rotWithShape="0">
              <a:blip r:embed="rId4"/>
              <a:srcRect/>
              <a:stretch>
                <a:fillRect/>
              </a:stretch>
            </a:blipFill>
            <a:ln w="12700">
              <a:solidFill>
                <a:schemeClr val="accent1">
                  <a:lumMod val="10000"/>
                </a:schemeClr>
              </a:solidFill>
              <a:round/>
              <a:headEnd/>
              <a:tailEnd/>
            </a:ln>
            <a:effectLst/>
          </p:spPr>
          <p:txBody>
            <a:bodyPr wrap="none" anchor="ctr"/>
            <a:lstStyle/>
            <a:p>
              <a:pPr>
                <a:defRPr/>
              </a:pPr>
              <a:endParaRPr lang="da-DK">
                <a:latin typeface="Arial" pitchFamily="34" charset="0"/>
                <a:ea typeface="ＭＳ Ｐゴシック" pitchFamily="-97" charset="-128"/>
              </a:endParaRPr>
            </a:p>
          </p:txBody>
        </p:sp>
      </p:grpSp>
      <p:grpSp>
        <p:nvGrpSpPr>
          <p:cNvPr id="6" name="Gruppe 122"/>
          <p:cNvGrpSpPr/>
          <p:nvPr/>
        </p:nvGrpSpPr>
        <p:grpSpPr>
          <a:xfrm>
            <a:off x="1648098" y="4947402"/>
            <a:ext cx="1578428" cy="1406819"/>
            <a:chOff x="8164513" y="-4049713"/>
            <a:chExt cx="2657475" cy="2368550"/>
          </a:xfrm>
          <a:effectLst>
            <a:outerShdw blurRad="50800" dist="38100" dir="2700000" algn="tl" rotWithShape="0">
              <a:prstClr val="black">
                <a:alpha val="40000"/>
              </a:prstClr>
            </a:outerShdw>
          </a:effectLst>
        </p:grpSpPr>
        <p:sp>
          <p:nvSpPr>
            <p:cNvPr id="569" name="Freeform 1013"/>
            <p:cNvSpPr>
              <a:spLocks noEditPoints="1"/>
            </p:cNvSpPr>
            <p:nvPr/>
          </p:nvSpPr>
          <p:spPr bwMode="auto">
            <a:xfrm>
              <a:off x="8164513" y="-4049713"/>
              <a:ext cx="2657475" cy="2368550"/>
            </a:xfrm>
            <a:custGeom>
              <a:avLst/>
              <a:gdLst/>
              <a:ahLst/>
              <a:cxnLst>
                <a:cxn ang="0">
                  <a:pos x="1504" y="96"/>
                </a:cxn>
                <a:cxn ang="0">
                  <a:pos x="1574" y="76"/>
                </a:cxn>
                <a:cxn ang="0">
                  <a:pos x="1582" y="192"/>
                </a:cxn>
                <a:cxn ang="0">
                  <a:pos x="1506" y="186"/>
                </a:cxn>
                <a:cxn ang="0">
                  <a:pos x="1316" y="76"/>
                </a:cxn>
                <a:cxn ang="0">
                  <a:pos x="1388" y="96"/>
                </a:cxn>
                <a:cxn ang="0">
                  <a:pos x="1324" y="198"/>
                </a:cxn>
                <a:cxn ang="0">
                  <a:pos x="1102" y="96"/>
                </a:cxn>
                <a:cxn ang="0">
                  <a:pos x="1166" y="74"/>
                </a:cxn>
                <a:cxn ang="0">
                  <a:pos x="1186" y="186"/>
                </a:cxn>
                <a:cxn ang="0">
                  <a:pos x="1108" y="192"/>
                </a:cxn>
                <a:cxn ang="0">
                  <a:pos x="908" y="82"/>
                </a:cxn>
                <a:cxn ang="0">
                  <a:pos x="984" y="88"/>
                </a:cxn>
                <a:cxn ang="0">
                  <a:pos x="966" y="198"/>
                </a:cxn>
                <a:cxn ang="0">
                  <a:pos x="902" y="96"/>
                </a:cxn>
                <a:cxn ang="0">
                  <a:pos x="764" y="74"/>
                </a:cxn>
                <a:cxn ang="0">
                  <a:pos x="786" y="176"/>
                </a:cxn>
                <a:cxn ang="0">
                  <a:pos x="714" y="196"/>
                </a:cxn>
                <a:cxn ang="0">
                  <a:pos x="502" y="88"/>
                </a:cxn>
                <a:cxn ang="0">
                  <a:pos x="580" y="82"/>
                </a:cxn>
                <a:cxn ang="0">
                  <a:pos x="572" y="196"/>
                </a:cxn>
                <a:cxn ang="0">
                  <a:pos x="500" y="176"/>
                </a:cxn>
                <a:cxn ang="0">
                  <a:pos x="322" y="74"/>
                </a:cxn>
                <a:cxn ang="0">
                  <a:pos x="386" y="176"/>
                </a:cxn>
                <a:cxn ang="0">
                  <a:pos x="322" y="198"/>
                </a:cxn>
                <a:cxn ang="0">
                  <a:pos x="100" y="96"/>
                </a:cxn>
                <a:cxn ang="0">
                  <a:pos x="172" y="76"/>
                </a:cxn>
                <a:cxn ang="0">
                  <a:pos x="178" y="192"/>
                </a:cxn>
                <a:cxn ang="0">
                  <a:pos x="102" y="186"/>
                </a:cxn>
                <a:cxn ang="0">
                  <a:pos x="172" y="1402"/>
                </a:cxn>
                <a:cxn ang="0">
                  <a:pos x="100" y="1382"/>
                </a:cxn>
                <a:cxn ang="0">
                  <a:pos x="164" y="1280"/>
                </a:cxn>
                <a:cxn ang="0">
                  <a:pos x="386" y="1382"/>
                </a:cxn>
                <a:cxn ang="0">
                  <a:pos x="322" y="1404"/>
                </a:cxn>
                <a:cxn ang="0">
                  <a:pos x="302" y="1292"/>
                </a:cxn>
                <a:cxn ang="0">
                  <a:pos x="378" y="1286"/>
                </a:cxn>
                <a:cxn ang="0">
                  <a:pos x="580" y="1396"/>
                </a:cxn>
                <a:cxn ang="0">
                  <a:pos x="502" y="1390"/>
                </a:cxn>
                <a:cxn ang="0">
                  <a:pos x="522" y="1280"/>
                </a:cxn>
                <a:cxn ang="0">
                  <a:pos x="586" y="1382"/>
                </a:cxn>
                <a:cxn ang="0">
                  <a:pos x="724" y="1404"/>
                </a:cxn>
                <a:cxn ang="0">
                  <a:pos x="702" y="1302"/>
                </a:cxn>
                <a:cxn ang="0">
                  <a:pos x="772" y="1282"/>
                </a:cxn>
                <a:cxn ang="0">
                  <a:pos x="984" y="1390"/>
                </a:cxn>
                <a:cxn ang="0">
                  <a:pos x="908" y="1396"/>
                </a:cxn>
                <a:cxn ang="0">
                  <a:pos x="916" y="1282"/>
                </a:cxn>
                <a:cxn ang="0">
                  <a:pos x="986" y="1302"/>
                </a:cxn>
                <a:cxn ang="0">
                  <a:pos x="1166" y="1404"/>
                </a:cxn>
                <a:cxn ang="0">
                  <a:pos x="1102" y="1302"/>
                </a:cxn>
                <a:cxn ang="0">
                  <a:pos x="1166" y="1280"/>
                </a:cxn>
                <a:cxn ang="0">
                  <a:pos x="1388" y="1382"/>
                </a:cxn>
                <a:cxn ang="0">
                  <a:pos x="1316" y="1402"/>
                </a:cxn>
                <a:cxn ang="0">
                  <a:pos x="1310" y="1286"/>
                </a:cxn>
                <a:cxn ang="0">
                  <a:pos x="1386" y="1292"/>
                </a:cxn>
                <a:cxn ang="0">
                  <a:pos x="1574" y="1402"/>
                </a:cxn>
                <a:cxn ang="0">
                  <a:pos x="1504" y="1382"/>
                </a:cxn>
                <a:cxn ang="0">
                  <a:pos x="1566" y="1280"/>
                </a:cxn>
                <a:cxn ang="0">
                  <a:pos x="1600" y="1246"/>
                </a:cxn>
                <a:cxn ang="0">
                  <a:pos x="84" y="1268"/>
                </a:cxn>
                <a:cxn ang="0">
                  <a:pos x="74" y="234"/>
                </a:cxn>
                <a:cxn ang="0">
                  <a:pos x="84" y="224"/>
                </a:cxn>
                <a:cxn ang="0">
                  <a:pos x="1600" y="234"/>
                </a:cxn>
              </a:cxnLst>
              <a:rect l="0" t="0" r="r" b="b"/>
              <a:pathLst>
                <a:path w="1674" h="1492">
                  <a:moveTo>
                    <a:pt x="0" y="0"/>
                  </a:moveTo>
                  <a:lnTo>
                    <a:pt x="0" y="1492"/>
                  </a:lnTo>
                  <a:lnTo>
                    <a:pt x="1674" y="1492"/>
                  </a:lnTo>
                  <a:lnTo>
                    <a:pt x="1674" y="0"/>
                  </a:lnTo>
                  <a:lnTo>
                    <a:pt x="0" y="0"/>
                  </a:lnTo>
                  <a:close/>
                  <a:moveTo>
                    <a:pt x="1504" y="96"/>
                  </a:moveTo>
                  <a:lnTo>
                    <a:pt x="1504" y="96"/>
                  </a:lnTo>
                  <a:lnTo>
                    <a:pt x="1506" y="88"/>
                  </a:lnTo>
                  <a:lnTo>
                    <a:pt x="1510" y="82"/>
                  </a:lnTo>
                  <a:lnTo>
                    <a:pt x="1516" y="76"/>
                  </a:lnTo>
                  <a:lnTo>
                    <a:pt x="1526" y="74"/>
                  </a:lnTo>
                  <a:lnTo>
                    <a:pt x="1566" y="74"/>
                  </a:lnTo>
                  <a:lnTo>
                    <a:pt x="1566" y="74"/>
                  </a:lnTo>
                  <a:lnTo>
                    <a:pt x="1574" y="76"/>
                  </a:lnTo>
                  <a:lnTo>
                    <a:pt x="1582" y="82"/>
                  </a:lnTo>
                  <a:lnTo>
                    <a:pt x="1586" y="88"/>
                  </a:lnTo>
                  <a:lnTo>
                    <a:pt x="1588" y="96"/>
                  </a:lnTo>
                  <a:lnTo>
                    <a:pt x="1588" y="176"/>
                  </a:lnTo>
                  <a:lnTo>
                    <a:pt x="1588" y="176"/>
                  </a:lnTo>
                  <a:lnTo>
                    <a:pt x="1586" y="186"/>
                  </a:lnTo>
                  <a:lnTo>
                    <a:pt x="1582" y="192"/>
                  </a:lnTo>
                  <a:lnTo>
                    <a:pt x="1574" y="196"/>
                  </a:lnTo>
                  <a:lnTo>
                    <a:pt x="1566" y="198"/>
                  </a:lnTo>
                  <a:lnTo>
                    <a:pt x="1526" y="198"/>
                  </a:lnTo>
                  <a:lnTo>
                    <a:pt x="1526" y="198"/>
                  </a:lnTo>
                  <a:lnTo>
                    <a:pt x="1516" y="196"/>
                  </a:lnTo>
                  <a:lnTo>
                    <a:pt x="1510" y="192"/>
                  </a:lnTo>
                  <a:lnTo>
                    <a:pt x="1506" y="186"/>
                  </a:lnTo>
                  <a:lnTo>
                    <a:pt x="1504" y="176"/>
                  </a:lnTo>
                  <a:lnTo>
                    <a:pt x="1504" y="96"/>
                  </a:lnTo>
                  <a:close/>
                  <a:moveTo>
                    <a:pt x="1302" y="96"/>
                  </a:moveTo>
                  <a:lnTo>
                    <a:pt x="1302" y="96"/>
                  </a:lnTo>
                  <a:lnTo>
                    <a:pt x="1304" y="88"/>
                  </a:lnTo>
                  <a:lnTo>
                    <a:pt x="1310" y="82"/>
                  </a:lnTo>
                  <a:lnTo>
                    <a:pt x="1316" y="76"/>
                  </a:lnTo>
                  <a:lnTo>
                    <a:pt x="1324" y="74"/>
                  </a:lnTo>
                  <a:lnTo>
                    <a:pt x="1366" y="74"/>
                  </a:lnTo>
                  <a:lnTo>
                    <a:pt x="1366" y="74"/>
                  </a:lnTo>
                  <a:lnTo>
                    <a:pt x="1374" y="76"/>
                  </a:lnTo>
                  <a:lnTo>
                    <a:pt x="1382" y="82"/>
                  </a:lnTo>
                  <a:lnTo>
                    <a:pt x="1386" y="88"/>
                  </a:lnTo>
                  <a:lnTo>
                    <a:pt x="1388" y="96"/>
                  </a:lnTo>
                  <a:lnTo>
                    <a:pt x="1388" y="176"/>
                  </a:lnTo>
                  <a:lnTo>
                    <a:pt x="1388" y="176"/>
                  </a:lnTo>
                  <a:lnTo>
                    <a:pt x="1386" y="186"/>
                  </a:lnTo>
                  <a:lnTo>
                    <a:pt x="1382" y="192"/>
                  </a:lnTo>
                  <a:lnTo>
                    <a:pt x="1374" y="196"/>
                  </a:lnTo>
                  <a:lnTo>
                    <a:pt x="1366" y="198"/>
                  </a:lnTo>
                  <a:lnTo>
                    <a:pt x="1324" y="198"/>
                  </a:lnTo>
                  <a:lnTo>
                    <a:pt x="1324" y="198"/>
                  </a:lnTo>
                  <a:lnTo>
                    <a:pt x="1316" y="196"/>
                  </a:lnTo>
                  <a:lnTo>
                    <a:pt x="1310" y="192"/>
                  </a:lnTo>
                  <a:lnTo>
                    <a:pt x="1304" y="186"/>
                  </a:lnTo>
                  <a:lnTo>
                    <a:pt x="1302" y="176"/>
                  </a:lnTo>
                  <a:lnTo>
                    <a:pt x="1302" y="96"/>
                  </a:lnTo>
                  <a:close/>
                  <a:moveTo>
                    <a:pt x="1102" y="96"/>
                  </a:moveTo>
                  <a:lnTo>
                    <a:pt x="1102" y="96"/>
                  </a:lnTo>
                  <a:lnTo>
                    <a:pt x="1104" y="88"/>
                  </a:lnTo>
                  <a:lnTo>
                    <a:pt x="1108" y="82"/>
                  </a:lnTo>
                  <a:lnTo>
                    <a:pt x="1116" y="76"/>
                  </a:lnTo>
                  <a:lnTo>
                    <a:pt x="1124" y="74"/>
                  </a:lnTo>
                  <a:lnTo>
                    <a:pt x="1166" y="74"/>
                  </a:lnTo>
                  <a:lnTo>
                    <a:pt x="1166" y="74"/>
                  </a:lnTo>
                  <a:lnTo>
                    <a:pt x="1174" y="76"/>
                  </a:lnTo>
                  <a:lnTo>
                    <a:pt x="1180" y="82"/>
                  </a:lnTo>
                  <a:lnTo>
                    <a:pt x="1186" y="88"/>
                  </a:lnTo>
                  <a:lnTo>
                    <a:pt x="1188" y="96"/>
                  </a:lnTo>
                  <a:lnTo>
                    <a:pt x="1188" y="176"/>
                  </a:lnTo>
                  <a:lnTo>
                    <a:pt x="1188" y="176"/>
                  </a:lnTo>
                  <a:lnTo>
                    <a:pt x="1186" y="186"/>
                  </a:lnTo>
                  <a:lnTo>
                    <a:pt x="1180" y="192"/>
                  </a:lnTo>
                  <a:lnTo>
                    <a:pt x="1174" y="196"/>
                  </a:lnTo>
                  <a:lnTo>
                    <a:pt x="1166" y="198"/>
                  </a:lnTo>
                  <a:lnTo>
                    <a:pt x="1124" y="198"/>
                  </a:lnTo>
                  <a:lnTo>
                    <a:pt x="1124" y="198"/>
                  </a:lnTo>
                  <a:lnTo>
                    <a:pt x="1116" y="196"/>
                  </a:lnTo>
                  <a:lnTo>
                    <a:pt x="1108" y="192"/>
                  </a:lnTo>
                  <a:lnTo>
                    <a:pt x="1104" y="186"/>
                  </a:lnTo>
                  <a:lnTo>
                    <a:pt x="1102" y="176"/>
                  </a:lnTo>
                  <a:lnTo>
                    <a:pt x="1102" y="96"/>
                  </a:lnTo>
                  <a:close/>
                  <a:moveTo>
                    <a:pt x="902" y="96"/>
                  </a:moveTo>
                  <a:lnTo>
                    <a:pt x="902" y="96"/>
                  </a:lnTo>
                  <a:lnTo>
                    <a:pt x="904" y="88"/>
                  </a:lnTo>
                  <a:lnTo>
                    <a:pt x="908" y="82"/>
                  </a:lnTo>
                  <a:lnTo>
                    <a:pt x="916" y="76"/>
                  </a:lnTo>
                  <a:lnTo>
                    <a:pt x="924" y="74"/>
                  </a:lnTo>
                  <a:lnTo>
                    <a:pt x="966" y="74"/>
                  </a:lnTo>
                  <a:lnTo>
                    <a:pt x="966" y="74"/>
                  </a:lnTo>
                  <a:lnTo>
                    <a:pt x="974" y="76"/>
                  </a:lnTo>
                  <a:lnTo>
                    <a:pt x="980" y="82"/>
                  </a:lnTo>
                  <a:lnTo>
                    <a:pt x="984" y="88"/>
                  </a:lnTo>
                  <a:lnTo>
                    <a:pt x="986" y="96"/>
                  </a:lnTo>
                  <a:lnTo>
                    <a:pt x="986" y="176"/>
                  </a:lnTo>
                  <a:lnTo>
                    <a:pt x="986" y="176"/>
                  </a:lnTo>
                  <a:lnTo>
                    <a:pt x="984" y="186"/>
                  </a:lnTo>
                  <a:lnTo>
                    <a:pt x="980" y="192"/>
                  </a:lnTo>
                  <a:lnTo>
                    <a:pt x="974" y="196"/>
                  </a:lnTo>
                  <a:lnTo>
                    <a:pt x="966" y="198"/>
                  </a:lnTo>
                  <a:lnTo>
                    <a:pt x="924" y="198"/>
                  </a:lnTo>
                  <a:lnTo>
                    <a:pt x="924" y="198"/>
                  </a:lnTo>
                  <a:lnTo>
                    <a:pt x="916" y="196"/>
                  </a:lnTo>
                  <a:lnTo>
                    <a:pt x="908" y="192"/>
                  </a:lnTo>
                  <a:lnTo>
                    <a:pt x="904" y="186"/>
                  </a:lnTo>
                  <a:lnTo>
                    <a:pt x="902" y="176"/>
                  </a:lnTo>
                  <a:lnTo>
                    <a:pt x="902" y="96"/>
                  </a:lnTo>
                  <a:close/>
                  <a:moveTo>
                    <a:pt x="702" y="96"/>
                  </a:moveTo>
                  <a:lnTo>
                    <a:pt x="702" y="96"/>
                  </a:lnTo>
                  <a:lnTo>
                    <a:pt x="704" y="88"/>
                  </a:lnTo>
                  <a:lnTo>
                    <a:pt x="708" y="82"/>
                  </a:lnTo>
                  <a:lnTo>
                    <a:pt x="714" y="76"/>
                  </a:lnTo>
                  <a:lnTo>
                    <a:pt x="724" y="74"/>
                  </a:lnTo>
                  <a:lnTo>
                    <a:pt x="764" y="74"/>
                  </a:lnTo>
                  <a:lnTo>
                    <a:pt x="764" y="74"/>
                  </a:lnTo>
                  <a:lnTo>
                    <a:pt x="772" y="76"/>
                  </a:lnTo>
                  <a:lnTo>
                    <a:pt x="780" y="82"/>
                  </a:lnTo>
                  <a:lnTo>
                    <a:pt x="784" y="88"/>
                  </a:lnTo>
                  <a:lnTo>
                    <a:pt x="786" y="96"/>
                  </a:lnTo>
                  <a:lnTo>
                    <a:pt x="786" y="176"/>
                  </a:lnTo>
                  <a:lnTo>
                    <a:pt x="786" y="176"/>
                  </a:lnTo>
                  <a:lnTo>
                    <a:pt x="784" y="186"/>
                  </a:lnTo>
                  <a:lnTo>
                    <a:pt x="780" y="192"/>
                  </a:lnTo>
                  <a:lnTo>
                    <a:pt x="772" y="196"/>
                  </a:lnTo>
                  <a:lnTo>
                    <a:pt x="764" y="198"/>
                  </a:lnTo>
                  <a:lnTo>
                    <a:pt x="724" y="198"/>
                  </a:lnTo>
                  <a:lnTo>
                    <a:pt x="724" y="198"/>
                  </a:lnTo>
                  <a:lnTo>
                    <a:pt x="714" y="196"/>
                  </a:lnTo>
                  <a:lnTo>
                    <a:pt x="708" y="192"/>
                  </a:lnTo>
                  <a:lnTo>
                    <a:pt x="704" y="186"/>
                  </a:lnTo>
                  <a:lnTo>
                    <a:pt x="702" y="176"/>
                  </a:lnTo>
                  <a:lnTo>
                    <a:pt x="702" y="96"/>
                  </a:lnTo>
                  <a:close/>
                  <a:moveTo>
                    <a:pt x="500" y="96"/>
                  </a:moveTo>
                  <a:lnTo>
                    <a:pt x="500" y="96"/>
                  </a:lnTo>
                  <a:lnTo>
                    <a:pt x="502" y="88"/>
                  </a:lnTo>
                  <a:lnTo>
                    <a:pt x="508" y="82"/>
                  </a:lnTo>
                  <a:lnTo>
                    <a:pt x="514" y="76"/>
                  </a:lnTo>
                  <a:lnTo>
                    <a:pt x="522" y="74"/>
                  </a:lnTo>
                  <a:lnTo>
                    <a:pt x="564" y="74"/>
                  </a:lnTo>
                  <a:lnTo>
                    <a:pt x="564" y="74"/>
                  </a:lnTo>
                  <a:lnTo>
                    <a:pt x="572" y="76"/>
                  </a:lnTo>
                  <a:lnTo>
                    <a:pt x="580" y="82"/>
                  </a:lnTo>
                  <a:lnTo>
                    <a:pt x="584" y="88"/>
                  </a:lnTo>
                  <a:lnTo>
                    <a:pt x="586" y="96"/>
                  </a:lnTo>
                  <a:lnTo>
                    <a:pt x="586" y="176"/>
                  </a:lnTo>
                  <a:lnTo>
                    <a:pt x="586" y="176"/>
                  </a:lnTo>
                  <a:lnTo>
                    <a:pt x="584" y="186"/>
                  </a:lnTo>
                  <a:lnTo>
                    <a:pt x="580" y="192"/>
                  </a:lnTo>
                  <a:lnTo>
                    <a:pt x="572" y="196"/>
                  </a:lnTo>
                  <a:lnTo>
                    <a:pt x="564" y="198"/>
                  </a:lnTo>
                  <a:lnTo>
                    <a:pt x="522" y="198"/>
                  </a:lnTo>
                  <a:lnTo>
                    <a:pt x="522" y="198"/>
                  </a:lnTo>
                  <a:lnTo>
                    <a:pt x="514" y="196"/>
                  </a:lnTo>
                  <a:lnTo>
                    <a:pt x="508" y="192"/>
                  </a:lnTo>
                  <a:lnTo>
                    <a:pt x="502" y="186"/>
                  </a:lnTo>
                  <a:lnTo>
                    <a:pt x="500" y="176"/>
                  </a:lnTo>
                  <a:lnTo>
                    <a:pt x="500" y="96"/>
                  </a:lnTo>
                  <a:close/>
                  <a:moveTo>
                    <a:pt x="300" y="96"/>
                  </a:moveTo>
                  <a:lnTo>
                    <a:pt x="300" y="96"/>
                  </a:lnTo>
                  <a:lnTo>
                    <a:pt x="302" y="88"/>
                  </a:lnTo>
                  <a:lnTo>
                    <a:pt x="306" y="82"/>
                  </a:lnTo>
                  <a:lnTo>
                    <a:pt x="314" y="76"/>
                  </a:lnTo>
                  <a:lnTo>
                    <a:pt x="322" y="74"/>
                  </a:lnTo>
                  <a:lnTo>
                    <a:pt x="364" y="74"/>
                  </a:lnTo>
                  <a:lnTo>
                    <a:pt x="364" y="74"/>
                  </a:lnTo>
                  <a:lnTo>
                    <a:pt x="372" y="76"/>
                  </a:lnTo>
                  <a:lnTo>
                    <a:pt x="378" y="82"/>
                  </a:lnTo>
                  <a:lnTo>
                    <a:pt x="384" y="88"/>
                  </a:lnTo>
                  <a:lnTo>
                    <a:pt x="386" y="96"/>
                  </a:lnTo>
                  <a:lnTo>
                    <a:pt x="386" y="176"/>
                  </a:lnTo>
                  <a:lnTo>
                    <a:pt x="386" y="176"/>
                  </a:lnTo>
                  <a:lnTo>
                    <a:pt x="384" y="186"/>
                  </a:lnTo>
                  <a:lnTo>
                    <a:pt x="378" y="192"/>
                  </a:lnTo>
                  <a:lnTo>
                    <a:pt x="372" y="196"/>
                  </a:lnTo>
                  <a:lnTo>
                    <a:pt x="364" y="198"/>
                  </a:lnTo>
                  <a:lnTo>
                    <a:pt x="322" y="198"/>
                  </a:lnTo>
                  <a:lnTo>
                    <a:pt x="322" y="198"/>
                  </a:lnTo>
                  <a:lnTo>
                    <a:pt x="314" y="196"/>
                  </a:lnTo>
                  <a:lnTo>
                    <a:pt x="306" y="192"/>
                  </a:lnTo>
                  <a:lnTo>
                    <a:pt x="302" y="186"/>
                  </a:lnTo>
                  <a:lnTo>
                    <a:pt x="300" y="176"/>
                  </a:lnTo>
                  <a:lnTo>
                    <a:pt x="300" y="96"/>
                  </a:lnTo>
                  <a:close/>
                  <a:moveTo>
                    <a:pt x="100" y="96"/>
                  </a:moveTo>
                  <a:lnTo>
                    <a:pt x="100" y="96"/>
                  </a:lnTo>
                  <a:lnTo>
                    <a:pt x="102" y="88"/>
                  </a:lnTo>
                  <a:lnTo>
                    <a:pt x="106" y="82"/>
                  </a:lnTo>
                  <a:lnTo>
                    <a:pt x="114" y="76"/>
                  </a:lnTo>
                  <a:lnTo>
                    <a:pt x="122" y="74"/>
                  </a:lnTo>
                  <a:lnTo>
                    <a:pt x="164" y="74"/>
                  </a:lnTo>
                  <a:lnTo>
                    <a:pt x="164" y="74"/>
                  </a:lnTo>
                  <a:lnTo>
                    <a:pt x="172" y="76"/>
                  </a:lnTo>
                  <a:lnTo>
                    <a:pt x="178" y="82"/>
                  </a:lnTo>
                  <a:lnTo>
                    <a:pt x="182" y="88"/>
                  </a:lnTo>
                  <a:lnTo>
                    <a:pt x="184" y="96"/>
                  </a:lnTo>
                  <a:lnTo>
                    <a:pt x="184" y="176"/>
                  </a:lnTo>
                  <a:lnTo>
                    <a:pt x="184" y="176"/>
                  </a:lnTo>
                  <a:lnTo>
                    <a:pt x="182" y="186"/>
                  </a:lnTo>
                  <a:lnTo>
                    <a:pt x="178" y="192"/>
                  </a:lnTo>
                  <a:lnTo>
                    <a:pt x="172" y="196"/>
                  </a:lnTo>
                  <a:lnTo>
                    <a:pt x="164" y="198"/>
                  </a:lnTo>
                  <a:lnTo>
                    <a:pt x="122" y="198"/>
                  </a:lnTo>
                  <a:lnTo>
                    <a:pt x="122" y="198"/>
                  </a:lnTo>
                  <a:lnTo>
                    <a:pt x="114" y="196"/>
                  </a:lnTo>
                  <a:lnTo>
                    <a:pt x="106" y="192"/>
                  </a:lnTo>
                  <a:lnTo>
                    <a:pt x="102" y="186"/>
                  </a:lnTo>
                  <a:lnTo>
                    <a:pt x="100" y="176"/>
                  </a:lnTo>
                  <a:lnTo>
                    <a:pt x="100" y="96"/>
                  </a:lnTo>
                  <a:close/>
                  <a:moveTo>
                    <a:pt x="184" y="1382"/>
                  </a:moveTo>
                  <a:lnTo>
                    <a:pt x="184" y="1382"/>
                  </a:lnTo>
                  <a:lnTo>
                    <a:pt x="182" y="1390"/>
                  </a:lnTo>
                  <a:lnTo>
                    <a:pt x="178" y="1396"/>
                  </a:lnTo>
                  <a:lnTo>
                    <a:pt x="172" y="1402"/>
                  </a:lnTo>
                  <a:lnTo>
                    <a:pt x="164" y="1404"/>
                  </a:lnTo>
                  <a:lnTo>
                    <a:pt x="122" y="1404"/>
                  </a:lnTo>
                  <a:lnTo>
                    <a:pt x="122" y="1404"/>
                  </a:lnTo>
                  <a:lnTo>
                    <a:pt x="114" y="1402"/>
                  </a:lnTo>
                  <a:lnTo>
                    <a:pt x="106" y="1396"/>
                  </a:lnTo>
                  <a:lnTo>
                    <a:pt x="102" y="1390"/>
                  </a:lnTo>
                  <a:lnTo>
                    <a:pt x="100" y="1382"/>
                  </a:lnTo>
                  <a:lnTo>
                    <a:pt x="100" y="1302"/>
                  </a:lnTo>
                  <a:lnTo>
                    <a:pt x="100" y="1302"/>
                  </a:lnTo>
                  <a:lnTo>
                    <a:pt x="102" y="1292"/>
                  </a:lnTo>
                  <a:lnTo>
                    <a:pt x="106" y="1286"/>
                  </a:lnTo>
                  <a:lnTo>
                    <a:pt x="114" y="1282"/>
                  </a:lnTo>
                  <a:lnTo>
                    <a:pt x="122" y="1280"/>
                  </a:lnTo>
                  <a:lnTo>
                    <a:pt x="164" y="1280"/>
                  </a:lnTo>
                  <a:lnTo>
                    <a:pt x="164" y="1280"/>
                  </a:lnTo>
                  <a:lnTo>
                    <a:pt x="172" y="1282"/>
                  </a:lnTo>
                  <a:lnTo>
                    <a:pt x="178" y="1286"/>
                  </a:lnTo>
                  <a:lnTo>
                    <a:pt x="182" y="1292"/>
                  </a:lnTo>
                  <a:lnTo>
                    <a:pt x="184" y="1302"/>
                  </a:lnTo>
                  <a:lnTo>
                    <a:pt x="184" y="1382"/>
                  </a:lnTo>
                  <a:close/>
                  <a:moveTo>
                    <a:pt x="386" y="1382"/>
                  </a:moveTo>
                  <a:lnTo>
                    <a:pt x="386" y="1382"/>
                  </a:lnTo>
                  <a:lnTo>
                    <a:pt x="384" y="1390"/>
                  </a:lnTo>
                  <a:lnTo>
                    <a:pt x="378" y="1396"/>
                  </a:lnTo>
                  <a:lnTo>
                    <a:pt x="372" y="1402"/>
                  </a:lnTo>
                  <a:lnTo>
                    <a:pt x="364" y="1404"/>
                  </a:lnTo>
                  <a:lnTo>
                    <a:pt x="322" y="1404"/>
                  </a:lnTo>
                  <a:lnTo>
                    <a:pt x="322" y="1404"/>
                  </a:lnTo>
                  <a:lnTo>
                    <a:pt x="314" y="1402"/>
                  </a:lnTo>
                  <a:lnTo>
                    <a:pt x="306" y="1396"/>
                  </a:lnTo>
                  <a:lnTo>
                    <a:pt x="302" y="1390"/>
                  </a:lnTo>
                  <a:lnTo>
                    <a:pt x="300" y="1382"/>
                  </a:lnTo>
                  <a:lnTo>
                    <a:pt x="300" y="1302"/>
                  </a:lnTo>
                  <a:lnTo>
                    <a:pt x="300" y="1302"/>
                  </a:lnTo>
                  <a:lnTo>
                    <a:pt x="302" y="1292"/>
                  </a:lnTo>
                  <a:lnTo>
                    <a:pt x="306" y="1286"/>
                  </a:lnTo>
                  <a:lnTo>
                    <a:pt x="314" y="1282"/>
                  </a:lnTo>
                  <a:lnTo>
                    <a:pt x="322" y="1280"/>
                  </a:lnTo>
                  <a:lnTo>
                    <a:pt x="364" y="1280"/>
                  </a:lnTo>
                  <a:lnTo>
                    <a:pt x="364" y="1280"/>
                  </a:lnTo>
                  <a:lnTo>
                    <a:pt x="372" y="1282"/>
                  </a:lnTo>
                  <a:lnTo>
                    <a:pt x="378" y="1286"/>
                  </a:lnTo>
                  <a:lnTo>
                    <a:pt x="384" y="1292"/>
                  </a:lnTo>
                  <a:lnTo>
                    <a:pt x="386" y="1302"/>
                  </a:lnTo>
                  <a:lnTo>
                    <a:pt x="386" y="1382"/>
                  </a:lnTo>
                  <a:close/>
                  <a:moveTo>
                    <a:pt x="586" y="1382"/>
                  </a:moveTo>
                  <a:lnTo>
                    <a:pt x="586" y="1382"/>
                  </a:lnTo>
                  <a:lnTo>
                    <a:pt x="584" y="1390"/>
                  </a:lnTo>
                  <a:lnTo>
                    <a:pt x="580" y="1396"/>
                  </a:lnTo>
                  <a:lnTo>
                    <a:pt x="572" y="1402"/>
                  </a:lnTo>
                  <a:lnTo>
                    <a:pt x="564" y="1404"/>
                  </a:lnTo>
                  <a:lnTo>
                    <a:pt x="522" y="1404"/>
                  </a:lnTo>
                  <a:lnTo>
                    <a:pt x="522" y="1404"/>
                  </a:lnTo>
                  <a:lnTo>
                    <a:pt x="514" y="1402"/>
                  </a:lnTo>
                  <a:lnTo>
                    <a:pt x="508" y="1396"/>
                  </a:lnTo>
                  <a:lnTo>
                    <a:pt x="502" y="1390"/>
                  </a:lnTo>
                  <a:lnTo>
                    <a:pt x="500" y="1382"/>
                  </a:lnTo>
                  <a:lnTo>
                    <a:pt x="500" y="1302"/>
                  </a:lnTo>
                  <a:lnTo>
                    <a:pt x="500" y="1302"/>
                  </a:lnTo>
                  <a:lnTo>
                    <a:pt x="502" y="1292"/>
                  </a:lnTo>
                  <a:lnTo>
                    <a:pt x="508" y="1286"/>
                  </a:lnTo>
                  <a:lnTo>
                    <a:pt x="514" y="1282"/>
                  </a:lnTo>
                  <a:lnTo>
                    <a:pt x="522" y="1280"/>
                  </a:lnTo>
                  <a:lnTo>
                    <a:pt x="564" y="1280"/>
                  </a:lnTo>
                  <a:lnTo>
                    <a:pt x="564" y="1280"/>
                  </a:lnTo>
                  <a:lnTo>
                    <a:pt x="572" y="1282"/>
                  </a:lnTo>
                  <a:lnTo>
                    <a:pt x="580" y="1286"/>
                  </a:lnTo>
                  <a:lnTo>
                    <a:pt x="584" y="1292"/>
                  </a:lnTo>
                  <a:lnTo>
                    <a:pt x="586" y="1302"/>
                  </a:lnTo>
                  <a:lnTo>
                    <a:pt x="586" y="1382"/>
                  </a:lnTo>
                  <a:close/>
                  <a:moveTo>
                    <a:pt x="786" y="1382"/>
                  </a:moveTo>
                  <a:lnTo>
                    <a:pt x="786" y="1382"/>
                  </a:lnTo>
                  <a:lnTo>
                    <a:pt x="784" y="1390"/>
                  </a:lnTo>
                  <a:lnTo>
                    <a:pt x="780" y="1396"/>
                  </a:lnTo>
                  <a:lnTo>
                    <a:pt x="772" y="1402"/>
                  </a:lnTo>
                  <a:lnTo>
                    <a:pt x="764" y="1404"/>
                  </a:lnTo>
                  <a:lnTo>
                    <a:pt x="724" y="1404"/>
                  </a:lnTo>
                  <a:lnTo>
                    <a:pt x="724" y="1404"/>
                  </a:lnTo>
                  <a:lnTo>
                    <a:pt x="714" y="1402"/>
                  </a:lnTo>
                  <a:lnTo>
                    <a:pt x="708" y="1396"/>
                  </a:lnTo>
                  <a:lnTo>
                    <a:pt x="704" y="1390"/>
                  </a:lnTo>
                  <a:lnTo>
                    <a:pt x="702" y="1382"/>
                  </a:lnTo>
                  <a:lnTo>
                    <a:pt x="702" y="1302"/>
                  </a:lnTo>
                  <a:lnTo>
                    <a:pt x="702" y="1302"/>
                  </a:lnTo>
                  <a:lnTo>
                    <a:pt x="704" y="1292"/>
                  </a:lnTo>
                  <a:lnTo>
                    <a:pt x="708" y="1286"/>
                  </a:lnTo>
                  <a:lnTo>
                    <a:pt x="714" y="1282"/>
                  </a:lnTo>
                  <a:lnTo>
                    <a:pt x="724" y="1280"/>
                  </a:lnTo>
                  <a:lnTo>
                    <a:pt x="764" y="1280"/>
                  </a:lnTo>
                  <a:lnTo>
                    <a:pt x="764" y="1280"/>
                  </a:lnTo>
                  <a:lnTo>
                    <a:pt x="772" y="1282"/>
                  </a:lnTo>
                  <a:lnTo>
                    <a:pt x="780" y="1286"/>
                  </a:lnTo>
                  <a:lnTo>
                    <a:pt x="784" y="1292"/>
                  </a:lnTo>
                  <a:lnTo>
                    <a:pt x="786" y="1302"/>
                  </a:lnTo>
                  <a:lnTo>
                    <a:pt x="786" y="1382"/>
                  </a:lnTo>
                  <a:close/>
                  <a:moveTo>
                    <a:pt x="986" y="1382"/>
                  </a:moveTo>
                  <a:lnTo>
                    <a:pt x="986" y="1382"/>
                  </a:lnTo>
                  <a:lnTo>
                    <a:pt x="984" y="1390"/>
                  </a:lnTo>
                  <a:lnTo>
                    <a:pt x="980" y="1396"/>
                  </a:lnTo>
                  <a:lnTo>
                    <a:pt x="974" y="1402"/>
                  </a:lnTo>
                  <a:lnTo>
                    <a:pt x="966" y="1404"/>
                  </a:lnTo>
                  <a:lnTo>
                    <a:pt x="924" y="1404"/>
                  </a:lnTo>
                  <a:lnTo>
                    <a:pt x="924" y="1404"/>
                  </a:lnTo>
                  <a:lnTo>
                    <a:pt x="916" y="1402"/>
                  </a:lnTo>
                  <a:lnTo>
                    <a:pt x="908" y="1396"/>
                  </a:lnTo>
                  <a:lnTo>
                    <a:pt x="904" y="1390"/>
                  </a:lnTo>
                  <a:lnTo>
                    <a:pt x="902" y="1382"/>
                  </a:lnTo>
                  <a:lnTo>
                    <a:pt x="902" y="1302"/>
                  </a:lnTo>
                  <a:lnTo>
                    <a:pt x="902" y="1302"/>
                  </a:lnTo>
                  <a:lnTo>
                    <a:pt x="904" y="1292"/>
                  </a:lnTo>
                  <a:lnTo>
                    <a:pt x="908" y="1286"/>
                  </a:lnTo>
                  <a:lnTo>
                    <a:pt x="916" y="1282"/>
                  </a:lnTo>
                  <a:lnTo>
                    <a:pt x="924" y="1280"/>
                  </a:lnTo>
                  <a:lnTo>
                    <a:pt x="966" y="1280"/>
                  </a:lnTo>
                  <a:lnTo>
                    <a:pt x="966" y="1280"/>
                  </a:lnTo>
                  <a:lnTo>
                    <a:pt x="974" y="1282"/>
                  </a:lnTo>
                  <a:lnTo>
                    <a:pt x="980" y="1286"/>
                  </a:lnTo>
                  <a:lnTo>
                    <a:pt x="984" y="1292"/>
                  </a:lnTo>
                  <a:lnTo>
                    <a:pt x="986" y="1302"/>
                  </a:lnTo>
                  <a:lnTo>
                    <a:pt x="986" y="1382"/>
                  </a:lnTo>
                  <a:close/>
                  <a:moveTo>
                    <a:pt x="1188" y="1382"/>
                  </a:moveTo>
                  <a:lnTo>
                    <a:pt x="1188" y="1382"/>
                  </a:lnTo>
                  <a:lnTo>
                    <a:pt x="1186" y="1390"/>
                  </a:lnTo>
                  <a:lnTo>
                    <a:pt x="1180" y="1396"/>
                  </a:lnTo>
                  <a:lnTo>
                    <a:pt x="1174" y="1402"/>
                  </a:lnTo>
                  <a:lnTo>
                    <a:pt x="1166" y="1404"/>
                  </a:lnTo>
                  <a:lnTo>
                    <a:pt x="1124" y="1404"/>
                  </a:lnTo>
                  <a:lnTo>
                    <a:pt x="1124" y="1404"/>
                  </a:lnTo>
                  <a:lnTo>
                    <a:pt x="1116" y="1402"/>
                  </a:lnTo>
                  <a:lnTo>
                    <a:pt x="1108" y="1396"/>
                  </a:lnTo>
                  <a:lnTo>
                    <a:pt x="1104" y="1390"/>
                  </a:lnTo>
                  <a:lnTo>
                    <a:pt x="1102" y="1382"/>
                  </a:lnTo>
                  <a:lnTo>
                    <a:pt x="1102" y="1302"/>
                  </a:lnTo>
                  <a:lnTo>
                    <a:pt x="1102" y="1302"/>
                  </a:lnTo>
                  <a:lnTo>
                    <a:pt x="1104" y="1292"/>
                  </a:lnTo>
                  <a:lnTo>
                    <a:pt x="1108" y="1286"/>
                  </a:lnTo>
                  <a:lnTo>
                    <a:pt x="1116" y="1282"/>
                  </a:lnTo>
                  <a:lnTo>
                    <a:pt x="1124" y="1280"/>
                  </a:lnTo>
                  <a:lnTo>
                    <a:pt x="1166" y="1280"/>
                  </a:lnTo>
                  <a:lnTo>
                    <a:pt x="1166" y="1280"/>
                  </a:lnTo>
                  <a:lnTo>
                    <a:pt x="1174" y="1282"/>
                  </a:lnTo>
                  <a:lnTo>
                    <a:pt x="1180" y="1286"/>
                  </a:lnTo>
                  <a:lnTo>
                    <a:pt x="1186" y="1292"/>
                  </a:lnTo>
                  <a:lnTo>
                    <a:pt x="1188" y="1302"/>
                  </a:lnTo>
                  <a:lnTo>
                    <a:pt x="1188" y="1382"/>
                  </a:lnTo>
                  <a:close/>
                  <a:moveTo>
                    <a:pt x="1388" y="1382"/>
                  </a:moveTo>
                  <a:lnTo>
                    <a:pt x="1388" y="1382"/>
                  </a:lnTo>
                  <a:lnTo>
                    <a:pt x="1386" y="1390"/>
                  </a:lnTo>
                  <a:lnTo>
                    <a:pt x="1382" y="1396"/>
                  </a:lnTo>
                  <a:lnTo>
                    <a:pt x="1374" y="1402"/>
                  </a:lnTo>
                  <a:lnTo>
                    <a:pt x="1366" y="1404"/>
                  </a:lnTo>
                  <a:lnTo>
                    <a:pt x="1324" y="1404"/>
                  </a:lnTo>
                  <a:lnTo>
                    <a:pt x="1324" y="1404"/>
                  </a:lnTo>
                  <a:lnTo>
                    <a:pt x="1316" y="1402"/>
                  </a:lnTo>
                  <a:lnTo>
                    <a:pt x="1310" y="1396"/>
                  </a:lnTo>
                  <a:lnTo>
                    <a:pt x="1304" y="1390"/>
                  </a:lnTo>
                  <a:lnTo>
                    <a:pt x="1302" y="1382"/>
                  </a:lnTo>
                  <a:lnTo>
                    <a:pt x="1302" y="1302"/>
                  </a:lnTo>
                  <a:lnTo>
                    <a:pt x="1302" y="1302"/>
                  </a:lnTo>
                  <a:lnTo>
                    <a:pt x="1304" y="1292"/>
                  </a:lnTo>
                  <a:lnTo>
                    <a:pt x="1310" y="1286"/>
                  </a:lnTo>
                  <a:lnTo>
                    <a:pt x="1316" y="1282"/>
                  </a:lnTo>
                  <a:lnTo>
                    <a:pt x="1324" y="1280"/>
                  </a:lnTo>
                  <a:lnTo>
                    <a:pt x="1366" y="1280"/>
                  </a:lnTo>
                  <a:lnTo>
                    <a:pt x="1366" y="1280"/>
                  </a:lnTo>
                  <a:lnTo>
                    <a:pt x="1374" y="1282"/>
                  </a:lnTo>
                  <a:lnTo>
                    <a:pt x="1382" y="1286"/>
                  </a:lnTo>
                  <a:lnTo>
                    <a:pt x="1386" y="1292"/>
                  </a:lnTo>
                  <a:lnTo>
                    <a:pt x="1388" y="1302"/>
                  </a:lnTo>
                  <a:lnTo>
                    <a:pt x="1388" y="1382"/>
                  </a:lnTo>
                  <a:close/>
                  <a:moveTo>
                    <a:pt x="1588" y="1382"/>
                  </a:moveTo>
                  <a:lnTo>
                    <a:pt x="1588" y="1382"/>
                  </a:lnTo>
                  <a:lnTo>
                    <a:pt x="1586" y="1390"/>
                  </a:lnTo>
                  <a:lnTo>
                    <a:pt x="1582" y="1396"/>
                  </a:lnTo>
                  <a:lnTo>
                    <a:pt x="1574" y="1402"/>
                  </a:lnTo>
                  <a:lnTo>
                    <a:pt x="1566" y="1404"/>
                  </a:lnTo>
                  <a:lnTo>
                    <a:pt x="1526" y="1404"/>
                  </a:lnTo>
                  <a:lnTo>
                    <a:pt x="1526" y="1404"/>
                  </a:lnTo>
                  <a:lnTo>
                    <a:pt x="1516" y="1402"/>
                  </a:lnTo>
                  <a:lnTo>
                    <a:pt x="1510" y="1396"/>
                  </a:lnTo>
                  <a:lnTo>
                    <a:pt x="1506" y="1390"/>
                  </a:lnTo>
                  <a:lnTo>
                    <a:pt x="1504" y="1382"/>
                  </a:lnTo>
                  <a:lnTo>
                    <a:pt x="1504" y="1302"/>
                  </a:lnTo>
                  <a:lnTo>
                    <a:pt x="1504" y="1302"/>
                  </a:lnTo>
                  <a:lnTo>
                    <a:pt x="1506" y="1292"/>
                  </a:lnTo>
                  <a:lnTo>
                    <a:pt x="1510" y="1286"/>
                  </a:lnTo>
                  <a:lnTo>
                    <a:pt x="1516" y="1282"/>
                  </a:lnTo>
                  <a:lnTo>
                    <a:pt x="1526" y="1280"/>
                  </a:lnTo>
                  <a:lnTo>
                    <a:pt x="1566" y="1280"/>
                  </a:lnTo>
                  <a:lnTo>
                    <a:pt x="1566" y="1280"/>
                  </a:lnTo>
                  <a:lnTo>
                    <a:pt x="1574" y="1282"/>
                  </a:lnTo>
                  <a:lnTo>
                    <a:pt x="1582" y="1286"/>
                  </a:lnTo>
                  <a:lnTo>
                    <a:pt x="1586" y="1292"/>
                  </a:lnTo>
                  <a:lnTo>
                    <a:pt x="1588" y="1302"/>
                  </a:lnTo>
                  <a:lnTo>
                    <a:pt x="1588" y="1382"/>
                  </a:lnTo>
                  <a:close/>
                  <a:moveTo>
                    <a:pt x="1600" y="1246"/>
                  </a:moveTo>
                  <a:lnTo>
                    <a:pt x="1600" y="1258"/>
                  </a:lnTo>
                  <a:lnTo>
                    <a:pt x="1600" y="1258"/>
                  </a:lnTo>
                  <a:lnTo>
                    <a:pt x="1598" y="1262"/>
                  </a:lnTo>
                  <a:lnTo>
                    <a:pt x="1596" y="1264"/>
                  </a:lnTo>
                  <a:lnTo>
                    <a:pt x="1594" y="1266"/>
                  </a:lnTo>
                  <a:lnTo>
                    <a:pt x="1590" y="1268"/>
                  </a:lnTo>
                  <a:lnTo>
                    <a:pt x="84" y="1268"/>
                  </a:lnTo>
                  <a:lnTo>
                    <a:pt x="84" y="1268"/>
                  </a:lnTo>
                  <a:lnTo>
                    <a:pt x="80" y="1266"/>
                  </a:lnTo>
                  <a:lnTo>
                    <a:pt x="78" y="1264"/>
                  </a:lnTo>
                  <a:lnTo>
                    <a:pt x="76" y="1262"/>
                  </a:lnTo>
                  <a:lnTo>
                    <a:pt x="74" y="1258"/>
                  </a:lnTo>
                  <a:lnTo>
                    <a:pt x="74" y="1246"/>
                  </a:lnTo>
                  <a:lnTo>
                    <a:pt x="74" y="234"/>
                  </a:lnTo>
                  <a:lnTo>
                    <a:pt x="74" y="234"/>
                  </a:lnTo>
                  <a:lnTo>
                    <a:pt x="74" y="234"/>
                  </a:lnTo>
                  <a:lnTo>
                    <a:pt x="76" y="230"/>
                  </a:lnTo>
                  <a:lnTo>
                    <a:pt x="76" y="228"/>
                  </a:lnTo>
                  <a:lnTo>
                    <a:pt x="76" y="228"/>
                  </a:lnTo>
                  <a:lnTo>
                    <a:pt x="80" y="226"/>
                  </a:lnTo>
                  <a:lnTo>
                    <a:pt x="84" y="224"/>
                  </a:lnTo>
                  <a:lnTo>
                    <a:pt x="1590" y="224"/>
                  </a:lnTo>
                  <a:lnTo>
                    <a:pt x="1590" y="224"/>
                  </a:lnTo>
                  <a:lnTo>
                    <a:pt x="1594" y="226"/>
                  </a:lnTo>
                  <a:lnTo>
                    <a:pt x="1596" y="228"/>
                  </a:lnTo>
                  <a:lnTo>
                    <a:pt x="1596" y="228"/>
                  </a:lnTo>
                  <a:lnTo>
                    <a:pt x="1598" y="230"/>
                  </a:lnTo>
                  <a:lnTo>
                    <a:pt x="1600" y="234"/>
                  </a:lnTo>
                  <a:lnTo>
                    <a:pt x="1600" y="234"/>
                  </a:lnTo>
                  <a:lnTo>
                    <a:pt x="1600" y="1246"/>
                  </a:lnTo>
                  <a:close/>
                </a:path>
              </a:pathLst>
            </a:custGeom>
            <a:solidFill>
              <a:srgbClr val="000000"/>
            </a:solidFill>
            <a:ln w="9525">
              <a:noFill/>
              <a:round/>
              <a:headEnd/>
              <a:tailEnd/>
            </a:ln>
          </p:spPr>
          <p:txBody>
            <a:bodyPr/>
            <a:lstStyle/>
            <a:p>
              <a:pPr>
                <a:defRPr/>
              </a:pPr>
              <a:endParaRPr lang="da-DK">
                <a:ea typeface="ＭＳ Ｐゴシック" pitchFamily="-97" charset="-128"/>
              </a:endParaRPr>
            </a:p>
          </p:txBody>
        </p:sp>
        <p:sp>
          <p:nvSpPr>
            <p:cNvPr id="570" name="Freeform 1014"/>
            <p:cNvSpPr>
              <a:spLocks/>
            </p:cNvSpPr>
            <p:nvPr/>
          </p:nvSpPr>
          <p:spPr bwMode="auto">
            <a:xfrm>
              <a:off x="9155113" y="-1773238"/>
              <a:ext cx="12700" cy="19050"/>
            </a:xfrm>
            <a:custGeom>
              <a:avLst/>
              <a:gdLst/>
              <a:ahLst/>
              <a:cxnLst>
                <a:cxn ang="0">
                  <a:pos x="0" y="12"/>
                </a:cxn>
                <a:cxn ang="0">
                  <a:pos x="8" y="12"/>
                </a:cxn>
                <a:cxn ang="0">
                  <a:pos x="4" y="0"/>
                </a:cxn>
                <a:cxn ang="0">
                  <a:pos x="0" y="12"/>
                </a:cxn>
              </a:cxnLst>
              <a:rect l="0" t="0" r="r" b="b"/>
              <a:pathLst>
                <a:path w="8" h="12">
                  <a:moveTo>
                    <a:pt x="0" y="12"/>
                  </a:moveTo>
                  <a:lnTo>
                    <a:pt x="8" y="12"/>
                  </a:lnTo>
                  <a:lnTo>
                    <a:pt x="4" y="0"/>
                  </a:lnTo>
                  <a:lnTo>
                    <a:pt x="0" y="12"/>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571" name="Freeform 1015"/>
            <p:cNvSpPr>
              <a:spLocks/>
            </p:cNvSpPr>
            <p:nvPr/>
          </p:nvSpPr>
          <p:spPr bwMode="auto">
            <a:xfrm>
              <a:off x="9075738" y="-1738313"/>
              <a:ext cx="50800" cy="28575"/>
            </a:xfrm>
            <a:custGeom>
              <a:avLst/>
              <a:gdLst/>
              <a:ahLst/>
              <a:cxnLst>
                <a:cxn ang="0">
                  <a:pos x="4" y="16"/>
                </a:cxn>
                <a:cxn ang="0">
                  <a:pos x="32" y="8"/>
                </a:cxn>
                <a:cxn ang="0">
                  <a:pos x="4" y="2"/>
                </a:cxn>
                <a:cxn ang="0">
                  <a:pos x="0" y="0"/>
                </a:cxn>
                <a:cxn ang="0">
                  <a:pos x="0" y="18"/>
                </a:cxn>
                <a:cxn ang="0">
                  <a:pos x="4" y="16"/>
                </a:cxn>
              </a:cxnLst>
              <a:rect l="0" t="0" r="r" b="b"/>
              <a:pathLst>
                <a:path w="32" h="18">
                  <a:moveTo>
                    <a:pt x="4" y="16"/>
                  </a:moveTo>
                  <a:lnTo>
                    <a:pt x="32" y="8"/>
                  </a:lnTo>
                  <a:lnTo>
                    <a:pt x="4" y="2"/>
                  </a:lnTo>
                  <a:lnTo>
                    <a:pt x="0" y="0"/>
                  </a:lnTo>
                  <a:lnTo>
                    <a:pt x="0" y="18"/>
                  </a:lnTo>
                  <a:lnTo>
                    <a:pt x="4" y="1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72" name="Freeform 1016"/>
            <p:cNvSpPr>
              <a:spLocks/>
            </p:cNvSpPr>
            <p:nvPr/>
          </p:nvSpPr>
          <p:spPr bwMode="auto">
            <a:xfrm>
              <a:off x="9104313" y="-1782763"/>
              <a:ext cx="31750" cy="44450"/>
            </a:xfrm>
            <a:custGeom>
              <a:avLst/>
              <a:gdLst/>
              <a:ahLst/>
              <a:cxnLst>
                <a:cxn ang="0">
                  <a:pos x="14" y="20"/>
                </a:cxn>
                <a:cxn ang="0">
                  <a:pos x="14" y="20"/>
                </a:cxn>
                <a:cxn ang="0">
                  <a:pos x="16" y="16"/>
                </a:cxn>
                <a:cxn ang="0">
                  <a:pos x="16" y="16"/>
                </a:cxn>
                <a:cxn ang="0">
                  <a:pos x="18" y="12"/>
                </a:cxn>
                <a:cxn ang="0">
                  <a:pos x="18" y="12"/>
                </a:cxn>
                <a:cxn ang="0">
                  <a:pos x="20" y="8"/>
                </a:cxn>
                <a:cxn ang="0">
                  <a:pos x="20" y="8"/>
                </a:cxn>
                <a:cxn ang="0">
                  <a:pos x="18" y="4"/>
                </a:cxn>
                <a:cxn ang="0">
                  <a:pos x="18" y="2"/>
                </a:cxn>
                <a:cxn ang="0">
                  <a:pos x="18" y="2"/>
                </a:cxn>
                <a:cxn ang="0">
                  <a:pos x="14" y="0"/>
                </a:cxn>
                <a:cxn ang="0">
                  <a:pos x="10" y="0"/>
                </a:cxn>
                <a:cxn ang="0">
                  <a:pos x="10" y="0"/>
                </a:cxn>
                <a:cxn ang="0">
                  <a:pos x="4" y="2"/>
                </a:cxn>
                <a:cxn ang="0">
                  <a:pos x="4" y="2"/>
                </a:cxn>
                <a:cxn ang="0">
                  <a:pos x="2" y="4"/>
                </a:cxn>
                <a:cxn ang="0">
                  <a:pos x="2" y="8"/>
                </a:cxn>
                <a:cxn ang="0">
                  <a:pos x="6" y="10"/>
                </a:cxn>
                <a:cxn ang="0">
                  <a:pos x="6" y="10"/>
                </a:cxn>
                <a:cxn ang="0">
                  <a:pos x="8" y="6"/>
                </a:cxn>
                <a:cxn ang="0">
                  <a:pos x="8" y="6"/>
                </a:cxn>
                <a:cxn ang="0">
                  <a:pos x="10" y="4"/>
                </a:cxn>
                <a:cxn ang="0">
                  <a:pos x="10" y="4"/>
                </a:cxn>
                <a:cxn ang="0">
                  <a:pos x="14" y="6"/>
                </a:cxn>
                <a:cxn ang="0">
                  <a:pos x="14" y="6"/>
                </a:cxn>
                <a:cxn ang="0">
                  <a:pos x="14" y="8"/>
                </a:cxn>
                <a:cxn ang="0">
                  <a:pos x="14" y="8"/>
                </a:cxn>
                <a:cxn ang="0">
                  <a:pos x="12" y="12"/>
                </a:cxn>
                <a:cxn ang="0">
                  <a:pos x="12" y="12"/>
                </a:cxn>
                <a:cxn ang="0">
                  <a:pos x="8" y="16"/>
                </a:cxn>
                <a:cxn ang="0">
                  <a:pos x="8" y="16"/>
                </a:cxn>
                <a:cxn ang="0">
                  <a:pos x="2" y="24"/>
                </a:cxn>
                <a:cxn ang="0">
                  <a:pos x="2" y="24"/>
                </a:cxn>
                <a:cxn ang="0">
                  <a:pos x="0" y="28"/>
                </a:cxn>
                <a:cxn ang="0">
                  <a:pos x="20" y="28"/>
                </a:cxn>
                <a:cxn ang="0">
                  <a:pos x="20" y="24"/>
                </a:cxn>
                <a:cxn ang="0">
                  <a:pos x="8" y="24"/>
                </a:cxn>
                <a:cxn ang="0">
                  <a:pos x="8" y="24"/>
                </a:cxn>
                <a:cxn ang="0">
                  <a:pos x="10" y="22"/>
                </a:cxn>
                <a:cxn ang="0">
                  <a:pos x="10" y="22"/>
                </a:cxn>
                <a:cxn ang="0">
                  <a:pos x="14" y="20"/>
                </a:cxn>
                <a:cxn ang="0">
                  <a:pos x="14" y="20"/>
                </a:cxn>
              </a:cxnLst>
              <a:rect l="0" t="0" r="r" b="b"/>
              <a:pathLst>
                <a:path w="20" h="28">
                  <a:moveTo>
                    <a:pt x="14" y="20"/>
                  </a:moveTo>
                  <a:lnTo>
                    <a:pt x="14" y="20"/>
                  </a:lnTo>
                  <a:lnTo>
                    <a:pt x="16" y="16"/>
                  </a:lnTo>
                  <a:lnTo>
                    <a:pt x="16" y="16"/>
                  </a:lnTo>
                  <a:lnTo>
                    <a:pt x="18" y="12"/>
                  </a:lnTo>
                  <a:lnTo>
                    <a:pt x="18" y="12"/>
                  </a:lnTo>
                  <a:lnTo>
                    <a:pt x="20" y="8"/>
                  </a:lnTo>
                  <a:lnTo>
                    <a:pt x="20" y="8"/>
                  </a:lnTo>
                  <a:lnTo>
                    <a:pt x="18" y="4"/>
                  </a:lnTo>
                  <a:lnTo>
                    <a:pt x="18" y="2"/>
                  </a:lnTo>
                  <a:lnTo>
                    <a:pt x="18" y="2"/>
                  </a:lnTo>
                  <a:lnTo>
                    <a:pt x="14" y="0"/>
                  </a:lnTo>
                  <a:lnTo>
                    <a:pt x="10" y="0"/>
                  </a:lnTo>
                  <a:lnTo>
                    <a:pt x="10" y="0"/>
                  </a:lnTo>
                  <a:lnTo>
                    <a:pt x="4" y="2"/>
                  </a:lnTo>
                  <a:lnTo>
                    <a:pt x="4" y="2"/>
                  </a:lnTo>
                  <a:lnTo>
                    <a:pt x="2" y="4"/>
                  </a:lnTo>
                  <a:lnTo>
                    <a:pt x="2" y="8"/>
                  </a:lnTo>
                  <a:lnTo>
                    <a:pt x="6" y="10"/>
                  </a:lnTo>
                  <a:lnTo>
                    <a:pt x="6" y="10"/>
                  </a:lnTo>
                  <a:lnTo>
                    <a:pt x="8" y="6"/>
                  </a:lnTo>
                  <a:lnTo>
                    <a:pt x="8" y="6"/>
                  </a:lnTo>
                  <a:lnTo>
                    <a:pt x="10" y="4"/>
                  </a:lnTo>
                  <a:lnTo>
                    <a:pt x="10" y="4"/>
                  </a:lnTo>
                  <a:lnTo>
                    <a:pt x="14" y="6"/>
                  </a:lnTo>
                  <a:lnTo>
                    <a:pt x="14" y="6"/>
                  </a:lnTo>
                  <a:lnTo>
                    <a:pt x="14" y="8"/>
                  </a:lnTo>
                  <a:lnTo>
                    <a:pt x="14" y="8"/>
                  </a:lnTo>
                  <a:lnTo>
                    <a:pt x="12" y="12"/>
                  </a:lnTo>
                  <a:lnTo>
                    <a:pt x="12" y="12"/>
                  </a:lnTo>
                  <a:lnTo>
                    <a:pt x="8" y="16"/>
                  </a:lnTo>
                  <a:lnTo>
                    <a:pt x="8" y="16"/>
                  </a:lnTo>
                  <a:lnTo>
                    <a:pt x="2" y="24"/>
                  </a:lnTo>
                  <a:lnTo>
                    <a:pt x="2" y="24"/>
                  </a:lnTo>
                  <a:lnTo>
                    <a:pt x="0" y="28"/>
                  </a:lnTo>
                  <a:lnTo>
                    <a:pt x="20" y="28"/>
                  </a:lnTo>
                  <a:lnTo>
                    <a:pt x="20" y="24"/>
                  </a:lnTo>
                  <a:lnTo>
                    <a:pt x="8" y="24"/>
                  </a:lnTo>
                  <a:lnTo>
                    <a:pt x="8" y="24"/>
                  </a:lnTo>
                  <a:lnTo>
                    <a:pt x="10" y="22"/>
                  </a:lnTo>
                  <a:lnTo>
                    <a:pt x="10" y="22"/>
                  </a:lnTo>
                  <a:lnTo>
                    <a:pt x="14" y="20"/>
                  </a:lnTo>
                  <a:lnTo>
                    <a:pt x="14"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73" name="Freeform 1017"/>
            <p:cNvSpPr>
              <a:spLocks noEditPoints="1"/>
            </p:cNvSpPr>
            <p:nvPr/>
          </p:nvSpPr>
          <p:spPr bwMode="auto">
            <a:xfrm>
              <a:off x="9139238" y="-1782763"/>
              <a:ext cx="44450" cy="44450"/>
            </a:xfrm>
            <a:custGeom>
              <a:avLst/>
              <a:gdLst/>
              <a:ahLst/>
              <a:cxnLst>
                <a:cxn ang="0">
                  <a:pos x="10" y="0"/>
                </a:cxn>
                <a:cxn ang="0">
                  <a:pos x="0" y="28"/>
                </a:cxn>
                <a:cxn ang="0">
                  <a:pos x="6" y="28"/>
                </a:cxn>
                <a:cxn ang="0">
                  <a:pos x="8" y="22"/>
                </a:cxn>
                <a:cxn ang="0">
                  <a:pos x="18" y="22"/>
                </a:cxn>
                <a:cxn ang="0">
                  <a:pos x="22" y="28"/>
                </a:cxn>
                <a:cxn ang="0">
                  <a:pos x="28" y="28"/>
                </a:cxn>
                <a:cxn ang="0">
                  <a:pos x="16" y="0"/>
                </a:cxn>
                <a:cxn ang="0">
                  <a:pos x="10" y="0"/>
                </a:cxn>
                <a:cxn ang="0">
                  <a:pos x="10" y="18"/>
                </a:cxn>
                <a:cxn ang="0">
                  <a:pos x="14" y="6"/>
                </a:cxn>
                <a:cxn ang="0">
                  <a:pos x="18" y="18"/>
                </a:cxn>
                <a:cxn ang="0">
                  <a:pos x="10" y="18"/>
                </a:cxn>
              </a:cxnLst>
              <a:rect l="0" t="0" r="r" b="b"/>
              <a:pathLst>
                <a:path w="28" h="28">
                  <a:moveTo>
                    <a:pt x="10" y="0"/>
                  </a:moveTo>
                  <a:lnTo>
                    <a:pt x="0" y="28"/>
                  </a:lnTo>
                  <a:lnTo>
                    <a:pt x="6" y="28"/>
                  </a:lnTo>
                  <a:lnTo>
                    <a:pt x="8" y="22"/>
                  </a:lnTo>
                  <a:lnTo>
                    <a:pt x="18" y="22"/>
                  </a:lnTo>
                  <a:lnTo>
                    <a:pt x="22" y="28"/>
                  </a:lnTo>
                  <a:lnTo>
                    <a:pt x="28" y="28"/>
                  </a:lnTo>
                  <a:lnTo>
                    <a:pt x="16" y="0"/>
                  </a:lnTo>
                  <a:lnTo>
                    <a:pt x="10" y="0"/>
                  </a:lnTo>
                  <a:close/>
                  <a:moveTo>
                    <a:pt x="10" y="18"/>
                  </a:moveTo>
                  <a:lnTo>
                    <a:pt x="14" y="6"/>
                  </a:lnTo>
                  <a:lnTo>
                    <a:pt x="18" y="18"/>
                  </a:lnTo>
                  <a:lnTo>
                    <a:pt x="10" y="1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74" name="Freeform 1018"/>
            <p:cNvSpPr>
              <a:spLocks/>
            </p:cNvSpPr>
            <p:nvPr/>
          </p:nvSpPr>
          <p:spPr bwMode="auto">
            <a:xfrm>
              <a:off x="10679113" y="-1747838"/>
              <a:ext cx="82550" cy="47625"/>
            </a:xfrm>
            <a:custGeom>
              <a:avLst/>
              <a:gdLst/>
              <a:ahLst/>
              <a:cxnLst>
                <a:cxn ang="0">
                  <a:pos x="0" y="0"/>
                </a:cxn>
                <a:cxn ang="0">
                  <a:pos x="0" y="14"/>
                </a:cxn>
                <a:cxn ang="0">
                  <a:pos x="0" y="30"/>
                </a:cxn>
                <a:cxn ang="0">
                  <a:pos x="26" y="22"/>
                </a:cxn>
                <a:cxn ang="0">
                  <a:pos x="52" y="14"/>
                </a:cxn>
                <a:cxn ang="0">
                  <a:pos x="26" y="8"/>
                </a:cxn>
                <a:cxn ang="0">
                  <a:pos x="0" y="0"/>
                </a:cxn>
              </a:cxnLst>
              <a:rect l="0" t="0" r="r" b="b"/>
              <a:pathLst>
                <a:path w="52" h="30">
                  <a:moveTo>
                    <a:pt x="0" y="0"/>
                  </a:moveTo>
                  <a:lnTo>
                    <a:pt x="0" y="14"/>
                  </a:lnTo>
                  <a:lnTo>
                    <a:pt x="0" y="30"/>
                  </a:lnTo>
                  <a:lnTo>
                    <a:pt x="26" y="22"/>
                  </a:lnTo>
                  <a:lnTo>
                    <a:pt x="52" y="14"/>
                  </a:lnTo>
                  <a:lnTo>
                    <a:pt x="26" y="8"/>
                  </a:lnTo>
                  <a:lnTo>
                    <a:pt x="0"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75" name="Freeform 1019"/>
            <p:cNvSpPr>
              <a:spLocks/>
            </p:cNvSpPr>
            <p:nvPr/>
          </p:nvSpPr>
          <p:spPr bwMode="auto">
            <a:xfrm>
              <a:off x="10742613" y="-1782763"/>
              <a:ext cx="31750" cy="47625"/>
            </a:xfrm>
            <a:custGeom>
              <a:avLst/>
              <a:gdLst/>
              <a:ahLst/>
              <a:cxnLst>
                <a:cxn ang="0">
                  <a:pos x="14" y="14"/>
                </a:cxn>
                <a:cxn ang="0">
                  <a:pos x="14" y="14"/>
                </a:cxn>
                <a:cxn ang="0">
                  <a:pos x="18" y="10"/>
                </a:cxn>
                <a:cxn ang="0">
                  <a:pos x="18" y="8"/>
                </a:cxn>
                <a:cxn ang="0">
                  <a:pos x="18" y="8"/>
                </a:cxn>
                <a:cxn ang="0">
                  <a:pos x="16" y="2"/>
                </a:cxn>
                <a:cxn ang="0">
                  <a:pos x="16" y="2"/>
                </a:cxn>
                <a:cxn ang="0">
                  <a:pos x="14" y="0"/>
                </a:cxn>
                <a:cxn ang="0">
                  <a:pos x="10" y="0"/>
                </a:cxn>
                <a:cxn ang="0">
                  <a:pos x="10" y="0"/>
                </a:cxn>
                <a:cxn ang="0">
                  <a:pos x="6" y="2"/>
                </a:cxn>
                <a:cxn ang="0">
                  <a:pos x="6" y="2"/>
                </a:cxn>
                <a:cxn ang="0">
                  <a:pos x="2" y="4"/>
                </a:cxn>
                <a:cxn ang="0">
                  <a:pos x="2" y="4"/>
                </a:cxn>
                <a:cxn ang="0">
                  <a:pos x="2" y="8"/>
                </a:cxn>
                <a:cxn ang="0">
                  <a:pos x="6" y="8"/>
                </a:cxn>
                <a:cxn ang="0">
                  <a:pos x="6" y="8"/>
                </a:cxn>
                <a:cxn ang="0">
                  <a:pos x="8" y="6"/>
                </a:cxn>
                <a:cxn ang="0">
                  <a:pos x="8" y="6"/>
                </a:cxn>
                <a:cxn ang="0">
                  <a:pos x="10" y="4"/>
                </a:cxn>
                <a:cxn ang="0">
                  <a:pos x="10" y="4"/>
                </a:cxn>
                <a:cxn ang="0">
                  <a:pos x="12" y="6"/>
                </a:cxn>
                <a:cxn ang="0">
                  <a:pos x="12" y="6"/>
                </a:cxn>
                <a:cxn ang="0">
                  <a:pos x="12" y="8"/>
                </a:cxn>
                <a:cxn ang="0">
                  <a:pos x="12" y="8"/>
                </a:cxn>
                <a:cxn ang="0">
                  <a:pos x="12" y="10"/>
                </a:cxn>
                <a:cxn ang="0">
                  <a:pos x="12" y="10"/>
                </a:cxn>
                <a:cxn ang="0">
                  <a:pos x="8" y="12"/>
                </a:cxn>
                <a:cxn ang="0">
                  <a:pos x="8" y="16"/>
                </a:cxn>
                <a:cxn ang="0">
                  <a:pos x="8" y="16"/>
                </a:cxn>
                <a:cxn ang="0">
                  <a:pos x="10" y="16"/>
                </a:cxn>
                <a:cxn ang="0">
                  <a:pos x="10" y="16"/>
                </a:cxn>
                <a:cxn ang="0">
                  <a:pos x="12" y="16"/>
                </a:cxn>
                <a:cxn ang="0">
                  <a:pos x="12" y="16"/>
                </a:cxn>
                <a:cxn ang="0">
                  <a:pos x="14" y="20"/>
                </a:cxn>
                <a:cxn ang="0">
                  <a:pos x="14" y="20"/>
                </a:cxn>
                <a:cxn ang="0">
                  <a:pos x="12" y="24"/>
                </a:cxn>
                <a:cxn ang="0">
                  <a:pos x="12" y="24"/>
                </a:cxn>
                <a:cxn ang="0">
                  <a:pos x="10" y="24"/>
                </a:cxn>
                <a:cxn ang="0">
                  <a:pos x="10" y="24"/>
                </a:cxn>
                <a:cxn ang="0">
                  <a:pos x="8" y="24"/>
                </a:cxn>
                <a:cxn ang="0">
                  <a:pos x="8" y="24"/>
                </a:cxn>
                <a:cxn ang="0">
                  <a:pos x="6" y="20"/>
                </a:cxn>
                <a:cxn ang="0">
                  <a:pos x="0" y="22"/>
                </a:cxn>
                <a:cxn ang="0">
                  <a:pos x="0" y="22"/>
                </a:cxn>
                <a:cxn ang="0">
                  <a:pos x="2" y="24"/>
                </a:cxn>
                <a:cxn ang="0">
                  <a:pos x="4" y="28"/>
                </a:cxn>
                <a:cxn ang="0">
                  <a:pos x="4" y="28"/>
                </a:cxn>
                <a:cxn ang="0">
                  <a:pos x="6" y="28"/>
                </a:cxn>
                <a:cxn ang="0">
                  <a:pos x="10" y="30"/>
                </a:cxn>
                <a:cxn ang="0">
                  <a:pos x="10" y="30"/>
                </a:cxn>
                <a:cxn ang="0">
                  <a:pos x="14" y="28"/>
                </a:cxn>
                <a:cxn ang="0">
                  <a:pos x="16" y="26"/>
                </a:cxn>
                <a:cxn ang="0">
                  <a:pos x="16" y="26"/>
                </a:cxn>
                <a:cxn ang="0">
                  <a:pos x="18" y="24"/>
                </a:cxn>
                <a:cxn ang="0">
                  <a:pos x="20" y="20"/>
                </a:cxn>
                <a:cxn ang="0">
                  <a:pos x="20" y="20"/>
                </a:cxn>
                <a:cxn ang="0">
                  <a:pos x="18" y="16"/>
                </a:cxn>
                <a:cxn ang="0">
                  <a:pos x="18" y="16"/>
                </a:cxn>
                <a:cxn ang="0">
                  <a:pos x="14" y="14"/>
                </a:cxn>
                <a:cxn ang="0">
                  <a:pos x="14" y="14"/>
                </a:cxn>
              </a:cxnLst>
              <a:rect l="0" t="0" r="r" b="b"/>
              <a:pathLst>
                <a:path w="20" h="30">
                  <a:moveTo>
                    <a:pt x="14" y="14"/>
                  </a:moveTo>
                  <a:lnTo>
                    <a:pt x="14" y="14"/>
                  </a:lnTo>
                  <a:lnTo>
                    <a:pt x="18" y="10"/>
                  </a:lnTo>
                  <a:lnTo>
                    <a:pt x="18" y="8"/>
                  </a:lnTo>
                  <a:lnTo>
                    <a:pt x="18" y="8"/>
                  </a:lnTo>
                  <a:lnTo>
                    <a:pt x="16" y="2"/>
                  </a:lnTo>
                  <a:lnTo>
                    <a:pt x="16" y="2"/>
                  </a:lnTo>
                  <a:lnTo>
                    <a:pt x="14" y="0"/>
                  </a:lnTo>
                  <a:lnTo>
                    <a:pt x="10" y="0"/>
                  </a:lnTo>
                  <a:lnTo>
                    <a:pt x="10" y="0"/>
                  </a:lnTo>
                  <a:lnTo>
                    <a:pt x="6" y="2"/>
                  </a:lnTo>
                  <a:lnTo>
                    <a:pt x="6" y="2"/>
                  </a:lnTo>
                  <a:lnTo>
                    <a:pt x="2" y="4"/>
                  </a:lnTo>
                  <a:lnTo>
                    <a:pt x="2" y="4"/>
                  </a:lnTo>
                  <a:lnTo>
                    <a:pt x="2" y="8"/>
                  </a:lnTo>
                  <a:lnTo>
                    <a:pt x="6" y="8"/>
                  </a:lnTo>
                  <a:lnTo>
                    <a:pt x="6" y="8"/>
                  </a:lnTo>
                  <a:lnTo>
                    <a:pt x="8" y="6"/>
                  </a:lnTo>
                  <a:lnTo>
                    <a:pt x="8" y="6"/>
                  </a:lnTo>
                  <a:lnTo>
                    <a:pt x="10" y="4"/>
                  </a:lnTo>
                  <a:lnTo>
                    <a:pt x="10" y="4"/>
                  </a:lnTo>
                  <a:lnTo>
                    <a:pt x="12" y="6"/>
                  </a:lnTo>
                  <a:lnTo>
                    <a:pt x="12" y="6"/>
                  </a:lnTo>
                  <a:lnTo>
                    <a:pt x="12" y="8"/>
                  </a:lnTo>
                  <a:lnTo>
                    <a:pt x="12" y="8"/>
                  </a:lnTo>
                  <a:lnTo>
                    <a:pt x="12" y="10"/>
                  </a:lnTo>
                  <a:lnTo>
                    <a:pt x="12" y="10"/>
                  </a:lnTo>
                  <a:lnTo>
                    <a:pt x="8" y="12"/>
                  </a:lnTo>
                  <a:lnTo>
                    <a:pt x="8" y="16"/>
                  </a:lnTo>
                  <a:lnTo>
                    <a:pt x="8" y="16"/>
                  </a:lnTo>
                  <a:lnTo>
                    <a:pt x="10" y="16"/>
                  </a:lnTo>
                  <a:lnTo>
                    <a:pt x="10" y="16"/>
                  </a:lnTo>
                  <a:lnTo>
                    <a:pt x="12" y="16"/>
                  </a:lnTo>
                  <a:lnTo>
                    <a:pt x="12" y="16"/>
                  </a:lnTo>
                  <a:lnTo>
                    <a:pt x="14" y="20"/>
                  </a:lnTo>
                  <a:lnTo>
                    <a:pt x="14" y="20"/>
                  </a:lnTo>
                  <a:lnTo>
                    <a:pt x="12" y="24"/>
                  </a:lnTo>
                  <a:lnTo>
                    <a:pt x="12" y="24"/>
                  </a:lnTo>
                  <a:lnTo>
                    <a:pt x="10" y="24"/>
                  </a:lnTo>
                  <a:lnTo>
                    <a:pt x="10" y="24"/>
                  </a:lnTo>
                  <a:lnTo>
                    <a:pt x="8" y="24"/>
                  </a:lnTo>
                  <a:lnTo>
                    <a:pt x="8" y="24"/>
                  </a:lnTo>
                  <a:lnTo>
                    <a:pt x="6" y="20"/>
                  </a:lnTo>
                  <a:lnTo>
                    <a:pt x="0" y="22"/>
                  </a:lnTo>
                  <a:lnTo>
                    <a:pt x="0" y="22"/>
                  </a:lnTo>
                  <a:lnTo>
                    <a:pt x="2" y="24"/>
                  </a:lnTo>
                  <a:lnTo>
                    <a:pt x="4" y="28"/>
                  </a:lnTo>
                  <a:lnTo>
                    <a:pt x="4" y="28"/>
                  </a:lnTo>
                  <a:lnTo>
                    <a:pt x="6" y="28"/>
                  </a:lnTo>
                  <a:lnTo>
                    <a:pt x="10" y="30"/>
                  </a:lnTo>
                  <a:lnTo>
                    <a:pt x="10" y="30"/>
                  </a:lnTo>
                  <a:lnTo>
                    <a:pt x="14" y="28"/>
                  </a:lnTo>
                  <a:lnTo>
                    <a:pt x="16" y="26"/>
                  </a:lnTo>
                  <a:lnTo>
                    <a:pt x="16" y="26"/>
                  </a:lnTo>
                  <a:lnTo>
                    <a:pt x="18" y="24"/>
                  </a:lnTo>
                  <a:lnTo>
                    <a:pt x="20" y="20"/>
                  </a:lnTo>
                  <a:lnTo>
                    <a:pt x="20" y="20"/>
                  </a:lnTo>
                  <a:lnTo>
                    <a:pt x="18" y="16"/>
                  </a:lnTo>
                  <a:lnTo>
                    <a:pt x="18" y="16"/>
                  </a:lnTo>
                  <a:lnTo>
                    <a:pt x="14" y="14"/>
                  </a:lnTo>
                  <a:lnTo>
                    <a:pt x="14" y="1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76" name="Freeform 1020"/>
            <p:cNvSpPr>
              <a:spLocks/>
            </p:cNvSpPr>
            <p:nvPr/>
          </p:nvSpPr>
          <p:spPr bwMode="auto">
            <a:xfrm>
              <a:off x="9917113" y="-1782763"/>
              <a:ext cx="38100" cy="69850"/>
            </a:xfrm>
            <a:custGeom>
              <a:avLst/>
              <a:gdLst/>
              <a:ahLst/>
              <a:cxnLst>
                <a:cxn ang="0">
                  <a:pos x="20" y="20"/>
                </a:cxn>
                <a:cxn ang="0">
                  <a:pos x="22" y="16"/>
                </a:cxn>
                <a:cxn ang="0">
                  <a:pos x="24" y="12"/>
                </a:cxn>
                <a:cxn ang="0">
                  <a:pos x="20" y="4"/>
                </a:cxn>
                <a:cxn ang="0">
                  <a:pos x="18" y="2"/>
                </a:cxn>
                <a:cxn ang="0">
                  <a:pos x="10" y="0"/>
                </a:cxn>
                <a:cxn ang="0">
                  <a:pos x="2" y="2"/>
                </a:cxn>
                <a:cxn ang="0">
                  <a:pos x="0" y="6"/>
                </a:cxn>
                <a:cxn ang="0">
                  <a:pos x="0" y="14"/>
                </a:cxn>
                <a:cxn ang="0">
                  <a:pos x="10" y="10"/>
                </a:cxn>
                <a:cxn ang="0">
                  <a:pos x="10" y="8"/>
                </a:cxn>
                <a:cxn ang="0">
                  <a:pos x="12" y="6"/>
                </a:cxn>
                <a:cxn ang="0">
                  <a:pos x="14" y="8"/>
                </a:cxn>
                <a:cxn ang="0">
                  <a:pos x="14" y="10"/>
                </a:cxn>
                <a:cxn ang="0">
                  <a:pos x="14" y="12"/>
                </a:cxn>
                <a:cxn ang="0">
                  <a:pos x="14" y="16"/>
                </a:cxn>
                <a:cxn ang="0">
                  <a:pos x="12" y="16"/>
                </a:cxn>
                <a:cxn ang="0">
                  <a:pos x="8" y="24"/>
                </a:cxn>
                <a:cxn ang="0">
                  <a:pos x="12" y="24"/>
                </a:cxn>
                <a:cxn ang="0">
                  <a:pos x="14" y="26"/>
                </a:cxn>
                <a:cxn ang="0">
                  <a:pos x="14" y="28"/>
                </a:cxn>
                <a:cxn ang="0">
                  <a:pos x="14" y="32"/>
                </a:cxn>
                <a:cxn ang="0">
                  <a:pos x="14" y="36"/>
                </a:cxn>
                <a:cxn ang="0">
                  <a:pos x="12" y="38"/>
                </a:cxn>
                <a:cxn ang="0">
                  <a:pos x="10" y="36"/>
                </a:cxn>
                <a:cxn ang="0">
                  <a:pos x="10" y="26"/>
                </a:cxn>
                <a:cxn ang="0">
                  <a:pos x="0" y="30"/>
                </a:cxn>
                <a:cxn ang="0">
                  <a:pos x="0" y="38"/>
                </a:cxn>
                <a:cxn ang="0">
                  <a:pos x="4" y="42"/>
                </a:cxn>
                <a:cxn ang="0">
                  <a:pos x="12" y="44"/>
                </a:cxn>
                <a:cxn ang="0">
                  <a:pos x="18" y="42"/>
                </a:cxn>
                <a:cxn ang="0">
                  <a:pos x="22" y="38"/>
                </a:cxn>
                <a:cxn ang="0">
                  <a:pos x="24" y="30"/>
                </a:cxn>
                <a:cxn ang="0">
                  <a:pos x="22" y="22"/>
                </a:cxn>
                <a:cxn ang="0">
                  <a:pos x="20" y="20"/>
                </a:cxn>
              </a:cxnLst>
              <a:rect l="0" t="0" r="r" b="b"/>
              <a:pathLst>
                <a:path w="24" h="44">
                  <a:moveTo>
                    <a:pt x="20" y="20"/>
                  </a:moveTo>
                  <a:lnTo>
                    <a:pt x="20" y="20"/>
                  </a:lnTo>
                  <a:lnTo>
                    <a:pt x="22" y="16"/>
                  </a:lnTo>
                  <a:lnTo>
                    <a:pt x="22" y="16"/>
                  </a:lnTo>
                  <a:lnTo>
                    <a:pt x="24" y="12"/>
                  </a:lnTo>
                  <a:lnTo>
                    <a:pt x="24" y="12"/>
                  </a:lnTo>
                  <a:lnTo>
                    <a:pt x="22" y="6"/>
                  </a:lnTo>
                  <a:lnTo>
                    <a:pt x="20" y="4"/>
                  </a:lnTo>
                  <a:lnTo>
                    <a:pt x="20" y="4"/>
                  </a:lnTo>
                  <a:lnTo>
                    <a:pt x="18" y="2"/>
                  </a:lnTo>
                  <a:lnTo>
                    <a:pt x="10" y="0"/>
                  </a:lnTo>
                  <a:lnTo>
                    <a:pt x="10" y="0"/>
                  </a:lnTo>
                  <a:lnTo>
                    <a:pt x="6" y="0"/>
                  </a:lnTo>
                  <a:lnTo>
                    <a:pt x="2" y="2"/>
                  </a:lnTo>
                  <a:lnTo>
                    <a:pt x="2" y="2"/>
                  </a:lnTo>
                  <a:lnTo>
                    <a:pt x="0" y="6"/>
                  </a:lnTo>
                  <a:lnTo>
                    <a:pt x="0" y="10"/>
                  </a:lnTo>
                  <a:lnTo>
                    <a:pt x="0" y="14"/>
                  </a:lnTo>
                  <a:lnTo>
                    <a:pt x="10" y="14"/>
                  </a:lnTo>
                  <a:lnTo>
                    <a:pt x="10" y="10"/>
                  </a:lnTo>
                  <a:lnTo>
                    <a:pt x="10" y="10"/>
                  </a:lnTo>
                  <a:lnTo>
                    <a:pt x="10" y="8"/>
                  </a:lnTo>
                  <a:lnTo>
                    <a:pt x="10" y="8"/>
                  </a:lnTo>
                  <a:lnTo>
                    <a:pt x="12" y="6"/>
                  </a:lnTo>
                  <a:lnTo>
                    <a:pt x="12" y="6"/>
                  </a:lnTo>
                  <a:lnTo>
                    <a:pt x="14" y="8"/>
                  </a:lnTo>
                  <a:lnTo>
                    <a:pt x="14" y="8"/>
                  </a:lnTo>
                  <a:lnTo>
                    <a:pt x="14" y="10"/>
                  </a:lnTo>
                  <a:lnTo>
                    <a:pt x="14" y="12"/>
                  </a:lnTo>
                  <a:lnTo>
                    <a:pt x="14" y="12"/>
                  </a:lnTo>
                  <a:lnTo>
                    <a:pt x="14" y="16"/>
                  </a:lnTo>
                  <a:lnTo>
                    <a:pt x="14" y="16"/>
                  </a:lnTo>
                  <a:lnTo>
                    <a:pt x="12" y="16"/>
                  </a:lnTo>
                  <a:lnTo>
                    <a:pt x="12" y="16"/>
                  </a:lnTo>
                  <a:lnTo>
                    <a:pt x="8" y="18"/>
                  </a:lnTo>
                  <a:lnTo>
                    <a:pt x="8" y="24"/>
                  </a:lnTo>
                  <a:lnTo>
                    <a:pt x="8" y="24"/>
                  </a:lnTo>
                  <a:lnTo>
                    <a:pt x="12" y="24"/>
                  </a:lnTo>
                  <a:lnTo>
                    <a:pt x="12" y="24"/>
                  </a:lnTo>
                  <a:lnTo>
                    <a:pt x="14" y="26"/>
                  </a:lnTo>
                  <a:lnTo>
                    <a:pt x="14" y="26"/>
                  </a:lnTo>
                  <a:lnTo>
                    <a:pt x="14" y="28"/>
                  </a:lnTo>
                  <a:lnTo>
                    <a:pt x="14" y="32"/>
                  </a:lnTo>
                  <a:lnTo>
                    <a:pt x="14" y="32"/>
                  </a:lnTo>
                  <a:lnTo>
                    <a:pt x="14" y="36"/>
                  </a:lnTo>
                  <a:lnTo>
                    <a:pt x="14" y="36"/>
                  </a:lnTo>
                  <a:lnTo>
                    <a:pt x="12" y="38"/>
                  </a:lnTo>
                  <a:lnTo>
                    <a:pt x="12" y="38"/>
                  </a:lnTo>
                  <a:lnTo>
                    <a:pt x="10" y="36"/>
                  </a:lnTo>
                  <a:lnTo>
                    <a:pt x="10" y="36"/>
                  </a:lnTo>
                  <a:lnTo>
                    <a:pt x="10" y="34"/>
                  </a:lnTo>
                  <a:lnTo>
                    <a:pt x="10" y="26"/>
                  </a:lnTo>
                  <a:lnTo>
                    <a:pt x="0" y="26"/>
                  </a:lnTo>
                  <a:lnTo>
                    <a:pt x="0" y="30"/>
                  </a:lnTo>
                  <a:lnTo>
                    <a:pt x="0" y="30"/>
                  </a:lnTo>
                  <a:lnTo>
                    <a:pt x="0" y="38"/>
                  </a:lnTo>
                  <a:lnTo>
                    <a:pt x="0" y="38"/>
                  </a:lnTo>
                  <a:lnTo>
                    <a:pt x="4" y="42"/>
                  </a:lnTo>
                  <a:lnTo>
                    <a:pt x="4" y="42"/>
                  </a:lnTo>
                  <a:lnTo>
                    <a:pt x="12" y="44"/>
                  </a:lnTo>
                  <a:lnTo>
                    <a:pt x="12" y="44"/>
                  </a:lnTo>
                  <a:lnTo>
                    <a:pt x="18" y="42"/>
                  </a:lnTo>
                  <a:lnTo>
                    <a:pt x="18" y="42"/>
                  </a:lnTo>
                  <a:lnTo>
                    <a:pt x="22" y="38"/>
                  </a:lnTo>
                  <a:lnTo>
                    <a:pt x="22" y="38"/>
                  </a:lnTo>
                  <a:lnTo>
                    <a:pt x="24" y="30"/>
                  </a:lnTo>
                  <a:lnTo>
                    <a:pt x="24" y="30"/>
                  </a:lnTo>
                  <a:lnTo>
                    <a:pt x="22" y="22"/>
                  </a:lnTo>
                  <a:lnTo>
                    <a:pt x="22" y="22"/>
                  </a:lnTo>
                  <a:lnTo>
                    <a:pt x="20" y="20"/>
                  </a:lnTo>
                  <a:lnTo>
                    <a:pt x="20"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77" name="Freeform 1021"/>
            <p:cNvSpPr>
              <a:spLocks/>
            </p:cNvSpPr>
            <p:nvPr/>
          </p:nvSpPr>
          <p:spPr bwMode="auto">
            <a:xfrm>
              <a:off x="9237663" y="-1779588"/>
              <a:ext cx="92075" cy="69850"/>
            </a:xfrm>
            <a:custGeom>
              <a:avLst/>
              <a:gdLst/>
              <a:ahLst/>
              <a:cxnLst>
                <a:cxn ang="0">
                  <a:pos x="0" y="44"/>
                </a:cxn>
                <a:cxn ang="0">
                  <a:pos x="12" y="44"/>
                </a:cxn>
                <a:cxn ang="0">
                  <a:pos x="12" y="24"/>
                </a:cxn>
                <a:cxn ang="0">
                  <a:pos x="22" y="24"/>
                </a:cxn>
                <a:cxn ang="0">
                  <a:pos x="22" y="44"/>
                </a:cxn>
                <a:cxn ang="0">
                  <a:pos x="22" y="44"/>
                </a:cxn>
                <a:cxn ang="0">
                  <a:pos x="36" y="44"/>
                </a:cxn>
                <a:cxn ang="0">
                  <a:pos x="36" y="24"/>
                </a:cxn>
                <a:cxn ang="0">
                  <a:pos x="46" y="24"/>
                </a:cxn>
                <a:cxn ang="0">
                  <a:pos x="46" y="44"/>
                </a:cxn>
                <a:cxn ang="0">
                  <a:pos x="46" y="44"/>
                </a:cxn>
                <a:cxn ang="0">
                  <a:pos x="58" y="44"/>
                </a:cxn>
                <a:cxn ang="0">
                  <a:pos x="58" y="0"/>
                </a:cxn>
                <a:cxn ang="0">
                  <a:pos x="58" y="0"/>
                </a:cxn>
                <a:cxn ang="0">
                  <a:pos x="0" y="0"/>
                </a:cxn>
                <a:cxn ang="0">
                  <a:pos x="0" y="44"/>
                </a:cxn>
              </a:cxnLst>
              <a:rect l="0" t="0" r="r" b="b"/>
              <a:pathLst>
                <a:path w="58" h="44">
                  <a:moveTo>
                    <a:pt x="0" y="44"/>
                  </a:moveTo>
                  <a:lnTo>
                    <a:pt x="12" y="44"/>
                  </a:lnTo>
                  <a:lnTo>
                    <a:pt x="12" y="24"/>
                  </a:lnTo>
                  <a:lnTo>
                    <a:pt x="22" y="24"/>
                  </a:lnTo>
                  <a:lnTo>
                    <a:pt x="22" y="44"/>
                  </a:lnTo>
                  <a:lnTo>
                    <a:pt x="22" y="44"/>
                  </a:lnTo>
                  <a:lnTo>
                    <a:pt x="36" y="44"/>
                  </a:lnTo>
                  <a:lnTo>
                    <a:pt x="36" y="24"/>
                  </a:lnTo>
                  <a:lnTo>
                    <a:pt x="46" y="24"/>
                  </a:lnTo>
                  <a:lnTo>
                    <a:pt x="46" y="44"/>
                  </a:lnTo>
                  <a:lnTo>
                    <a:pt x="46" y="44"/>
                  </a:lnTo>
                  <a:lnTo>
                    <a:pt x="58" y="44"/>
                  </a:lnTo>
                  <a:lnTo>
                    <a:pt x="58" y="0"/>
                  </a:lnTo>
                  <a:lnTo>
                    <a:pt x="58"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78" name="Freeform 1022"/>
            <p:cNvSpPr>
              <a:spLocks/>
            </p:cNvSpPr>
            <p:nvPr/>
          </p:nvSpPr>
          <p:spPr bwMode="auto">
            <a:xfrm>
              <a:off x="934878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79" name="Freeform 1023"/>
            <p:cNvSpPr>
              <a:spLocks/>
            </p:cNvSpPr>
            <p:nvPr/>
          </p:nvSpPr>
          <p:spPr bwMode="auto">
            <a:xfrm>
              <a:off x="9383713" y="-1779588"/>
              <a:ext cx="57150" cy="69850"/>
            </a:xfrm>
            <a:custGeom>
              <a:avLst/>
              <a:gdLst/>
              <a:ahLst/>
              <a:cxnLst>
                <a:cxn ang="0">
                  <a:pos x="24" y="24"/>
                </a:cxn>
                <a:cxn ang="0">
                  <a:pos x="14" y="24"/>
                </a:cxn>
                <a:cxn ang="0">
                  <a:pos x="14" y="0"/>
                </a:cxn>
                <a:cxn ang="0">
                  <a:pos x="14" y="0"/>
                </a:cxn>
                <a:cxn ang="0">
                  <a:pos x="0" y="0"/>
                </a:cxn>
                <a:cxn ang="0">
                  <a:pos x="0" y="44"/>
                </a:cxn>
                <a:cxn ang="0">
                  <a:pos x="36" y="44"/>
                </a:cxn>
                <a:cxn ang="0">
                  <a:pos x="36" y="0"/>
                </a:cxn>
                <a:cxn ang="0">
                  <a:pos x="36" y="0"/>
                </a:cxn>
                <a:cxn ang="0">
                  <a:pos x="24" y="0"/>
                </a:cxn>
                <a:cxn ang="0">
                  <a:pos x="24" y="24"/>
                </a:cxn>
              </a:cxnLst>
              <a:rect l="0" t="0" r="r" b="b"/>
              <a:pathLst>
                <a:path w="36" h="44">
                  <a:moveTo>
                    <a:pt x="24" y="24"/>
                  </a:moveTo>
                  <a:lnTo>
                    <a:pt x="14" y="24"/>
                  </a:lnTo>
                  <a:lnTo>
                    <a:pt x="14" y="0"/>
                  </a:lnTo>
                  <a:lnTo>
                    <a:pt x="14" y="0"/>
                  </a:lnTo>
                  <a:lnTo>
                    <a:pt x="0" y="0"/>
                  </a:lnTo>
                  <a:lnTo>
                    <a:pt x="0" y="44"/>
                  </a:lnTo>
                  <a:lnTo>
                    <a:pt x="36" y="44"/>
                  </a:lnTo>
                  <a:lnTo>
                    <a:pt x="36" y="0"/>
                  </a:lnTo>
                  <a:lnTo>
                    <a:pt x="36" y="0"/>
                  </a:lnTo>
                  <a:lnTo>
                    <a:pt x="24" y="0"/>
                  </a:lnTo>
                  <a:lnTo>
                    <a:pt x="2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80" name="Freeform 1024"/>
            <p:cNvSpPr>
              <a:spLocks/>
            </p:cNvSpPr>
            <p:nvPr/>
          </p:nvSpPr>
          <p:spPr bwMode="auto">
            <a:xfrm>
              <a:off x="945991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81" name="Freeform 1025"/>
            <p:cNvSpPr>
              <a:spLocks/>
            </p:cNvSpPr>
            <p:nvPr/>
          </p:nvSpPr>
          <p:spPr bwMode="auto">
            <a:xfrm>
              <a:off x="9513888" y="-1779588"/>
              <a:ext cx="76200" cy="69850"/>
            </a:xfrm>
            <a:custGeom>
              <a:avLst/>
              <a:gdLst/>
              <a:ahLst/>
              <a:cxnLst>
                <a:cxn ang="0">
                  <a:pos x="36" y="24"/>
                </a:cxn>
                <a:cxn ang="0">
                  <a:pos x="24" y="24"/>
                </a:cxn>
                <a:cxn ang="0">
                  <a:pos x="24" y="24"/>
                </a:cxn>
                <a:cxn ang="0">
                  <a:pos x="24" y="0"/>
                </a:cxn>
                <a:cxn ang="0">
                  <a:pos x="24" y="0"/>
                </a:cxn>
                <a:cxn ang="0">
                  <a:pos x="12" y="0"/>
                </a:cxn>
                <a:cxn ang="0">
                  <a:pos x="12" y="0"/>
                </a:cxn>
                <a:cxn ang="0">
                  <a:pos x="12" y="24"/>
                </a:cxn>
                <a:cxn ang="0">
                  <a:pos x="0" y="24"/>
                </a:cxn>
                <a:cxn ang="0">
                  <a:pos x="0" y="24"/>
                </a:cxn>
                <a:cxn ang="0">
                  <a:pos x="0" y="44"/>
                </a:cxn>
                <a:cxn ang="0">
                  <a:pos x="0" y="44"/>
                </a:cxn>
                <a:cxn ang="0">
                  <a:pos x="14" y="44"/>
                </a:cxn>
                <a:cxn ang="0">
                  <a:pos x="14" y="44"/>
                </a:cxn>
                <a:cxn ang="0">
                  <a:pos x="14" y="24"/>
                </a:cxn>
                <a:cxn ang="0">
                  <a:pos x="24" y="24"/>
                </a:cxn>
                <a:cxn ang="0">
                  <a:pos x="24" y="24"/>
                </a:cxn>
                <a:cxn ang="0">
                  <a:pos x="24" y="44"/>
                </a:cxn>
                <a:cxn ang="0">
                  <a:pos x="24" y="44"/>
                </a:cxn>
                <a:cxn ang="0">
                  <a:pos x="36" y="44"/>
                </a:cxn>
                <a:cxn ang="0">
                  <a:pos x="36" y="44"/>
                </a:cxn>
                <a:cxn ang="0">
                  <a:pos x="36" y="24"/>
                </a:cxn>
                <a:cxn ang="0">
                  <a:pos x="48" y="24"/>
                </a:cxn>
                <a:cxn ang="0">
                  <a:pos x="48" y="24"/>
                </a:cxn>
                <a:cxn ang="0">
                  <a:pos x="48" y="0"/>
                </a:cxn>
                <a:cxn ang="0">
                  <a:pos x="48" y="0"/>
                </a:cxn>
                <a:cxn ang="0">
                  <a:pos x="36" y="0"/>
                </a:cxn>
                <a:cxn ang="0">
                  <a:pos x="36" y="0"/>
                </a:cxn>
                <a:cxn ang="0">
                  <a:pos x="36" y="24"/>
                </a:cxn>
                <a:cxn ang="0">
                  <a:pos x="36" y="24"/>
                </a:cxn>
              </a:cxnLst>
              <a:rect l="0" t="0" r="r" b="b"/>
              <a:pathLst>
                <a:path w="48" h="44">
                  <a:moveTo>
                    <a:pt x="36" y="24"/>
                  </a:moveTo>
                  <a:lnTo>
                    <a:pt x="24" y="24"/>
                  </a:lnTo>
                  <a:lnTo>
                    <a:pt x="24" y="24"/>
                  </a:lnTo>
                  <a:lnTo>
                    <a:pt x="24" y="0"/>
                  </a:lnTo>
                  <a:lnTo>
                    <a:pt x="24" y="0"/>
                  </a:lnTo>
                  <a:lnTo>
                    <a:pt x="12" y="0"/>
                  </a:lnTo>
                  <a:lnTo>
                    <a:pt x="12" y="0"/>
                  </a:lnTo>
                  <a:lnTo>
                    <a:pt x="12" y="24"/>
                  </a:lnTo>
                  <a:lnTo>
                    <a:pt x="0" y="24"/>
                  </a:lnTo>
                  <a:lnTo>
                    <a:pt x="0" y="24"/>
                  </a:lnTo>
                  <a:lnTo>
                    <a:pt x="0" y="44"/>
                  </a:lnTo>
                  <a:lnTo>
                    <a:pt x="0" y="44"/>
                  </a:lnTo>
                  <a:lnTo>
                    <a:pt x="14" y="44"/>
                  </a:lnTo>
                  <a:lnTo>
                    <a:pt x="14" y="44"/>
                  </a:lnTo>
                  <a:lnTo>
                    <a:pt x="14" y="24"/>
                  </a:lnTo>
                  <a:lnTo>
                    <a:pt x="24" y="24"/>
                  </a:lnTo>
                  <a:lnTo>
                    <a:pt x="24" y="24"/>
                  </a:lnTo>
                  <a:lnTo>
                    <a:pt x="24" y="44"/>
                  </a:lnTo>
                  <a:lnTo>
                    <a:pt x="24" y="44"/>
                  </a:lnTo>
                  <a:lnTo>
                    <a:pt x="36" y="44"/>
                  </a:lnTo>
                  <a:lnTo>
                    <a:pt x="36" y="44"/>
                  </a:lnTo>
                  <a:lnTo>
                    <a:pt x="36" y="24"/>
                  </a:lnTo>
                  <a:lnTo>
                    <a:pt x="48" y="24"/>
                  </a:lnTo>
                  <a:lnTo>
                    <a:pt x="48" y="24"/>
                  </a:lnTo>
                  <a:lnTo>
                    <a:pt x="48" y="0"/>
                  </a:lnTo>
                  <a:lnTo>
                    <a:pt x="48" y="0"/>
                  </a:lnTo>
                  <a:lnTo>
                    <a:pt x="36" y="0"/>
                  </a:lnTo>
                  <a:lnTo>
                    <a:pt x="36" y="0"/>
                  </a:lnTo>
                  <a:lnTo>
                    <a:pt x="36" y="24"/>
                  </a:lnTo>
                  <a:lnTo>
                    <a:pt x="36"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82" name="Freeform 1026"/>
            <p:cNvSpPr>
              <a:spLocks/>
            </p:cNvSpPr>
            <p:nvPr/>
          </p:nvSpPr>
          <p:spPr bwMode="auto">
            <a:xfrm>
              <a:off x="9494838" y="-1779588"/>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83" name="Freeform 1027"/>
            <p:cNvSpPr>
              <a:spLocks/>
            </p:cNvSpPr>
            <p:nvPr/>
          </p:nvSpPr>
          <p:spPr bwMode="auto">
            <a:xfrm>
              <a:off x="960596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84" name="Freeform 1028"/>
            <p:cNvSpPr>
              <a:spLocks/>
            </p:cNvSpPr>
            <p:nvPr/>
          </p:nvSpPr>
          <p:spPr bwMode="auto">
            <a:xfrm>
              <a:off x="96440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85" name="Freeform 1029"/>
            <p:cNvSpPr>
              <a:spLocks/>
            </p:cNvSpPr>
            <p:nvPr/>
          </p:nvSpPr>
          <p:spPr bwMode="auto">
            <a:xfrm>
              <a:off x="96821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86" name="Freeform 1030"/>
            <p:cNvSpPr>
              <a:spLocks/>
            </p:cNvSpPr>
            <p:nvPr/>
          </p:nvSpPr>
          <p:spPr bwMode="auto">
            <a:xfrm>
              <a:off x="9717088"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87" name="Freeform 1031"/>
            <p:cNvSpPr>
              <a:spLocks/>
            </p:cNvSpPr>
            <p:nvPr/>
          </p:nvSpPr>
          <p:spPr bwMode="auto">
            <a:xfrm>
              <a:off x="9755188" y="-1779588"/>
              <a:ext cx="57150" cy="66675"/>
            </a:xfrm>
            <a:custGeom>
              <a:avLst/>
              <a:gdLst/>
              <a:ahLst/>
              <a:cxnLst>
                <a:cxn ang="0">
                  <a:pos x="0" y="42"/>
                </a:cxn>
                <a:cxn ang="0">
                  <a:pos x="0" y="42"/>
                </a:cxn>
                <a:cxn ang="0">
                  <a:pos x="12" y="42"/>
                </a:cxn>
                <a:cxn ang="0">
                  <a:pos x="12" y="24"/>
                </a:cxn>
                <a:cxn ang="0">
                  <a:pos x="24" y="24"/>
                </a:cxn>
                <a:cxn ang="0">
                  <a:pos x="24" y="42"/>
                </a:cxn>
                <a:cxn ang="0">
                  <a:pos x="36" y="42"/>
                </a:cxn>
                <a:cxn ang="0">
                  <a:pos x="36" y="0"/>
                </a:cxn>
                <a:cxn ang="0">
                  <a:pos x="36" y="0"/>
                </a:cxn>
                <a:cxn ang="0">
                  <a:pos x="0" y="0"/>
                </a:cxn>
                <a:cxn ang="0">
                  <a:pos x="0" y="42"/>
                </a:cxn>
              </a:cxnLst>
              <a:rect l="0" t="0" r="r" b="b"/>
              <a:pathLst>
                <a:path w="36" h="42">
                  <a:moveTo>
                    <a:pt x="0" y="42"/>
                  </a:moveTo>
                  <a:lnTo>
                    <a:pt x="0" y="42"/>
                  </a:lnTo>
                  <a:lnTo>
                    <a:pt x="12" y="42"/>
                  </a:lnTo>
                  <a:lnTo>
                    <a:pt x="12" y="24"/>
                  </a:lnTo>
                  <a:lnTo>
                    <a:pt x="24" y="24"/>
                  </a:lnTo>
                  <a:lnTo>
                    <a:pt x="24" y="42"/>
                  </a:lnTo>
                  <a:lnTo>
                    <a:pt x="36" y="42"/>
                  </a:lnTo>
                  <a:lnTo>
                    <a:pt x="36" y="0"/>
                  </a:lnTo>
                  <a:lnTo>
                    <a:pt x="36" y="0"/>
                  </a:lnTo>
                  <a:lnTo>
                    <a:pt x="0" y="0"/>
                  </a:lnTo>
                  <a:lnTo>
                    <a:pt x="0"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88" name="Freeform 1032"/>
            <p:cNvSpPr>
              <a:spLocks/>
            </p:cNvSpPr>
            <p:nvPr/>
          </p:nvSpPr>
          <p:spPr bwMode="auto">
            <a:xfrm>
              <a:off x="10063163" y="-1779588"/>
              <a:ext cx="95250" cy="69850"/>
            </a:xfrm>
            <a:custGeom>
              <a:avLst/>
              <a:gdLst/>
              <a:ahLst/>
              <a:cxnLst>
                <a:cxn ang="0">
                  <a:pos x="0" y="44"/>
                </a:cxn>
                <a:cxn ang="0">
                  <a:pos x="12" y="44"/>
                </a:cxn>
                <a:cxn ang="0">
                  <a:pos x="12" y="24"/>
                </a:cxn>
                <a:cxn ang="0">
                  <a:pos x="24" y="24"/>
                </a:cxn>
                <a:cxn ang="0">
                  <a:pos x="24" y="44"/>
                </a:cxn>
                <a:cxn ang="0">
                  <a:pos x="24" y="44"/>
                </a:cxn>
                <a:cxn ang="0">
                  <a:pos x="36" y="44"/>
                </a:cxn>
                <a:cxn ang="0">
                  <a:pos x="36" y="24"/>
                </a:cxn>
                <a:cxn ang="0">
                  <a:pos x="48" y="24"/>
                </a:cxn>
                <a:cxn ang="0">
                  <a:pos x="48" y="44"/>
                </a:cxn>
                <a:cxn ang="0">
                  <a:pos x="48" y="44"/>
                </a:cxn>
                <a:cxn ang="0">
                  <a:pos x="60" y="44"/>
                </a:cxn>
                <a:cxn ang="0">
                  <a:pos x="60" y="0"/>
                </a:cxn>
                <a:cxn ang="0">
                  <a:pos x="60" y="0"/>
                </a:cxn>
                <a:cxn ang="0">
                  <a:pos x="0" y="0"/>
                </a:cxn>
                <a:cxn ang="0">
                  <a:pos x="0" y="44"/>
                </a:cxn>
              </a:cxnLst>
              <a:rect l="0" t="0" r="r" b="b"/>
              <a:pathLst>
                <a:path w="60" h="44">
                  <a:moveTo>
                    <a:pt x="0" y="44"/>
                  </a:moveTo>
                  <a:lnTo>
                    <a:pt x="12" y="44"/>
                  </a:lnTo>
                  <a:lnTo>
                    <a:pt x="12" y="24"/>
                  </a:lnTo>
                  <a:lnTo>
                    <a:pt x="24" y="24"/>
                  </a:lnTo>
                  <a:lnTo>
                    <a:pt x="24" y="44"/>
                  </a:lnTo>
                  <a:lnTo>
                    <a:pt x="24" y="44"/>
                  </a:lnTo>
                  <a:lnTo>
                    <a:pt x="36" y="44"/>
                  </a:lnTo>
                  <a:lnTo>
                    <a:pt x="36" y="24"/>
                  </a:lnTo>
                  <a:lnTo>
                    <a:pt x="48" y="24"/>
                  </a:lnTo>
                  <a:lnTo>
                    <a:pt x="48" y="44"/>
                  </a:lnTo>
                  <a:lnTo>
                    <a:pt x="48" y="44"/>
                  </a:lnTo>
                  <a:lnTo>
                    <a:pt x="60" y="44"/>
                  </a:lnTo>
                  <a:lnTo>
                    <a:pt x="60" y="0"/>
                  </a:lnTo>
                  <a:lnTo>
                    <a:pt x="60"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89" name="Freeform 1033"/>
            <p:cNvSpPr>
              <a:spLocks/>
            </p:cNvSpPr>
            <p:nvPr/>
          </p:nvSpPr>
          <p:spPr bwMode="auto">
            <a:xfrm>
              <a:off x="1017428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90" name="Freeform 1034"/>
            <p:cNvSpPr>
              <a:spLocks/>
            </p:cNvSpPr>
            <p:nvPr/>
          </p:nvSpPr>
          <p:spPr bwMode="auto">
            <a:xfrm>
              <a:off x="10212388" y="-1779588"/>
              <a:ext cx="57150" cy="69850"/>
            </a:xfrm>
            <a:custGeom>
              <a:avLst/>
              <a:gdLst/>
              <a:ahLst/>
              <a:cxnLst>
                <a:cxn ang="0">
                  <a:pos x="24" y="24"/>
                </a:cxn>
                <a:cxn ang="0">
                  <a:pos x="12" y="24"/>
                </a:cxn>
                <a:cxn ang="0">
                  <a:pos x="12" y="0"/>
                </a:cxn>
                <a:cxn ang="0">
                  <a:pos x="12" y="0"/>
                </a:cxn>
                <a:cxn ang="0">
                  <a:pos x="0" y="0"/>
                </a:cxn>
                <a:cxn ang="0">
                  <a:pos x="0" y="44"/>
                </a:cxn>
                <a:cxn ang="0">
                  <a:pos x="36" y="44"/>
                </a:cxn>
                <a:cxn ang="0">
                  <a:pos x="36" y="0"/>
                </a:cxn>
                <a:cxn ang="0">
                  <a:pos x="36" y="0"/>
                </a:cxn>
                <a:cxn ang="0">
                  <a:pos x="24" y="0"/>
                </a:cxn>
                <a:cxn ang="0">
                  <a:pos x="24" y="24"/>
                </a:cxn>
              </a:cxnLst>
              <a:rect l="0" t="0" r="r" b="b"/>
              <a:pathLst>
                <a:path w="36" h="44">
                  <a:moveTo>
                    <a:pt x="24" y="24"/>
                  </a:moveTo>
                  <a:lnTo>
                    <a:pt x="12" y="24"/>
                  </a:lnTo>
                  <a:lnTo>
                    <a:pt x="12" y="0"/>
                  </a:lnTo>
                  <a:lnTo>
                    <a:pt x="12" y="0"/>
                  </a:lnTo>
                  <a:lnTo>
                    <a:pt x="0" y="0"/>
                  </a:lnTo>
                  <a:lnTo>
                    <a:pt x="0" y="44"/>
                  </a:lnTo>
                  <a:lnTo>
                    <a:pt x="36" y="44"/>
                  </a:lnTo>
                  <a:lnTo>
                    <a:pt x="36" y="0"/>
                  </a:lnTo>
                  <a:lnTo>
                    <a:pt x="36" y="0"/>
                  </a:lnTo>
                  <a:lnTo>
                    <a:pt x="24" y="0"/>
                  </a:lnTo>
                  <a:lnTo>
                    <a:pt x="2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91" name="Freeform 1035"/>
            <p:cNvSpPr>
              <a:spLocks/>
            </p:cNvSpPr>
            <p:nvPr/>
          </p:nvSpPr>
          <p:spPr bwMode="auto">
            <a:xfrm>
              <a:off x="1028541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92" name="Freeform 1036"/>
            <p:cNvSpPr>
              <a:spLocks/>
            </p:cNvSpPr>
            <p:nvPr/>
          </p:nvSpPr>
          <p:spPr bwMode="auto">
            <a:xfrm>
              <a:off x="10342563" y="-1779588"/>
              <a:ext cx="73025" cy="69850"/>
            </a:xfrm>
            <a:custGeom>
              <a:avLst/>
              <a:gdLst/>
              <a:ahLst/>
              <a:cxnLst>
                <a:cxn ang="0">
                  <a:pos x="34" y="24"/>
                </a:cxn>
                <a:cxn ang="0">
                  <a:pos x="24" y="24"/>
                </a:cxn>
                <a:cxn ang="0">
                  <a:pos x="24" y="24"/>
                </a:cxn>
                <a:cxn ang="0">
                  <a:pos x="24" y="0"/>
                </a:cxn>
                <a:cxn ang="0">
                  <a:pos x="24" y="0"/>
                </a:cxn>
                <a:cxn ang="0">
                  <a:pos x="10" y="0"/>
                </a:cxn>
                <a:cxn ang="0">
                  <a:pos x="10" y="0"/>
                </a:cxn>
                <a:cxn ang="0">
                  <a:pos x="10" y="24"/>
                </a:cxn>
                <a:cxn ang="0">
                  <a:pos x="0" y="24"/>
                </a:cxn>
                <a:cxn ang="0">
                  <a:pos x="0" y="24"/>
                </a:cxn>
                <a:cxn ang="0">
                  <a:pos x="0" y="44"/>
                </a:cxn>
                <a:cxn ang="0">
                  <a:pos x="0" y="44"/>
                </a:cxn>
                <a:cxn ang="0">
                  <a:pos x="12" y="44"/>
                </a:cxn>
                <a:cxn ang="0">
                  <a:pos x="12" y="44"/>
                </a:cxn>
                <a:cxn ang="0">
                  <a:pos x="12" y="24"/>
                </a:cxn>
                <a:cxn ang="0">
                  <a:pos x="22" y="24"/>
                </a:cxn>
                <a:cxn ang="0">
                  <a:pos x="22" y="24"/>
                </a:cxn>
                <a:cxn ang="0">
                  <a:pos x="22" y="44"/>
                </a:cxn>
                <a:cxn ang="0">
                  <a:pos x="22" y="44"/>
                </a:cxn>
                <a:cxn ang="0">
                  <a:pos x="34" y="44"/>
                </a:cxn>
                <a:cxn ang="0">
                  <a:pos x="34" y="44"/>
                </a:cxn>
                <a:cxn ang="0">
                  <a:pos x="34" y="24"/>
                </a:cxn>
                <a:cxn ang="0">
                  <a:pos x="46" y="24"/>
                </a:cxn>
                <a:cxn ang="0">
                  <a:pos x="46" y="24"/>
                </a:cxn>
                <a:cxn ang="0">
                  <a:pos x="46" y="0"/>
                </a:cxn>
                <a:cxn ang="0">
                  <a:pos x="46" y="0"/>
                </a:cxn>
                <a:cxn ang="0">
                  <a:pos x="34" y="0"/>
                </a:cxn>
                <a:cxn ang="0">
                  <a:pos x="34" y="0"/>
                </a:cxn>
                <a:cxn ang="0">
                  <a:pos x="34" y="24"/>
                </a:cxn>
                <a:cxn ang="0">
                  <a:pos x="34" y="24"/>
                </a:cxn>
              </a:cxnLst>
              <a:rect l="0" t="0" r="r" b="b"/>
              <a:pathLst>
                <a:path w="46" h="44">
                  <a:moveTo>
                    <a:pt x="34" y="24"/>
                  </a:moveTo>
                  <a:lnTo>
                    <a:pt x="24" y="24"/>
                  </a:lnTo>
                  <a:lnTo>
                    <a:pt x="24" y="24"/>
                  </a:lnTo>
                  <a:lnTo>
                    <a:pt x="24" y="0"/>
                  </a:lnTo>
                  <a:lnTo>
                    <a:pt x="24" y="0"/>
                  </a:lnTo>
                  <a:lnTo>
                    <a:pt x="10" y="0"/>
                  </a:lnTo>
                  <a:lnTo>
                    <a:pt x="10" y="0"/>
                  </a:lnTo>
                  <a:lnTo>
                    <a:pt x="10" y="24"/>
                  </a:lnTo>
                  <a:lnTo>
                    <a:pt x="0" y="24"/>
                  </a:lnTo>
                  <a:lnTo>
                    <a:pt x="0" y="24"/>
                  </a:lnTo>
                  <a:lnTo>
                    <a:pt x="0" y="44"/>
                  </a:lnTo>
                  <a:lnTo>
                    <a:pt x="0" y="44"/>
                  </a:lnTo>
                  <a:lnTo>
                    <a:pt x="12" y="44"/>
                  </a:lnTo>
                  <a:lnTo>
                    <a:pt x="12" y="44"/>
                  </a:lnTo>
                  <a:lnTo>
                    <a:pt x="12" y="24"/>
                  </a:lnTo>
                  <a:lnTo>
                    <a:pt x="22" y="24"/>
                  </a:lnTo>
                  <a:lnTo>
                    <a:pt x="22" y="24"/>
                  </a:lnTo>
                  <a:lnTo>
                    <a:pt x="22" y="44"/>
                  </a:lnTo>
                  <a:lnTo>
                    <a:pt x="22" y="44"/>
                  </a:lnTo>
                  <a:lnTo>
                    <a:pt x="34" y="44"/>
                  </a:lnTo>
                  <a:lnTo>
                    <a:pt x="34" y="44"/>
                  </a:lnTo>
                  <a:lnTo>
                    <a:pt x="34" y="24"/>
                  </a:lnTo>
                  <a:lnTo>
                    <a:pt x="46" y="24"/>
                  </a:lnTo>
                  <a:lnTo>
                    <a:pt x="46" y="24"/>
                  </a:lnTo>
                  <a:lnTo>
                    <a:pt x="46" y="0"/>
                  </a:lnTo>
                  <a:lnTo>
                    <a:pt x="46" y="0"/>
                  </a:lnTo>
                  <a:lnTo>
                    <a:pt x="34" y="0"/>
                  </a:lnTo>
                  <a:lnTo>
                    <a:pt x="34" y="0"/>
                  </a:lnTo>
                  <a:lnTo>
                    <a:pt x="34" y="24"/>
                  </a:lnTo>
                  <a:lnTo>
                    <a:pt x="3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93" name="Freeform 1037"/>
            <p:cNvSpPr>
              <a:spLocks/>
            </p:cNvSpPr>
            <p:nvPr/>
          </p:nvSpPr>
          <p:spPr bwMode="auto">
            <a:xfrm>
              <a:off x="10323513" y="-1779588"/>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94" name="Freeform 1038"/>
            <p:cNvSpPr>
              <a:spLocks/>
            </p:cNvSpPr>
            <p:nvPr/>
          </p:nvSpPr>
          <p:spPr bwMode="auto">
            <a:xfrm>
              <a:off x="1043463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95" name="Freeform 1039"/>
            <p:cNvSpPr>
              <a:spLocks/>
            </p:cNvSpPr>
            <p:nvPr/>
          </p:nvSpPr>
          <p:spPr bwMode="auto">
            <a:xfrm>
              <a:off x="10469563" y="-1779588"/>
              <a:ext cx="22225" cy="69850"/>
            </a:xfrm>
            <a:custGeom>
              <a:avLst/>
              <a:gdLst/>
              <a:ahLst/>
              <a:cxnLst>
                <a:cxn ang="0">
                  <a:pos x="0" y="44"/>
                </a:cxn>
                <a:cxn ang="0">
                  <a:pos x="0" y="44"/>
                </a:cxn>
                <a:cxn ang="0">
                  <a:pos x="14" y="44"/>
                </a:cxn>
                <a:cxn ang="0">
                  <a:pos x="14" y="44"/>
                </a:cxn>
                <a:cxn ang="0">
                  <a:pos x="14" y="0"/>
                </a:cxn>
                <a:cxn ang="0">
                  <a:pos x="14" y="0"/>
                </a:cxn>
                <a:cxn ang="0">
                  <a:pos x="0" y="0"/>
                </a:cxn>
                <a:cxn ang="0">
                  <a:pos x="0" y="0"/>
                </a:cxn>
                <a:cxn ang="0">
                  <a:pos x="0" y="44"/>
                </a:cxn>
                <a:cxn ang="0">
                  <a:pos x="0" y="44"/>
                </a:cxn>
              </a:cxnLst>
              <a:rect l="0" t="0" r="r" b="b"/>
              <a:pathLst>
                <a:path w="14" h="44">
                  <a:moveTo>
                    <a:pt x="0" y="44"/>
                  </a:moveTo>
                  <a:lnTo>
                    <a:pt x="0" y="44"/>
                  </a:lnTo>
                  <a:lnTo>
                    <a:pt x="14" y="44"/>
                  </a:lnTo>
                  <a:lnTo>
                    <a:pt x="14" y="44"/>
                  </a:lnTo>
                  <a:lnTo>
                    <a:pt x="14" y="0"/>
                  </a:lnTo>
                  <a:lnTo>
                    <a:pt x="14"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96" name="Freeform 1040"/>
            <p:cNvSpPr>
              <a:spLocks/>
            </p:cNvSpPr>
            <p:nvPr/>
          </p:nvSpPr>
          <p:spPr bwMode="auto">
            <a:xfrm>
              <a:off x="105076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97" name="Freeform 1041"/>
            <p:cNvSpPr>
              <a:spLocks/>
            </p:cNvSpPr>
            <p:nvPr/>
          </p:nvSpPr>
          <p:spPr bwMode="auto">
            <a:xfrm>
              <a:off x="105457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98" name="Freeform 1042"/>
            <p:cNvSpPr>
              <a:spLocks/>
            </p:cNvSpPr>
            <p:nvPr/>
          </p:nvSpPr>
          <p:spPr bwMode="auto">
            <a:xfrm>
              <a:off x="10580688" y="-1779588"/>
              <a:ext cx="57150" cy="66675"/>
            </a:xfrm>
            <a:custGeom>
              <a:avLst/>
              <a:gdLst/>
              <a:ahLst/>
              <a:cxnLst>
                <a:cxn ang="0">
                  <a:pos x="0" y="42"/>
                </a:cxn>
                <a:cxn ang="0">
                  <a:pos x="0" y="42"/>
                </a:cxn>
                <a:cxn ang="0">
                  <a:pos x="14" y="42"/>
                </a:cxn>
                <a:cxn ang="0">
                  <a:pos x="14" y="24"/>
                </a:cxn>
                <a:cxn ang="0">
                  <a:pos x="24" y="24"/>
                </a:cxn>
                <a:cxn ang="0">
                  <a:pos x="24" y="42"/>
                </a:cxn>
                <a:cxn ang="0">
                  <a:pos x="36" y="42"/>
                </a:cxn>
                <a:cxn ang="0">
                  <a:pos x="36" y="0"/>
                </a:cxn>
                <a:cxn ang="0">
                  <a:pos x="36" y="0"/>
                </a:cxn>
                <a:cxn ang="0">
                  <a:pos x="0" y="0"/>
                </a:cxn>
                <a:cxn ang="0">
                  <a:pos x="0" y="42"/>
                </a:cxn>
              </a:cxnLst>
              <a:rect l="0" t="0" r="r" b="b"/>
              <a:pathLst>
                <a:path w="36" h="42">
                  <a:moveTo>
                    <a:pt x="0" y="42"/>
                  </a:moveTo>
                  <a:lnTo>
                    <a:pt x="0" y="42"/>
                  </a:lnTo>
                  <a:lnTo>
                    <a:pt x="14" y="42"/>
                  </a:lnTo>
                  <a:lnTo>
                    <a:pt x="14" y="24"/>
                  </a:lnTo>
                  <a:lnTo>
                    <a:pt x="24" y="24"/>
                  </a:lnTo>
                  <a:lnTo>
                    <a:pt x="24" y="42"/>
                  </a:lnTo>
                  <a:lnTo>
                    <a:pt x="36" y="42"/>
                  </a:lnTo>
                  <a:lnTo>
                    <a:pt x="36" y="0"/>
                  </a:lnTo>
                  <a:lnTo>
                    <a:pt x="36" y="0"/>
                  </a:lnTo>
                  <a:lnTo>
                    <a:pt x="0" y="0"/>
                  </a:lnTo>
                  <a:lnTo>
                    <a:pt x="0"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99" name="Freeform 1043"/>
            <p:cNvSpPr>
              <a:spLocks/>
            </p:cNvSpPr>
            <p:nvPr/>
          </p:nvSpPr>
          <p:spPr bwMode="auto">
            <a:xfrm>
              <a:off x="10298113" y="-4021138"/>
              <a:ext cx="50800" cy="47625"/>
            </a:xfrm>
            <a:custGeom>
              <a:avLst/>
              <a:gdLst/>
              <a:ahLst/>
              <a:cxnLst>
                <a:cxn ang="0">
                  <a:pos x="22" y="24"/>
                </a:cxn>
                <a:cxn ang="0">
                  <a:pos x="16" y="24"/>
                </a:cxn>
                <a:cxn ang="0">
                  <a:pos x="10" y="24"/>
                </a:cxn>
                <a:cxn ang="0">
                  <a:pos x="0" y="20"/>
                </a:cxn>
                <a:cxn ang="0">
                  <a:pos x="2" y="24"/>
                </a:cxn>
                <a:cxn ang="0">
                  <a:pos x="4" y="28"/>
                </a:cxn>
                <a:cxn ang="0">
                  <a:pos x="16" y="30"/>
                </a:cxn>
                <a:cxn ang="0">
                  <a:pos x="24" y="28"/>
                </a:cxn>
                <a:cxn ang="0">
                  <a:pos x="30" y="26"/>
                </a:cxn>
                <a:cxn ang="0">
                  <a:pos x="32" y="20"/>
                </a:cxn>
                <a:cxn ang="0">
                  <a:pos x="30" y="16"/>
                </a:cxn>
                <a:cxn ang="0">
                  <a:pos x="26" y="12"/>
                </a:cxn>
                <a:cxn ang="0">
                  <a:pos x="18" y="10"/>
                </a:cxn>
                <a:cxn ang="0">
                  <a:pos x="10" y="8"/>
                </a:cxn>
                <a:cxn ang="0">
                  <a:pos x="8" y="8"/>
                </a:cxn>
                <a:cxn ang="0">
                  <a:pos x="10" y="6"/>
                </a:cxn>
                <a:cxn ang="0">
                  <a:pos x="16" y="4"/>
                </a:cxn>
                <a:cxn ang="0">
                  <a:pos x="20" y="6"/>
                </a:cxn>
                <a:cxn ang="0">
                  <a:pos x="22" y="8"/>
                </a:cxn>
                <a:cxn ang="0">
                  <a:pos x="32" y="8"/>
                </a:cxn>
                <a:cxn ang="0">
                  <a:pos x="28" y="2"/>
                </a:cxn>
                <a:cxn ang="0">
                  <a:pos x="22" y="0"/>
                </a:cxn>
                <a:cxn ang="0">
                  <a:pos x="16" y="0"/>
                </a:cxn>
                <a:cxn ang="0">
                  <a:pos x="8" y="0"/>
                </a:cxn>
                <a:cxn ang="0">
                  <a:pos x="2" y="4"/>
                </a:cxn>
                <a:cxn ang="0">
                  <a:pos x="2" y="8"/>
                </a:cxn>
                <a:cxn ang="0">
                  <a:pos x="4" y="14"/>
                </a:cxn>
                <a:cxn ang="0">
                  <a:pos x="14" y="16"/>
                </a:cxn>
                <a:cxn ang="0">
                  <a:pos x="20" y="18"/>
                </a:cxn>
                <a:cxn ang="0">
                  <a:pos x="24" y="18"/>
                </a:cxn>
                <a:cxn ang="0">
                  <a:pos x="24" y="20"/>
                </a:cxn>
                <a:cxn ang="0">
                  <a:pos x="22" y="24"/>
                </a:cxn>
              </a:cxnLst>
              <a:rect l="0" t="0" r="r" b="b"/>
              <a:pathLst>
                <a:path w="32" h="30">
                  <a:moveTo>
                    <a:pt x="22" y="24"/>
                  </a:moveTo>
                  <a:lnTo>
                    <a:pt x="22" y="24"/>
                  </a:lnTo>
                  <a:lnTo>
                    <a:pt x="16" y="24"/>
                  </a:lnTo>
                  <a:lnTo>
                    <a:pt x="16" y="24"/>
                  </a:lnTo>
                  <a:lnTo>
                    <a:pt x="10" y="24"/>
                  </a:lnTo>
                  <a:lnTo>
                    <a:pt x="10" y="24"/>
                  </a:lnTo>
                  <a:lnTo>
                    <a:pt x="8" y="20"/>
                  </a:lnTo>
                  <a:lnTo>
                    <a:pt x="0" y="20"/>
                  </a:lnTo>
                  <a:lnTo>
                    <a:pt x="0" y="20"/>
                  </a:lnTo>
                  <a:lnTo>
                    <a:pt x="2" y="24"/>
                  </a:lnTo>
                  <a:lnTo>
                    <a:pt x="4" y="28"/>
                  </a:lnTo>
                  <a:lnTo>
                    <a:pt x="4" y="28"/>
                  </a:lnTo>
                  <a:lnTo>
                    <a:pt x="10" y="30"/>
                  </a:lnTo>
                  <a:lnTo>
                    <a:pt x="16" y="30"/>
                  </a:lnTo>
                  <a:lnTo>
                    <a:pt x="16" y="30"/>
                  </a:lnTo>
                  <a:lnTo>
                    <a:pt x="24" y="28"/>
                  </a:lnTo>
                  <a:lnTo>
                    <a:pt x="24" y="28"/>
                  </a:lnTo>
                  <a:lnTo>
                    <a:pt x="30" y="26"/>
                  </a:lnTo>
                  <a:lnTo>
                    <a:pt x="30" y="26"/>
                  </a:lnTo>
                  <a:lnTo>
                    <a:pt x="32" y="20"/>
                  </a:lnTo>
                  <a:lnTo>
                    <a:pt x="32" y="20"/>
                  </a:lnTo>
                  <a:lnTo>
                    <a:pt x="30" y="16"/>
                  </a:lnTo>
                  <a:lnTo>
                    <a:pt x="30" y="16"/>
                  </a:lnTo>
                  <a:lnTo>
                    <a:pt x="26" y="12"/>
                  </a:lnTo>
                  <a:lnTo>
                    <a:pt x="26" y="12"/>
                  </a:lnTo>
                  <a:lnTo>
                    <a:pt x="18" y="10"/>
                  </a:lnTo>
                  <a:lnTo>
                    <a:pt x="18" y="10"/>
                  </a:lnTo>
                  <a:lnTo>
                    <a:pt x="10" y="8"/>
                  </a:lnTo>
                  <a:lnTo>
                    <a:pt x="10" y="8"/>
                  </a:lnTo>
                  <a:lnTo>
                    <a:pt x="8" y="8"/>
                  </a:lnTo>
                  <a:lnTo>
                    <a:pt x="8" y="8"/>
                  </a:lnTo>
                  <a:lnTo>
                    <a:pt x="10" y="6"/>
                  </a:lnTo>
                  <a:lnTo>
                    <a:pt x="10" y="6"/>
                  </a:lnTo>
                  <a:lnTo>
                    <a:pt x="16" y="4"/>
                  </a:lnTo>
                  <a:lnTo>
                    <a:pt x="16" y="4"/>
                  </a:lnTo>
                  <a:lnTo>
                    <a:pt x="20" y="6"/>
                  </a:lnTo>
                  <a:lnTo>
                    <a:pt x="20" y="6"/>
                  </a:lnTo>
                  <a:lnTo>
                    <a:pt x="22" y="8"/>
                  </a:lnTo>
                  <a:lnTo>
                    <a:pt x="32" y="8"/>
                  </a:lnTo>
                  <a:lnTo>
                    <a:pt x="32" y="8"/>
                  </a:lnTo>
                  <a:lnTo>
                    <a:pt x="30" y="4"/>
                  </a:lnTo>
                  <a:lnTo>
                    <a:pt x="28" y="2"/>
                  </a:lnTo>
                  <a:lnTo>
                    <a:pt x="28" y="2"/>
                  </a:lnTo>
                  <a:lnTo>
                    <a:pt x="22" y="0"/>
                  </a:lnTo>
                  <a:lnTo>
                    <a:pt x="16" y="0"/>
                  </a:lnTo>
                  <a:lnTo>
                    <a:pt x="16" y="0"/>
                  </a:lnTo>
                  <a:lnTo>
                    <a:pt x="8" y="0"/>
                  </a:lnTo>
                  <a:lnTo>
                    <a:pt x="8" y="0"/>
                  </a:lnTo>
                  <a:lnTo>
                    <a:pt x="2" y="4"/>
                  </a:lnTo>
                  <a:lnTo>
                    <a:pt x="2" y="4"/>
                  </a:lnTo>
                  <a:lnTo>
                    <a:pt x="2" y="8"/>
                  </a:lnTo>
                  <a:lnTo>
                    <a:pt x="2" y="8"/>
                  </a:lnTo>
                  <a:lnTo>
                    <a:pt x="2" y="10"/>
                  </a:lnTo>
                  <a:lnTo>
                    <a:pt x="4" y="14"/>
                  </a:lnTo>
                  <a:lnTo>
                    <a:pt x="4" y="14"/>
                  </a:lnTo>
                  <a:lnTo>
                    <a:pt x="14" y="16"/>
                  </a:lnTo>
                  <a:lnTo>
                    <a:pt x="14" y="16"/>
                  </a:lnTo>
                  <a:lnTo>
                    <a:pt x="20" y="18"/>
                  </a:lnTo>
                  <a:lnTo>
                    <a:pt x="20" y="18"/>
                  </a:lnTo>
                  <a:lnTo>
                    <a:pt x="24" y="18"/>
                  </a:lnTo>
                  <a:lnTo>
                    <a:pt x="24" y="18"/>
                  </a:lnTo>
                  <a:lnTo>
                    <a:pt x="24" y="20"/>
                  </a:lnTo>
                  <a:lnTo>
                    <a:pt x="24" y="20"/>
                  </a:lnTo>
                  <a:lnTo>
                    <a:pt x="22" y="24"/>
                  </a:lnTo>
                  <a:lnTo>
                    <a:pt x="22"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00" name="Freeform 1044"/>
            <p:cNvSpPr>
              <a:spLocks/>
            </p:cNvSpPr>
            <p:nvPr/>
          </p:nvSpPr>
          <p:spPr bwMode="auto">
            <a:xfrm>
              <a:off x="9758363" y="-4021138"/>
              <a:ext cx="15875" cy="31750"/>
            </a:xfrm>
            <a:custGeom>
              <a:avLst/>
              <a:gdLst/>
              <a:ahLst/>
              <a:cxnLst>
                <a:cxn ang="0">
                  <a:pos x="2" y="20"/>
                </a:cxn>
                <a:cxn ang="0">
                  <a:pos x="2" y="20"/>
                </a:cxn>
                <a:cxn ang="0">
                  <a:pos x="4" y="20"/>
                </a:cxn>
                <a:cxn ang="0">
                  <a:pos x="4" y="20"/>
                </a:cxn>
                <a:cxn ang="0">
                  <a:pos x="8" y="20"/>
                </a:cxn>
                <a:cxn ang="0">
                  <a:pos x="8" y="20"/>
                </a:cxn>
                <a:cxn ang="0">
                  <a:pos x="10" y="18"/>
                </a:cxn>
                <a:cxn ang="0">
                  <a:pos x="10" y="18"/>
                </a:cxn>
                <a:cxn ang="0">
                  <a:pos x="10" y="10"/>
                </a:cxn>
                <a:cxn ang="0">
                  <a:pos x="10" y="10"/>
                </a:cxn>
                <a:cxn ang="0">
                  <a:pos x="10" y="2"/>
                </a:cxn>
                <a:cxn ang="0">
                  <a:pos x="10" y="2"/>
                </a:cxn>
                <a:cxn ang="0">
                  <a:pos x="8" y="0"/>
                </a:cxn>
                <a:cxn ang="0">
                  <a:pos x="8" y="0"/>
                </a:cxn>
                <a:cxn ang="0">
                  <a:pos x="4" y="0"/>
                </a:cxn>
                <a:cxn ang="0">
                  <a:pos x="4" y="0"/>
                </a:cxn>
                <a:cxn ang="0">
                  <a:pos x="2" y="0"/>
                </a:cxn>
                <a:cxn ang="0">
                  <a:pos x="2" y="0"/>
                </a:cxn>
                <a:cxn ang="0">
                  <a:pos x="0" y="2"/>
                </a:cxn>
                <a:cxn ang="0">
                  <a:pos x="0" y="2"/>
                </a:cxn>
                <a:cxn ang="0">
                  <a:pos x="0" y="10"/>
                </a:cxn>
                <a:cxn ang="0">
                  <a:pos x="0" y="10"/>
                </a:cxn>
                <a:cxn ang="0">
                  <a:pos x="0" y="16"/>
                </a:cxn>
                <a:cxn ang="0">
                  <a:pos x="0" y="16"/>
                </a:cxn>
                <a:cxn ang="0">
                  <a:pos x="2" y="20"/>
                </a:cxn>
                <a:cxn ang="0">
                  <a:pos x="2" y="20"/>
                </a:cxn>
              </a:cxnLst>
              <a:rect l="0" t="0" r="r" b="b"/>
              <a:pathLst>
                <a:path w="10" h="20">
                  <a:moveTo>
                    <a:pt x="2" y="20"/>
                  </a:moveTo>
                  <a:lnTo>
                    <a:pt x="2" y="20"/>
                  </a:lnTo>
                  <a:lnTo>
                    <a:pt x="4" y="20"/>
                  </a:lnTo>
                  <a:lnTo>
                    <a:pt x="4" y="20"/>
                  </a:lnTo>
                  <a:lnTo>
                    <a:pt x="8" y="20"/>
                  </a:lnTo>
                  <a:lnTo>
                    <a:pt x="8" y="20"/>
                  </a:lnTo>
                  <a:lnTo>
                    <a:pt x="10" y="18"/>
                  </a:lnTo>
                  <a:lnTo>
                    <a:pt x="10" y="18"/>
                  </a:lnTo>
                  <a:lnTo>
                    <a:pt x="10" y="10"/>
                  </a:lnTo>
                  <a:lnTo>
                    <a:pt x="10" y="10"/>
                  </a:lnTo>
                  <a:lnTo>
                    <a:pt x="10" y="2"/>
                  </a:lnTo>
                  <a:lnTo>
                    <a:pt x="10" y="2"/>
                  </a:lnTo>
                  <a:lnTo>
                    <a:pt x="8" y="0"/>
                  </a:lnTo>
                  <a:lnTo>
                    <a:pt x="8" y="0"/>
                  </a:lnTo>
                  <a:lnTo>
                    <a:pt x="4" y="0"/>
                  </a:lnTo>
                  <a:lnTo>
                    <a:pt x="4" y="0"/>
                  </a:lnTo>
                  <a:lnTo>
                    <a:pt x="2" y="0"/>
                  </a:lnTo>
                  <a:lnTo>
                    <a:pt x="2" y="0"/>
                  </a:lnTo>
                  <a:lnTo>
                    <a:pt x="0" y="2"/>
                  </a:lnTo>
                  <a:lnTo>
                    <a:pt x="0" y="2"/>
                  </a:lnTo>
                  <a:lnTo>
                    <a:pt x="0" y="10"/>
                  </a:lnTo>
                  <a:lnTo>
                    <a:pt x="0" y="10"/>
                  </a:lnTo>
                  <a:lnTo>
                    <a:pt x="0" y="16"/>
                  </a:lnTo>
                  <a:lnTo>
                    <a:pt x="0" y="16"/>
                  </a:lnTo>
                  <a:lnTo>
                    <a:pt x="2" y="20"/>
                  </a:lnTo>
                  <a:lnTo>
                    <a:pt x="2"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601" name="Freeform 1045"/>
            <p:cNvSpPr>
              <a:spLocks/>
            </p:cNvSpPr>
            <p:nvPr/>
          </p:nvSpPr>
          <p:spPr bwMode="auto">
            <a:xfrm>
              <a:off x="10225088" y="-4014788"/>
              <a:ext cx="15875" cy="31750"/>
            </a:xfrm>
            <a:custGeom>
              <a:avLst/>
              <a:gdLst/>
              <a:ahLst/>
              <a:cxnLst>
                <a:cxn ang="0">
                  <a:pos x="4" y="20"/>
                </a:cxn>
                <a:cxn ang="0">
                  <a:pos x="4" y="20"/>
                </a:cxn>
                <a:cxn ang="0">
                  <a:pos x="6" y="20"/>
                </a:cxn>
                <a:cxn ang="0">
                  <a:pos x="6" y="20"/>
                </a:cxn>
                <a:cxn ang="0">
                  <a:pos x="8" y="20"/>
                </a:cxn>
                <a:cxn ang="0">
                  <a:pos x="8" y="20"/>
                </a:cxn>
                <a:cxn ang="0">
                  <a:pos x="10" y="16"/>
                </a:cxn>
                <a:cxn ang="0">
                  <a:pos x="10" y="16"/>
                </a:cxn>
                <a:cxn ang="0">
                  <a:pos x="10" y="10"/>
                </a:cxn>
                <a:cxn ang="0">
                  <a:pos x="10" y="10"/>
                </a:cxn>
                <a:cxn ang="0">
                  <a:pos x="10" y="2"/>
                </a:cxn>
                <a:cxn ang="0">
                  <a:pos x="10" y="2"/>
                </a:cxn>
                <a:cxn ang="0">
                  <a:pos x="8" y="0"/>
                </a:cxn>
                <a:cxn ang="0">
                  <a:pos x="8" y="0"/>
                </a:cxn>
                <a:cxn ang="0">
                  <a:pos x="6" y="0"/>
                </a:cxn>
                <a:cxn ang="0">
                  <a:pos x="6" y="0"/>
                </a:cxn>
                <a:cxn ang="0">
                  <a:pos x="4" y="0"/>
                </a:cxn>
                <a:cxn ang="0">
                  <a:pos x="4" y="0"/>
                </a:cxn>
                <a:cxn ang="0">
                  <a:pos x="2" y="2"/>
                </a:cxn>
                <a:cxn ang="0">
                  <a:pos x="2" y="2"/>
                </a:cxn>
                <a:cxn ang="0">
                  <a:pos x="0" y="10"/>
                </a:cxn>
                <a:cxn ang="0">
                  <a:pos x="0" y="10"/>
                </a:cxn>
                <a:cxn ang="0">
                  <a:pos x="2" y="16"/>
                </a:cxn>
                <a:cxn ang="0">
                  <a:pos x="2" y="16"/>
                </a:cxn>
                <a:cxn ang="0">
                  <a:pos x="4" y="20"/>
                </a:cxn>
                <a:cxn ang="0">
                  <a:pos x="4" y="20"/>
                </a:cxn>
              </a:cxnLst>
              <a:rect l="0" t="0" r="r" b="b"/>
              <a:pathLst>
                <a:path w="10" h="20">
                  <a:moveTo>
                    <a:pt x="4" y="20"/>
                  </a:moveTo>
                  <a:lnTo>
                    <a:pt x="4" y="20"/>
                  </a:lnTo>
                  <a:lnTo>
                    <a:pt x="6" y="20"/>
                  </a:lnTo>
                  <a:lnTo>
                    <a:pt x="6" y="20"/>
                  </a:lnTo>
                  <a:lnTo>
                    <a:pt x="8" y="20"/>
                  </a:lnTo>
                  <a:lnTo>
                    <a:pt x="8" y="20"/>
                  </a:lnTo>
                  <a:lnTo>
                    <a:pt x="10" y="16"/>
                  </a:lnTo>
                  <a:lnTo>
                    <a:pt x="10" y="16"/>
                  </a:lnTo>
                  <a:lnTo>
                    <a:pt x="10" y="10"/>
                  </a:lnTo>
                  <a:lnTo>
                    <a:pt x="10" y="10"/>
                  </a:lnTo>
                  <a:lnTo>
                    <a:pt x="10" y="2"/>
                  </a:lnTo>
                  <a:lnTo>
                    <a:pt x="10" y="2"/>
                  </a:lnTo>
                  <a:lnTo>
                    <a:pt x="8" y="0"/>
                  </a:lnTo>
                  <a:lnTo>
                    <a:pt x="8" y="0"/>
                  </a:lnTo>
                  <a:lnTo>
                    <a:pt x="6" y="0"/>
                  </a:lnTo>
                  <a:lnTo>
                    <a:pt x="6" y="0"/>
                  </a:lnTo>
                  <a:lnTo>
                    <a:pt x="4" y="0"/>
                  </a:lnTo>
                  <a:lnTo>
                    <a:pt x="4" y="0"/>
                  </a:lnTo>
                  <a:lnTo>
                    <a:pt x="2" y="2"/>
                  </a:lnTo>
                  <a:lnTo>
                    <a:pt x="2" y="2"/>
                  </a:lnTo>
                  <a:lnTo>
                    <a:pt x="0" y="10"/>
                  </a:lnTo>
                  <a:lnTo>
                    <a:pt x="0" y="10"/>
                  </a:lnTo>
                  <a:lnTo>
                    <a:pt x="2" y="16"/>
                  </a:lnTo>
                  <a:lnTo>
                    <a:pt x="2" y="16"/>
                  </a:lnTo>
                  <a:lnTo>
                    <a:pt x="4" y="20"/>
                  </a:lnTo>
                  <a:lnTo>
                    <a:pt x="4"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602" name="Freeform 1046"/>
            <p:cNvSpPr>
              <a:spLocks/>
            </p:cNvSpPr>
            <p:nvPr/>
          </p:nvSpPr>
          <p:spPr bwMode="auto">
            <a:xfrm>
              <a:off x="10177463" y="-4014788"/>
              <a:ext cx="15875" cy="31750"/>
            </a:xfrm>
            <a:custGeom>
              <a:avLst/>
              <a:gdLst/>
              <a:ahLst/>
              <a:cxnLst>
                <a:cxn ang="0">
                  <a:pos x="2" y="20"/>
                </a:cxn>
                <a:cxn ang="0">
                  <a:pos x="2" y="20"/>
                </a:cxn>
                <a:cxn ang="0">
                  <a:pos x="4" y="20"/>
                </a:cxn>
                <a:cxn ang="0">
                  <a:pos x="4" y="20"/>
                </a:cxn>
                <a:cxn ang="0">
                  <a:pos x="8" y="20"/>
                </a:cxn>
                <a:cxn ang="0">
                  <a:pos x="8" y="20"/>
                </a:cxn>
                <a:cxn ang="0">
                  <a:pos x="8" y="16"/>
                </a:cxn>
                <a:cxn ang="0">
                  <a:pos x="8" y="16"/>
                </a:cxn>
                <a:cxn ang="0">
                  <a:pos x="10" y="10"/>
                </a:cxn>
                <a:cxn ang="0">
                  <a:pos x="10" y="10"/>
                </a:cxn>
                <a:cxn ang="0">
                  <a:pos x="8" y="2"/>
                </a:cxn>
                <a:cxn ang="0">
                  <a:pos x="8" y="2"/>
                </a:cxn>
                <a:cxn ang="0">
                  <a:pos x="8" y="0"/>
                </a:cxn>
                <a:cxn ang="0">
                  <a:pos x="8" y="0"/>
                </a:cxn>
                <a:cxn ang="0">
                  <a:pos x="4" y="0"/>
                </a:cxn>
                <a:cxn ang="0">
                  <a:pos x="4" y="0"/>
                </a:cxn>
                <a:cxn ang="0">
                  <a:pos x="2" y="0"/>
                </a:cxn>
                <a:cxn ang="0">
                  <a:pos x="2" y="0"/>
                </a:cxn>
                <a:cxn ang="0">
                  <a:pos x="0" y="2"/>
                </a:cxn>
                <a:cxn ang="0">
                  <a:pos x="0" y="2"/>
                </a:cxn>
                <a:cxn ang="0">
                  <a:pos x="0" y="10"/>
                </a:cxn>
                <a:cxn ang="0">
                  <a:pos x="0" y="10"/>
                </a:cxn>
                <a:cxn ang="0">
                  <a:pos x="0" y="16"/>
                </a:cxn>
                <a:cxn ang="0">
                  <a:pos x="0" y="16"/>
                </a:cxn>
                <a:cxn ang="0">
                  <a:pos x="2" y="20"/>
                </a:cxn>
                <a:cxn ang="0">
                  <a:pos x="2" y="20"/>
                </a:cxn>
              </a:cxnLst>
              <a:rect l="0" t="0" r="r" b="b"/>
              <a:pathLst>
                <a:path w="10" h="20">
                  <a:moveTo>
                    <a:pt x="2" y="20"/>
                  </a:moveTo>
                  <a:lnTo>
                    <a:pt x="2" y="20"/>
                  </a:lnTo>
                  <a:lnTo>
                    <a:pt x="4" y="20"/>
                  </a:lnTo>
                  <a:lnTo>
                    <a:pt x="4" y="20"/>
                  </a:lnTo>
                  <a:lnTo>
                    <a:pt x="8" y="20"/>
                  </a:lnTo>
                  <a:lnTo>
                    <a:pt x="8" y="20"/>
                  </a:lnTo>
                  <a:lnTo>
                    <a:pt x="8" y="16"/>
                  </a:lnTo>
                  <a:lnTo>
                    <a:pt x="8" y="16"/>
                  </a:lnTo>
                  <a:lnTo>
                    <a:pt x="10" y="10"/>
                  </a:lnTo>
                  <a:lnTo>
                    <a:pt x="10" y="10"/>
                  </a:lnTo>
                  <a:lnTo>
                    <a:pt x="8" y="2"/>
                  </a:lnTo>
                  <a:lnTo>
                    <a:pt x="8" y="2"/>
                  </a:lnTo>
                  <a:lnTo>
                    <a:pt x="8" y="0"/>
                  </a:lnTo>
                  <a:lnTo>
                    <a:pt x="8" y="0"/>
                  </a:lnTo>
                  <a:lnTo>
                    <a:pt x="4" y="0"/>
                  </a:lnTo>
                  <a:lnTo>
                    <a:pt x="4" y="0"/>
                  </a:lnTo>
                  <a:lnTo>
                    <a:pt x="2" y="0"/>
                  </a:lnTo>
                  <a:lnTo>
                    <a:pt x="2" y="0"/>
                  </a:lnTo>
                  <a:lnTo>
                    <a:pt x="0" y="2"/>
                  </a:lnTo>
                  <a:lnTo>
                    <a:pt x="0" y="2"/>
                  </a:lnTo>
                  <a:lnTo>
                    <a:pt x="0" y="10"/>
                  </a:lnTo>
                  <a:lnTo>
                    <a:pt x="0" y="10"/>
                  </a:lnTo>
                  <a:lnTo>
                    <a:pt x="0" y="16"/>
                  </a:lnTo>
                  <a:lnTo>
                    <a:pt x="0" y="16"/>
                  </a:lnTo>
                  <a:lnTo>
                    <a:pt x="2" y="20"/>
                  </a:lnTo>
                  <a:lnTo>
                    <a:pt x="2"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603" name="Freeform 1047"/>
            <p:cNvSpPr>
              <a:spLocks/>
            </p:cNvSpPr>
            <p:nvPr/>
          </p:nvSpPr>
          <p:spPr bwMode="auto">
            <a:xfrm>
              <a:off x="9434513" y="-4027488"/>
              <a:ext cx="41275" cy="69850"/>
            </a:xfrm>
            <a:custGeom>
              <a:avLst/>
              <a:gdLst/>
              <a:ahLst/>
              <a:cxnLst>
                <a:cxn ang="0">
                  <a:pos x="6" y="42"/>
                </a:cxn>
                <a:cxn ang="0">
                  <a:pos x="14" y="44"/>
                </a:cxn>
                <a:cxn ang="0">
                  <a:pos x="20" y="42"/>
                </a:cxn>
                <a:cxn ang="0">
                  <a:pos x="24" y="38"/>
                </a:cxn>
                <a:cxn ang="0">
                  <a:pos x="26" y="30"/>
                </a:cxn>
                <a:cxn ang="0">
                  <a:pos x="24" y="22"/>
                </a:cxn>
                <a:cxn ang="0">
                  <a:pos x="20" y="20"/>
                </a:cxn>
                <a:cxn ang="0">
                  <a:pos x="24" y="16"/>
                </a:cxn>
                <a:cxn ang="0">
                  <a:pos x="24" y="12"/>
                </a:cxn>
                <a:cxn ang="0">
                  <a:pos x="22" y="4"/>
                </a:cxn>
                <a:cxn ang="0">
                  <a:pos x="18" y="2"/>
                </a:cxn>
                <a:cxn ang="0">
                  <a:pos x="12" y="0"/>
                </a:cxn>
                <a:cxn ang="0">
                  <a:pos x="4" y="2"/>
                </a:cxn>
                <a:cxn ang="0">
                  <a:pos x="2" y="6"/>
                </a:cxn>
                <a:cxn ang="0">
                  <a:pos x="0" y="14"/>
                </a:cxn>
                <a:cxn ang="0">
                  <a:pos x="12" y="10"/>
                </a:cxn>
                <a:cxn ang="0">
                  <a:pos x="12" y="8"/>
                </a:cxn>
                <a:cxn ang="0">
                  <a:pos x="14" y="6"/>
                </a:cxn>
                <a:cxn ang="0">
                  <a:pos x="14" y="8"/>
                </a:cxn>
                <a:cxn ang="0">
                  <a:pos x="16" y="10"/>
                </a:cxn>
                <a:cxn ang="0">
                  <a:pos x="16" y="12"/>
                </a:cxn>
                <a:cxn ang="0">
                  <a:pos x="14" y="16"/>
                </a:cxn>
                <a:cxn ang="0">
                  <a:pos x="14" y="16"/>
                </a:cxn>
                <a:cxn ang="0">
                  <a:pos x="8" y="24"/>
                </a:cxn>
                <a:cxn ang="0">
                  <a:pos x="12" y="24"/>
                </a:cxn>
                <a:cxn ang="0">
                  <a:pos x="14" y="24"/>
                </a:cxn>
                <a:cxn ang="0">
                  <a:pos x="16" y="28"/>
                </a:cxn>
                <a:cxn ang="0">
                  <a:pos x="16" y="32"/>
                </a:cxn>
                <a:cxn ang="0">
                  <a:pos x="14" y="36"/>
                </a:cxn>
                <a:cxn ang="0">
                  <a:pos x="14" y="38"/>
                </a:cxn>
                <a:cxn ang="0">
                  <a:pos x="12" y="36"/>
                </a:cxn>
                <a:cxn ang="0">
                  <a:pos x="12" y="26"/>
                </a:cxn>
                <a:cxn ang="0">
                  <a:pos x="0" y="30"/>
                </a:cxn>
                <a:cxn ang="0">
                  <a:pos x="2" y="38"/>
                </a:cxn>
                <a:cxn ang="0">
                  <a:pos x="6" y="42"/>
                </a:cxn>
              </a:cxnLst>
              <a:rect l="0" t="0" r="r" b="b"/>
              <a:pathLst>
                <a:path w="26" h="44">
                  <a:moveTo>
                    <a:pt x="6" y="42"/>
                  </a:moveTo>
                  <a:lnTo>
                    <a:pt x="6" y="42"/>
                  </a:lnTo>
                  <a:lnTo>
                    <a:pt x="14" y="44"/>
                  </a:lnTo>
                  <a:lnTo>
                    <a:pt x="14" y="44"/>
                  </a:lnTo>
                  <a:lnTo>
                    <a:pt x="20" y="42"/>
                  </a:lnTo>
                  <a:lnTo>
                    <a:pt x="20" y="42"/>
                  </a:lnTo>
                  <a:lnTo>
                    <a:pt x="24" y="38"/>
                  </a:lnTo>
                  <a:lnTo>
                    <a:pt x="24" y="38"/>
                  </a:lnTo>
                  <a:lnTo>
                    <a:pt x="26" y="30"/>
                  </a:lnTo>
                  <a:lnTo>
                    <a:pt x="26" y="30"/>
                  </a:lnTo>
                  <a:lnTo>
                    <a:pt x="24" y="22"/>
                  </a:lnTo>
                  <a:lnTo>
                    <a:pt x="24" y="22"/>
                  </a:lnTo>
                  <a:lnTo>
                    <a:pt x="20" y="20"/>
                  </a:lnTo>
                  <a:lnTo>
                    <a:pt x="20" y="20"/>
                  </a:lnTo>
                  <a:lnTo>
                    <a:pt x="24" y="16"/>
                  </a:lnTo>
                  <a:lnTo>
                    <a:pt x="24" y="16"/>
                  </a:lnTo>
                  <a:lnTo>
                    <a:pt x="24" y="12"/>
                  </a:lnTo>
                  <a:lnTo>
                    <a:pt x="24" y="12"/>
                  </a:lnTo>
                  <a:lnTo>
                    <a:pt x="24" y="6"/>
                  </a:lnTo>
                  <a:lnTo>
                    <a:pt x="22" y="4"/>
                  </a:lnTo>
                  <a:lnTo>
                    <a:pt x="22" y="4"/>
                  </a:lnTo>
                  <a:lnTo>
                    <a:pt x="18" y="2"/>
                  </a:lnTo>
                  <a:lnTo>
                    <a:pt x="12" y="0"/>
                  </a:lnTo>
                  <a:lnTo>
                    <a:pt x="12" y="0"/>
                  </a:lnTo>
                  <a:lnTo>
                    <a:pt x="8" y="0"/>
                  </a:lnTo>
                  <a:lnTo>
                    <a:pt x="4" y="2"/>
                  </a:lnTo>
                  <a:lnTo>
                    <a:pt x="4" y="2"/>
                  </a:lnTo>
                  <a:lnTo>
                    <a:pt x="2" y="6"/>
                  </a:lnTo>
                  <a:lnTo>
                    <a:pt x="0" y="10"/>
                  </a:lnTo>
                  <a:lnTo>
                    <a:pt x="0" y="14"/>
                  </a:lnTo>
                  <a:lnTo>
                    <a:pt x="12" y="14"/>
                  </a:lnTo>
                  <a:lnTo>
                    <a:pt x="12" y="10"/>
                  </a:lnTo>
                  <a:lnTo>
                    <a:pt x="12" y="10"/>
                  </a:lnTo>
                  <a:lnTo>
                    <a:pt x="12" y="8"/>
                  </a:lnTo>
                  <a:lnTo>
                    <a:pt x="12" y="8"/>
                  </a:lnTo>
                  <a:lnTo>
                    <a:pt x="14" y="6"/>
                  </a:lnTo>
                  <a:lnTo>
                    <a:pt x="14" y="6"/>
                  </a:lnTo>
                  <a:lnTo>
                    <a:pt x="14" y="8"/>
                  </a:lnTo>
                  <a:lnTo>
                    <a:pt x="14" y="8"/>
                  </a:lnTo>
                  <a:lnTo>
                    <a:pt x="16" y="10"/>
                  </a:lnTo>
                  <a:lnTo>
                    <a:pt x="16" y="12"/>
                  </a:lnTo>
                  <a:lnTo>
                    <a:pt x="16" y="12"/>
                  </a:lnTo>
                  <a:lnTo>
                    <a:pt x="14" y="16"/>
                  </a:lnTo>
                  <a:lnTo>
                    <a:pt x="14" y="16"/>
                  </a:lnTo>
                  <a:lnTo>
                    <a:pt x="14" y="16"/>
                  </a:lnTo>
                  <a:lnTo>
                    <a:pt x="14" y="16"/>
                  </a:lnTo>
                  <a:lnTo>
                    <a:pt x="8" y="18"/>
                  </a:lnTo>
                  <a:lnTo>
                    <a:pt x="8" y="24"/>
                  </a:lnTo>
                  <a:lnTo>
                    <a:pt x="8" y="24"/>
                  </a:lnTo>
                  <a:lnTo>
                    <a:pt x="12" y="24"/>
                  </a:lnTo>
                  <a:lnTo>
                    <a:pt x="12" y="24"/>
                  </a:lnTo>
                  <a:lnTo>
                    <a:pt x="14" y="24"/>
                  </a:lnTo>
                  <a:lnTo>
                    <a:pt x="14" y="24"/>
                  </a:lnTo>
                  <a:lnTo>
                    <a:pt x="16" y="28"/>
                  </a:lnTo>
                  <a:lnTo>
                    <a:pt x="16" y="32"/>
                  </a:lnTo>
                  <a:lnTo>
                    <a:pt x="16" y="32"/>
                  </a:lnTo>
                  <a:lnTo>
                    <a:pt x="14" y="36"/>
                  </a:lnTo>
                  <a:lnTo>
                    <a:pt x="14" y="36"/>
                  </a:lnTo>
                  <a:lnTo>
                    <a:pt x="14" y="38"/>
                  </a:lnTo>
                  <a:lnTo>
                    <a:pt x="14" y="38"/>
                  </a:lnTo>
                  <a:lnTo>
                    <a:pt x="12" y="36"/>
                  </a:lnTo>
                  <a:lnTo>
                    <a:pt x="12" y="36"/>
                  </a:lnTo>
                  <a:lnTo>
                    <a:pt x="12" y="32"/>
                  </a:lnTo>
                  <a:lnTo>
                    <a:pt x="12" y="26"/>
                  </a:lnTo>
                  <a:lnTo>
                    <a:pt x="0" y="26"/>
                  </a:lnTo>
                  <a:lnTo>
                    <a:pt x="0" y="30"/>
                  </a:lnTo>
                  <a:lnTo>
                    <a:pt x="0" y="30"/>
                  </a:lnTo>
                  <a:lnTo>
                    <a:pt x="2" y="38"/>
                  </a:lnTo>
                  <a:lnTo>
                    <a:pt x="2" y="38"/>
                  </a:lnTo>
                  <a:lnTo>
                    <a:pt x="6" y="42"/>
                  </a:lnTo>
                  <a:lnTo>
                    <a:pt x="6"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04" name="Freeform 1048"/>
            <p:cNvSpPr>
              <a:spLocks/>
            </p:cNvSpPr>
            <p:nvPr/>
          </p:nvSpPr>
          <p:spPr bwMode="auto">
            <a:xfrm>
              <a:off x="10117138" y="-4024313"/>
              <a:ext cx="28575" cy="47625"/>
            </a:xfrm>
            <a:custGeom>
              <a:avLst/>
              <a:gdLst/>
              <a:ahLst/>
              <a:cxnLst>
                <a:cxn ang="0">
                  <a:pos x="10" y="30"/>
                </a:cxn>
                <a:cxn ang="0">
                  <a:pos x="18" y="30"/>
                </a:cxn>
                <a:cxn ang="0">
                  <a:pos x="18" y="0"/>
                </a:cxn>
                <a:cxn ang="0">
                  <a:pos x="12" y="0"/>
                </a:cxn>
                <a:cxn ang="0">
                  <a:pos x="12" y="0"/>
                </a:cxn>
                <a:cxn ang="0">
                  <a:pos x="8" y="6"/>
                </a:cxn>
                <a:cxn ang="0">
                  <a:pos x="8" y="6"/>
                </a:cxn>
                <a:cxn ang="0">
                  <a:pos x="0" y="8"/>
                </a:cxn>
                <a:cxn ang="0">
                  <a:pos x="0" y="14"/>
                </a:cxn>
                <a:cxn ang="0">
                  <a:pos x="0" y="14"/>
                </a:cxn>
                <a:cxn ang="0">
                  <a:pos x="10" y="8"/>
                </a:cxn>
                <a:cxn ang="0">
                  <a:pos x="10" y="30"/>
                </a:cxn>
              </a:cxnLst>
              <a:rect l="0" t="0" r="r" b="b"/>
              <a:pathLst>
                <a:path w="18" h="30">
                  <a:moveTo>
                    <a:pt x="10" y="30"/>
                  </a:moveTo>
                  <a:lnTo>
                    <a:pt x="18" y="30"/>
                  </a:lnTo>
                  <a:lnTo>
                    <a:pt x="18" y="0"/>
                  </a:lnTo>
                  <a:lnTo>
                    <a:pt x="12" y="0"/>
                  </a:lnTo>
                  <a:lnTo>
                    <a:pt x="12" y="0"/>
                  </a:lnTo>
                  <a:lnTo>
                    <a:pt x="8" y="6"/>
                  </a:lnTo>
                  <a:lnTo>
                    <a:pt x="8" y="6"/>
                  </a:lnTo>
                  <a:lnTo>
                    <a:pt x="0" y="8"/>
                  </a:lnTo>
                  <a:lnTo>
                    <a:pt x="0" y="14"/>
                  </a:lnTo>
                  <a:lnTo>
                    <a:pt x="0" y="14"/>
                  </a:lnTo>
                  <a:lnTo>
                    <a:pt x="10" y="8"/>
                  </a:lnTo>
                  <a:lnTo>
                    <a:pt x="10" y="3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05" name="Freeform 1049"/>
            <p:cNvSpPr>
              <a:spLocks noEditPoints="1"/>
            </p:cNvSpPr>
            <p:nvPr/>
          </p:nvSpPr>
          <p:spPr bwMode="auto">
            <a:xfrm>
              <a:off x="10164763" y="-4024313"/>
              <a:ext cx="41275" cy="47625"/>
            </a:xfrm>
            <a:custGeom>
              <a:avLst/>
              <a:gdLst/>
              <a:ahLst/>
              <a:cxnLst>
                <a:cxn ang="0">
                  <a:pos x="12" y="30"/>
                </a:cxn>
                <a:cxn ang="0">
                  <a:pos x="12" y="30"/>
                </a:cxn>
                <a:cxn ang="0">
                  <a:pos x="18" y="30"/>
                </a:cxn>
                <a:cxn ang="0">
                  <a:pos x="22" y="28"/>
                </a:cxn>
                <a:cxn ang="0">
                  <a:pos x="22" y="28"/>
                </a:cxn>
                <a:cxn ang="0">
                  <a:pos x="24" y="22"/>
                </a:cxn>
                <a:cxn ang="0">
                  <a:pos x="26" y="16"/>
                </a:cxn>
                <a:cxn ang="0">
                  <a:pos x="26" y="16"/>
                </a:cxn>
                <a:cxn ang="0">
                  <a:pos x="24" y="8"/>
                </a:cxn>
                <a:cxn ang="0">
                  <a:pos x="22" y="4"/>
                </a:cxn>
                <a:cxn ang="0">
                  <a:pos x="22" y="4"/>
                </a:cxn>
                <a:cxn ang="0">
                  <a:pos x="18" y="2"/>
                </a:cxn>
                <a:cxn ang="0">
                  <a:pos x="12" y="0"/>
                </a:cxn>
                <a:cxn ang="0">
                  <a:pos x="12" y="0"/>
                </a:cxn>
                <a:cxn ang="0">
                  <a:pos x="8" y="2"/>
                </a:cxn>
                <a:cxn ang="0">
                  <a:pos x="4" y="4"/>
                </a:cxn>
                <a:cxn ang="0">
                  <a:pos x="4" y="4"/>
                </a:cxn>
                <a:cxn ang="0">
                  <a:pos x="0" y="8"/>
                </a:cxn>
                <a:cxn ang="0">
                  <a:pos x="0" y="16"/>
                </a:cxn>
                <a:cxn ang="0">
                  <a:pos x="0" y="16"/>
                </a:cxn>
                <a:cxn ang="0">
                  <a:pos x="0" y="22"/>
                </a:cxn>
                <a:cxn ang="0">
                  <a:pos x="4" y="28"/>
                </a:cxn>
                <a:cxn ang="0">
                  <a:pos x="4" y="28"/>
                </a:cxn>
                <a:cxn ang="0">
                  <a:pos x="8" y="30"/>
                </a:cxn>
                <a:cxn ang="0">
                  <a:pos x="12" y="30"/>
                </a:cxn>
                <a:cxn ang="0">
                  <a:pos x="12" y="30"/>
                </a:cxn>
                <a:cxn ang="0">
                  <a:pos x="8" y="8"/>
                </a:cxn>
                <a:cxn ang="0">
                  <a:pos x="8" y="8"/>
                </a:cxn>
                <a:cxn ang="0">
                  <a:pos x="10" y="6"/>
                </a:cxn>
                <a:cxn ang="0">
                  <a:pos x="10" y="6"/>
                </a:cxn>
                <a:cxn ang="0">
                  <a:pos x="12" y="6"/>
                </a:cxn>
                <a:cxn ang="0">
                  <a:pos x="12" y="6"/>
                </a:cxn>
                <a:cxn ang="0">
                  <a:pos x="16" y="6"/>
                </a:cxn>
                <a:cxn ang="0">
                  <a:pos x="16" y="6"/>
                </a:cxn>
                <a:cxn ang="0">
                  <a:pos x="16" y="8"/>
                </a:cxn>
                <a:cxn ang="0">
                  <a:pos x="16" y="8"/>
                </a:cxn>
                <a:cxn ang="0">
                  <a:pos x="18" y="16"/>
                </a:cxn>
                <a:cxn ang="0">
                  <a:pos x="18" y="16"/>
                </a:cxn>
                <a:cxn ang="0">
                  <a:pos x="16" y="22"/>
                </a:cxn>
                <a:cxn ang="0">
                  <a:pos x="16" y="22"/>
                </a:cxn>
                <a:cxn ang="0">
                  <a:pos x="16" y="26"/>
                </a:cxn>
                <a:cxn ang="0">
                  <a:pos x="16" y="26"/>
                </a:cxn>
                <a:cxn ang="0">
                  <a:pos x="12" y="26"/>
                </a:cxn>
                <a:cxn ang="0">
                  <a:pos x="12" y="26"/>
                </a:cxn>
                <a:cxn ang="0">
                  <a:pos x="10" y="26"/>
                </a:cxn>
                <a:cxn ang="0">
                  <a:pos x="10" y="26"/>
                </a:cxn>
                <a:cxn ang="0">
                  <a:pos x="8" y="22"/>
                </a:cxn>
                <a:cxn ang="0">
                  <a:pos x="8" y="22"/>
                </a:cxn>
                <a:cxn ang="0">
                  <a:pos x="8" y="16"/>
                </a:cxn>
                <a:cxn ang="0">
                  <a:pos x="8" y="16"/>
                </a:cxn>
                <a:cxn ang="0">
                  <a:pos x="8" y="8"/>
                </a:cxn>
                <a:cxn ang="0">
                  <a:pos x="8" y="8"/>
                </a:cxn>
              </a:cxnLst>
              <a:rect l="0" t="0" r="r" b="b"/>
              <a:pathLst>
                <a:path w="26" h="30">
                  <a:moveTo>
                    <a:pt x="12" y="30"/>
                  </a:moveTo>
                  <a:lnTo>
                    <a:pt x="12" y="30"/>
                  </a:lnTo>
                  <a:lnTo>
                    <a:pt x="18" y="30"/>
                  </a:lnTo>
                  <a:lnTo>
                    <a:pt x="22" y="28"/>
                  </a:lnTo>
                  <a:lnTo>
                    <a:pt x="22" y="28"/>
                  </a:lnTo>
                  <a:lnTo>
                    <a:pt x="24" y="22"/>
                  </a:lnTo>
                  <a:lnTo>
                    <a:pt x="26" y="16"/>
                  </a:lnTo>
                  <a:lnTo>
                    <a:pt x="26" y="16"/>
                  </a:lnTo>
                  <a:lnTo>
                    <a:pt x="24" y="8"/>
                  </a:lnTo>
                  <a:lnTo>
                    <a:pt x="22" y="4"/>
                  </a:lnTo>
                  <a:lnTo>
                    <a:pt x="22" y="4"/>
                  </a:lnTo>
                  <a:lnTo>
                    <a:pt x="18" y="2"/>
                  </a:lnTo>
                  <a:lnTo>
                    <a:pt x="12" y="0"/>
                  </a:lnTo>
                  <a:lnTo>
                    <a:pt x="12" y="0"/>
                  </a:lnTo>
                  <a:lnTo>
                    <a:pt x="8" y="2"/>
                  </a:lnTo>
                  <a:lnTo>
                    <a:pt x="4" y="4"/>
                  </a:lnTo>
                  <a:lnTo>
                    <a:pt x="4" y="4"/>
                  </a:lnTo>
                  <a:lnTo>
                    <a:pt x="0" y="8"/>
                  </a:lnTo>
                  <a:lnTo>
                    <a:pt x="0" y="16"/>
                  </a:lnTo>
                  <a:lnTo>
                    <a:pt x="0" y="16"/>
                  </a:lnTo>
                  <a:lnTo>
                    <a:pt x="0" y="22"/>
                  </a:lnTo>
                  <a:lnTo>
                    <a:pt x="4" y="28"/>
                  </a:lnTo>
                  <a:lnTo>
                    <a:pt x="4" y="28"/>
                  </a:lnTo>
                  <a:lnTo>
                    <a:pt x="8" y="30"/>
                  </a:lnTo>
                  <a:lnTo>
                    <a:pt x="12" y="30"/>
                  </a:lnTo>
                  <a:lnTo>
                    <a:pt x="12" y="30"/>
                  </a:lnTo>
                  <a:close/>
                  <a:moveTo>
                    <a:pt x="8" y="8"/>
                  </a:moveTo>
                  <a:lnTo>
                    <a:pt x="8" y="8"/>
                  </a:lnTo>
                  <a:lnTo>
                    <a:pt x="10" y="6"/>
                  </a:lnTo>
                  <a:lnTo>
                    <a:pt x="10" y="6"/>
                  </a:lnTo>
                  <a:lnTo>
                    <a:pt x="12" y="6"/>
                  </a:lnTo>
                  <a:lnTo>
                    <a:pt x="12" y="6"/>
                  </a:lnTo>
                  <a:lnTo>
                    <a:pt x="16" y="6"/>
                  </a:lnTo>
                  <a:lnTo>
                    <a:pt x="16" y="6"/>
                  </a:lnTo>
                  <a:lnTo>
                    <a:pt x="16" y="8"/>
                  </a:lnTo>
                  <a:lnTo>
                    <a:pt x="16" y="8"/>
                  </a:lnTo>
                  <a:lnTo>
                    <a:pt x="18" y="16"/>
                  </a:lnTo>
                  <a:lnTo>
                    <a:pt x="18" y="16"/>
                  </a:lnTo>
                  <a:lnTo>
                    <a:pt x="16" y="22"/>
                  </a:lnTo>
                  <a:lnTo>
                    <a:pt x="16" y="22"/>
                  </a:lnTo>
                  <a:lnTo>
                    <a:pt x="16" y="26"/>
                  </a:lnTo>
                  <a:lnTo>
                    <a:pt x="16" y="26"/>
                  </a:lnTo>
                  <a:lnTo>
                    <a:pt x="12" y="26"/>
                  </a:lnTo>
                  <a:lnTo>
                    <a:pt x="12" y="26"/>
                  </a:lnTo>
                  <a:lnTo>
                    <a:pt x="10" y="26"/>
                  </a:lnTo>
                  <a:lnTo>
                    <a:pt x="10" y="26"/>
                  </a:lnTo>
                  <a:lnTo>
                    <a:pt x="8" y="22"/>
                  </a:lnTo>
                  <a:lnTo>
                    <a:pt x="8" y="22"/>
                  </a:lnTo>
                  <a:lnTo>
                    <a:pt x="8" y="16"/>
                  </a:lnTo>
                  <a:lnTo>
                    <a:pt x="8" y="16"/>
                  </a:lnTo>
                  <a:lnTo>
                    <a:pt x="8" y="8"/>
                  </a:lnTo>
                  <a:lnTo>
                    <a:pt x="8"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06" name="Freeform 1050"/>
            <p:cNvSpPr>
              <a:spLocks noEditPoints="1"/>
            </p:cNvSpPr>
            <p:nvPr/>
          </p:nvSpPr>
          <p:spPr bwMode="auto">
            <a:xfrm>
              <a:off x="10212388" y="-4024313"/>
              <a:ext cx="41275" cy="47625"/>
            </a:xfrm>
            <a:custGeom>
              <a:avLst/>
              <a:gdLst/>
              <a:ahLst/>
              <a:cxnLst>
                <a:cxn ang="0">
                  <a:pos x="14" y="30"/>
                </a:cxn>
                <a:cxn ang="0">
                  <a:pos x="14" y="30"/>
                </a:cxn>
                <a:cxn ang="0">
                  <a:pos x="18" y="30"/>
                </a:cxn>
                <a:cxn ang="0">
                  <a:pos x="22" y="28"/>
                </a:cxn>
                <a:cxn ang="0">
                  <a:pos x="22" y="28"/>
                </a:cxn>
                <a:cxn ang="0">
                  <a:pos x="26" y="22"/>
                </a:cxn>
                <a:cxn ang="0">
                  <a:pos x="26" y="16"/>
                </a:cxn>
                <a:cxn ang="0">
                  <a:pos x="26" y="16"/>
                </a:cxn>
                <a:cxn ang="0">
                  <a:pos x="26" y="8"/>
                </a:cxn>
                <a:cxn ang="0">
                  <a:pos x="22" y="4"/>
                </a:cxn>
                <a:cxn ang="0">
                  <a:pos x="22" y="4"/>
                </a:cxn>
                <a:cxn ang="0">
                  <a:pos x="18" y="2"/>
                </a:cxn>
                <a:cxn ang="0">
                  <a:pos x="14" y="0"/>
                </a:cxn>
                <a:cxn ang="0">
                  <a:pos x="14" y="0"/>
                </a:cxn>
                <a:cxn ang="0">
                  <a:pos x="8" y="2"/>
                </a:cxn>
                <a:cxn ang="0">
                  <a:pos x="4" y="4"/>
                </a:cxn>
                <a:cxn ang="0">
                  <a:pos x="4" y="4"/>
                </a:cxn>
                <a:cxn ang="0">
                  <a:pos x="2" y="8"/>
                </a:cxn>
                <a:cxn ang="0">
                  <a:pos x="0" y="16"/>
                </a:cxn>
                <a:cxn ang="0">
                  <a:pos x="0" y="16"/>
                </a:cxn>
                <a:cxn ang="0">
                  <a:pos x="2" y="22"/>
                </a:cxn>
                <a:cxn ang="0">
                  <a:pos x="4" y="28"/>
                </a:cxn>
                <a:cxn ang="0">
                  <a:pos x="4" y="28"/>
                </a:cxn>
                <a:cxn ang="0">
                  <a:pos x="8" y="30"/>
                </a:cxn>
                <a:cxn ang="0">
                  <a:pos x="14" y="30"/>
                </a:cxn>
                <a:cxn ang="0">
                  <a:pos x="14" y="30"/>
                </a:cxn>
                <a:cxn ang="0">
                  <a:pos x="10" y="8"/>
                </a:cxn>
                <a:cxn ang="0">
                  <a:pos x="10" y="8"/>
                </a:cxn>
                <a:cxn ang="0">
                  <a:pos x="12" y="6"/>
                </a:cxn>
                <a:cxn ang="0">
                  <a:pos x="12" y="6"/>
                </a:cxn>
                <a:cxn ang="0">
                  <a:pos x="14" y="6"/>
                </a:cxn>
                <a:cxn ang="0">
                  <a:pos x="14" y="6"/>
                </a:cxn>
                <a:cxn ang="0">
                  <a:pos x="16" y="6"/>
                </a:cxn>
                <a:cxn ang="0">
                  <a:pos x="16" y="6"/>
                </a:cxn>
                <a:cxn ang="0">
                  <a:pos x="18" y="8"/>
                </a:cxn>
                <a:cxn ang="0">
                  <a:pos x="18" y="8"/>
                </a:cxn>
                <a:cxn ang="0">
                  <a:pos x="18" y="16"/>
                </a:cxn>
                <a:cxn ang="0">
                  <a:pos x="18" y="16"/>
                </a:cxn>
                <a:cxn ang="0">
                  <a:pos x="18" y="22"/>
                </a:cxn>
                <a:cxn ang="0">
                  <a:pos x="18" y="22"/>
                </a:cxn>
                <a:cxn ang="0">
                  <a:pos x="16" y="26"/>
                </a:cxn>
                <a:cxn ang="0">
                  <a:pos x="16" y="26"/>
                </a:cxn>
                <a:cxn ang="0">
                  <a:pos x="14" y="26"/>
                </a:cxn>
                <a:cxn ang="0">
                  <a:pos x="14" y="26"/>
                </a:cxn>
                <a:cxn ang="0">
                  <a:pos x="12" y="26"/>
                </a:cxn>
                <a:cxn ang="0">
                  <a:pos x="12" y="26"/>
                </a:cxn>
                <a:cxn ang="0">
                  <a:pos x="10" y="22"/>
                </a:cxn>
                <a:cxn ang="0">
                  <a:pos x="10" y="22"/>
                </a:cxn>
                <a:cxn ang="0">
                  <a:pos x="8" y="16"/>
                </a:cxn>
                <a:cxn ang="0">
                  <a:pos x="8" y="16"/>
                </a:cxn>
                <a:cxn ang="0">
                  <a:pos x="10" y="8"/>
                </a:cxn>
                <a:cxn ang="0">
                  <a:pos x="10" y="8"/>
                </a:cxn>
              </a:cxnLst>
              <a:rect l="0" t="0" r="r" b="b"/>
              <a:pathLst>
                <a:path w="26" h="30">
                  <a:moveTo>
                    <a:pt x="14" y="30"/>
                  </a:moveTo>
                  <a:lnTo>
                    <a:pt x="14" y="30"/>
                  </a:lnTo>
                  <a:lnTo>
                    <a:pt x="18" y="30"/>
                  </a:lnTo>
                  <a:lnTo>
                    <a:pt x="22" y="28"/>
                  </a:lnTo>
                  <a:lnTo>
                    <a:pt x="22" y="28"/>
                  </a:lnTo>
                  <a:lnTo>
                    <a:pt x="26" y="22"/>
                  </a:lnTo>
                  <a:lnTo>
                    <a:pt x="26" y="16"/>
                  </a:lnTo>
                  <a:lnTo>
                    <a:pt x="26" y="16"/>
                  </a:lnTo>
                  <a:lnTo>
                    <a:pt x="26" y="8"/>
                  </a:lnTo>
                  <a:lnTo>
                    <a:pt x="22" y="4"/>
                  </a:lnTo>
                  <a:lnTo>
                    <a:pt x="22" y="4"/>
                  </a:lnTo>
                  <a:lnTo>
                    <a:pt x="18" y="2"/>
                  </a:lnTo>
                  <a:lnTo>
                    <a:pt x="14" y="0"/>
                  </a:lnTo>
                  <a:lnTo>
                    <a:pt x="14" y="0"/>
                  </a:lnTo>
                  <a:lnTo>
                    <a:pt x="8" y="2"/>
                  </a:lnTo>
                  <a:lnTo>
                    <a:pt x="4" y="4"/>
                  </a:lnTo>
                  <a:lnTo>
                    <a:pt x="4" y="4"/>
                  </a:lnTo>
                  <a:lnTo>
                    <a:pt x="2" y="8"/>
                  </a:lnTo>
                  <a:lnTo>
                    <a:pt x="0" y="16"/>
                  </a:lnTo>
                  <a:lnTo>
                    <a:pt x="0" y="16"/>
                  </a:lnTo>
                  <a:lnTo>
                    <a:pt x="2" y="22"/>
                  </a:lnTo>
                  <a:lnTo>
                    <a:pt x="4" y="28"/>
                  </a:lnTo>
                  <a:lnTo>
                    <a:pt x="4" y="28"/>
                  </a:lnTo>
                  <a:lnTo>
                    <a:pt x="8" y="30"/>
                  </a:lnTo>
                  <a:lnTo>
                    <a:pt x="14" y="30"/>
                  </a:lnTo>
                  <a:lnTo>
                    <a:pt x="14" y="30"/>
                  </a:lnTo>
                  <a:close/>
                  <a:moveTo>
                    <a:pt x="10" y="8"/>
                  </a:moveTo>
                  <a:lnTo>
                    <a:pt x="10" y="8"/>
                  </a:lnTo>
                  <a:lnTo>
                    <a:pt x="12" y="6"/>
                  </a:lnTo>
                  <a:lnTo>
                    <a:pt x="12" y="6"/>
                  </a:lnTo>
                  <a:lnTo>
                    <a:pt x="14" y="6"/>
                  </a:lnTo>
                  <a:lnTo>
                    <a:pt x="14" y="6"/>
                  </a:lnTo>
                  <a:lnTo>
                    <a:pt x="16" y="6"/>
                  </a:lnTo>
                  <a:lnTo>
                    <a:pt x="16" y="6"/>
                  </a:lnTo>
                  <a:lnTo>
                    <a:pt x="18" y="8"/>
                  </a:lnTo>
                  <a:lnTo>
                    <a:pt x="18" y="8"/>
                  </a:lnTo>
                  <a:lnTo>
                    <a:pt x="18" y="16"/>
                  </a:lnTo>
                  <a:lnTo>
                    <a:pt x="18" y="16"/>
                  </a:lnTo>
                  <a:lnTo>
                    <a:pt x="18" y="22"/>
                  </a:lnTo>
                  <a:lnTo>
                    <a:pt x="18" y="22"/>
                  </a:lnTo>
                  <a:lnTo>
                    <a:pt x="16" y="26"/>
                  </a:lnTo>
                  <a:lnTo>
                    <a:pt x="16" y="26"/>
                  </a:lnTo>
                  <a:lnTo>
                    <a:pt x="14" y="26"/>
                  </a:lnTo>
                  <a:lnTo>
                    <a:pt x="14" y="26"/>
                  </a:lnTo>
                  <a:lnTo>
                    <a:pt x="12" y="26"/>
                  </a:lnTo>
                  <a:lnTo>
                    <a:pt x="12" y="26"/>
                  </a:lnTo>
                  <a:lnTo>
                    <a:pt x="10" y="22"/>
                  </a:lnTo>
                  <a:lnTo>
                    <a:pt x="10" y="22"/>
                  </a:lnTo>
                  <a:lnTo>
                    <a:pt x="8" y="16"/>
                  </a:lnTo>
                  <a:lnTo>
                    <a:pt x="8" y="16"/>
                  </a:lnTo>
                  <a:lnTo>
                    <a:pt x="10" y="8"/>
                  </a:lnTo>
                  <a:lnTo>
                    <a:pt x="10"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07" name="Rectangle 1051"/>
            <p:cNvSpPr>
              <a:spLocks noChangeArrowheads="1"/>
            </p:cNvSpPr>
            <p:nvPr/>
          </p:nvSpPr>
          <p:spPr bwMode="auto">
            <a:xfrm>
              <a:off x="10263188" y="-3998913"/>
              <a:ext cx="25400" cy="9525"/>
            </a:xfrm>
            <a:prstGeom prst="rect">
              <a:avLst/>
            </a:prstGeom>
            <a:solidFill>
              <a:srgbClr val="FFFFFF"/>
            </a:solidFill>
            <a:ln w="9525">
              <a:noFill/>
              <a:miter lim="800000"/>
              <a:headEnd/>
              <a:tailEnd/>
            </a:ln>
          </p:spPr>
          <p:txBody>
            <a:bodyPr/>
            <a:lstStyle/>
            <a:p>
              <a:pPr>
                <a:defRPr/>
              </a:pPr>
              <a:endParaRPr lang="da-DK">
                <a:ea typeface="ＭＳ Ｐゴシック" pitchFamily="-97" charset="-128"/>
              </a:endParaRPr>
            </a:p>
          </p:txBody>
        </p:sp>
        <p:sp>
          <p:nvSpPr>
            <p:cNvPr id="608" name="Freeform 1052"/>
            <p:cNvSpPr>
              <a:spLocks/>
            </p:cNvSpPr>
            <p:nvPr/>
          </p:nvSpPr>
          <p:spPr bwMode="auto">
            <a:xfrm>
              <a:off x="8780463" y="-4024313"/>
              <a:ext cx="44450" cy="47625"/>
            </a:xfrm>
            <a:custGeom>
              <a:avLst/>
              <a:gdLst/>
              <a:ahLst/>
              <a:cxnLst>
                <a:cxn ang="0">
                  <a:pos x="28" y="24"/>
                </a:cxn>
                <a:cxn ang="0">
                  <a:pos x="8" y="24"/>
                </a:cxn>
                <a:cxn ang="0">
                  <a:pos x="8" y="0"/>
                </a:cxn>
                <a:cxn ang="0">
                  <a:pos x="0" y="0"/>
                </a:cxn>
                <a:cxn ang="0">
                  <a:pos x="0" y="30"/>
                </a:cxn>
                <a:cxn ang="0">
                  <a:pos x="28" y="30"/>
                </a:cxn>
                <a:cxn ang="0">
                  <a:pos x="28" y="24"/>
                </a:cxn>
              </a:cxnLst>
              <a:rect l="0" t="0" r="r" b="b"/>
              <a:pathLst>
                <a:path w="28" h="30">
                  <a:moveTo>
                    <a:pt x="28" y="24"/>
                  </a:moveTo>
                  <a:lnTo>
                    <a:pt x="8" y="24"/>
                  </a:lnTo>
                  <a:lnTo>
                    <a:pt x="8" y="0"/>
                  </a:lnTo>
                  <a:lnTo>
                    <a:pt x="0" y="0"/>
                  </a:lnTo>
                  <a:lnTo>
                    <a:pt x="0" y="30"/>
                  </a:lnTo>
                  <a:lnTo>
                    <a:pt x="28" y="30"/>
                  </a:lnTo>
                  <a:lnTo>
                    <a:pt x="28"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09" name="Freeform 1053"/>
            <p:cNvSpPr>
              <a:spLocks/>
            </p:cNvSpPr>
            <p:nvPr/>
          </p:nvSpPr>
          <p:spPr bwMode="auto">
            <a:xfrm>
              <a:off x="8834438" y="-4024313"/>
              <a:ext cx="63500" cy="47625"/>
            </a:xfrm>
            <a:custGeom>
              <a:avLst/>
              <a:gdLst/>
              <a:ahLst/>
              <a:cxnLst>
                <a:cxn ang="0">
                  <a:pos x="8" y="6"/>
                </a:cxn>
                <a:cxn ang="0">
                  <a:pos x="16" y="30"/>
                </a:cxn>
                <a:cxn ang="0">
                  <a:pos x="24" y="30"/>
                </a:cxn>
                <a:cxn ang="0">
                  <a:pos x="32" y="6"/>
                </a:cxn>
                <a:cxn ang="0">
                  <a:pos x="32" y="30"/>
                </a:cxn>
                <a:cxn ang="0">
                  <a:pos x="40" y="30"/>
                </a:cxn>
                <a:cxn ang="0">
                  <a:pos x="40" y="0"/>
                </a:cxn>
                <a:cxn ang="0">
                  <a:pos x="26" y="0"/>
                </a:cxn>
                <a:cxn ang="0">
                  <a:pos x="20" y="20"/>
                </a:cxn>
                <a:cxn ang="0">
                  <a:pos x="12" y="0"/>
                </a:cxn>
                <a:cxn ang="0">
                  <a:pos x="0" y="0"/>
                </a:cxn>
                <a:cxn ang="0">
                  <a:pos x="0" y="30"/>
                </a:cxn>
                <a:cxn ang="0">
                  <a:pos x="8" y="30"/>
                </a:cxn>
                <a:cxn ang="0">
                  <a:pos x="8" y="6"/>
                </a:cxn>
              </a:cxnLst>
              <a:rect l="0" t="0" r="r" b="b"/>
              <a:pathLst>
                <a:path w="40" h="30">
                  <a:moveTo>
                    <a:pt x="8" y="6"/>
                  </a:moveTo>
                  <a:lnTo>
                    <a:pt x="16" y="30"/>
                  </a:lnTo>
                  <a:lnTo>
                    <a:pt x="24" y="30"/>
                  </a:lnTo>
                  <a:lnTo>
                    <a:pt x="32" y="6"/>
                  </a:lnTo>
                  <a:lnTo>
                    <a:pt x="32" y="30"/>
                  </a:lnTo>
                  <a:lnTo>
                    <a:pt x="40" y="30"/>
                  </a:lnTo>
                  <a:lnTo>
                    <a:pt x="40" y="0"/>
                  </a:lnTo>
                  <a:lnTo>
                    <a:pt x="26" y="0"/>
                  </a:lnTo>
                  <a:lnTo>
                    <a:pt x="20" y="20"/>
                  </a:lnTo>
                  <a:lnTo>
                    <a:pt x="12" y="0"/>
                  </a:lnTo>
                  <a:lnTo>
                    <a:pt x="0" y="0"/>
                  </a:lnTo>
                  <a:lnTo>
                    <a:pt x="0" y="30"/>
                  </a:lnTo>
                  <a:lnTo>
                    <a:pt x="8" y="30"/>
                  </a:lnTo>
                  <a:lnTo>
                    <a:pt x="8" y="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10" name="Rectangle 1054"/>
            <p:cNvSpPr>
              <a:spLocks noChangeArrowheads="1"/>
            </p:cNvSpPr>
            <p:nvPr/>
          </p:nvSpPr>
          <p:spPr bwMode="auto">
            <a:xfrm>
              <a:off x="8755063" y="-4024313"/>
              <a:ext cx="12700" cy="47625"/>
            </a:xfrm>
            <a:prstGeom prst="rect">
              <a:avLst/>
            </a:prstGeom>
            <a:solidFill>
              <a:srgbClr val="FFFFFF"/>
            </a:solidFill>
            <a:ln w="9525">
              <a:noFill/>
              <a:miter lim="800000"/>
              <a:headEnd/>
              <a:tailEnd/>
            </a:ln>
          </p:spPr>
          <p:txBody>
            <a:bodyPr/>
            <a:lstStyle/>
            <a:p>
              <a:pPr>
                <a:defRPr/>
              </a:pPr>
              <a:endParaRPr lang="da-DK">
                <a:ea typeface="ＭＳ Ｐゴシック" pitchFamily="-97" charset="-128"/>
              </a:endParaRPr>
            </a:p>
          </p:txBody>
        </p:sp>
        <p:sp>
          <p:nvSpPr>
            <p:cNvPr id="611" name="Freeform 1055"/>
            <p:cNvSpPr>
              <a:spLocks/>
            </p:cNvSpPr>
            <p:nvPr/>
          </p:nvSpPr>
          <p:spPr bwMode="auto">
            <a:xfrm>
              <a:off x="8701088" y="-4024313"/>
              <a:ext cx="44450" cy="47625"/>
            </a:xfrm>
            <a:custGeom>
              <a:avLst/>
              <a:gdLst/>
              <a:ahLst/>
              <a:cxnLst>
                <a:cxn ang="0">
                  <a:pos x="8" y="16"/>
                </a:cxn>
                <a:cxn ang="0">
                  <a:pos x="26" y="16"/>
                </a:cxn>
                <a:cxn ang="0">
                  <a:pos x="26" y="12"/>
                </a:cxn>
                <a:cxn ang="0">
                  <a:pos x="8" y="12"/>
                </a:cxn>
                <a:cxn ang="0">
                  <a:pos x="8" y="4"/>
                </a:cxn>
                <a:cxn ang="0">
                  <a:pos x="28" y="4"/>
                </a:cxn>
                <a:cxn ang="0">
                  <a:pos x="28" y="0"/>
                </a:cxn>
                <a:cxn ang="0">
                  <a:pos x="0" y="0"/>
                </a:cxn>
                <a:cxn ang="0">
                  <a:pos x="0" y="30"/>
                </a:cxn>
                <a:cxn ang="0">
                  <a:pos x="8" y="30"/>
                </a:cxn>
                <a:cxn ang="0">
                  <a:pos x="8" y="16"/>
                </a:cxn>
              </a:cxnLst>
              <a:rect l="0" t="0" r="r" b="b"/>
              <a:pathLst>
                <a:path w="28" h="30">
                  <a:moveTo>
                    <a:pt x="8" y="16"/>
                  </a:moveTo>
                  <a:lnTo>
                    <a:pt x="26" y="16"/>
                  </a:lnTo>
                  <a:lnTo>
                    <a:pt x="26" y="12"/>
                  </a:lnTo>
                  <a:lnTo>
                    <a:pt x="8" y="12"/>
                  </a:lnTo>
                  <a:lnTo>
                    <a:pt x="8" y="4"/>
                  </a:lnTo>
                  <a:lnTo>
                    <a:pt x="28" y="4"/>
                  </a:lnTo>
                  <a:lnTo>
                    <a:pt x="28" y="0"/>
                  </a:lnTo>
                  <a:lnTo>
                    <a:pt x="0" y="0"/>
                  </a:lnTo>
                  <a:lnTo>
                    <a:pt x="0" y="30"/>
                  </a:lnTo>
                  <a:lnTo>
                    <a:pt x="8" y="30"/>
                  </a:lnTo>
                  <a:lnTo>
                    <a:pt x="8" y="1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12" name="Freeform 1056"/>
            <p:cNvSpPr>
              <a:spLocks/>
            </p:cNvSpPr>
            <p:nvPr/>
          </p:nvSpPr>
          <p:spPr bwMode="auto">
            <a:xfrm>
              <a:off x="9898063" y="-4030663"/>
              <a:ext cx="25400" cy="47625"/>
            </a:xfrm>
            <a:custGeom>
              <a:avLst/>
              <a:gdLst/>
              <a:ahLst/>
              <a:cxnLst>
                <a:cxn ang="0">
                  <a:pos x="10" y="30"/>
                </a:cxn>
                <a:cxn ang="0">
                  <a:pos x="16" y="30"/>
                </a:cxn>
                <a:cxn ang="0">
                  <a:pos x="16" y="0"/>
                </a:cxn>
                <a:cxn ang="0">
                  <a:pos x="10" y="0"/>
                </a:cxn>
                <a:cxn ang="0">
                  <a:pos x="10" y="0"/>
                </a:cxn>
                <a:cxn ang="0">
                  <a:pos x="6" y="6"/>
                </a:cxn>
                <a:cxn ang="0">
                  <a:pos x="6" y="6"/>
                </a:cxn>
                <a:cxn ang="0">
                  <a:pos x="0" y="8"/>
                </a:cxn>
                <a:cxn ang="0">
                  <a:pos x="0" y="14"/>
                </a:cxn>
                <a:cxn ang="0">
                  <a:pos x="0" y="14"/>
                </a:cxn>
                <a:cxn ang="0">
                  <a:pos x="10" y="10"/>
                </a:cxn>
                <a:cxn ang="0">
                  <a:pos x="10" y="30"/>
                </a:cxn>
              </a:cxnLst>
              <a:rect l="0" t="0" r="r" b="b"/>
              <a:pathLst>
                <a:path w="16" h="30">
                  <a:moveTo>
                    <a:pt x="10" y="30"/>
                  </a:moveTo>
                  <a:lnTo>
                    <a:pt x="16" y="30"/>
                  </a:lnTo>
                  <a:lnTo>
                    <a:pt x="16" y="0"/>
                  </a:lnTo>
                  <a:lnTo>
                    <a:pt x="10" y="0"/>
                  </a:lnTo>
                  <a:lnTo>
                    <a:pt x="10" y="0"/>
                  </a:lnTo>
                  <a:lnTo>
                    <a:pt x="6" y="6"/>
                  </a:lnTo>
                  <a:lnTo>
                    <a:pt x="6" y="6"/>
                  </a:lnTo>
                  <a:lnTo>
                    <a:pt x="0" y="8"/>
                  </a:lnTo>
                  <a:lnTo>
                    <a:pt x="0" y="14"/>
                  </a:lnTo>
                  <a:lnTo>
                    <a:pt x="0" y="14"/>
                  </a:lnTo>
                  <a:lnTo>
                    <a:pt x="10" y="10"/>
                  </a:lnTo>
                  <a:lnTo>
                    <a:pt x="10" y="3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13" name="Freeform 1057"/>
            <p:cNvSpPr>
              <a:spLocks noEditPoints="1"/>
            </p:cNvSpPr>
            <p:nvPr/>
          </p:nvSpPr>
          <p:spPr bwMode="auto">
            <a:xfrm>
              <a:off x="9745663" y="-4030663"/>
              <a:ext cx="41275" cy="47625"/>
            </a:xfrm>
            <a:custGeom>
              <a:avLst/>
              <a:gdLst/>
              <a:ahLst/>
              <a:cxnLst>
                <a:cxn ang="0">
                  <a:pos x="12" y="30"/>
                </a:cxn>
                <a:cxn ang="0">
                  <a:pos x="12" y="30"/>
                </a:cxn>
                <a:cxn ang="0">
                  <a:pos x="18" y="30"/>
                </a:cxn>
                <a:cxn ang="0">
                  <a:pos x="22" y="28"/>
                </a:cxn>
                <a:cxn ang="0">
                  <a:pos x="22" y="28"/>
                </a:cxn>
                <a:cxn ang="0">
                  <a:pos x="24" y="22"/>
                </a:cxn>
                <a:cxn ang="0">
                  <a:pos x="26" y="16"/>
                </a:cxn>
                <a:cxn ang="0">
                  <a:pos x="26" y="16"/>
                </a:cxn>
                <a:cxn ang="0">
                  <a:pos x="24" y="8"/>
                </a:cxn>
                <a:cxn ang="0">
                  <a:pos x="22" y="4"/>
                </a:cxn>
                <a:cxn ang="0">
                  <a:pos x="22" y="4"/>
                </a:cxn>
                <a:cxn ang="0">
                  <a:pos x="18" y="2"/>
                </a:cxn>
                <a:cxn ang="0">
                  <a:pos x="12" y="0"/>
                </a:cxn>
                <a:cxn ang="0">
                  <a:pos x="12" y="0"/>
                </a:cxn>
                <a:cxn ang="0">
                  <a:pos x="8" y="2"/>
                </a:cxn>
                <a:cxn ang="0">
                  <a:pos x="4" y="4"/>
                </a:cxn>
                <a:cxn ang="0">
                  <a:pos x="4" y="4"/>
                </a:cxn>
                <a:cxn ang="0">
                  <a:pos x="0" y="8"/>
                </a:cxn>
                <a:cxn ang="0">
                  <a:pos x="0" y="16"/>
                </a:cxn>
                <a:cxn ang="0">
                  <a:pos x="0" y="16"/>
                </a:cxn>
                <a:cxn ang="0">
                  <a:pos x="0" y="22"/>
                </a:cxn>
                <a:cxn ang="0">
                  <a:pos x="4" y="28"/>
                </a:cxn>
                <a:cxn ang="0">
                  <a:pos x="4" y="28"/>
                </a:cxn>
                <a:cxn ang="0">
                  <a:pos x="8" y="30"/>
                </a:cxn>
                <a:cxn ang="0">
                  <a:pos x="12" y="30"/>
                </a:cxn>
                <a:cxn ang="0">
                  <a:pos x="12" y="30"/>
                </a:cxn>
                <a:cxn ang="0">
                  <a:pos x="8" y="8"/>
                </a:cxn>
                <a:cxn ang="0">
                  <a:pos x="8" y="8"/>
                </a:cxn>
                <a:cxn ang="0">
                  <a:pos x="10" y="6"/>
                </a:cxn>
                <a:cxn ang="0">
                  <a:pos x="10" y="6"/>
                </a:cxn>
                <a:cxn ang="0">
                  <a:pos x="12" y="6"/>
                </a:cxn>
                <a:cxn ang="0">
                  <a:pos x="12" y="6"/>
                </a:cxn>
                <a:cxn ang="0">
                  <a:pos x="16" y="6"/>
                </a:cxn>
                <a:cxn ang="0">
                  <a:pos x="16" y="6"/>
                </a:cxn>
                <a:cxn ang="0">
                  <a:pos x="18" y="8"/>
                </a:cxn>
                <a:cxn ang="0">
                  <a:pos x="18" y="8"/>
                </a:cxn>
                <a:cxn ang="0">
                  <a:pos x="18" y="16"/>
                </a:cxn>
                <a:cxn ang="0">
                  <a:pos x="18" y="16"/>
                </a:cxn>
                <a:cxn ang="0">
                  <a:pos x="18" y="24"/>
                </a:cxn>
                <a:cxn ang="0">
                  <a:pos x="18" y="24"/>
                </a:cxn>
                <a:cxn ang="0">
                  <a:pos x="16" y="26"/>
                </a:cxn>
                <a:cxn ang="0">
                  <a:pos x="16" y="26"/>
                </a:cxn>
                <a:cxn ang="0">
                  <a:pos x="12" y="26"/>
                </a:cxn>
                <a:cxn ang="0">
                  <a:pos x="12" y="26"/>
                </a:cxn>
                <a:cxn ang="0">
                  <a:pos x="10" y="26"/>
                </a:cxn>
                <a:cxn ang="0">
                  <a:pos x="10" y="26"/>
                </a:cxn>
                <a:cxn ang="0">
                  <a:pos x="8" y="22"/>
                </a:cxn>
                <a:cxn ang="0">
                  <a:pos x="8" y="22"/>
                </a:cxn>
                <a:cxn ang="0">
                  <a:pos x="8" y="16"/>
                </a:cxn>
                <a:cxn ang="0">
                  <a:pos x="8" y="16"/>
                </a:cxn>
                <a:cxn ang="0">
                  <a:pos x="8" y="8"/>
                </a:cxn>
                <a:cxn ang="0">
                  <a:pos x="8" y="8"/>
                </a:cxn>
              </a:cxnLst>
              <a:rect l="0" t="0" r="r" b="b"/>
              <a:pathLst>
                <a:path w="26" h="30">
                  <a:moveTo>
                    <a:pt x="12" y="30"/>
                  </a:moveTo>
                  <a:lnTo>
                    <a:pt x="12" y="30"/>
                  </a:lnTo>
                  <a:lnTo>
                    <a:pt x="18" y="30"/>
                  </a:lnTo>
                  <a:lnTo>
                    <a:pt x="22" y="28"/>
                  </a:lnTo>
                  <a:lnTo>
                    <a:pt x="22" y="28"/>
                  </a:lnTo>
                  <a:lnTo>
                    <a:pt x="24" y="22"/>
                  </a:lnTo>
                  <a:lnTo>
                    <a:pt x="26" y="16"/>
                  </a:lnTo>
                  <a:lnTo>
                    <a:pt x="26" y="16"/>
                  </a:lnTo>
                  <a:lnTo>
                    <a:pt x="24" y="8"/>
                  </a:lnTo>
                  <a:lnTo>
                    <a:pt x="22" y="4"/>
                  </a:lnTo>
                  <a:lnTo>
                    <a:pt x="22" y="4"/>
                  </a:lnTo>
                  <a:lnTo>
                    <a:pt x="18" y="2"/>
                  </a:lnTo>
                  <a:lnTo>
                    <a:pt x="12" y="0"/>
                  </a:lnTo>
                  <a:lnTo>
                    <a:pt x="12" y="0"/>
                  </a:lnTo>
                  <a:lnTo>
                    <a:pt x="8" y="2"/>
                  </a:lnTo>
                  <a:lnTo>
                    <a:pt x="4" y="4"/>
                  </a:lnTo>
                  <a:lnTo>
                    <a:pt x="4" y="4"/>
                  </a:lnTo>
                  <a:lnTo>
                    <a:pt x="0" y="8"/>
                  </a:lnTo>
                  <a:lnTo>
                    <a:pt x="0" y="16"/>
                  </a:lnTo>
                  <a:lnTo>
                    <a:pt x="0" y="16"/>
                  </a:lnTo>
                  <a:lnTo>
                    <a:pt x="0" y="22"/>
                  </a:lnTo>
                  <a:lnTo>
                    <a:pt x="4" y="28"/>
                  </a:lnTo>
                  <a:lnTo>
                    <a:pt x="4" y="28"/>
                  </a:lnTo>
                  <a:lnTo>
                    <a:pt x="8" y="30"/>
                  </a:lnTo>
                  <a:lnTo>
                    <a:pt x="12" y="30"/>
                  </a:lnTo>
                  <a:lnTo>
                    <a:pt x="12" y="30"/>
                  </a:lnTo>
                  <a:close/>
                  <a:moveTo>
                    <a:pt x="8" y="8"/>
                  </a:moveTo>
                  <a:lnTo>
                    <a:pt x="8" y="8"/>
                  </a:lnTo>
                  <a:lnTo>
                    <a:pt x="10" y="6"/>
                  </a:lnTo>
                  <a:lnTo>
                    <a:pt x="10" y="6"/>
                  </a:lnTo>
                  <a:lnTo>
                    <a:pt x="12" y="6"/>
                  </a:lnTo>
                  <a:lnTo>
                    <a:pt x="12" y="6"/>
                  </a:lnTo>
                  <a:lnTo>
                    <a:pt x="16" y="6"/>
                  </a:lnTo>
                  <a:lnTo>
                    <a:pt x="16" y="6"/>
                  </a:lnTo>
                  <a:lnTo>
                    <a:pt x="18" y="8"/>
                  </a:lnTo>
                  <a:lnTo>
                    <a:pt x="18" y="8"/>
                  </a:lnTo>
                  <a:lnTo>
                    <a:pt x="18" y="16"/>
                  </a:lnTo>
                  <a:lnTo>
                    <a:pt x="18" y="16"/>
                  </a:lnTo>
                  <a:lnTo>
                    <a:pt x="18" y="24"/>
                  </a:lnTo>
                  <a:lnTo>
                    <a:pt x="18" y="24"/>
                  </a:lnTo>
                  <a:lnTo>
                    <a:pt x="16" y="26"/>
                  </a:lnTo>
                  <a:lnTo>
                    <a:pt x="16" y="26"/>
                  </a:lnTo>
                  <a:lnTo>
                    <a:pt x="12" y="26"/>
                  </a:lnTo>
                  <a:lnTo>
                    <a:pt x="12" y="26"/>
                  </a:lnTo>
                  <a:lnTo>
                    <a:pt x="10" y="26"/>
                  </a:lnTo>
                  <a:lnTo>
                    <a:pt x="10" y="26"/>
                  </a:lnTo>
                  <a:lnTo>
                    <a:pt x="8" y="22"/>
                  </a:lnTo>
                  <a:lnTo>
                    <a:pt x="8" y="22"/>
                  </a:lnTo>
                  <a:lnTo>
                    <a:pt x="8" y="16"/>
                  </a:lnTo>
                  <a:lnTo>
                    <a:pt x="8" y="16"/>
                  </a:lnTo>
                  <a:lnTo>
                    <a:pt x="8" y="8"/>
                  </a:lnTo>
                  <a:lnTo>
                    <a:pt x="8"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14" name="Freeform 1058"/>
            <p:cNvSpPr>
              <a:spLocks/>
            </p:cNvSpPr>
            <p:nvPr/>
          </p:nvSpPr>
          <p:spPr bwMode="auto">
            <a:xfrm>
              <a:off x="9844088" y="-4027488"/>
              <a:ext cx="44450" cy="44450"/>
            </a:xfrm>
            <a:custGeom>
              <a:avLst/>
              <a:gdLst/>
              <a:ahLst/>
              <a:cxnLst>
                <a:cxn ang="0">
                  <a:pos x="14" y="24"/>
                </a:cxn>
                <a:cxn ang="0">
                  <a:pos x="14" y="24"/>
                </a:cxn>
                <a:cxn ang="0">
                  <a:pos x="10" y="24"/>
                </a:cxn>
                <a:cxn ang="0">
                  <a:pos x="10" y="24"/>
                </a:cxn>
                <a:cxn ang="0">
                  <a:pos x="8" y="20"/>
                </a:cxn>
                <a:cxn ang="0">
                  <a:pos x="0" y="20"/>
                </a:cxn>
                <a:cxn ang="0">
                  <a:pos x="0" y="20"/>
                </a:cxn>
                <a:cxn ang="0">
                  <a:pos x="2" y="24"/>
                </a:cxn>
                <a:cxn ang="0">
                  <a:pos x="4" y="26"/>
                </a:cxn>
                <a:cxn ang="0">
                  <a:pos x="4" y="26"/>
                </a:cxn>
                <a:cxn ang="0">
                  <a:pos x="8" y="28"/>
                </a:cxn>
                <a:cxn ang="0">
                  <a:pos x="14" y="28"/>
                </a:cxn>
                <a:cxn ang="0">
                  <a:pos x="14" y="28"/>
                </a:cxn>
                <a:cxn ang="0">
                  <a:pos x="20" y="28"/>
                </a:cxn>
                <a:cxn ang="0">
                  <a:pos x="24" y="24"/>
                </a:cxn>
                <a:cxn ang="0">
                  <a:pos x="24" y="24"/>
                </a:cxn>
                <a:cxn ang="0">
                  <a:pos x="26" y="22"/>
                </a:cxn>
                <a:cxn ang="0">
                  <a:pos x="28" y="18"/>
                </a:cxn>
                <a:cxn ang="0">
                  <a:pos x="28" y="18"/>
                </a:cxn>
                <a:cxn ang="0">
                  <a:pos x="26" y="14"/>
                </a:cxn>
                <a:cxn ang="0">
                  <a:pos x="24" y="12"/>
                </a:cxn>
                <a:cxn ang="0">
                  <a:pos x="24" y="12"/>
                </a:cxn>
                <a:cxn ang="0">
                  <a:pos x="20" y="10"/>
                </a:cxn>
                <a:cxn ang="0">
                  <a:pos x="14" y="8"/>
                </a:cxn>
                <a:cxn ang="0">
                  <a:pos x="14" y="8"/>
                </a:cxn>
                <a:cxn ang="0">
                  <a:pos x="10" y="10"/>
                </a:cxn>
                <a:cxn ang="0">
                  <a:pos x="10" y="4"/>
                </a:cxn>
                <a:cxn ang="0">
                  <a:pos x="26" y="4"/>
                </a:cxn>
                <a:cxn ang="0">
                  <a:pos x="26" y="0"/>
                </a:cxn>
                <a:cxn ang="0">
                  <a:pos x="6" y="0"/>
                </a:cxn>
                <a:cxn ang="0">
                  <a:pos x="2" y="14"/>
                </a:cxn>
                <a:cxn ang="0">
                  <a:pos x="8" y="16"/>
                </a:cxn>
                <a:cxn ang="0">
                  <a:pos x="8" y="16"/>
                </a:cxn>
                <a:cxn ang="0">
                  <a:pos x="14" y="14"/>
                </a:cxn>
                <a:cxn ang="0">
                  <a:pos x="14" y="14"/>
                </a:cxn>
                <a:cxn ang="0">
                  <a:pos x="18" y="14"/>
                </a:cxn>
                <a:cxn ang="0">
                  <a:pos x="18" y="14"/>
                </a:cxn>
                <a:cxn ang="0">
                  <a:pos x="20" y="18"/>
                </a:cxn>
                <a:cxn ang="0">
                  <a:pos x="20" y="18"/>
                </a:cxn>
                <a:cxn ang="0">
                  <a:pos x="18" y="22"/>
                </a:cxn>
                <a:cxn ang="0">
                  <a:pos x="18" y="22"/>
                </a:cxn>
                <a:cxn ang="0">
                  <a:pos x="14" y="24"/>
                </a:cxn>
                <a:cxn ang="0">
                  <a:pos x="14" y="24"/>
                </a:cxn>
              </a:cxnLst>
              <a:rect l="0" t="0" r="r" b="b"/>
              <a:pathLst>
                <a:path w="28" h="28">
                  <a:moveTo>
                    <a:pt x="14" y="24"/>
                  </a:moveTo>
                  <a:lnTo>
                    <a:pt x="14" y="24"/>
                  </a:lnTo>
                  <a:lnTo>
                    <a:pt x="10" y="24"/>
                  </a:lnTo>
                  <a:lnTo>
                    <a:pt x="10" y="24"/>
                  </a:lnTo>
                  <a:lnTo>
                    <a:pt x="8" y="20"/>
                  </a:lnTo>
                  <a:lnTo>
                    <a:pt x="0" y="20"/>
                  </a:lnTo>
                  <a:lnTo>
                    <a:pt x="0" y="20"/>
                  </a:lnTo>
                  <a:lnTo>
                    <a:pt x="2" y="24"/>
                  </a:lnTo>
                  <a:lnTo>
                    <a:pt x="4" y="26"/>
                  </a:lnTo>
                  <a:lnTo>
                    <a:pt x="4" y="26"/>
                  </a:lnTo>
                  <a:lnTo>
                    <a:pt x="8" y="28"/>
                  </a:lnTo>
                  <a:lnTo>
                    <a:pt x="14" y="28"/>
                  </a:lnTo>
                  <a:lnTo>
                    <a:pt x="14" y="28"/>
                  </a:lnTo>
                  <a:lnTo>
                    <a:pt x="20" y="28"/>
                  </a:lnTo>
                  <a:lnTo>
                    <a:pt x="24" y="24"/>
                  </a:lnTo>
                  <a:lnTo>
                    <a:pt x="24" y="24"/>
                  </a:lnTo>
                  <a:lnTo>
                    <a:pt x="26" y="22"/>
                  </a:lnTo>
                  <a:lnTo>
                    <a:pt x="28" y="18"/>
                  </a:lnTo>
                  <a:lnTo>
                    <a:pt x="28" y="18"/>
                  </a:lnTo>
                  <a:lnTo>
                    <a:pt x="26" y="14"/>
                  </a:lnTo>
                  <a:lnTo>
                    <a:pt x="24" y="12"/>
                  </a:lnTo>
                  <a:lnTo>
                    <a:pt x="24" y="12"/>
                  </a:lnTo>
                  <a:lnTo>
                    <a:pt x="20" y="10"/>
                  </a:lnTo>
                  <a:lnTo>
                    <a:pt x="14" y="8"/>
                  </a:lnTo>
                  <a:lnTo>
                    <a:pt x="14" y="8"/>
                  </a:lnTo>
                  <a:lnTo>
                    <a:pt x="10" y="10"/>
                  </a:lnTo>
                  <a:lnTo>
                    <a:pt x="10" y="4"/>
                  </a:lnTo>
                  <a:lnTo>
                    <a:pt x="26" y="4"/>
                  </a:lnTo>
                  <a:lnTo>
                    <a:pt x="26" y="0"/>
                  </a:lnTo>
                  <a:lnTo>
                    <a:pt x="6" y="0"/>
                  </a:lnTo>
                  <a:lnTo>
                    <a:pt x="2" y="14"/>
                  </a:lnTo>
                  <a:lnTo>
                    <a:pt x="8" y="16"/>
                  </a:lnTo>
                  <a:lnTo>
                    <a:pt x="8" y="16"/>
                  </a:lnTo>
                  <a:lnTo>
                    <a:pt x="14" y="14"/>
                  </a:lnTo>
                  <a:lnTo>
                    <a:pt x="14" y="14"/>
                  </a:lnTo>
                  <a:lnTo>
                    <a:pt x="18" y="14"/>
                  </a:lnTo>
                  <a:lnTo>
                    <a:pt x="18" y="14"/>
                  </a:lnTo>
                  <a:lnTo>
                    <a:pt x="20" y="18"/>
                  </a:lnTo>
                  <a:lnTo>
                    <a:pt x="20" y="18"/>
                  </a:lnTo>
                  <a:lnTo>
                    <a:pt x="18" y="22"/>
                  </a:lnTo>
                  <a:lnTo>
                    <a:pt x="18" y="22"/>
                  </a:lnTo>
                  <a:lnTo>
                    <a:pt x="14" y="24"/>
                  </a:lnTo>
                  <a:lnTo>
                    <a:pt x="1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15" name="Freeform 1059"/>
            <p:cNvSpPr>
              <a:spLocks/>
            </p:cNvSpPr>
            <p:nvPr/>
          </p:nvSpPr>
          <p:spPr bwMode="auto">
            <a:xfrm>
              <a:off x="9793288" y="-4030663"/>
              <a:ext cx="41275" cy="47625"/>
            </a:xfrm>
            <a:custGeom>
              <a:avLst/>
              <a:gdLst/>
              <a:ahLst/>
              <a:cxnLst>
                <a:cxn ang="0">
                  <a:pos x="12" y="18"/>
                </a:cxn>
                <a:cxn ang="0">
                  <a:pos x="12" y="18"/>
                </a:cxn>
                <a:cxn ang="0">
                  <a:pos x="2" y="24"/>
                </a:cxn>
                <a:cxn ang="0">
                  <a:pos x="2" y="24"/>
                </a:cxn>
                <a:cxn ang="0">
                  <a:pos x="0" y="30"/>
                </a:cxn>
                <a:cxn ang="0">
                  <a:pos x="26" y="30"/>
                </a:cxn>
                <a:cxn ang="0">
                  <a:pos x="26" y="26"/>
                </a:cxn>
                <a:cxn ang="0">
                  <a:pos x="12" y="26"/>
                </a:cxn>
                <a:cxn ang="0">
                  <a:pos x="12" y="26"/>
                </a:cxn>
                <a:cxn ang="0">
                  <a:pos x="14" y="24"/>
                </a:cxn>
                <a:cxn ang="0">
                  <a:pos x="14" y="24"/>
                </a:cxn>
                <a:cxn ang="0">
                  <a:pos x="18" y="20"/>
                </a:cxn>
                <a:cxn ang="0">
                  <a:pos x="18" y="20"/>
                </a:cxn>
                <a:cxn ang="0">
                  <a:pos x="22" y="16"/>
                </a:cxn>
                <a:cxn ang="0">
                  <a:pos x="22" y="16"/>
                </a:cxn>
                <a:cxn ang="0">
                  <a:pos x="26" y="12"/>
                </a:cxn>
                <a:cxn ang="0">
                  <a:pos x="26" y="12"/>
                </a:cxn>
                <a:cxn ang="0">
                  <a:pos x="26" y="8"/>
                </a:cxn>
                <a:cxn ang="0">
                  <a:pos x="26" y="8"/>
                </a:cxn>
                <a:cxn ang="0">
                  <a:pos x="26" y="6"/>
                </a:cxn>
                <a:cxn ang="0">
                  <a:pos x="24" y="4"/>
                </a:cxn>
                <a:cxn ang="0">
                  <a:pos x="24" y="4"/>
                </a:cxn>
                <a:cxn ang="0">
                  <a:pos x="20" y="2"/>
                </a:cxn>
                <a:cxn ang="0">
                  <a:pos x="14" y="0"/>
                </a:cxn>
                <a:cxn ang="0">
                  <a:pos x="14" y="0"/>
                </a:cxn>
                <a:cxn ang="0">
                  <a:pos x="6" y="2"/>
                </a:cxn>
                <a:cxn ang="0">
                  <a:pos x="6" y="2"/>
                </a:cxn>
                <a:cxn ang="0">
                  <a:pos x="2" y="6"/>
                </a:cxn>
                <a:cxn ang="0">
                  <a:pos x="0" y="10"/>
                </a:cxn>
                <a:cxn ang="0">
                  <a:pos x="8" y="10"/>
                </a:cxn>
                <a:cxn ang="0">
                  <a:pos x="8" y="10"/>
                </a:cxn>
                <a:cxn ang="0">
                  <a:pos x="10" y="6"/>
                </a:cxn>
                <a:cxn ang="0">
                  <a:pos x="10" y="6"/>
                </a:cxn>
                <a:cxn ang="0">
                  <a:pos x="14" y="6"/>
                </a:cxn>
                <a:cxn ang="0">
                  <a:pos x="14" y="6"/>
                </a:cxn>
                <a:cxn ang="0">
                  <a:pos x="18" y="6"/>
                </a:cxn>
                <a:cxn ang="0">
                  <a:pos x="18" y="6"/>
                </a:cxn>
                <a:cxn ang="0">
                  <a:pos x="20" y="10"/>
                </a:cxn>
                <a:cxn ang="0">
                  <a:pos x="20" y="10"/>
                </a:cxn>
                <a:cxn ang="0">
                  <a:pos x="18" y="12"/>
                </a:cxn>
                <a:cxn ang="0">
                  <a:pos x="18" y="12"/>
                </a:cxn>
                <a:cxn ang="0">
                  <a:pos x="12" y="18"/>
                </a:cxn>
                <a:cxn ang="0">
                  <a:pos x="12" y="18"/>
                </a:cxn>
              </a:cxnLst>
              <a:rect l="0" t="0" r="r" b="b"/>
              <a:pathLst>
                <a:path w="26" h="30">
                  <a:moveTo>
                    <a:pt x="12" y="18"/>
                  </a:moveTo>
                  <a:lnTo>
                    <a:pt x="12" y="18"/>
                  </a:lnTo>
                  <a:lnTo>
                    <a:pt x="2" y="24"/>
                  </a:lnTo>
                  <a:lnTo>
                    <a:pt x="2" y="24"/>
                  </a:lnTo>
                  <a:lnTo>
                    <a:pt x="0" y="30"/>
                  </a:lnTo>
                  <a:lnTo>
                    <a:pt x="26" y="30"/>
                  </a:lnTo>
                  <a:lnTo>
                    <a:pt x="26" y="26"/>
                  </a:lnTo>
                  <a:lnTo>
                    <a:pt x="12" y="26"/>
                  </a:lnTo>
                  <a:lnTo>
                    <a:pt x="12" y="26"/>
                  </a:lnTo>
                  <a:lnTo>
                    <a:pt x="14" y="24"/>
                  </a:lnTo>
                  <a:lnTo>
                    <a:pt x="14" y="24"/>
                  </a:lnTo>
                  <a:lnTo>
                    <a:pt x="18" y="20"/>
                  </a:lnTo>
                  <a:lnTo>
                    <a:pt x="18" y="20"/>
                  </a:lnTo>
                  <a:lnTo>
                    <a:pt x="22" y="16"/>
                  </a:lnTo>
                  <a:lnTo>
                    <a:pt x="22" y="16"/>
                  </a:lnTo>
                  <a:lnTo>
                    <a:pt x="26" y="12"/>
                  </a:lnTo>
                  <a:lnTo>
                    <a:pt x="26" y="12"/>
                  </a:lnTo>
                  <a:lnTo>
                    <a:pt x="26" y="8"/>
                  </a:lnTo>
                  <a:lnTo>
                    <a:pt x="26" y="8"/>
                  </a:lnTo>
                  <a:lnTo>
                    <a:pt x="26" y="6"/>
                  </a:lnTo>
                  <a:lnTo>
                    <a:pt x="24" y="4"/>
                  </a:lnTo>
                  <a:lnTo>
                    <a:pt x="24" y="4"/>
                  </a:lnTo>
                  <a:lnTo>
                    <a:pt x="20" y="2"/>
                  </a:lnTo>
                  <a:lnTo>
                    <a:pt x="14" y="0"/>
                  </a:lnTo>
                  <a:lnTo>
                    <a:pt x="14" y="0"/>
                  </a:lnTo>
                  <a:lnTo>
                    <a:pt x="6" y="2"/>
                  </a:lnTo>
                  <a:lnTo>
                    <a:pt x="6" y="2"/>
                  </a:lnTo>
                  <a:lnTo>
                    <a:pt x="2" y="6"/>
                  </a:lnTo>
                  <a:lnTo>
                    <a:pt x="0" y="10"/>
                  </a:lnTo>
                  <a:lnTo>
                    <a:pt x="8" y="10"/>
                  </a:lnTo>
                  <a:lnTo>
                    <a:pt x="8" y="10"/>
                  </a:lnTo>
                  <a:lnTo>
                    <a:pt x="10" y="6"/>
                  </a:lnTo>
                  <a:lnTo>
                    <a:pt x="10" y="6"/>
                  </a:lnTo>
                  <a:lnTo>
                    <a:pt x="14" y="6"/>
                  </a:lnTo>
                  <a:lnTo>
                    <a:pt x="14" y="6"/>
                  </a:lnTo>
                  <a:lnTo>
                    <a:pt x="18" y="6"/>
                  </a:lnTo>
                  <a:lnTo>
                    <a:pt x="18" y="6"/>
                  </a:lnTo>
                  <a:lnTo>
                    <a:pt x="20" y="10"/>
                  </a:lnTo>
                  <a:lnTo>
                    <a:pt x="20" y="10"/>
                  </a:lnTo>
                  <a:lnTo>
                    <a:pt x="18" y="12"/>
                  </a:lnTo>
                  <a:lnTo>
                    <a:pt x="18" y="12"/>
                  </a:lnTo>
                  <a:lnTo>
                    <a:pt x="12" y="18"/>
                  </a:lnTo>
                  <a:lnTo>
                    <a:pt x="12" y="1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16" name="Freeform 1060"/>
            <p:cNvSpPr>
              <a:spLocks/>
            </p:cNvSpPr>
            <p:nvPr/>
          </p:nvSpPr>
          <p:spPr bwMode="auto">
            <a:xfrm>
              <a:off x="8961438" y="-1744663"/>
              <a:ext cx="82550" cy="47625"/>
            </a:xfrm>
            <a:custGeom>
              <a:avLst/>
              <a:gdLst/>
              <a:ahLst/>
              <a:cxnLst>
                <a:cxn ang="0">
                  <a:pos x="0" y="0"/>
                </a:cxn>
                <a:cxn ang="0">
                  <a:pos x="0" y="14"/>
                </a:cxn>
                <a:cxn ang="0">
                  <a:pos x="0" y="30"/>
                </a:cxn>
                <a:cxn ang="0">
                  <a:pos x="26" y="22"/>
                </a:cxn>
                <a:cxn ang="0">
                  <a:pos x="52" y="14"/>
                </a:cxn>
                <a:cxn ang="0">
                  <a:pos x="26" y="8"/>
                </a:cxn>
                <a:cxn ang="0">
                  <a:pos x="0" y="0"/>
                </a:cxn>
              </a:cxnLst>
              <a:rect l="0" t="0" r="r" b="b"/>
              <a:pathLst>
                <a:path w="52" h="30">
                  <a:moveTo>
                    <a:pt x="0" y="0"/>
                  </a:moveTo>
                  <a:lnTo>
                    <a:pt x="0" y="14"/>
                  </a:lnTo>
                  <a:lnTo>
                    <a:pt x="0" y="30"/>
                  </a:lnTo>
                  <a:lnTo>
                    <a:pt x="26" y="22"/>
                  </a:lnTo>
                  <a:lnTo>
                    <a:pt x="52" y="14"/>
                  </a:lnTo>
                  <a:lnTo>
                    <a:pt x="26" y="8"/>
                  </a:lnTo>
                  <a:lnTo>
                    <a:pt x="0"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17" name="Freeform 1061"/>
            <p:cNvSpPr>
              <a:spLocks/>
            </p:cNvSpPr>
            <p:nvPr/>
          </p:nvSpPr>
          <p:spPr bwMode="auto">
            <a:xfrm>
              <a:off x="9024938" y="-1779588"/>
              <a:ext cx="31750" cy="47625"/>
            </a:xfrm>
            <a:custGeom>
              <a:avLst/>
              <a:gdLst/>
              <a:ahLst/>
              <a:cxnLst>
                <a:cxn ang="0">
                  <a:pos x="14" y="14"/>
                </a:cxn>
                <a:cxn ang="0">
                  <a:pos x="14" y="14"/>
                </a:cxn>
                <a:cxn ang="0">
                  <a:pos x="16" y="10"/>
                </a:cxn>
                <a:cxn ang="0">
                  <a:pos x="18" y="8"/>
                </a:cxn>
                <a:cxn ang="0">
                  <a:pos x="18" y="8"/>
                </a:cxn>
                <a:cxn ang="0">
                  <a:pos x="16" y="2"/>
                </a:cxn>
                <a:cxn ang="0">
                  <a:pos x="16" y="2"/>
                </a:cxn>
                <a:cxn ang="0">
                  <a:pos x="14" y="0"/>
                </a:cxn>
                <a:cxn ang="0">
                  <a:pos x="10" y="0"/>
                </a:cxn>
                <a:cxn ang="0">
                  <a:pos x="10" y="0"/>
                </a:cxn>
                <a:cxn ang="0">
                  <a:pos x="6" y="2"/>
                </a:cxn>
                <a:cxn ang="0">
                  <a:pos x="6" y="2"/>
                </a:cxn>
                <a:cxn ang="0">
                  <a:pos x="2" y="4"/>
                </a:cxn>
                <a:cxn ang="0">
                  <a:pos x="2" y="4"/>
                </a:cxn>
                <a:cxn ang="0">
                  <a:pos x="0" y="8"/>
                </a:cxn>
                <a:cxn ang="0">
                  <a:pos x="6" y="8"/>
                </a:cxn>
                <a:cxn ang="0">
                  <a:pos x="6" y="8"/>
                </a:cxn>
                <a:cxn ang="0">
                  <a:pos x="8" y="6"/>
                </a:cxn>
                <a:cxn ang="0">
                  <a:pos x="8" y="6"/>
                </a:cxn>
                <a:cxn ang="0">
                  <a:pos x="10" y="4"/>
                </a:cxn>
                <a:cxn ang="0">
                  <a:pos x="10" y="4"/>
                </a:cxn>
                <a:cxn ang="0">
                  <a:pos x="12" y="6"/>
                </a:cxn>
                <a:cxn ang="0">
                  <a:pos x="12" y="6"/>
                </a:cxn>
                <a:cxn ang="0">
                  <a:pos x="12" y="8"/>
                </a:cxn>
                <a:cxn ang="0">
                  <a:pos x="12" y="8"/>
                </a:cxn>
                <a:cxn ang="0">
                  <a:pos x="12" y="10"/>
                </a:cxn>
                <a:cxn ang="0">
                  <a:pos x="12" y="10"/>
                </a:cxn>
                <a:cxn ang="0">
                  <a:pos x="8" y="12"/>
                </a:cxn>
                <a:cxn ang="0">
                  <a:pos x="8" y="16"/>
                </a:cxn>
                <a:cxn ang="0">
                  <a:pos x="8" y="16"/>
                </a:cxn>
                <a:cxn ang="0">
                  <a:pos x="10" y="16"/>
                </a:cxn>
                <a:cxn ang="0">
                  <a:pos x="10" y="16"/>
                </a:cxn>
                <a:cxn ang="0">
                  <a:pos x="12" y="16"/>
                </a:cxn>
                <a:cxn ang="0">
                  <a:pos x="12" y="16"/>
                </a:cxn>
                <a:cxn ang="0">
                  <a:pos x="14" y="20"/>
                </a:cxn>
                <a:cxn ang="0">
                  <a:pos x="14" y="20"/>
                </a:cxn>
                <a:cxn ang="0">
                  <a:pos x="12" y="24"/>
                </a:cxn>
                <a:cxn ang="0">
                  <a:pos x="12" y="24"/>
                </a:cxn>
                <a:cxn ang="0">
                  <a:pos x="10" y="24"/>
                </a:cxn>
                <a:cxn ang="0">
                  <a:pos x="10" y="24"/>
                </a:cxn>
                <a:cxn ang="0">
                  <a:pos x="8" y="24"/>
                </a:cxn>
                <a:cxn ang="0">
                  <a:pos x="8" y="24"/>
                </a:cxn>
                <a:cxn ang="0">
                  <a:pos x="6" y="20"/>
                </a:cxn>
                <a:cxn ang="0">
                  <a:pos x="0" y="22"/>
                </a:cxn>
                <a:cxn ang="0">
                  <a:pos x="0" y="22"/>
                </a:cxn>
                <a:cxn ang="0">
                  <a:pos x="2" y="24"/>
                </a:cxn>
                <a:cxn ang="0">
                  <a:pos x="4" y="28"/>
                </a:cxn>
                <a:cxn ang="0">
                  <a:pos x="4" y="28"/>
                </a:cxn>
                <a:cxn ang="0">
                  <a:pos x="6" y="28"/>
                </a:cxn>
                <a:cxn ang="0">
                  <a:pos x="10" y="30"/>
                </a:cxn>
                <a:cxn ang="0">
                  <a:pos x="10" y="30"/>
                </a:cxn>
                <a:cxn ang="0">
                  <a:pos x="14" y="28"/>
                </a:cxn>
                <a:cxn ang="0">
                  <a:pos x="16" y="26"/>
                </a:cxn>
                <a:cxn ang="0">
                  <a:pos x="16" y="26"/>
                </a:cxn>
                <a:cxn ang="0">
                  <a:pos x="18" y="24"/>
                </a:cxn>
                <a:cxn ang="0">
                  <a:pos x="20" y="20"/>
                </a:cxn>
                <a:cxn ang="0">
                  <a:pos x="20" y="20"/>
                </a:cxn>
                <a:cxn ang="0">
                  <a:pos x="18" y="16"/>
                </a:cxn>
                <a:cxn ang="0">
                  <a:pos x="18" y="16"/>
                </a:cxn>
                <a:cxn ang="0">
                  <a:pos x="14" y="14"/>
                </a:cxn>
                <a:cxn ang="0">
                  <a:pos x="14" y="14"/>
                </a:cxn>
              </a:cxnLst>
              <a:rect l="0" t="0" r="r" b="b"/>
              <a:pathLst>
                <a:path w="20" h="30">
                  <a:moveTo>
                    <a:pt x="14" y="14"/>
                  </a:moveTo>
                  <a:lnTo>
                    <a:pt x="14" y="14"/>
                  </a:lnTo>
                  <a:lnTo>
                    <a:pt x="16" y="10"/>
                  </a:lnTo>
                  <a:lnTo>
                    <a:pt x="18" y="8"/>
                  </a:lnTo>
                  <a:lnTo>
                    <a:pt x="18" y="8"/>
                  </a:lnTo>
                  <a:lnTo>
                    <a:pt x="16" y="2"/>
                  </a:lnTo>
                  <a:lnTo>
                    <a:pt x="16" y="2"/>
                  </a:lnTo>
                  <a:lnTo>
                    <a:pt x="14" y="0"/>
                  </a:lnTo>
                  <a:lnTo>
                    <a:pt x="10" y="0"/>
                  </a:lnTo>
                  <a:lnTo>
                    <a:pt x="10" y="0"/>
                  </a:lnTo>
                  <a:lnTo>
                    <a:pt x="6" y="2"/>
                  </a:lnTo>
                  <a:lnTo>
                    <a:pt x="6" y="2"/>
                  </a:lnTo>
                  <a:lnTo>
                    <a:pt x="2" y="4"/>
                  </a:lnTo>
                  <a:lnTo>
                    <a:pt x="2" y="4"/>
                  </a:lnTo>
                  <a:lnTo>
                    <a:pt x="0" y="8"/>
                  </a:lnTo>
                  <a:lnTo>
                    <a:pt x="6" y="8"/>
                  </a:lnTo>
                  <a:lnTo>
                    <a:pt x="6" y="8"/>
                  </a:lnTo>
                  <a:lnTo>
                    <a:pt x="8" y="6"/>
                  </a:lnTo>
                  <a:lnTo>
                    <a:pt x="8" y="6"/>
                  </a:lnTo>
                  <a:lnTo>
                    <a:pt x="10" y="4"/>
                  </a:lnTo>
                  <a:lnTo>
                    <a:pt x="10" y="4"/>
                  </a:lnTo>
                  <a:lnTo>
                    <a:pt x="12" y="6"/>
                  </a:lnTo>
                  <a:lnTo>
                    <a:pt x="12" y="6"/>
                  </a:lnTo>
                  <a:lnTo>
                    <a:pt x="12" y="8"/>
                  </a:lnTo>
                  <a:lnTo>
                    <a:pt x="12" y="8"/>
                  </a:lnTo>
                  <a:lnTo>
                    <a:pt x="12" y="10"/>
                  </a:lnTo>
                  <a:lnTo>
                    <a:pt x="12" y="10"/>
                  </a:lnTo>
                  <a:lnTo>
                    <a:pt x="8" y="12"/>
                  </a:lnTo>
                  <a:lnTo>
                    <a:pt x="8" y="16"/>
                  </a:lnTo>
                  <a:lnTo>
                    <a:pt x="8" y="16"/>
                  </a:lnTo>
                  <a:lnTo>
                    <a:pt x="10" y="16"/>
                  </a:lnTo>
                  <a:lnTo>
                    <a:pt x="10" y="16"/>
                  </a:lnTo>
                  <a:lnTo>
                    <a:pt x="12" y="16"/>
                  </a:lnTo>
                  <a:lnTo>
                    <a:pt x="12" y="16"/>
                  </a:lnTo>
                  <a:lnTo>
                    <a:pt x="14" y="20"/>
                  </a:lnTo>
                  <a:lnTo>
                    <a:pt x="14" y="20"/>
                  </a:lnTo>
                  <a:lnTo>
                    <a:pt x="12" y="24"/>
                  </a:lnTo>
                  <a:lnTo>
                    <a:pt x="12" y="24"/>
                  </a:lnTo>
                  <a:lnTo>
                    <a:pt x="10" y="24"/>
                  </a:lnTo>
                  <a:lnTo>
                    <a:pt x="10" y="24"/>
                  </a:lnTo>
                  <a:lnTo>
                    <a:pt x="8" y="24"/>
                  </a:lnTo>
                  <a:lnTo>
                    <a:pt x="8" y="24"/>
                  </a:lnTo>
                  <a:lnTo>
                    <a:pt x="6" y="20"/>
                  </a:lnTo>
                  <a:lnTo>
                    <a:pt x="0" y="22"/>
                  </a:lnTo>
                  <a:lnTo>
                    <a:pt x="0" y="22"/>
                  </a:lnTo>
                  <a:lnTo>
                    <a:pt x="2" y="24"/>
                  </a:lnTo>
                  <a:lnTo>
                    <a:pt x="4" y="28"/>
                  </a:lnTo>
                  <a:lnTo>
                    <a:pt x="4" y="28"/>
                  </a:lnTo>
                  <a:lnTo>
                    <a:pt x="6" y="28"/>
                  </a:lnTo>
                  <a:lnTo>
                    <a:pt x="10" y="30"/>
                  </a:lnTo>
                  <a:lnTo>
                    <a:pt x="10" y="30"/>
                  </a:lnTo>
                  <a:lnTo>
                    <a:pt x="14" y="28"/>
                  </a:lnTo>
                  <a:lnTo>
                    <a:pt x="16" y="26"/>
                  </a:lnTo>
                  <a:lnTo>
                    <a:pt x="16" y="26"/>
                  </a:lnTo>
                  <a:lnTo>
                    <a:pt x="18" y="24"/>
                  </a:lnTo>
                  <a:lnTo>
                    <a:pt x="20" y="20"/>
                  </a:lnTo>
                  <a:lnTo>
                    <a:pt x="20" y="20"/>
                  </a:lnTo>
                  <a:lnTo>
                    <a:pt x="18" y="16"/>
                  </a:lnTo>
                  <a:lnTo>
                    <a:pt x="18" y="16"/>
                  </a:lnTo>
                  <a:lnTo>
                    <a:pt x="14" y="14"/>
                  </a:lnTo>
                  <a:lnTo>
                    <a:pt x="14" y="1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18" name="Freeform 1062"/>
            <p:cNvSpPr>
              <a:spLocks/>
            </p:cNvSpPr>
            <p:nvPr/>
          </p:nvSpPr>
          <p:spPr bwMode="auto">
            <a:xfrm>
              <a:off x="8199438" y="-1779588"/>
              <a:ext cx="38100" cy="69850"/>
            </a:xfrm>
            <a:custGeom>
              <a:avLst/>
              <a:gdLst/>
              <a:ahLst/>
              <a:cxnLst>
                <a:cxn ang="0">
                  <a:pos x="20" y="20"/>
                </a:cxn>
                <a:cxn ang="0">
                  <a:pos x="22" y="16"/>
                </a:cxn>
                <a:cxn ang="0">
                  <a:pos x="24" y="12"/>
                </a:cxn>
                <a:cxn ang="0">
                  <a:pos x="20" y="4"/>
                </a:cxn>
                <a:cxn ang="0">
                  <a:pos x="16" y="2"/>
                </a:cxn>
                <a:cxn ang="0">
                  <a:pos x="10" y="0"/>
                </a:cxn>
                <a:cxn ang="0">
                  <a:pos x="2" y="2"/>
                </a:cxn>
                <a:cxn ang="0">
                  <a:pos x="0" y="6"/>
                </a:cxn>
                <a:cxn ang="0">
                  <a:pos x="0" y="14"/>
                </a:cxn>
                <a:cxn ang="0">
                  <a:pos x="10" y="10"/>
                </a:cxn>
                <a:cxn ang="0">
                  <a:pos x="10" y="8"/>
                </a:cxn>
                <a:cxn ang="0">
                  <a:pos x="12" y="6"/>
                </a:cxn>
                <a:cxn ang="0">
                  <a:pos x="12" y="8"/>
                </a:cxn>
                <a:cxn ang="0">
                  <a:pos x="14" y="10"/>
                </a:cxn>
                <a:cxn ang="0">
                  <a:pos x="14" y="12"/>
                </a:cxn>
                <a:cxn ang="0">
                  <a:pos x="12" y="16"/>
                </a:cxn>
                <a:cxn ang="0">
                  <a:pos x="12" y="18"/>
                </a:cxn>
                <a:cxn ang="0">
                  <a:pos x="8" y="24"/>
                </a:cxn>
                <a:cxn ang="0">
                  <a:pos x="12" y="24"/>
                </a:cxn>
                <a:cxn ang="0">
                  <a:pos x="12" y="26"/>
                </a:cxn>
                <a:cxn ang="0">
                  <a:pos x="14" y="28"/>
                </a:cxn>
                <a:cxn ang="0">
                  <a:pos x="14" y="32"/>
                </a:cxn>
                <a:cxn ang="0">
                  <a:pos x="12" y="36"/>
                </a:cxn>
                <a:cxn ang="0">
                  <a:pos x="12" y="38"/>
                </a:cxn>
                <a:cxn ang="0">
                  <a:pos x="10" y="36"/>
                </a:cxn>
                <a:cxn ang="0">
                  <a:pos x="10" y="26"/>
                </a:cxn>
                <a:cxn ang="0">
                  <a:pos x="0" y="30"/>
                </a:cxn>
                <a:cxn ang="0">
                  <a:pos x="0" y="38"/>
                </a:cxn>
                <a:cxn ang="0">
                  <a:pos x="4" y="42"/>
                </a:cxn>
                <a:cxn ang="0">
                  <a:pos x="12" y="44"/>
                </a:cxn>
                <a:cxn ang="0">
                  <a:pos x="18" y="42"/>
                </a:cxn>
                <a:cxn ang="0">
                  <a:pos x="22" y="38"/>
                </a:cxn>
                <a:cxn ang="0">
                  <a:pos x="24" y="30"/>
                </a:cxn>
                <a:cxn ang="0">
                  <a:pos x="22" y="22"/>
                </a:cxn>
                <a:cxn ang="0">
                  <a:pos x="20" y="20"/>
                </a:cxn>
              </a:cxnLst>
              <a:rect l="0" t="0" r="r" b="b"/>
              <a:pathLst>
                <a:path w="24" h="44">
                  <a:moveTo>
                    <a:pt x="20" y="20"/>
                  </a:moveTo>
                  <a:lnTo>
                    <a:pt x="20" y="20"/>
                  </a:lnTo>
                  <a:lnTo>
                    <a:pt x="22" y="16"/>
                  </a:lnTo>
                  <a:lnTo>
                    <a:pt x="22" y="16"/>
                  </a:lnTo>
                  <a:lnTo>
                    <a:pt x="24" y="12"/>
                  </a:lnTo>
                  <a:lnTo>
                    <a:pt x="24" y="12"/>
                  </a:lnTo>
                  <a:lnTo>
                    <a:pt x="22" y="6"/>
                  </a:lnTo>
                  <a:lnTo>
                    <a:pt x="20" y="4"/>
                  </a:lnTo>
                  <a:lnTo>
                    <a:pt x="20" y="4"/>
                  </a:lnTo>
                  <a:lnTo>
                    <a:pt x="16" y="2"/>
                  </a:lnTo>
                  <a:lnTo>
                    <a:pt x="10" y="0"/>
                  </a:lnTo>
                  <a:lnTo>
                    <a:pt x="10" y="0"/>
                  </a:lnTo>
                  <a:lnTo>
                    <a:pt x="6" y="2"/>
                  </a:lnTo>
                  <a:lnTo>
                    <a:pt x="2" y="2"/>
                  </a:lnTo>
                  <a:lnTo>
                    <a:pt x="2" y="2"/>
                  </a:lnTo>
                  <a:lnTo>
                    <a:pt x="0" y="6"/>
                  </a:lnTo>
                  <a:lnTo>
                    <a:pt x="0" y="10"/>
                  </a:lnTo>
                  <a:lnTo>
                    <a:pt x="0" y="14"/>
                  </a:lnTo>
                  <a:lnTo>
                    <a:pt x="10" y="14"/>
                  </a:lnTo>
                  <a:lnTo>
                    <a:pt x="10" y="10"/>
                  </a:lnTo>
                  <a:lnTo>
                    <a:pt x="10" y="10"/>
                  </a:lnTo>
                  <a:lnTo>
                    <a:pt x="10" y="8"/>
                  </a:lnTo>
                  <a:lnTo>
                    <a:pt x="10" y="8"/>
                  </a:lnTo>
                  <a:lnTo>
                    <a:pt x="12" y="6"/>
                  </a:lnTo>
                  <a:lnTo>
                    <a:pt x="12" y="6"/>
                  </a:lnTo>
                  <a:lnTo>
                    <a:pt x="12" y="8"/>
                  </a:lnTo>
                  <a:lnTo>
                    <a:pt x="12" y="8"/>
                  </a:lnTo>
                  <a:lnTo>
                    <a:pt x="14" y="10"/>
                  </a:lnTo>
                  <a:lnTo>
                    <a:pt x="14" y="12"/>
                  </a:lnTo>
                  <a:lnTo>
                    <a:pt x="14" y="12"/>
                  </a:lnTo>
                  <a:lnTo>
                    <a:pt x="12" y="16"/>
                  </a:lnTo>
                  <a:lnTo>
                    <a:pt x="12" y="16"/>
                  </a:lnTo>
                  <a:lnTo>
                    <a:pt x="12" y="18"/>
                  </a:lnTo>
                  <a:lnTo>
                    <a:pt x="12" y="18"/>
                  </a:lnTo>
                  <a:lnTo>
                    <a:pt x="8" y="18"/>
                  </a:lnTo>
                  <a:lnTo>
                    <a:pt x="8" y="24"/>
                  </a:lnTo>
                  <a:lnTo>
                    <a:pt x="8" y="24"/>
                  </a:lnTo>
                  <a:lnTo>
                    <a:pt x="12" y="24"/>
                  </a:lnTo>
                  <a:lnTo>
                    <a:pt x="12" y="24"/>
                  </a:lnTo>
                  <a:lnTo>
                    <a:pt x="12" y="26"/>
                  </a:lnTo>
                  <a:lnTo>
                    <a:pt x="12" y="26"/>
                  </a:lnTo>
                  <a:lnTo>
                    <a:pt x="14" y="28"/>
                  </a:lnTo>
                  <a:lnTo>
                    <a:pt x="14" y="32"/>
                  </a:lnTo>
                  <a:lnTo>
                    <a:pt x="14" y="32"/>
                  </a:lnTo>
                  <a:lnTo>
                    <a:pt x="12" y="36"/>
                  </a:lnTo>
                  <a:lnTo>
                    <a:pt x="12" y="36"/>
                  </a:lnTo>
                  <a:lnTo>
                    <a:pt x="12" y="38"/>
                  </a:lnTo>
                  <a:lnTo>
                    <a:pt x="12" y="38"/>
                  </a:lnTo>
                  <a:lnTo>
                    <a:pt x="10" y="36"/>
                  </a:lnTo>
                  <a:lnTo>
                    <a:pt x="10" y="36"/>
                  </a:lnTo>
                  <a:lnTo>
                    <a:pt x="10" y="34"/>
                  </a:lnTo>
                  <a:lnTo>
                    <a:pt x="10" y="26"/>
                  </a:lnTo>
                  <a:lnTo>
                    <a:pt x="0" y="26"/>
                  </a:lnTo>
                  <a:lnTo>
                    <a:pt x="0" y="30"/>
                  </a:lnTo>
                  <a:lnTo>
                    <a:pt x="0" y="30"/>
                  </a:lnTo>
                  <a:lnTo>
                    <a:pt x="0" y="38"/>
                  </a:lnTo>
                  <a:lnTo>
                    <a:pt x="0" y="38"/>
                  </a:lnTo>
                  <a:lnTo>
                    <a:pt x="4" y="42"/>
                  </a:lnTo>
                  <a:lnTo>
                    <a:pt x="4" y="42"/>
                  </a:lnTo>
                  <a:lnTo>
                    <a:pt x="12" y="44"/>
                  </a:lnTo>
                  <a:lnTo>
                    <a:pt x="12" y="44"/>
                  </a:lnTo>
                  <a:lnTo>
                    <a:pt x="18" y="42"/>
                  </a:lnTo>
                  <a:lnTo>
                    <a:pt x="18" y="42"/>
                  </a:lnTo>
                  <a:lnTo>
                    <a:pt x="22" y="38"/>
                  </a:lnTo>
                  <a:lnTo>
                    <a:pt x="22" y="38"/>
                  </a:lnTo>
                  <a:lnTo>
                    <a:pt x="24" y="30"/>
                  </a:lnTo>
                  <a:lnTo>
                    <a:pt x="24" y="30"/>
                  </a:lnTo>
                  <a:lnTo>
                    <a:pt x="22" y="22"/>
                  </a:lnTo>
                  <a:lnTo>
                    <a:pt x="22" y="22"/>
                  </a:lnTo>
                  <a:lnTo>
                    <a:pt x="20" y="20"/>
                  </a:lnTo>
                  <a:lnTo>
                    <a:pt x="20"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19" name="Freeform 1063"/>
            <p:cNvSpPr>
              <a:spLocks/>
            </p:cNvSpPr>
            <p:nvPr/>
          </p:nvSpPr>
          <p:spPr bwMode="auto">
            <a:xfrm>
              <a:off x="8345488" y="-1776413"/>
              <a:ext cx="95250" cy="69850"/>
            </a:xfrm>
            <a:custGeom>
              <a:avLst/>
              <a:gdLst/>
              <a:ahLst/>
              <a:cxnLst>
                <a:cxn ang="0">
                  <a:pos x="0" y="44"/>
                </a:cxn>
                <a:cxn ang="0">
                  <a:pos x="12" y="44"/>
                </a:cxn>
                <a:cxn ang="0">
                  <a:pos x="12" y="24"/>
                </a:cxn>
                <a:cxn ang="0">
                  <a:pos x="24" y="24"/>
                </a:cxn>
                <a:cxn ang="0">
                  <a:pos x="24" y="44"/>
                </a:cxn>
                <a:cxn ang="0">
                  <a:pos x="24" y="44"/>
                </a:cxn>
                <a:cxn ang="0">
                  <a:pos x="36" y="44"/>
                </a:cxn>
                <a:cxn ang="0">
                  <a:pos x="36" y="24"/>
                </a:cxn>
                <a:cxn ang="0">
                  <a:pos x="46" y="24"/>
                </a:cxn>
                <a:cxn ang="0">
                  <a:pos x="46" y="44"/>
                </a:cxn>
                <a:cxn ang="0">
                  <a:pos x="46" y="44"/>
                </a:cxn>
                <a:cxn ang="0">
                  <a:pos x="60" y="44"/>
                </a:cxn>
                <a:cxn ang="0">
                  <a:pos x="60" y="0"/>
                </a:cxn>
                <a:cxn ang="0">
                  <a:pos x="60" y="0"/>
                </a:cxn>
                <a:cxn ang="0">
                  <a:pos x="0" y="2"/>
                </a:cxn>
                <a:cxn ang="0">
                  <a:pos x="0" y="44"/>
                </a:cxn>
              </a:cxnLst>
              <a:rect l="0" t="0" r="r" b="b"/>
              <a:pathLst>
                <a:path w="60" h="44">
                  <a:moveTo>
                    <a:pt x="0" y="44"/>
                  </a:moveTo>
                  <a:lnTo>
                    <a:pt x="12" y="44"/>
                  </a:lnTo>
                  <a:lnTo>
                    <a:pt x="12" y="24"/>
                  </a:lnTo>
                  <a:lnTo>
                    <a:pt x="24" y="24"/>
                  </a:lnTo>
                  <a:lnTo>
                    <a:pt x="24" y="44"/>
                  </a:lnTo>
                  <a:lnTo>
                    <a:pt x="24" y="44"/>
                  </a:lnTo>
                  <a:lnTo>
                    <a:pt x="36" y="44"/>
                  </a:lnTo>
                  <a:lnTo>
                    <a:pt x="36" y="24"/>
                  </a:lnTo>
                  <a:lnTo>
                    <a:pt x="46" y="24"/>
                  </a:lnTo>
                  <a:lnTo>
                    <a:pt x="46" y="44"/>
                  </a:lnTo>
                  <a:lnTo>
                    <a:pt x="46" y="44"/>
                  </a:lnTo>
                  <a:lnTo>
                    <a:pt x="60" y="44"/>
                  </a:lnTo>
                  <a:lnTo>
                    <a:pt x="60" y="0"/>
                  </a:lnTo>
                  <a:lnTo>
                    <a:pt x="60" y="0"/>
                  </a:lnTo>
                  <a:lnTo>
                    <a:pt x="0" y="2"/>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20" name="Freeform 1064"/>
            <p:cNvSpPr>
              <a:spLocks/>
            </p:cNvSpPr>
            <p:nvPr/>
          </p:nvSpPr>
          <p:spPr bwMode="auto">
            <a:xfrm>
              <a:off x="8456613"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21" name="Freeform 1065"/>
            <p:cNvSpPr>
              <a:spLocks/>
            </p:cNvSpPr>
            <p:nvPr/>
          </p:nvSpPr>
          <p:spPr bwMode="auto">
            <a:xfrm>
              <a:off x="8494713" y="-1776413"/>
              <a:ext cx="57150" cy="69850"/>
            </a:xfrm>
            <a:custGeom>
              <a:avLst/>
              <a:gdLst/>
              <a:ahLst/>
              <a:cxnLst>
                <a:cxn ang="0">
                  <a:pos x="22" y="24"/>
                </a:cxn>
                <a:cxn ang="0">
                  <a:pos x="12" y="24"/>
                </a:cxn>
                <a:cxn ang="0">
                  <a:pos x="12" y="0"/>
                </a:cxn>
                <a:cxn ang="0">
                  <a:pos x="12" y="0"/>
                </a:cxn>
                <a:cxn ang="0">
                  <a:pos x="0" y="0"/>
                </a:cxn>
                <a:cxn ang="0">
                  <a:pos x="0" y="44"/>
                </a:cxn>
                <a:cxn ang="0">
                  <a:pos x="36" y="44"/>
                </a:cxn>
                <a:cxn ang="0">
                  <a:pos x="36" y="0"/>
                </a:cxn>
                <a:cxn ang="0">
                  <a:pos x="36" y="0"/>
                </a:cxn>
                <a:cxn ang="0">
                  <a:pos x="22" y="0"/>
                </a:cxn>
                <a:cxn ang="0">
                  <a:pos x="22" y="24"/>
                </a:cxn>
              </a:cxnLst>
              <a:rect l="0" t="0" r="r" b="b"/>
              <a:pathLst>
                <a:path w="36" h="44">
                  <a:moveTo>
                    <a:pt x="22" y="24"/>
                  </a:moveTo>
                  <a:lnTo>
                    <a:pt x="12" y="24"/>
                  </a:lnTo>
                  <a:lnTo>
                    <a:pt x="12" y="0"/>
                  </a:lnTo>
                  <a:lnTo>
                    <a:pt x="12" y="0"/>
                  </a:lnTo>
                  <a:lnTo>
                    <a:pt x="0" y="0"/>
                  </a:lnTo>
                  <a:lnTo>
                    <a:pt x="0" y="44"/>
                  </a:lnTo>
                  <a:lnTo>
                    <a:pt x="36" y="44"/>
                  </a:lnTo>
                  <a:lnTo>
                    <a:pt x="36" y="0"/>
                  </a:lnTo>
                  <a:lnTo>
                    <a:pt x="36" y="0"/>
                  </a:lnTo>
                  <a:lnTo>
                    <a:pt x="22" y="0"/>
                  </a:lnTo>
                  <a:lnTo>
                    <a:pt x="22"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22" name="Freeform 1066"/>
            <p:cNvSpPr>
              <a:spLocks/>
            </p:cNvSpPr>
            <p:nvPr/>
          </p:nvSpPr>
          <p:spPr bwMode="auto">
            <a:xfrm>
              <a:off x="8567738"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23" name="Freeform 1067"/>
            <p:cNvSpPr>
              <a:spLocks/>
            </p:cNvSpPr>
            <p:nvPr/>
          </p:nvSpPr>
          <p:spPr bwMode="auto">
            <a:xfrm>
              <a:off x="8624888" y="-1776413"/>
              <a:ext cx="73025" cy="69850"/>
            </a:xfrm>
            <a:custGeom>
              <a:avLst/>
              <a:gdLst/>
              <a:ahLst/>
              <a:cxnLst>
                <a:cxn ang="0">
                  <a:pos x="34" y="24"/>
                </a:cxn>
                <a:cxn ang="0">
                  <a:pos x="24" y="24"/>
                </a:cxn>
                <a:cxn ang="0">
                  <a:pos x="24" y="24"/>
                </a:cxn>
                <a:cxn ang="0">
                  <a:pos x="24" y="0"/>
                </a:cxn>
                <a:cxn ang="0">
                  <a:pos x="24" y="0"/>
                </a:cxn>
                <a:cxn ang="0">
                  <a:pos x="10" y="0"/>
                </a:cxn>
                <a:cxn ang="0">
                  <a:pos x="10" y="0"/>
                </a:cxn>
                <a:cxn ang="0">
                  <a:pos x="10" y="24"/>
                </a:cxn>
                <a:cxn ang="0">
                  <a:pos x="0" y="24"/>
                </a:cxn>
                <a:cxn ang="0">
                  <a:pos x="0" y="24"/>
                </a:cxn>
                <a:cxn ang="0">
                  <a:pos x="0" y="44"/>
                </a:cxn>
                <a:cxn ang="0">
                  <a:pos x="0" y="44"/>
                </a:cxn>
                <a:cxn ang="0">
                  <a:pos x="12" y="44"/>
                </a:cxn>
                <a:cxn ang="0">
                  <a:pos x="12" y="44"/>
                </a:cxn>
                <a:cxn ang="0">
                  <a:pos x="12" y="24"/>
                </a:cxn>
                <a:cxn ang="0">
                  <a:pos x="22" y="24"/>
                </a:cxn>
                <a:cxn ang="0">
                  <a:pos x="22" y="24"/>
                </a:cxn>
                <a:cxn ang="0">
                  <a:pos x="22" y="44"/>
                </a:cxn>
                <a:cxn ang="0">
                  <a:pos x="22" y="44"/>
                </a:cxn>
                <a:cxn ang="0">
                  <a:pos x="34" y="44"/>
                </a:cxn>
                <a:cxn ang="0">
                  <a:pos x="34" y="44"/>
                </a:cxn>
                <a:cxn ang="0">
                  <a:pos x="34" y="24"/>
                </a:cxn>
                <a:cxn ang="0">
                  <a:pos x="46" y="24"/>
                </a:cxn>
                <a:cxn ang="0">
                  <a:pos x="46" y="24"/>
                </a:cxn>
                <a:cxn ang="0">
                  <a:pos x="46" y="0"/>
                </a:cxn>
                <a:cxn ang="0">
                  <a:pos x="46" y="0"/>
                </a:cxn>
                <a:cxn ang="0">
                  <a:pos x="34" y="0"/>
                </a:cxn>
                <a:cxn ang="0">
                  <a:pos x="34" y="0"/>
                </a:cxn>
                <a:cxn ang="0">
                  <a:pos x="34" y="24"/>
                </a:cxn>
                <a:cxn ang="0">
                  <a:pos x="34" y="24"/>
                </a:cxn>
              </a:cxnLst>
              <a:rect l="0" t="0" r="r" b="b"/>
              <a:pathLst>
                <a:path w="46" h="44">
                  <a:moveTo>
                    <a:pt x="34" y="24"/>
                  </a:moveTo>
                  <a:lnTo>
                    <a:pt x="24" y="24"/>
                  </a:lnTo>
                  <a:lnTo>
                    <a:pt x="24" y="24"/>
                  </a:lnTo>
                  <a:lnTo>
                    <a:pt x="24" y="0"/>
                  </a:lnTo>
                  <a:lnTo>
                    <a:pt x="24" y="0"/>
                  </a:lnTo>
                  <a:lnTo>
                    <a:pt x="10" y="0"/>
                  </a:lnTo>
                  <a:lnTo>
                    <a:pt x="10" y="0"/>
                  </a:lnTo>
                  <a:lnTo>
                    <a:pt x="10" y="24"/>
                  </a:lnTo>
                  <a:lnTo>
                    <a:pt x="0" y="24"/>
                  </a:lnTo>
                  <a:lnTo>
                    <a:pt x="0" y="24"/>
                  </a:lnTo>
                  <a:lnTo>
                    <a:pt x="0" y="44"/>
                  </a:lnTo>
                  <a:lnTo>
                    <a:pt x="0" y="44"/>
                  </a:lnTo>
                  <a:lnTo>
                    <a:pt x="12" y="44"/>
                  </a:lnTo>
                  <a:lnTo>
                    <a:pt x="12" y="44"/>
                  </a:lnTo>
                  <a:lnTo>
                    <a:pt x="12" y="24"/>
                  </a:lnTo>
                  <a:lnTo>
                    <a:pt x="22" y="24"/>
                  </a:lnTo>
                  <a:lnTo>
                    <a:pt x="22" y="24"/>
                  </a:lnTo>
                  <a:lnTo>
                    <a:pt x="22" y="44"/>
                  </a:lnTo>
                  <a:lnTo>
                    <a:pt x="22" y="44"/>
                  </a:lnTo>
                  <a:lnTo>
                    <a:pt x="34" y="44"/>
                  </a:lnTo>
                  <a:lnTo>
                    <a:pt x="34" y="44"/>
                  </a:lnTo>
                  <a:lnTo>
                    <a:pt x="34" y="24"/>
                  </a:lnTo>
                  <a:lnTo>
                    <a:pt x="46" y="24"/>
                  </a:lnTo>
                  <a:lnTo>
                    <a:pt x="46" y="24"/>
                  </a:lnTo>
                  <a:lnTo>
                    <a:pt x="46" y="0"/>
                  </a:lnTo>
                  <a:lnTo>
                    <a:pt x="46" y="0"/>
                  </a:lnTo>
                  <a:lnTo>
                    <a:pt x="34" y="0"/>
                  </a:lnTo>
                  <a:lnTo>
                    <a:pt x="34" y="0"/>
                  </a:lnTo>
                  <a:lnTo>
                    <a:pt x="34" y="24"/>
                  </a:lnTo>
                  <a:lnTo>
                    <a:pt x="3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24" name="Freeform 1068"/>
            <p:cNvSpPr>
              <a:spLocks/>
            </p:cNvSpPr>
            <p:nvPr/>
          </p:nvSpPr>
          <p:spPr bwMode="auto">
            <a:xfrm>
              <a:off x="8605838" y="-1776413"/>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25" name="Freeform 1069"/>
            <p:cNvSpPr>
              <a:spLocks/>
            </p:cNvSpPr>
            <p:nvPr/>
          </p:nvSpPr>
          <p:spPr bwMode="auto">
            <a:xfrm>
              <a:off x="8716963"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26" name="Freeform 1070"/>
            <p:cNvSpPr>
              <a:spLocks/>
            </p:cNvSpPr>
            <p:nvPr/>
          </p:nvSpPr>
          <p:spPr bwMode="auto">
            <a:xfrm>
              <a:off x="87518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27" name="Freeform 1071"/>
            <p:cNvSpPr>
              <a:spLocks/>
            </p:cNvSpPr>
            <p:nvPr/>
          </p:nvSpPr>
          <p:spPr bwMode="auto">
            <a:xfrm>
              <a:off x="87899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28" name="Freeform 1072"/>
            <p:cNvSpPr>
              <a:spLocks/>
            </p:cNvSpPr>
            <p:nvPr/>
          </p:nvSpPr>
          <p:spPr bwMode="auto">
            <a:xfrm>
              <a:off x="88280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29" name="Freeform 1073"/>
            <p:cNvSpPr>
              <a:spLocks/>
            </p:cNvSpPr>
            <p:nvPr/>
          </p:nvSpPr>
          <p:spPr bwMode="auto">
            <a:xfrm>
              <a:off x="8863013" y="-1776413"/>
              <a:ext cx="57150" cy="69850"/>
            </a:xfrm>
            <a:custGeom>
              <a:avLst/>
              <a:gdLst/>
              <a:ahLst/>
              <a:cxnLst>
                <a:cxn ang="0">
                  <a:pos x="0" y="44"/>
                </a:cxn>
                <a:cxn ang="0">
                  <a:pos x="0" y="44"/>
                </a:cxn>
                <a:cxn ang="0">
                  <a:pos x="12" y="44"/>
                </a:cxn>
                <a:cxn ang="0">
                  <a:pos x="12" y="24"/>
                </a:cxn>
                <a:cxn ang="0">
                  <a:pos x="24" y="24"/>
                </a:cxn>
                <a:cxn ang="0">
                  <a:pos x="24" y="42"/>
                </a:cxn>
                <a:cxn ang="0">
                  <a:pos x="36" y="42"/>
                </a:cxn>
                <a:cxn ang="0">
                  <a:pos x="36" y="0"/>
                </a:cxn>
                <a:cxn ang="0">
                  <a:pos x="36" y="0"/>
                </a:cxn>
                <a:cxn ang="0">
                  <a:pos x="0" y="0"/>
                </a:cxn>
                <a:cxn ang="0">
                  <a:pos x="0" y="44"/>
                </a:cxn>
              </a:cxnLst>
              <a:rect l="0" t="0" r="r" b="b"/>
              <a:pathLst>
                <a:path w="36" h="44">
                  <a:moveTo>
                    <a:pt x="0" y="44"/>
                  </a:moveTo>
                  <a:lnTo>
                    <a:pt x="0" y="44"/>
                  </a:lnTo>
                  <a:lnTo>
                    <a:pt x="12" y="44"/>
                  </a:lnTo>
                  <a:lnTo>
                    <a:pt x="12" y="24"/>
                  </a:lnTo>
                  <a:lnTo>
                    <a:pt x="24" y="24"/>
                  </a:lnTo>
                  <a:lnTo>
                    <a:pt x="24" y="42"/>
                  </a:lnTo>
                  <a:lnTo>
                    <a:pt x="36" y="42"/>
                  </a:lnTo>
                  <a:lnTo>
                    <a:pt x="36" y="0"/>
                  </a:lnTo>
                  <a:lnTo>
                    <a:pt x="36"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grpSp>
      <p:grpSp>
        <p:nvGrpSpPr>
          <p:cNvPr id="7" name="Gruppe 122"/>
          <p:cNvGrpSpPr/>
          <p:nvPr/>
        </p:nvGrpSpPr>
        <p:grpSpPr>
          <a:xfrm>
            <a:off x="4463144" y="4925626"/>
            <a:ext cx="1578428" cy="1406819"/>
            <a:chOff x="8164513" y="-4049713"/>
            <a:chExt cx="2657475" cy="2368550"/>
          </a:xfrm>
          <a:effectLst>
            <a:outerShdw blurRad="50800" dist="38100" dir="2700000" algn="tl" rotWithShape="0">
              <a:prstClr val="black">
                <a:alpha val="40000"/>
              </a:prstClr>
            </a:outerShdw>
          </a:effectLst>
        </p:grpSpPr>
        <p:sp>
          <p:nvSpPr>
            <p:cNvPr id="635" name="Freeform 1013"/>
            <p:cNvSpPr>
              <a:spLocks noEditPoints="1"/>
            </p:cNvSpPr>
            <p:nvPr/>
          </p:nvSpPr>
          <p:spPr bwMode="auto">
            <a:xfrm>
              <a:off x="8164513" y="-4049713"/>
              <a:ext cx="2657475" cy="2368550"/>
            </a:xfrm>
            <a:custGeom>
              <a:avLst/>
              <a:gdLst/>
              <a:ahLst/>
              <a:cxnLst>
                <a:cxn ang="0">
                  <a:pos x="1504" y="96"/>
                </a:cxn>
                <a:cxn ang="0">
                  <a:pos x="1574" y="76"/>
                </a:cxn>
                <a:cxn ang="0">
                  <a:pos x="1582" y="192"/>
                </a:cxn>
                <a:cxn ang="0">
                  <a:pos x="1506" y="186"/>
                </a:cxn>
                <a:cxn ang="0">
                  <a:pos x="1316" y="76"/>
                </a:cxn>
                <a:cxn ang="0">
                  <a:pos x="1388" y="96"/>
                </a:cxn>
                <a:cxn ang="0">
                  <a:pos x="1324" y="198"/>
                </a:cxn>
                <a:cxn ang="0">
                  <a:pos x="1102" y="96"/>
                </a:cxn>
                <a:cxn ang="0">
                  <a:pos x="1166" y="74"/>
                </a:cxn>
                <a:cxn ang="0">
                  <a:pos x="1186" y="186"/>
                </a:cxn>
                <a:cxn ang="0">
                  <a:pos x="1108" y="192"/>
                </a:cxn>
                <a:cxn ang="0">
                  <a:pos x="908" y="82"/>
                </a:cxn>
                <a:cxn ang="0">
                  <a:pos x="984" y="88"/>
                </a:cxn>
                <a:cxn ang="0">
                  <a:pos x="966" y="198"/>
                </a:cxn>
                <a:cxn ang="0">
                  <a:pos x="902" y="96"/>
                </a:cxn>
                <a:cxn ang="0">
                  <a:pos x="764" y="74"/>
                </a:cxn>
                <a:cxn ang="0">
                  <a:pos x="786" y="176"/>
                </a:cxn>
                <a:cxn ang="0">
                  <a:pos x="714" y="196"/>
                </a:cxn>
                <a:cxn ang="0">
                  <a:pos x="502" y="88"/>
                </a:cxn>
                <a:cxn ang="0">
                  <a:pos x="580" y="82"/>
                </a:cxn>
                <a:cxn ang="0">
                  <a:pos x="572" y="196"/>
                </a:cxn>
                <a:cxn ang="0">
                  <a:pos x="500" y="176"/>
                </a:cxn>
                <a:cxn ang="0">
                  <a:pos x="322" y="74"/>
                </a:cxn>
                <a:cxn ang="0">
                  <a:pos x="386" y="176"/>
                </a:cxn>
                <a:cxn ang="0">
                  <a:pos x="322" y="198"/>
                </a:cxn>
                <a:cxn ang="0">
                  <a:pos x="100" y="96"/>
                </a:cxn>
                <a:cxn ang="0">
                  <a:pos x="172" y="76"/>
                </a:cxn>
                <a:cxn ang="0">
                  <a:pos x="178" y="192"/>
                </a:cxn>
                <a:cxn ang="0">
                  <a:pos x="102" y="186"/>
                </a:cxn>
                <a:cxn ang="0">
                  <a:pos x="172" y="1402"/>
                </a:cxn>
                <a:cxn ang="0">
                  <a:pos x="100" y="1382"/>
                </a:cxn>
                <a:cxn ang="0">
                  <a:pos x="164" y="1280"/>
                </a:cxn>
                <a:cxn ang="0">
                  <a:pos x="386" y="1382"/>
                </a:cxn>
                <a:cxn ang="0">
                  <a:pos x="322" y="1404"/>
                </a:cxn>
                <a:cxn ang="0">
                  <a:pos x="302" y="1292"/>
                </a:cxn>
                <a:cxn ang="0">
                  <a:pos x="378" y="1286"/>
                </a:cxn>
                <a:cxn ang="0">
                  <a:pos x="580" y="1396"/>
                </a:cxn>
                <a:cxn ang="0">
                  <a:pos x="502" y="1390"/>
                </a:cxn>
                <a:cxn ang="0">
                  <a:pos x="522" y="1280"/>
                </a:cxn>
                <a:cxn ang="0">
                  <a:pos x="586" y="1382"/>
                </a:cxn>
                <a:cxn ang="0">
                  <a:pos x="724" y="1404"/>
                </a:cxn>
                <a:cxn ang="0">
                  <a:pos x="702" y="1302"/>
                </a:cxn>
                <a:cxn ang="0">
                  <a:pos x="772" y="1282"/>
                </a:cxn>
                <a:cxn ang="0">
                  <a:pos x="984" y="1390"/>
                </a:cxn>
                <a:cxn ang="0">
                  <a:pos x="908" y="1396"/>
                </a:cxn>
                <a:cxn ang="0">
                  <a:pos x="916" y="1282"/>
                </a:cxn>
                <a:cxn ang="0">
                  <a:pos x="986" y="1302"/>
                </a:cxn>
                <a:cxn ang="0">
                  <a:pos x="1166" y="1404"/>
                </a:cxn>
                <a:cxn ang="0">
                  <a:pos x="1102" y="1302"/>
                </a:cxn>
                <a:cxn ang="0">
                  <a:pos x="1166" y="1280"/>
                </a:cxn>
                <a:cxn ang="0">
                  <a:pos x="1388" y="1382"/>
                </a:cxn>
                <a:cxn ang="0">
                  <a:pos x="1316" y="1402"/>
                </a:cxn>
                <a:cxn ang="0">
                  <a:pos x="1310" y="1286"/>
                </a:cxn>
                <a:cxn ang="0">
                  <a:pos x="1386" y="1292"/>
                </a:cxn>
                <a:cxn ang="0">
                  <a:pos x="1574" y="1402"/>
                </a:cxn>
                <a:cxn ang="0">
                  <a:pos x="1504" y="1382"/>
                </a:cxn>
                <a:cxn ang="0">
                  <a:pos x="1566" y="1280"/>
                </a:cxn>
                <a:cxn ang="0">
                  <a:pos x="1600" y="1246"/>
                </a:cxn>
                <a:cxn ang="0">
                  <a:pos x="84" y="1268"/>
                </a:cxn>
                <a:cxn ang="0">
                  <a:pos x="74" y="234"/>
                </a:cxn>
                <a:cxn ang="0">
                  <a:pos x="84" y="224"/>
                </a:cxn>
                <a:cxn ang="0">
                  <a:pos x="1600" y="234"/>
                </a:cxn>
              </a:cxnLst>
              <a:rect l="0" t="0" r="r" b="b"/>
              <a:pathLst>
                <a:path w="1674" h="1492">
                  <a:moveTo>
                    <a:pt x="0" y="0"/>
                  </a:moveTo>
                  <a:lnTo>
                    <a:pt x="0" y="1492"/>
                  </a:lnTo>
                  <a:lnTo>
                    <a:pt x="1674" y="1492"/>
                  </a:lnTo>
                  <a:lnTo>
                    <a:pt x="1674" y="0"/>
                  </a:lnTo>
                  <a:lnTo>
                    <a:pt x="0" y="0"/>
                  </a:lnTo>
                  <a:close/>
                  <a:moveTo>
                    <a:pt x="1504" y="96"/>
                  </a:moveTo>
                  <a:lnTo>
                    <a:pt x="1504" y="96"/>
                  </a:lnTo>
                  <a:lnTo>
                    <a:pt x="1506" y="88"/>
                  </a:lnTo>
                  <a:lnTo>
                    <a:pt x="1510" y="82"/>
                  </a:lnTo>
                  <a:lnTo>
                    <a:pt x="1516" y="76"/>
                  </a:lnTo>
                  <a:lnTo>
                    <a:pt x="1526" y="74"/>
                  </a:lnTo>
                  <a:lnTo>
                    <a:pt x="1566" y="74"/>
                  </a:lnTo>
                  <a:lnTo>
                    <a:pt x="1566" y="74"/>
                  </a:lnTo>
                  <a:lnTo>
                    <a:pt x="1574" y="76"/>
                  </a:lnTo>
                  <a:lnTo>
                    <a:pt x="1582" y="82"/>
                  </a:lnTo>
                  <a:lnTo>
                    <a:pt x="1586" y="88"/>
                  </a:lnTo>
                  <a:lnTo>
                    <a:pt x="1588" y="96"/>
                  </a:lnTo>
                  <a:lnTo>
                    <a:pt x="1588" y="176"/>
                  </a:lnTo>
                  <a:lnTo>
                    <a:pt x="1588" y="176"/>
                  </a:lnTo>
                  <a:lnTo>
                    <a:pt x="1586" y="186"/>
                  </a:lnTo>
                  <a:lnTo>
                    <a:pt x="1582" y="192"/>
                  </a:lnTo>
                  <a:lnTo>
                    <a:pt x="1574" y="196"/>
                  </a:lnTo>
                  <a:lnTo>
                    <a:pt x="1566" y="198"/>
                  </a:lnTo>
                  <a:lnTo>
                    <a:pt x="1526" y="198"/>
                  </a:lnTo>
                  <a:lnTo>
                    <a:pt x="1526" y="198"/>
                  </a:lnTo>
                  <a:lnTo>
                    <a:pt x="1516" y="196"/>
                  </a:lnTo>
                  <a:lnTo>
                    <a:pt x="1510" y="192"/>
                  </a:lnTo>
                  <a:lnTo>
                    <a:pt x="1506" y="186"/>
                  </a:lnTo>
                  <a:lnTo>
                    <a:pt x="1504" y="176"/>
                  </a:lnTo>
                  <a:lnTo>
                    <a:pt x="1504" y="96"/>
                  </a:lnTo>
                  <a:close/>
                  <a:moveTo>
                    <a:pt x="1302" y="96"/>
                  </a:moveTo>
                  <a:lnTo>
                    <a:pt x="1302" y="96"/>
                  </a:lnTo>
                  <a:lnTo>
                    <a:pt x="1304" y="88"/>
                  </a:lnTo>
                  <a:lnTo>
                    <a:pt x="1310" y="82"/>
                  </a:lnTo>
                  <a:lnTo>
                    <a:pt x="1316" y="76"/>
                  </a:lnTo>
                  <a:lnTo>
                    <a:pt x="1324" y="74"/>
                  </a:lnTo>
                  <a:lnTo>
                    <a:pt x="1366" y="74"/>
                  </a:lnTo>
                  <a:lnTo>
                    <a:pt x="1366" y="74"/>
                  </a:lnTo>
                  <a:lnTo>
                    <a:pt x="1374" y="76"/>
                  </a:lnTo>
                  <a:lnTo>
                    <a:pt x="1382" y="82"/>
                  </a:lnTo>
                  <a:lnTo>
                    <a:pt x="1386" y="88"/>
                  </a:lnTo>
                  <a:lnTo>
                    <a:pt x="1388" y="96"/>
                  </a:lnTo>
                  <a:lnTo>
                    <a:pt x="1388" y="176"/>
                  </a:lnTo>
                  <a:lnTo>
                    <a:pt x="1388" y="176"/>
                  </a:lnTo>
                  <a:lnTo>
                    <a:pt x="1386" y="186"/>
                  </a:lnTo>
                  <a:lnTo>
                    <a:pt x="1382" y="192"/>
                  </a:lnTo>
                  <a:lnTo>
                    <a:pt x="1374" y="196"/>
                  </a:lnTo>
                  <a:lnTo>
                    <a:pt x="1366" y="198"/>
                  </a:lnTo>
                  <a:lnTo>
                    <a:pt x="1324" y="198"/>
                  </a:lnTo>
                  <a:lnTo>
                    <a:pt x="1324" y="198"/>
                  </a:lnTo>
                  <a:lnTo>
                    <a:pt x="1316" y="196"/>
                  </a:lnTo>
                  <a:lnTo>
                    <a:pt x="1310" y="192"/>
                  </a:lnTo>
                  <a:lnTo>
                    <a:pt x="1304" y="186"/>
                  </a:lnTo>
                  <a:lnTo>
                    <a:pt x="1302" y="176"/>
                  </a:lnTo>
                  <a:lnTo>
                    <a:pt x="1302" y="96"/>
                  </a:lnTo>
                  <a:close/>
                  <a:moveTo>
                    <a:pt x="1102" y="96"/>
                  </a:moveTo>
                  <a:lnTo>
                    <a:pt x="1102" y="96"/>
                  </a:lnTo>
                  <a:lnTo>
                    <a:pt x="1104" y="88"/>
                  </a:lnTo>
                  <a:lnTo>
                    <a:pt x="1108" y="82"/>
                  </a:lnTo>
                  <a:lnTo>
                    <a:pt x="1116" y="76"/>
                  </a:lnTo>
                  <a:lnTo>
                    <a:pt x="1124" y="74"/>
                  </a:lnTo>
                  <a:lnTo>
                    <a:pt x="1166" y="74"/>
                  </a:lnTo>
                  <a:lnTo>
                    <a:pt x="1166" y="74"/>
                  </a:lnTo>
                  <a:lnTo>
                    <a:pt x="1174" y="76"/>
                  </a:lnTo>
                  <a:lnTo>
                    <a:pt x="1180" y="82"/>
                  </a:lnTo>
                  <a:lnTo>
                    <a:pt x="1186" y="88"/>
                  </a:lnTo>
                  <a:lnTo>
                    <a:pt x="1188" y="96"/>
                  </a:lnTo>
                  <a:lnTo>
                    <a:pt x="1188" y="176"/>
                  </a:lnTo>
                  <a:lnTo>
                    <a:pt x="1188" y="176"/>
                  </a:lnTo>
                  <a:lnTo>
                    <a:pt x="1186" y="186"/>
                  </a:lnTo>
                  <a:lnTo>
                    <a:pt x="1180" y="192"/>
                  </a:lnTo>
                  <a:lnTo>
                    <a:pt x="1174" y="196"/>
                  </a:lnTo>
                  <a:lnTo>
                    <a:pt x="1166" y="198"/>
                  </a:lnTo>
                  <a:lnTo>
                    <a:pt x="1124" y="198"/>
                  </a:lnTo>
                  <a:lnTo>
                    <a:pt x="1124" y="198"/>
                  </a:lnTo>
                  <a:lnTo>
                    <a:pt x="1116" y="196"/>
                  </a:lnTo>
                  <a:lnTo>
                    <a:pt x="1108" y="192"/>
                  </a:lnTo>
                  <a:lnTo>
                    <a:pt x="1104" y="186"/>
                  </a:lnTo>
                  <a:lnTo>
                    <a:pt x="1102" y="176"/>
                  </a:lnTo>
                  <a:lnTo>
                    <a:pt x="1102" y="96"/>
                  </a:lnTo>
                  <a:close/>
                  <a:moveTo>
                    <a:pt x="902" y="96"/>
                  </a:moveTo>
                  <a:lnTo>
                    <a:pt x="902" y="96"/>
                  </a:lnTo>
                  <a:lnTo>
                    <a:pt x="904" y="88"/>
                  </a:lnTo>
                  <a:lnTo>
                    <a:pt x="908" y="82"/>
                  </a:lnTo>
                  <a:lnTo>
                    <a:pt x="916" y="76"/>
                  </a:lnTo>
                  <a:lnTo>
                    <a:pt x="924" y="74"/>
                  </a:lnTo>
                  <a:lnTo>
                    <a:pt x="966" y="74"/>
                  </a:lnTo>
                  <a:lnTo>
                    <a:pt x="966" y="74"/>
                  </a:lnTo>
                  <a:lnTo>
                    <a:pt x="974" y="76"/>
                  </a:lnTo>
                  <a:lnTo>
                    <a:pt x="980" y="82"/>
                  </a:lnTo>
                  <a:lnTo>
                    <a:pt x="984" y="88"/>
                  </a:lnTo>
                  <a:lnTo>
                    <a:pt x="986" y="96"/>
                  </a:lnTo>
                  <a:lnTo>
                    <a:pt x="986" y="176"/>
                  </a:lnTo>
                  <a:lnTo>
                    <a:pt x="986" y="176"/>
                  </a:lnTo>
                  <a:lnTo>
                    <a:pt x="984" y="186"/>
                  </a:lnTo>
                  <a:lnTo>
                    <a:pt x="980" y="192"/>
                  </a:lnTo>
                  <a:lnTo>
                    <a:pt x="974" y="196"/>
                  </a:lnTo>
                  <a:lnTo>
                    <a:pt x="966" y="198"/>
                  </a:lnTo>
                  <a:lnTo>
                    <a:pt x="924" y="198"/>
                  </a:lnTo>
                  <a:lnTo>
                    <a:pt x="924" y="198"/>
                  </a:lnTo>
                  <a:lnTo>
                    <a:pt x="916" y="196"/>
                  </a:lnTo>
                  <a:lnTo>
                    <a:pt x="908" y="192"/>
                  </a:lnTo>
                  <a:lnTo>
                    <a:pt x="904" y="186"/>
                  </a:lnTo>
                  <a:lnTo>
                    <a:pt x="902" y="176"/>
                  </a:lnTo>
                  <a:lnTo>
                    <a:pt x="902" y="96"/>
                  </a:lnTo>
                  <a:close/>
                  <a:moveTo>
                    <a:pt x="702" y="96"/>
                  </a:moveTo>
                  <a:lnTo>
                    <a:pt x="702" y="96"/>
                  </a:lnTo>
                  <a:lnTo>
                    <a:pt x="704" y="88"/>
                  </a:lnTo>
                  <a:lnTo>
                    <a:pt x="708" y="82"/>
                  </a:lnTo>
                  <a:lnTo>
                    <a:pt x="714" y="76"/>
                  </a:lnTo>
                  <a:lnTo>
                    <a:pt x="724" y="74"/>
                  </a:lnTo>
                  <a:lnTo>
                    <a:pt x="764" y="74"/>
                  </a:lnTo>
                  <a:lnTo>
                    <a:pt x="764" y="74"/>
                  </a:lnTo>
                  <a:lnTo>
                    <a:pt x="772" y="76"/>
                  </a:lnTo>
                  <a:lnTo>
                    <a:pt x="780" y="82"/>
                  </a:lnTo>
                  <a:lnTo>
                    <a:pt x="784" y="88"/>
                  </a:lnTo>
                  <a:lnTo>
                    <a:pt x="786" y="96"/>
                  </a:lnTo>
                  <a:lnTo>
                    <a:pt x="786" y="176"/>
                  </a:lnTo>
                  <a:lnTo>
                    <a:pt x="786" y="176"/>
                  </a:lnTo>
                  <a:lnTo>
                    <a:pt x="784" y="186"/>
                  </a:lnTo>
                  <a:lnTo>
                    <a:pt x="780" y="192"/>
                  </a:lnTo>
                  <a:lnTo>
                    <a:pt x="772" y="196"/>
                  </a:lnTo>
                  <a:lnTo>
                    <a:pt x="764" y="198"/>
                  </a:lnTo>
                  <a:lnTo>
                    <a:pt x="724" y="198"/>
                  </a:lnTo>
                  <a:lnTo>
                    <a:pt x="724" y="198"/>
                  </a:lnTo>
                  <a:lnTo>
                    <a:pt x="714" y="196"/>
                  </a:lnTo>
                  <a:lnTo>
                    <a:pt x="708" y="192"/>
                  </a:lnTo>
                  <a:lnTo>
                    <a:pt x="704" y="186"/>
                  </a:lnTo>
                  <a:lnTo>
                    <a:pt x="702" y="176"/>
                  </a:lnTo>
                  <a:lnTo>
                    <a:pt x="702" y="96"/>
                  </a:lnTo>
                  <a:close/>
                  <a:moveTo>
                    <a:pt x="500" y="96"/>
                  </a:moveTo>
                  <a:lnTo>
                    <a:pt x="500" y="96"/>
                  </a:lnTo>
                  <a:lnTo>
                    <a:pt x="502" y="88"/>
                  </a:lnTo>
                  <a:lnTo>
                    <a:pt x="508" y="82"/>
                  </a:lnTo>
                  <a:lnTo>
                    <a:pt x="514" y="76"/>
                  </a:lnTo>
                  <a:lnTo>
                    <a:pt x="522" y="74"/>
                  </a:lnTo>
                  <a:lnTo>
                    <a:pt x="564" y="74"/>
                  </a:lnTo>
                  <a:lnTo>
                    <a:pt x="564" y="74"/>
                  </a:lnTo>
                  <a:lnTo>
                    <a:pt x="572" y="76"/>
                  </a:lnTo>
                  <a:lnTo>
                    <a:pt x="580" y="82"/>
                  </a:lnTo>
                  <a:lnTo>
                    <a:pt x="584" y="88"/>
                  </a:lnTo>
                  <a:lnTo>
                    <a:pt x="586" y="96"/>
                  </a:lnTo>
                  <a:lnTo>
                    <a:pt x="586" y="176"/>
                  </a:lnTo>
                  <a:lnTo>
                    <a:pt x="586" y="176"/>
                  </a:lnTo>
                  <a:lnTo>
                    <a:pt x="584" y="186"/>
                  </a:lnTo>
                  <a:lnTo>
                    <a:pt x="580" y="192"/>
                  </a:lnTo>
                  <a:lnTo>
                    <a:pt x="572" y="196"/>
                  </a:lnTo>
                  <a:lnTo>
                    <a:pt x="564" y="198"/>
                  </a:lnTo>
                  <a:lnTo>
                    <a:pt x="522" y="198"/>
                  </a:lnTo>
                  <a:lnTo>
                    <a:pt x="522" y="198"/>
                  </a:lnTo>
                  <a:lnTo>
                    <a:pt x="514" y="196"/>
                  </a:lnTo>
                  <a:lnTo>
                    <a:pt x="508" y="192"/>
                  </a:lnTo>
                  <a:lnTo>
                    <a:pt x="502" y="186"/>
                  </a:lnTo>
                  <a:lnTo>
                    <a:pt x="500" y="176"/>
                  </a:lnTo>
                  <a:lnTo>
                    <a:pt x="500" y="96"/>
                  </a:lnTo>
                  <a:close/>
                  <a:moveTo>
                    <a:pt x="300" y="96"/>
                  </a:moveTo>
                  <a:lnTo>
                    <a:pt x="300" y="96"/>
                  </a:lnTo>
                  <a:lnTo>
                    <a:pt x="302" y="88"/>
                  </a:lnTo>
                  <a:lnTo>
                    <a:pt x="306" y="82"/>
                  </a:lnTo>
                  <a:lnTo>
                    <a:pt x="314" y="76"/>
                  </a:lnTo>
                  <a:lnTo>
                    <a:pt x="322" y="74"/>
                  </a:lnTo>
                  <a:lnTo>
                    <a:pt x="364" y="74"/>
                  </a:lnTo>
                  <a:lnTo>
                    <a:pt x="364" y="74"/>
                  </a:lnTo>
                  <a:lnTo>
                    <a:pt x="372" y="76"/>
                  </a:lnTo>
                  <a:lnTo>
                    <a:pt x="378" y="82"/>
                  </a:lnTo>
                  <a:lnTo>
                    <a:pt x="384" y="88"/>
                  </a:lnTo>
                  <a:lnTo>
                    <a:pt x="386" y="96"/>
                  </a:lnTo>
                  <a:lnTo>
                    <a:pt x="386" y="176"/>
                  </a:lnTo>
                  <a:lnTo>
                    <a:pt x="386" y="176"/>
                  </a:lnTo>
                  <a:lnTo>
                    <a:pt x="384" y="186"/>
                  </a:lnTo>
                  <a:lnTo>
                    <a:pt x="378" y="192"/>
                  </a:lnTo>
                  <a:lnTo>
                    <a:pt x="372" y="196"/>
                  </a:lnTo>
                  <a:lnTo>
                    <a:pt x="364" y="198"/>
                  </a:lnTo>
                  <a:lnTo>
                    <a:pt x="322" y="198"/>
                  </a:lnTo>
                  <a:lnTo>
                    <a:pt x="322" y="198"/>
                  </a:lnTo>
                  <a:lnTo>
                    <a:pt x="314" y="196"/>
                  </a:lnTo>
                  <a:lnTo>
                    <a:pt x="306" y="192"/>
                  </a:lnTo>
                  <a:lnTo>
                    <a:pt x="302" y="186"/>
                  </a:lnTo>
                  <a:lnTo>
                    <a:pt x="300" y="176"/>
                  </a:lnTo>
                  <a:lnTo>
                    <a:pt x="300" y="96"/>
                  </a:lnTo>
                  <a:close/>
                  <a:moveTo>
                    <a:pt x="100" y="96"/>
                  </a:moveTo>
                  <a:lnTo>
                    <a:pt x="100" y="96"/>
                  </a:lnTo>
                  <a:lnTo>
                    <a:pt x="102" y="88"/>
                  </a:lnTo>
                  <a:lnTo>
                    <a:pt x="106" y="82"/>
                  </a:lnTo>
                  <a:lnTo>
                    <a:pt x="114" y="76"/>
                  </a:lnTo>
                  <a:lnTo>
                    <a:pt x="122" y="74"/>
                  </a:lnTo>
                  <a:lnTo>
                    <a:pt x="164" y="74"/>
                  </a:lnTo>
                  <a:lnTo>
                    <a:pt x="164" y="74"/>
                  </a:lnTo>
                  <a:lnTo>
                    <a:pt x="172" y="76"/>
                  </a:lnTo>
                  <a:lnTo>
                    <a:pt x="178" y="82"/>
                  </a:lnTo>
                  <a:lnTo>
                    <a:pt x="182" y="88"/>
                  </a:lnTo>
                  <a:lnTo>
                    <a:pt x="184" y="96"/>
                  </a:lnTo>
                  <a:lnTo>
                    <a:pt x="184" y="176"/>
                  </a:lnTo>
                  <a:lnTo>
                    <a:pt x="184" y="176"/>
                  </a:lnTo>
                  <a:lnTo>
                    <a:pt x="182" y="186"/>
                  </a:lnTo>
                  <a:lnTo>
                    <a:pt x="178" y="192"/>
                  </a:lnTo>
                  <a:lnTo>
                    <a:pt x="172" y="196"/>
                  </a:lnTo>
                  <a:lnTo>
                    <a:pt x="164" y="198"/>
                  </a:lnTo>
                  <a:lnTo>
                    <a:pt x="122" y="198"/>
                  </a:lnTo>
                  <a:lnTo>
                    <a:pt x="122" y="198"/>
                  </a:lnTo>
                  <a:lnTo>
                    <a:pt x="114" y="196"/>
                  </a:lnTo>
                  <a:lnTo>
                    <a:pt x="106" y="192"/>
                  </a:lnTo>
                  <a:lnTo>
                    <a:pt x="102" y="186"/>
                  </a:lnTo>
                  <a:lnTo>
                    <a:pt x="100" y="176"/>
                  </a:lnTo>
                  <a:lnTo>
                    <a:pt x="100" y="96"/>
                  </a:lnTo>
                  <a:close/>
                  <a:moveTo>
                    <a:pt x="184" y="1382"/>
                  </a:moveTo>
                  <a:lnTo>
                    <a:pt x="184" y="1382"/>
                  </a:lnTo>
                  <a:lnTo>
                    <a:pt x="182" y="1390"/>
                  </a:lnTo>
                  <a:lnTo>
                    <a:pt x="178" y="1396"/>
                  </a:lnTo>
                  <a:lnTo>
                    <a:pt x="172" y="1402"/>
                  </a:lnTo>
                  <a:lnTo>
                    <a:pt x="164" y="1404"/>
                  </a:lnTo>
                  <a:lnTo>
                    <a:pt x="122" y="1404"/>
                  </a:lnTo>
                  <a:lnTo>
                    <a:pt x="122" y="1404"/>
                  </a:lnTo>
                  <a:lnTo>
                    <a:pt x="114" y="1402"/>
                  </a:lnTo>
                  <a:lnTo>
                    <a:pt x="106" y="1396"/>
                  </a:lnTo>
                  <a:lnTo>
                    <a:pt x="102" y="1390"/>
                  </a:lnTo>
                  <a:lnTo>
                    <a:pt x="100" y="1382"/>
                  </a:lnTo>
                  <a:lnTo>
                    <a:pt x="100" y="1302"/>
                  </a:lnTo>
                  <a:lnTo>
                    <a:pt x="100" y="1302"/>
                  </a:lnTo>
                  <a:lnTo>
                    <a:pt x="102" y="1292"/>
                  </a:lnTo>
                  <a:lnTo>
                    <a:pt x="106" y="1286"/>
                  </a:lnTo>
                  <a:lnTo>
                    <a:pt x="114" y="1282"/>
                  </a:lnTo>
                  <a:lnTo>
                    <a:pt x="122" y="1280"/>
                  </a:lnTo>
                  <a:lnTo>
                    <a:pt x="164" y="1280"/>
                  </a:lnTo>
                  <a:lnTo>
                    <a:pt x="164" y="1280"/>
                  </a:lnTo>
                  <a:lnTo>
                    <a:pt x="172" y="1282"/>
                  </a:lnTo>
                  <a:lnTo>
                    <a:pt x="178" y="1286"/>
                  </a:lnTo>
                  <a:lnTo>
                    <a:pt x="182" y="1292"/>
                  </a:lnTo>
                  <a:lnTo>
                    <a:pt x="184" y="1302"/>
                  </a:lnTo>
                  <a:lnTo>
                    <a:pt x="184" y="1382"/>
                  </a:lnTo>
                  <a:close/>
                  <a:moveTo>
                    <a:pt x="386" y="1382"/>
                  </a:moveTo>
                  <a:lnTo>
                    <a:pt x="386" y="1382"/>
                  </a:lnTo>
                  <a:lnTo>
                    <a:pt x="384" y="1390"/>
                  </a:lnTo>
                  <a:lnTo>
                    <a:pt x="378" y="1396"/>
                  </a:lnTo>
                  <a:lnTo>
                    <a:pt x="372" y="1402"/>
                  </a:lnTo>
                  <a:lnTo>
                    <a:pt x="364" y="1404"/>
                  </a:lnTo>
                  <a:lnTo>
                    <a:pt x="322" y="1404"/>
                  </a:lnTo>
                  <a:lnTo>
                    <a:pt x="322" y="1404"/>
                  </a:lnTo>
                  <a:lnTo>
                    <a:pt x="314" y="1402"/>
                  </a:lnTo>
                  <a:lnTo>
                    <a:pt x="306" y="1396"/>
                  </a:lnTo>
                  <a:lnTo>
                    <a:pt x="302" y="1390"/>
                  </a:lnTo>
                  <a:lnTo>
                    <a:pt x="300" y="1382"/>
                  </a:lnTo>
                  <a:lnTo>
                    <a:pt x="300" y="1302"/>
                  </a:lnTo>
                  <a:lnTo>
                    <a:pt x="300" y="1302"/>
                  </a:lnTo>
                  <a:lnTo>
                    <a:pt x="302" y="1292"/>
                  </a:lnTo>
                  <a:lnTo>
                    <a:pt x="306" y="1286"/>
                  </a:lnTo>
                  <a:lnTo>
                    <a:pt x="314" y="1282"/>
                  </a:lnTo>
                  <a:lnTo>
                    <a:pt x="322" y="1280"/>
                  </a:lnTo>
                  <a:lnTo>
                    <a:pt x="364" y="1280"/>
                  </a:lnTo>
                  <a:lnTo>
                    <a:pt x="364" y="1280"/>
                  </a:lnTo>
                  <a:lnTo>
                    <a:pt x="372" y="1282"/>
                  </a:lnTo>
                  <a:lnTo>
                    <a:pt x="378" y="1286"/>
                  </a:lnTo>
                  <a:lnTo>
                    <a:pt x="384" y="1292"/>
                  </a:lnTo>
                  <a:lnTo>
                    <a:pt x="386" y="1302"/>
                  </a:lnTo>
                  <a:lnTo>
                    <a:pt x="386" y="1382"/>
                  </a:lnTo>
                  <a:close/>
                  <a:moveTo>
                    <a:pt x="586" y="1382"/>
                  </a:moveTo>
                  <a:lnTo>
                    <a:pt x="586" y="1382"/>
                  </a:lnTo>
                  <a:lnTo>
                    <a:pt x="584" y="1390"/>
                  </a:lnTo>
                  <a:lnTo>
                    <a:pt x="580" y="1396"/>
                  </a:lnTo>
                  <a:lnTo>
                    <a:pt x="572" y="1402"/>
                  </a:lnTo>
                  <a:lnTo>
                    <a:pt x="564" y="1404"/>
                  </a:lnTo>
                  <a:lnTo>
                    <a:pt x="522" y="1404"/>
                  </a:lnTo>
                  <a:lnTo>
                    <a:pt x="522" y="1404"/>
                  </a:lnTo>
                  <a:lnTo>
                    <a:pt x="514" y="1402"/>
                  </a:lnTo>
                  <a:lnTo>
                    <a:pt x="508" y="1396"/>
                  </a:lnTo>
                  <a:lnTo>
                    <a:pt x="502" y="1390"/>
                  </a:lnTo>
                  <a:lnTo>
                    <a:pt x="500" y="1382"/>
                  </a:lnTo>
                  <a:lnTo>
                    <a:pt x="500" y="1302"/>
                  </a:lnTo>
                  <a:lnTo>
                    <a:pt x="500" y="1302"/>
                  </a:lnTo>
                  <a:lnTo>
                    <a:pt x="502" y="1292"/>
                  </a:lnTo>
                  <a:lnTo>
                    <a:pt x="508" y="1286"/>
                  </a:lnTo>
                  <a:lnTo>
                    <a:pt x="514" y="1282"/>
                  </a:lnTo>
                  <a:lnTo>
                    <a:pt x="522" y="1280"/>
                  </a:lnTo>
                  <a:lnTo>
                    <a:pt x="564" y="1280"/>
                  </a:lnTo>
                  <a:lnTo>
                    <a:pt x="564" y="1280"/>
                  </a:lnTo>
                  <a:lnTo>
                    <a:pt x="572" y="1282"/>
                  </a:lnTo>
                  <a:lnTo>
                    <a:pt x="580" y="1286"/>
                  </a:lnTo>
                  <a:lnTo>
                    <a:pt x="584" y="1292"/>
                  </a:lnTo>
                  <a:lnTo>
                    <a:pt x="586" y="1302"/>
                  </a:lnTo>
                  <a:lnTo>
                    <a:pt x="586" y="1382"/>
                  </a:lnTo>
                  <a:close/>
                  <a:moveTo>
                    <a:pt x="786" y="1382"/>
                  </a:moveTo>
                  <a:lnTo>
                    <a:pt x="786" y="1382"/>
                  </a:lnTo>
                  <a:lnTo>
                    <a:pt x="784" y="1390"/>
                  </a:lnTo>
                  <a:lnTo>
                    <a:pt x="780" y="1396"/>
                  </a:lnTo>
                  <a:lnTo>
                    <a:pt x="772" y="1402"/>
                  </a:lnTo>
                  <a:lnTo>
                    <a:pt x="764" y="1404"/>
                  </a:lnTo>
                  <a:lnTo>
                    <a:pt x="724" y="1404"/>
                  </a:lnTo>
                  <a:lnTo>
                    <a:pt x="724" y="1404"/>
                  </a:lnTo>
                  <a:lnTo>
                    <a:pt x="714" y="1402"/>
                  </a:lnTo>
                  <a:lnTo>
                    <a:pt x="708" y="1396"/>
                  </a:lnTo>
                  <a:lnTo>
                    <a:pt x="704" y="1390"/>
                  </a:lnTo>
                  <a:lnTo>
                    <a:pt x="702" y="1382"/>
                  </a:lnTo>
                  <a:lnTo>
                    <a:pt x="702" y="1302"/>
                  </a:lnTo>
                  <a:lnTo>
                    <a:pt x="702" y="1302"/>
                  </a:lnTo>
                  <a:lnTo>
                    <a:pt x="704" y="1292"/>
                  </a:lnTo>
                  <a:lnTo>
                    <a:pt x="708" y="1286"/>
                  </a:lnTo>
                  <a:lnTo>
                    <a:pt x="714" y="1282"/>
                  </a:lnTo>
                  <a:lnTo>
                    <a:pt x="724" y="1280"/>
                  </a:lnTo>
                  <a:lnTo>
                    <a:pt x="764" y="1280"/>
                  </a:lnTo>
                  <a:lnTo>
                    <a:pt x="764" y="1280"/>
                  </a:lnTo>
                  <a:lnTo>
                    <a:pt x="772" y="1282"/>
                  </a:lnTo>
                  <a:lnTo>
                    <a:pt x="780" y="1286"/>
                  </a:lnTo>
                  <a:lnTo>
                    <a:pt x="784" y="1292"/>
                  </a:lnTo>
                  <a:lnTo>
                    <a:pt x="786" y="1302"/>
                  </a:lnTo>
                  <a:lnTo>
                    <a:pt x="786" y="1382"/>
                  </a:lnTo>
                  <a:close/>
                  <a:moveTo>
                    <a:pt x="986" y="1382"/>
                  </a:moveTo>
                  <a:lnTo>
                    <a:pt x="986" y="1382"/>
                  </a:lnTo>
                  <a:lnTo>
                    <a:pt x="984" y="1390"/>
                  </a:lnTo>
                  <a:lnTo>
                    <a:pt x="980" y="1396"/>
                  </a:lnTo>
                  <a:lnTo>
                    <a:pt x="974" y="1402"/>
                  </a:lnTo>
                  <a:lnTo>
                    <a:pt x="966" y="1404"/>
                  </a:lnTo>
                  <a:lnTo>
                    <a:pt x="924" y="1404"/>
                  </a:lnTo>
                  <a:lnTo>
                    <a:pt x="924" y="1404"/>
                  </a:lnTo>
                  <a:lnTo>
                    <a:pt x="916" y="1402"/>
                  </a:lnTo>
                  <a:lnTo>
                    <a:pt x="908" y="1396"/>
                  </a:lnTo>
                  <a:lnTo>
                    <a:pt x="904" y="1390"/>
                  </a:lnTo>
                  <a:lnTo>
                    <a:pt x="902" y="1382"/>
                  </a:lnTo>
                  <a:lnTo>
                    <a:pt x="902" y="1302"/>
                  </a:lnTo>
                  <a:lnTo>
                    <a:pt x="902" y="1302"/>
                  </a:lnTo>
                  <a:lnTo>
                    <a:pt x="904" y="1292"/>
                  </a:lnTo>
                  <a:lnTo>
                    <a:pt x="908" y="1286"/>
                  </a:lnTo>
                  <a:lnTo>
                    <a:pt x="916" y="1282"/>
                  </a:lnTo>
                  <a:lnTo>
                    <a:pt x="924" y="1280"/>
                  </a:lnTo>
                  <a:lnTo>
                    <a:pt x="966" y="1280"/>
                  </a:lnTo>
                  <a:lnTo>
                    <a:pt x="966" y="1280"/>
                  </a:lnTo>
                  <a:lnTo>
                    <a:pt x="974" y="1282"/>
                  </a:lnTo>
                  <a:lnTo>
                    <a:pt x="980" y="1286"/>
                  </a:lnTo>
                  <a:lnTo>
                    <a:pt x="984" y="1292"/>
                  </a:lnTo>
                  <a:lnTo>
                    <a:pt x="986" y="1302"/>
                  </a:lnTo>
                  <a:lnTo>
                    <a:pt x="986" y="1382"/>
                  </a:lnTo>
                  <a:close/>
                  <a:moveTo>
                    <a:pt x="1188" y="1382"/>
                  </a:moveTo>
                  <a:lnTo>
                    <a:pt x="1188" y="1382"/>
                  </a:lnTo>
                  <a:lnTo>
                    <a:pt x="1186" y="1390"/>
                  </a:lnTo>
                  <a:lnTo>
                    <a:pt x="1180" y="1396"/>
                  </a:lnTo>
                  <a:lnTo>
                    <a:pt x="1174" y="1402"/>
                  </a:lnTo>
                  <a:lnTo>
                    <a:pt x="1166" y="1404"/>
                  </a:lnTo>
                  <a:lnTo>
                    <a:pt x="1124" y="1404"/>
                  </a:lnTo>
                  <a:lnTo>
                    <a:pt x="1124" y="1404"/>
                  </a:lnTo>
                  <a:lnTo>
                    <a:pt x="1116" y="1402"/>
                  </a:lnTo>
                  <a:lnTo>
                    <a:pt x="1108" y="1396"/>
                  </a:lnTo>
                  <a:lnTo>
                    <a:pt x="1104" y="1390"/>
                  </a:lnTo>
                  <a:lnTo>
                    <a:pt x="1102" y="1382"/>
                  </a:lnTo>
                  <a:lnTo>
                    <a:pt x="1102" y="1302"/>
                  </a:lnTo>
                  <a:lnTo>
                    <a:pt x="1102" y="1302"/>
                  </a:lnTo>
                  <a:lnTo>
                    <a:pt x="1104" y="1292"/>
                  </a:lnTo>
                  <a:lnTo>
                    <a:pt x="1108" y="1286"/>
                  </a:lnTo>
                  <a:lnTo>
                    <a:pt x="1116" y="1282"/>
                  </a:lnTo>
                  <a:lnTo>
                    <a:pt x="1124" y="1280"/>
                  </a:lnTo>
                  <a:lnTo>
                    <a:pt x="1166" y="1280"/>
                  </a:lnTo>
                  <a:lnTo>
                    <a:pt x="1166" y="1280"/>
                  </a:lnTo>
                  <a:lnTo>
                    <a:pt x="1174" y="1282"/>
                  </a:lnTo>
                  <a:lnTo>
                    <a:pt x="1180" y="1286"/>
                  </a:lnTo>
                  <a:lnTo>
                    <a:pt x="1186" y="1292"/>
                  </a:lnTo>
                  <a:lnTo>
                    <a:pt x="1188" y="1302"/>
                  </a:lnTo>
                  <a:lnTo>
                    <a:pt x="1188" y="1382"/>
                  </a:lnTo>
                  <a:close/>
                  <a:moveTo>
                    <a:pt x="1388" y="1382"/>
                  </a:moveTo>
                  <a:lnTo>
                    <a:pt x="1388" y="1382"/>
                  </a:lnTo>
                  <a:lnTo>
                    <a:pt x="1386" y="1390"/>
                  </a:lnTo>
                  <a:lnTo>
                    <a:pt x="1382" y="1396"/>
                  </a:lnTo>
                  <a:lnTo>
                    <a:pt x="1374" y="1402"/>
                  </a:lnTo>
                  <a:lnTo>
                    <a:pt x="1366" y="1404"/>
                  </a:lnTo>
                  <a:lnTo>
                    <a:pt x="1324" y="1404"/>
                  </a:lnTo>
                  <a:lnTo>
                    <a:pt x="1324" y="1404"/>
                  </a:lnTo>
                  <a:lnTo>
                    <a:pt x="1316" y="1402"/>
                  </a:lnTo>
                  <a:lnTo>
                    <a:pt x="1310" y="1396"/>
                  </a:lnTo>
                  <a:lnTo>
                    <a:pt x="1304" y="1390"/>
                  </a:lnTo>
                  <a:lnTo>
                    <a:pt x="1302" y="1382"/>
                  </a:lnTo>
                  <a:lnTo>
                    <a:pt x="1302" y="1302"/>
                  </a:lnTo>
                  <a:lnTo>
                    <a:pt x="1302" y="1302"/>
                  </a:lnTo>
                  <a:lnTo>
                    <a:pt x="1304" y="1292"/>
                  </a:lnTo>
                  <a:lnTo>
                    <a:pt x="1310" y="1286"/>
                  </a:lnTo>
                  <a:lnTo>
                    <a:pt x="1316" y="1282"/>
                  </a:lnTo>
                  <a:lnTo>
                    <a:pt x="1324" y="1280"/>
                  </a:lnTo>
                  <a:lnTo>
                    <a:pt x="1366" y="1280"/>
                  </a:lnTo>
                  <a:lnTo>
                    <a:pt x="1366" y="1280"/>
                  </a:lnTo>
                  <a:lnTo>
                    <a:pt x="1374" y="1282"/>
                  </a:lnTo>
                  <a:lnTo>
                    <a:pt x="1382" y="1286"/>
                  </a:lnTo>
                  <a:lnTo>
                    <a:pt x="1386" y="1292"/>
                  </a:lnTo>
                  <a:lnTo>
                    <a:pt x="1388" y="1302"/>
                  </a:lnTo>
                  <a:lnTo>
                    <a:pt x="1388" y="1382"/>
                  </a:lnTo>
                  <a:close/>
                  <a:moveTo>
                    <a:pt x="1588" y="1382"/>
                  </a:moveTo>
                  <a:lnTo>
                    <a:pt x="1588" y="1382"/>
                  </a:lnTo>
                  <a:lnTo>
                    <a:pt x="1586" y="1390"/>
                  </a:lnTo>
                  <a:lnTo>
                    <a:pt x="1582" y="1396"/>
                  </a:lnTo>
                  <a:lnTo>
                    <a:pt x="1574" y="1402"/>
                  </a:lnTo>
                  <a:lnTo>
                    <a:pt x="1566" y="1404"/>
                  </a:lnTo>
                  <a:lnTo>
                    <a:pt x="1526" y="1404"/>
                  </a:lnTo>
                  <a:lnTo>
                    <a:pt x="1526" y="1404"/>
                  </a:lnTo>
                  <a:lnTo>
                    <a:pt x="1516" y="1402"/>
                  </a:lnTo>
                  <a:lnTo>
                    <a:pt x="1510" y="1396"/>
                  </a:lnTo>
                  <a:lnTo>
                    <a:pt x="1506" y="1390"/>
                  </a:lnTo>
                  <a:lnTo>
                    <a:pt x="1504" y="1382"/>
                  </a:lnTo>
                  <a:lnTo>
                    <a:pt x="1504" y="1302"/>
                  </a:lnTo>
                  <a:lnTo>
                    <a:pt x="1504" y="1302"/>
                  </a:lnTo>
                  <a:lnTo>
                    <a:pt x="1506" y="1292"/>
                  </a:lnTo>
                  <a:lnTo>
                    <a:pt x="1510" y="1286"/>
                  </a:lnTo>
                  <a:lnTo>
                    <a:pt x="1516" y="1282"/>
                  </a:lnTo>
                  <a:lnTo>
                    <a:pt x="1526" y="1280"/>
                  </a:lnTo>
                  <a:lnTo>
                    <a:pt x="1566" y="1280"/>
                  </a:lnTo>
                  <a:lnTo>
                    <a:pt x="1566" y="1280"/>
                  </a:lnTo>
                  <a:lnTo>
                    <a:pt x="1574" y="1282"/>
                  </a:lnTo>
                  <a:lnTo>
                    <a:pt x="1582" y="1286"/>
                  </a:lnTo>
                  <a:lnTo>
                    <a:pt x="1586" y="1292"/>
                  </a:lnTo>
                  <a:lnTo>
                    <a:pt x="1588" y="1302"/>
                  </a:lnTo>
                  <a:lnTo>
                    <a:pt x="1588" y="1382"/>
                  </a:lnTo>
                  <a:close/>
                  <a:moveTo>
                    <a:pt x="1600" y="1246"/>
                  </a:moveTo>
                  <a:lnTo>
                    <a:pt x="1600" y="1258"/>
                  </a:lnTo>
                  <a:lnTo>
                    <a:pt x="1600" y="1258"/>
                  </a:lnTo>
                  <a:lnTo>
                    <a:pt x="1598" y="1262"/>
                  </a:lnTo>
                  <a:lnTo>
                    <a:pt x="1596" y="1264"/>
                  </a:lnTo>
                  <a:lnTo>
                    <a:pt x="1594" y="1266"/>
                  </a:lnTo>
                  <a:lnTo>
                    <a:pt x="1590" y="1268"/>
                  </a:lnTo>
                  <a:lnTo>
                    <a:pt x="84" y="1268"/>
                  </a:lnTo>
                  <a:lnTo>
                    <a:pt x="84" y="1268"/>
                  </a:lnTo>
                  <a:lnTo>
                    <a:pt x="80" y="1266"/>
                  </a:lnTo>
                  <a:lnTo>
                    <a:pt x="78" y="1264"/>
                  </a:lnTo>
                  <a:lnTo>
                    <a:pt x="76" y="1262"/>
                  </a:lnTo>
                  <a:lnTo>
                    <a:pt x="74" y="1258"/>
                  </a:lnTo>
                  <a:lnTo>
                    <a:pt x="74" y="1246"/>
                  </a:lnTo>
                  <a:lnTo>
                    <a:pt x="74" y="234"/>
                  </a:lnTo>
                  <a:lnTo>
                    <a:pt x="74" y="234"/>
                  </a:lnTo>
                  <a:lnTo>
                    <a:pt x="74" y="234"/>
                  </a:lnTo>
                  <a:lnTo>
                    <a:pt x="76" y="230"/>
                  </a:lnTo>
                  <a:lnTo>
                    <a:pt x="76" y="228"/>
                  </a:lnTo>
                  <a:lnTo>
                    <a:pt x="76" y="228"/>
                  </a:lnTo>
                  <a:lnTo>
                    <a:pt x="80" y="226"/>
                  </a:lnTo>
                  <a:lnTo>
                    <a:pt x="84" y="224"/>
                  </a:lnTo>
                  <a:lnTo>
                    <a:pt x="1590" y="224"/>
                  </a:lnTo>
                  <a:lnTo>
                    <a:pt x="1590" y="224"/>
                  </a:lnTo>
                  <a:lnTo>
                    <a:pt x="1594" y="226"/>
                  </a:lnTo>
                  <a:lnTo>
                    <a:pt x="1596" y="228"/>
                  </a:lnTo>
                  <a:lnTo>
                    <a:pt x="1596" y="228"/>
                  </a:lnTo>
                  <a:lnTo>
                    <a:pt x="1598" y="230"/>
                  </a:lnTo>
                  <a:lnTo>
                    <a:pt x="1600" y="234"/>
                  </a:lnTo>
                  <a:lnTo>
                    <a:pt x="1600" y="234"/>
                  </a:lnTo>
                  <a:lnTo>
                    <a:pt x="1600" y="1246"/>
                  </a:lnTo>
                  <a:close/>
                </a:path>
              </a:pathLst>
            </a:custGeom>
            <a:solidFill>
              <a:srgbClr val="000000"/>
            </a:solidFill>
            <a:ln w="9525">
              <a:noFill/>
              <a:round/>
              <a:headEnd/>
              <a:tailEnd/>
            </a:ln>
          </p:spPr>
          <p:txBody>
            <a:bodyPr/>
            <a:lstStyle/>
            <a:p>
              <a:pPr>
                <a:defRPr/>
              </a:pPr>
              <a:endParaRPr lang="da-DK">
                <a:ea typeface="ＭＳ Ｐゴシック" pitchFamily="-97" charset="-128"/>
              </a:endParaRPr>
            </a:p>
          </p:txBody>
        </p:sp>
        <p:sp>
          <p:nvSpPr>
            <p:cNvPr id="636" name="Freeform 1014"/>
            <p:cNvSpPr>
              <a:spLocks/>
            </p:cNvSpPr>
            <p:nvPr/>
          </p:nvSpPr>
          <p:spPr bwMode="auto">
            <a:xfrm>
              <a:off x="9155113" y="-1773238"/>
              <a:ext cx="12700" cy="19050"/>
            </a:xfrm>
            <a:custGeom>
              <a:avLst/>
              <a:gdLst/>
              <a:ahLst/>
              <a:cxnLst>
                <a:cxn ang="0">
                  <a:pos x="0" y="12"/>
                </a:cxn>
                <a:cxn ang="0">
                  <a:pos x="8" y="12"/>
                </a:cxn>
                <a:cxn ang="0">
                  <a:pos x="4" y="0"/>
                </a:cxn>
                <a:cxn ang="0">
                  <a:pos x="0" y="12"/>
                </a:cxn>
              </a:cxnLst>
              <a:rect l="0" t="0" r="r" b="b"/>
              <a:pathLst>
                <a:path w="8" h="12">
                  <a:moveTo>
                    <a:pt x="0" y="12"/>
                  </a:moveTo>
                  <a:lnTo>
                    <a:pt x="8" y="12"/>
                  </a:lnTo>
                  <a:lnTo>
                    <a:pt x="4" y="0"/>
                  </a:lnTo>
                  <a:lnTo>
                    <a:pt x="0" y="12"/>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637" name="Freeform 1015"/>
            <p:cNvSpPr>
              <a:spLocks/>
            </p:cNvSpPr>
            <p:nvPr/>
          </p:nvSpPr>
          <p:spPr bwMode="auto">
            <a:xfrm>
              <a:off x="9075738" y="-1738313"/>
              <a:ext cx="50800" cy="28575"/>
            </a:xfrm>
            <a:custGeom>
              <a:avLst/>
              <a:gdLst/>
              <a:ahLst/>
              <a:cxnLst>
                <a:cxn ang="0">
                  <a:pos x="4" y="16"/>
                </a:cxn>
                <a:cxn ang="0">
                  <a:pos x="32" y="8"/>
                </a:cxn>
                <a:cxn ang="0">
                  <a:pos x="4" y="2"/>
                </a:cxn>
                <a:cxn ang="0">
                  <a:pos x="0" y="0"/>
                </a:cxn>
                <a:cxn ang="0">
                  <a:pos x="0" y="18"/>
                </a:cxn>
                <a:cxn ang="0">
                  <a:pos x="4" y="16"/>
                </a:cxn>
              </a:cxnLst>
              <a:rect l="0" t="0" r="r" b="b"/>
              <a:pathLst>
                <a:path w="32" h="18">
                  <a:moveTo>
                    <a:pt x="4" y="16"/>
                  </a:moveTo>
                  <a:lnTo>
                    <a:pt x="32" y="8"/>
                  </a:lnTo>
                  <a:lnTo>
                    <a:pt x="4" y="2"/>
                  </a:lnTo>
                  <a:lnTo>
                    <a:pt x="0" y="0"/>
                  </a:lnTo>
                  <a:lnTo>
                    <a:pt x="0" y="18"/>
                  </a:lnTo>
                  <a:lnTo>
                    <a:pt x="4" y="1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38" name="Freeform 1016"/>
            <p:cNvSpPr>
              <a:spLocks/>
            </p:cNvSpPr>
            <p:nvPr/>
          </p:nvSpPr>
          <p:spPr bwMode="auto">
            <a:xfrm>
              <a:off x="9104313" y="-1782763"/>
              <a:ext cx="31750" cy="44450"/>
            </a:xfrm>
            <a:custGeom>
              <a:avLst/>
              <a:gdLst/>
              <a:ahLst/>
              <a:cxnLst>
                <a:cxn ang="0">
                  <a:pos x="14" y="20"/>
                </a:cxn>
                <a:cxn ang="0">
                  <a:pos x="14" y="20"/>
                </a:cxn>
                <a:cxn ang="0">
                  <a:pos x="16" y="16"/>
                </a:cxn>
                <a:cxn ang="0">
                  <a:pos x="16" y="16"/>
                </a:cxn>
                <a:cxn ang="0">
                  <a:pos x="18" y="12"/>
                </a:cxn>
                <a:cxn ang="0">
                  <a:pos x="18" y="12"/>
                </a:cxn>
                <a:cxn ang="0">
                  <a:pos x="20" y="8"/>
                </a:cxn>
                <a:cxn ang="0">
                  <a:pos x="20" y="8"/>
                </a:cxn>
                <a:cxn ang="0">
                  <a:pos x="18" y="4"/>
                </a:cxn>
                <a:cxn ang="0">
                  <a:pos x="18" y="2"/>
                </a:cxn>
                <a:cxn ang="0">
                  <a:pos x="18" y="2"/>
                </a:cxn>
                <a:cxn ang="0">
                  <a:pos x="14" y="0"/>
                </a:cxn>
                <a:cxn ang="0">
                  <a:pos x="10" y="0"/>
                </a:cxn>
                <a:cxn ang="0">
                  <a:pos x="10" y="0"/>
                </a:cxn>
                <a:cxn ang="0">
                  <a:pos x="4" y="2"/>
                </a:cxn>
                <a:cxn ang="0">
                  <a:pos x="4" y="2"/>
                </a:cxn>
                <a:cxn ang="0">
                  <a:pos x="2" y="4"/>
                </a:cxn>
                <a:cxn ang="0">
                  <a:pos x="2" y="8"/>
                </a:cxn>
                <a:cxn ang="0">
                  <a:pos x="6" y="10"/>
                </a:cxn>
                <a:cxn ang="0">
                  <a:pos x="6" y="10"/>
                </a:cxn>
                <a:cxn ang="0">
                  <a:pos x="8" y="6"/>
                </a:cxn>
                <a:cxn ang="0">
                  <a:pos x="8" y="6"/>
                </a:cxn>
                <a:cxn ang="0">
                  <a:pos x="10" y="4"/>
                </a:cxn>
                <a:cxn ang="0">
                  <a:pos x="10" y="4"/>
                </a:cxn>
                <a:cxn ang="0">
                  <a:pos x="14" y="6"/>
                </a:cxn>
                <a:cxn ang="0">
                  <a:pos x="14" y="6"/>
                </a:cxn>
                <a:cxn ang="0">
                  <a:pos x="14" y="8"/>
                </a:cxn>
                <a:cxn ang="0">
                  <a:pos x="14" y="8"/>
                </a:cxn>
                <a:cxn ang="0">
                  <a:pos x="12" y="12"/>
                </a:cxn>
                <a:cxn ang="0">
                  <a:pos x="12" y="12"/>
                </a:cxn>
                <a:cxn ang="0">
                  <a:pos x="8" y="16"/>
                </a:cxn>
                <a:cxn ang="0">
                  <a:pos x="8" y="16"/>
                </a:cxn>
                <a:cxn ang="0">
                  <a:pos x="2" y="24"/>
                </a:cxn>
                <a:cxn ang="0">
                  <a:pos x="2" y="24"/>
                </a:cxn>
                <a:cxn ang="0">
                  <a:pos x="0" y="28"/>
                </a:cxn>
                <a:cxn ang="0">
                  <a:pos x="20" y="28"/>
                </a:cxn>
                <a:cxn ang="0">
                  <a:pos x="20" y="24"/>
                </a:cxn>
                <a:cxn ang="0">
                  <a:pos x="8" y="24"/>
                </a:cxn>
                <a:cxn ang="0">
                  <a:pos x="8" y="24"/>
                </a:cxn>
                <a:cxn ang="0">
                  <a:pos x="10" y="22"/>
                </a:cxn>
                <a:cxn ang="0">
                  <a:pos x="10" y="22"/>
                </a:cxn>
                <a:cxn ang="0">
                  <a:pos x="14" y="20"/>
                </a:cxn>
                <a:cxn ang="0">
                  <a:pos x="14" y="20"/>
                </a:cxn>
              </a:cxnLst>
              <a:rect l="0" t="0" r="r" b="b"/>
              <a:pathLst>
                <a:path w="20" h="28">
                  <a:moveTo>
                    <a:pt x="14" y="20"/>
                  </a:moveTo>
                  <a:lnTo>
                    <a:pt x="14" y="20"/>
                  </a:lnTo>
                  <a:lnTo>
                    <a:pt x="16" y="16"/>
                  </a:lnTo>
                  <a:lnTo>
                    <a:pt x="16" y="16"/>
                  </a:lnTo>
                  <a:lnTo>
                    <a:pt x="18" y="12"/>
                  </a:lnTo>
                  <a:lnTo>
                    <a:pt x="18" y="12"/>
                  </a:lnTo>
                  <a:lnTo>
                    <a:pt x="20" y="8"/>
                  </a:lnTo>
                  <a:lnTo>
                    <a:pt x="20" y="8"/>
                  </a:lnTo>
                  <a:lnTo>
                    <a:pt x="18" y="4"/>
                  </a:lnTo>
                  <a:lnTo>
                    <a:pt x="18" y="2"/>
                  </a:lnTo>
                  <a:lnTo>
                    <a:pt x="18" y="2"/>
                  </a:lnTo>
                  <a:lnTo>
                    <a:pt x="14" y="0"/>
                  </a:lnTo>
                  <a:lnTo>
                    <a:pt x="10" y="0"/>
                  </a:lnTo>
                  <a:lnTo>
                    <a:pt x="10" y="0"/>
                  </a:lnTo>
                  <a:lnTo>
                    <a:pt x="4" y="2"/>
                  </a:lnTo>
                  <a:lnTo>
                    <a:pt x="4" y="2"/>
                  </a:lnTo>
                  <a:lnTo>
                    <a:pt x="2" y="4"/>
                  </a:lnTo>
                  <a:lnTo>
                    <a:pt x="2" y="8"/>
                  </a:lnTo>
                  <a:lnTo>
                    <a:pt x="6" y="10"/>
                  </a:lnTo>
                  <a:lnTo>
                    <a:pt x="6" y="10"/>
                  </a:lnTo>
                  <a:lnTo>
                    <a:pt x="8" y="6"/>
                  </a:lnTo>
                  <a:lnTo>
                    <a:pt x="8" y="6"/>
                  </a:lnTo>
                  <a:lnTo>
                    <a:pt x="10" y="4"/>
                  </a:lnTo>
                  <a:lnTo>
                    <a:pt x="10" y="4"/>
                  </a:lnTo>
                  <a:lnTo>
                    <a:pt x="14" y="6"/>
                  </a:lnTo>
                  <a:lnTo>
                    <a:pt x="14" y="6"/>
                  </a:lnTo>
                  <a:lnTo>
                    <a:pt x="14" y="8"/>
                  </a:lnTo>
                  <a:lnTo>
                    <a:pt x="14" y="8"/>
                  </a:lnTo>
                  <a:lnTo>
                    <a:pt x="12" y="12"/>
                  </a:lnTo>
                  <a:lnTo>
                    <a:pt x="12" y="12"/>
                  </a:lnTo>
                  <a:lnTo>
                    <a:pt x="8" y="16"/>
                  </a:lnTo>
                  <a:lnTo>
                    <a:pt x="8" y="16"/>
                  </a:lnTo>
                  <a:lnTo>
                    <a:pt x="2" y="24"/>
                  </a:lnTo>
                  <a:lnTo>
                    <a:pt x="2" y="24"/>
                  </a:lnTo>
                  <a:lnTo>
                    <a:pt x="0" y="28"/>
                  </a:lnTo>
                  <a:lnTo>
                    <a:pt x="20" y="28"/>
                  </a:lnTo>
                  <a:lnTo>
                    <a:pt x="20" y="24"/>
                  </a:lnTo>
                  <a:lnTo>
                    <a:pt x="8" y="24"/>
                  </a:lnTo>
                  <a:lnTo>
                    <a:pt x="8" y="24"/>
                  </a:lnTo>
                  <a:lnTo>
                    <a:pt x="10" y="22"/>
                  </a:lnTo>
                  <a:lnTo>
                    <a:pt x="10" y="22"/>
                  </a:lnTo>
                  <a:lnTo>
                    <a:pt x="14" y="20"/>
                  </a:lnTo>
                  <a:lnTo>
                    <a:pt x="14"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39" name="Freeform 1017"/>
            <p:cNvSpPr>
              <a:spLocks noEditPoints="1"/>
            </p:cNvSpPr>
            <p:nvPr/>
          </p:nvSpPr>
          <p:spPr bwMode="auto">
            <a:xfrm>
              <a:off x="9139238" y="-1782763"/>
              <a:ext cx="44450" cy="44450"/>
            </a:xfrm>
            <a:custGeom>
              <a:avLst/>
              <a:gdLst/>
              <a:ahLst/>
              <a:cxnLst>
                <a:cxn ang="0">
                  <a:pos x="10" y="0"/>
                </a:cxn>
                <a:cxn ang="0">
                  <a:pos x="0" y="28"/>
                </a:cxn>
                <a:cxn ang="0">
                  <a:pos x="6" y="28"/>
                </a:cxn>
                <a:cxn ang="0">
                  <a:pos x="8" y="22"/>
                </a:cxn>
                <a:cxn ang="0">
                  <a:pos x="18" y="22"/>
                </a:cxn>
                <a:cxn ang="0">
                  <a:pos x="22" y="28"/>
                </a:cxn>
                <a:cxn ang="0">
                  <a:pos x="28" y="28"/>
                </a:cxn>
                <a:cxn ang="0">
                  <a:pos x="16" y="0"/>
                </a:cxn>
                <a:cxn ang="0">
                  <a:pos x="10" y="0"/>
                </a:cxn>
                <a:cxn ang="0">
                  <a:pos x="10" y="18"/>
                </a:cxn>
                <a:cxn ang="0">
                  <a:pos x="14" y="6"/>
                </a:cxn>
                <a:cxn ang="0">
                  <a:pos x="18" y="18"/>
                </a:cxn>
                <a:cxn ang="0">
                  <a:pos x="10" y="18"/>
                </a:cxn>
              </a:cxnLst>
              <a:rect l="0" t="0" r="r" b="b"/>
              <a:pathLst>
                <a:path w="28" h="28">
                  <a:moveTo>
                    <a:pt x="10" y="0"/>
                  </a:moveTo>
                  <a:lnTo>
                    <a:pt x="0" y="28"/>
                  </a:lnTo>
                  <a:lnTo>
                    <a:pt x="6" y="28"/>
                  </a:lnTo>
                  <a:lnTo>
                    <a:pt x="8" y="22"/>
                  </a:lnTo>
                  <a:lnTo>
                    <a:pt x="18" y="22"/>
                  </a:lnTo>
                  <a:lnTo>
                    <a:pt x="22" y="28"/>
                  </a:lnTo>
                  <a:lnTo>
                    <a:pt x="28" y="28"/>
                  </a:lnTo>
                  <a:lnTo>
                    <a:pt x="16" y="0"/>
                  </a:lnTo>
                  <a:lnTo>
                    <a:pt x="10" y="0"/>
                  </a:lnTo>
                  <a:close/>
                  <a:moveTo>
                    <a:pt x="10" y="18"/>
                  </a:moveTo>
                  <a:lnTo>
                    <a:pt x="14" y="6"/>
                  </a:lnTo>
                  <a:lnTo>
                    <a:pt x="18" y="18"/>
                  </a:lnTo>
                  <a:lnTo>
                    <a:pt x="10" y="1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40" name="Freeform 1018"/>
            <p:cNvSpPr>
              <a:spLocks/>
            </p:cNvSpPr>
            <p:nvPr/>
          </p:nvSpPr>
          <p:spPr bwMode="auto">
            <a:xfrm>
              <a:off x="10679113" y="-1747838"/>
              <a:ext cx="82550" cy="47625"/>
            </a:xfrm>
            <a:custGeom>
              <a:avLst/>
              <a:gdLst/>
              <a:ahLst/>
              <a:cxnLst>
                <a:cxn ang="0">
                  <a:pos x="0" y="0"/>
                </a:cxn>
                <a:cxn ang="0">
                  <a:pos x="0" y="14"/>
                </a:cxn>
                <a:cxn ang="0">
                  <a:pos x="0" y="30"/>
                </a:cxn>
                <a:cxn ang="0">
                  <a:pos x="26" y="22"/>
                </a:cxn>
                <a:cxn ang="0">
                  <a:pos x="52" y="14"/>
                </a:cxn>
                <a:cxn ang="0">
                  <a:pos x="26" y="8"/>
                </a:cxn>
                <a:cxn ang="0">
                  <a:pos x="0" y="0"/>
                </a:cxn>
              </a:cxnLst>
              <a:rect l="0" t="0" r="r" b="b"/>
              <a:pathLst>
                <a:path w="52" h="30">
                  <a:moveTo>
                    <a:pt x="0" y="0"/>
                  </a:moveTo>
                  <a:lnTo>
                    <a:pt x="0" y="14"/>
                  </a:lnTo>
                  <a:lnTo>
                    <a:pt x="0" y="30"/>
                  </a:lnTo>
                  <a:lnTo>
                    <a:pt x="26" y="22"/>
                  </a:lnTo>
                  <a:lnTo>
                    <a:pt x="52" y="14"/>
                  </a:lnTo>
                  <a:lnTo>
                    <a:pt x="26" y="8"/>
                  </a:lnTo>
                  <a:lnTo>
                    <a:pt x="0"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41" name="Freeform 1019"/>
            <p:cNvSpPr>
              <a:spLocks/>
            </p:cNvSpPr>
            <p:nvPr/>
          </p:nvSpPr>
          <p:spPr bwMode="auto">
            <a:xfrm>
              <a:off x="10742613" y="-1782763"/>
              <a:ext cx="31750" cy="47625"/>
            </a:xfrm>
            <a:custGeom>
              <a:avLst/>
              <a:gdLst/>
              <a:ahLst/>
              <a:cxnLst>
                <a:cxn ang="0">
                  <a:pos x="14" y="14"/>
                </a:cxn>
                <a:cxn ang="0">
                  <a:pos x="14" y="14"/>
                </a:cxn>
                <a:cxn ang="0">
                  <a:pos x="18" y="10"/>
                </a:cxn>
                <a:cxn ang="0">
                  <a:pos x="18" y="8"/>
                </a:cxn>
                <a:cxn ang="0">
                  <a:pos x="18" y="8"/>
                </a:cxn>
                <a:cxn ang="0">
                  <a:pos x="16" y="2"/>
                </a:cxn>
                <a:cxn ang="0">
                  <a:pos x="16" y="2"/>
                </a:cxn>
                <a:cxn ang="0">
                  <a:pos x="14" y="0"/>
                </a:cxn>
                <a:cxn ang="0">
                  <a:pos x="10" y="0"/>
                </a:cxn>
                <a:cxn ang="0">
                  <a:pos x="10" y="0"/>
                </a:cxn>
                <a:cxn ang="0">
                  <a:pos x="6" y="2"/>
                </a:cxn>
                <a:cxn ang="0">
                  <a:pos x="6" y="2"/>
                </a:cxn>
                <a:cxn ang="0">
                  <a:pos x="2" y="4"/>
                </a:cxn>
                <a:cxn ang="0">
                  <a:pos x="2" y="4"/>
                </a:cxn>
                <a:cxn ang="0">
                  <a:pos x="2" y="8"/>
                </a:cxn>
                <a:cxn ang="0">
                  <a:pos x="6" y="8"/>
                </a:cxn>
                <a:cxn ang="0">
                  <a:pos x="6" y="8"/>
                </a:cxn>
                <a:cxn ang="0">
                  <a:pos x="8" y="6"/>
                </a:cxn>
                <a:cxn ang="0">
                  <a:pos x="8" y="6"/>
                </a:cxn>
                <a:cxn ang="0">
                  <a:pos x="10" y="4"/>
                </a:cxn>
                <a:cxn ang="0">
                  <a:pos x="10" y="4"/>
                </a:cxn>
                <a:cxn ang="0">
                  <a:pos x="12" y="6"/>
                </a:cxn>
                <a:cxn ang="0">
                  <a:pos x="12" y="6"/>
                </a:cxn>
                <a:cxn ang="0">
                  <a:pos x="12" y="8"/>
                </a:cxn>
                <a:cxn ang="0">
                  <a:pos x="12" y="8"/>
                </a:cxn>
                <a:cxn ang="0">
                  <a:pos x="12" y="10"/>
                </a:cxn>
                <a:cxn ang="0">
                  <a:pos x="12" y="10"/>
                </a:cxn>
                <a:cxn ang="0">
                  <a:pos x="8" y="12"/>
                </a:cxn>
                <a:cxn ang="0">
                  <a:pos x="8" y="16"/>
                </a:cxn>
                <a:cxn ang="0">
                  <a:pos x="8" y="16"/>
                </a:cxn>
                <a:cxn ang="0">
                  <a:pos x="10" y="16"/>
                </a:cxn>
                <a:cxn ang="0">
                  <a:pos x="10" y="16"/>
                </a:cxn>
                <a:cxn ang="0">
                  <a:pos x="12" y="16"/>
                </a:cxn>
                <a:cxn ang="0">
                  <a:pos x="12" y="16"/>
                </a:cxn>
                <a:cxn ang="0">
                  <a:pos x="14" y="20"/>
                </a:cxn>
                <a:cxn ang="0">
                  <a:pos x="14" y="20"/>
                </a:cxn>
                <a:cxn ang="0">
                  <a:pos x="12" y="24"/>
                </a:cxn>
                <a:cxn ang="0">
                  <a:pos x="12" y="24"/>
                </a:cxn>
                <a:cxn ang="0">
                  <a:pos x="10" y="24"/>
                </a:cxn>
                <a:cxn ang="0">
                  <a:pos x="10" y="24"/>
                </a:cxn>
                <a:cxn ang="0">
                  <a:pos x="8" y="24"/>
                </a:cxn>
                <a:cxn ang="0">
                  <a:pos x="8" y="24"/>
                </a:cxn>
                <a:cxn ang="0">
                  <a:pos x="6" y="20"/>
                </a:cxn>
                <a:cxn ang="0">
                  <a:pos x="0" y="22"/>
                </a:cxn>
                <a:cxn ang="0">
                  <a:pos x="0" y="22"/>
                </a:cxn>
                <a:cxn ang="0">
                  <a:pos x="2" y="24"/>
                </a:cxn>
                <a:cxn ang="0">
                  <a:pos x="4" y="28"/>
                </a:cxn>
                <a:cxn ang="0">
                  <a:pos x="4" y="28"/>
                </a:cxn>
                <a:cxn ang="0">
                  <a:pos x="6" y="28"/>
                </a:cxn>
                <a:cxn ang="0">
                  <a:pos x="10" y="30"/>
                </a:cxn>
                <a:cxn ang="0">
                  <a:pos x="10" y="30"/>
                </a:cxn>
                <a:cxn ang="0">
                  <a:pos x="14" y="28"/>
                </a:cxn>
                <a:cxn ang="0">
                  <a:pos x="16" y="26"/>
                </a:cxn>
                <a:cxn ang="0">
                  <a:pos x="16" y="26"/>
                </a:cxn>
                <a:cxn ang="0">
                  <a:pos x="18" y="24"/>
                </a:cxn>
                <a:cxn ang="0">
                  <a:pos x="20" y="20"/>
                </a:cxn>
                <a:cxn ang="0">
                  <a:pos x="20" y="20"/>
                </a:cxn>
                <a:cxn ang="0">
                  <a:pos x="18" y="16"/>
                </a:cxn>
                <a:cxn ang="0">
                  <a:pos x="18" y="16"/>
                </a:cxn>
                <a:cxn ang="0">
                  <a:pos x="14" y="14"/>
                </a:cxn>
                <a:cxn ang="0">
                  <a:pos x="14" y="14"/>
                </a:cxn>
              </a:cxnLst>
              <a:rect l="0" t="0" r="r" b="b"/>
              <a:pathLst>
                <a:path w="20" h="30">
                  <a:moveTo>
                    <a:pt x="14" y="14"/>
                  </a:moveTo>
                  <a:lnTo>
                    <a:pt x="14" y="14"/>
                  </a:lnTo>
                  <a:lnTo>
                    <a:pt x="18" y="10"/>
                  </a:lnTo>
                  <a:lnTo>
                    <a:pt x="18" y="8"/>
                  </a:lnTo>
                  <a:lnTo>
                    <a:pt x="18" y="8"/>
                  </a:lnTo>
                  <a:lnTo>
                    <a:pt x="16" y="2"/>
                  </a:lnTo>
                  <a:lnTo>
                    <a:pt x="16" y="2"/>
                  </a:lnTo>
                  <a:lnTo>
                    <a:pt x="14" y="0"/>
                  </a:lnTo>
                  <a:lnTo>
                    <a:pt x="10" y="0"/>
                  </a:lnTo>
                  <a:lnTo>
                    <a:pt x="10" y="0"/>
                  </a:lnTo>
                  <a:lnTo>
                    <a:pt x="6" y="2"/>
                  </a:lnTo>
                  <a:lnTo>
                    <a:pt x="6" y="2"/>
                  </a:lnTo>
                  <a:lnTo>
                    <a:pt x="2" y="4"/>
                  </a:lnTo>
                  <a:lnTo>
                    <a:pt x="2" y="4"/>
                  </a:lnTo>
                  <a:lnTo>
                    <a:pt x="2" y="8"/>
                  </a:lnTo>
                  <a:lnTo>
                    <a:pt x="6" y="8"/>
                  </a:lnTo>
                  <a:lnTo>
                    <a:pt x="6" y="8"/>
                  </a:lnTo>
                  <a:lnTo>
                    <a:pt x="8" y="6"/>
                  </a:lnTo>
                  <a:lnTo>
                    <a:pt x="8" y="6"/>
                  </a:lnTo>
                  <a:lnTo>
                    <a:pt x="10" y="4"/>
                  </a:lnTo>
                  <a:lnTo>
                    <a:pt x="10" y="4"/>
                  </a:lnTo>
                  <a:lnTo>
                    <a:pt x="12" y="6"/>
                  </a:lnTo>
                  <a:lnTo>
                    <a:pt x="12" y="6"/>
                  </a:lnTo>
                  <a:lnTo>
                    <a:pt x="12" y="8"/>
                  </a:lnTo>
                  <a:lnTo>
                    <a:pt x="12" y="8"/>
                  </a:lnTo>
                  <a:lnTo>
                    <a:pt x="12" y="10"/>
                  </a:lnTo>
                  <a:lnTo>
                    <a:pt x="12" y="10"/>
                  </a:lnTo>
                  <a:lnTo>
                    <a:pt x="8" y="12"/>
                  </a:lnTo>
                  <a:lnTo>
                    <a:pt x="8" y="16"/>
                  </a:lnTo>
                  <a:lnTo>
                    <a:pt x="8" y="16"/>
                  </a:lnTo>
                  <a:lnTo>
                    <a:pt x="10" y="16"/>
                  </a:lnTo>
                  <a:lnTo>
                    <a:pt x="10" y="16"/>
                  </a:lnTo>
                  <a:lnTo>
                    <a:pt x="12" y="16"/>
                  </a:lnTo>
                  <a:lnTo>
                    <a:pt x="12" y="16"/>
                  </a:lnTo>
                  <a:lnTo>
                    <a:pt x="14" y="20"/>
                  </a:lnTo>
                  <a:lnTo>
                    <a:pt x="14" y="20"/>
                  </a:lnTo>
                  <a:lnTo>
                    <a:pt x="12" y="24"/>
                  </a:lnTo>
                  <a:lnTo>
                    <a:pt x="12" y="24"/>
                  </a:lnTo>
                  <a:lnTo>
                    <a:pt x="10" y="24"/>
                  </a:lnTo>
                  <a:lnTo>
                    <a:pt x="10" y="24"/>
                  </a:lnTo>
                  <a:lnTo>
                    <a:pt x="8" y="24"/>
                  </a:lnTo>
                  <a:lnTo>
                    <a:pt x="8" y="24"/>
                  </a:lnTo>
                  <a:lnTo>
                    <a:pt x="6" y="20"/>
                  </a:lnTo>
                  <a:lnTo>
                    <a:pt x="0" y="22"/>
                  </a:lnTo>
                  <a:lnTo>
                    <a:pt x="0" y="22"/>
                  </a:lnTo>
                  <a:lnTo>
                    <a:pt x="2" y="24"/>
                  </a:lnTo>
                  <a:lnTo>
                    <a:pt x="4" y="28"/>
                  </a:lnTo>
                  <a:lnTo>
                    <a:pt x="4" y="28"/>
                  </a:lnTo>
                  <a:lnTo>
                    <a:pt x="6" y="28"/>
                  </a:lnTo>
                  <a:lnTo>
                    <a:pt x="10" y="30"/>
                  </a:lnTo>
                  <a:lnTo>
                    <a:pt x="10" y="30"/>
                  </a:lnTo>
                  <a:lnTo>
                    <a:pt x="14" y="28"/>
                  </a:lnTo>
                  <a:lnTo>
                    <a:pt x="16" y="26"/>
                  </a:lnTo>
                  <a:lnTo>
                    <a:pt x="16" y="26"/>
                  </a:lnTo>
                  <a:lnTo>
                    <a:pt x="18" y="24"/>
                  </a:lnTo>
                  <a:lnTo>
                    <a:pt x="20" y="20"/>
                  </a:lnTo>
                  <a:lnTo>
                    <a:pt x="20" y="20"/>
                  </a:lnTo>
                  <a:lnTo>
                    <a:pt x="18" y="16"/>
                  </a:lnTo>
                  <a:lnTo>
                    <a:pt x="18" y="16"/>
                  </a:lnTo>
                  <a:lnTo>
                    <a:pt x="14" y="14"/>
                  </a:lnTo>
                  <a:lnTo>
                    <a:pt x="14" y="1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42" name="Freeform 1020"/>
            <p:cNvSpPr>
              <a:spLocks/>
            </p:cNvSpPr>
            <p:nvPr/>
          </p:nvSpPr>
          <p:spPr bwMode="auto">
            <a:xfrm>
              <a:off x="9917113" y="-1782763"/>
              <a:ext cx="38100" cy="69850"/>
            </a:xfrm>
            <a:custGeom>
              <a:avLst/>
              <a:gdLst/>
              <a:ahLst/>
              <a:cxnLst>
                <a:cxn ang="0">
                  <a:pos x="20" y="20"/>
                </a:cxn>
                <a:cxn ang="0">
                  <a:pos x="22" y="16"/>
                </a:cxn>
                <a:cxn ang="0">
                  <a:pos x="24" y="12"/>
                </a:cxn>
                <a:cxn ang="0">
                  <a:pos x="20" y="4"/>
                </a:cxn>
                <a:cxn ang="0">
                  <a:pos x="18" y="2"/>
                </a:cxn>
                <a:cxn ang="0">
                  <a:pos x="10" y="0"/>
                </a:cxn>
                <a:cxn ang="0">
                  <a:pos x="2" y="2"/>
                </a:cxn>
                <a:cxn ang="0">
                  <a:pos x="0" y="6"/>
                </a:cxn>
                <a:cxn ang="0">
                  <a:pos x="0" y="14"/>
                </a:cxn>
                <a:cxn ang="0">
                  <a:pos x="10" y="10"/>
                </a:cxn>
                <a:cxn ang="0">
                  <a:pos x="10" y="8"/>
                </a:cxn>
                <a:cxn ang="0">
                  <a:pos x="12" y="6"/>
                </a:cxn>
                <a:cxn ang="0">
                  <a:pos x="14" y="8"/>
                </a:cxn>
                <a:cxn ang="0">
                  <a:pos x="14" y="10"/>
                </a:cxn>
                <a:cxn ang="0">
                  <a:pos x="14" y="12"/>
                </a:cxn>
                <a:cxn ang="0">
                  <a:pos x="14" y="16"/>
                </a:cxn>
                <a:cxn ang="0">
                  <a:pos x="12" y="16"/>
                </a:cxn>
                <a:cxn ang="0">
                  <a:pos x="8" y="24"/>
                </a:cxn>
                <a:cxn ang="0">
                  <a:pos x="12" y="24"/>
                </a:cxn>
                <a:cxn ang="0">
                  <a:pos x="14" y="26"/>
                </a:cxn>
                <a:cxn ang="0">
                  <a:pos x="14" y="28"/>
                </a:cxn>
                <a:cxn ang="0">
                  <a:pos x="14" y="32"/>
                </a:cxn>
                <a:cxn ang="0">
                  <a:pos x="14" y="36"/>
                </a:cxn>
                <a:cxn ang="0">
                  <a:pos x="12" y="38"/>
                </a:cxn>
                <a:cxn ang="0">
                  <a:pos x="10" y="36"/>
                </a:cxn>
                <a:cxn ang="0">
                  <a:pos x="10" y="26"/>
                </a:cxn>
                <a:cxn ang="0">
                  <a:pos x="0" y="30"/>
                </a:cxn>
                <a:cxn ang="0">
                  <a:pos x="0" y="38"/>
                </a:cxn>
                <a:cxn ang="0">
                  <a:pos x="4" y="42"/>
                </a:cxn>
                <a:cxn ang="0">
                  <a:pos x="12" y="44"/>
                </a:cxn>
                <a:cxn ang="0">
                  <a:pos x="18" y="42"/>
                </a:cxn>
                <a:cxn ang="0">
                  <a:pos x="22" y="38"/>
                </a:cxn>
                <a:cxn ang="0">
                  <a:pos x="24" y="30"/>
                </a:cxn>
                <a:cxn ang="0">
                  <a:pos x="22" y="22"/>
                </a:cxn>
                <a:cxn ang="0">
                  <a:pos x="20" y="20"/>
                </a:cxn>
              </a:cxnLst>
              <a:rect l="0" t="0" r="r" b="b"/>
              <a:pathLst>
                <a:path w="24" h="44">
                  <a:moveTo>
                    <a:pt x="20" y="20"/>
                  </a:moveTo>
                  <a:lnTo>
                    <a:pt x="20" y="20"/>
                  </a:lnTo>
                  <a:lnTo>
                    <a:pt x="22" y="16"/>
                  </a:lnTo>
                  <a:lnTo>
                    <a:pt x="22" y="16"/>
                  </a:lnTo>
                  <a:lnTo>
                    <a:pt x="24" y="12"/>
                  </a:lnTo>
                  <a:lnTo>
                    <a:pt x="24" y="12"/>
                  </a:lnTo>
                  <a:lnTo>
                    <a:pt x="22" y="6"/>
                  </a:lnTo>
                  <a:lnTo>
                    <a:pt x="20" y="4"/>
                  </a:lnTo>
                  <a:lnTo>
                    <a:pt x="20" y="4"/>
                  </a:lnTo>
                  <a:lnTo>
                    <a:pt x="18" y="2"/>
                  </a:lnTo>
                  <a:lnTo>
                    <a:pt x="10" y="0"/>
                  </a:lnTo>
                  <a:lnTo>
                    <a:pt x="10" y="0"/>
                  </a:lnTo>
                  <a:lnTo>
                    <a:pt x="6" y="0"/>
                  </a:lnTo>
                  <a:lnTo>
                    <a:pt x="2" y="2"/>
                  </a:lnTo>
                  <a:lnTo>
                    <a:pt x="2" y="2"/>
                  </a:lnTo>
                  <a:lnTo>
                    <a:pt x="0" y="6"/>
                  </a:lnTo>
                  <a:lnTo>
                    <a:pt x="0" y="10"/>
                  </a:lnTo>
                  <a:lnTo>
                    <a:pt x="0" y="14"/>
                  </a:lnTo>
                  <a:lnTo>
                    <a:pt x="10" y="14"/>
                  </a:lnTo>
                  <a:lnTo>
                    <a:pt x="10" y="10"/>
                  </a:lnTo>
                  <a:lnTo>
                    <a:pt x="10" y="10"/>
                  </a:lnTo>
                  <a:lnTo>
                    <a:pt x="10" y="8"/>
                  </a:lnTo>
                  <a:lnTo>
                    <a:pt x="10" y="8"/>
                  </a:lnTo>
                  <a:lnTo>
                    <a:pt x="12" y="6"/>
                  </a:lnTo>
                  <a:lnTo>
                    <a:pt x="12" y="6"/>
                  </a:lnTo>
                  <a:lnTo>
                    <a:pt x="14" y="8"/>
                  </a:lnTo>
                  <a:lnTo>
                    <a:pt x="14" y="8"/>
                  </a:lnTo>
                  <a:lnTo>
                    <a:pt x="14" y="10"/>
                  </a:lnTo>
                  <a:lnTo>
                    <a:pt x="14" y="12"/>
                  </a:lnTo>
                  <a:lnTo>
                    <a:pt x="14" y="12"/>
                  </a:lnTo>
                  <a:lnTo>
                    <a:pt x="14" y="16"/>
                  </a:lnTo>
                  <a:lnTo>
                    <a:pt x="14" y="16"/>
                  </a:lnTo>
                  <a:lnTo>
                    <a:pt x="12" y="16"/>
                  </a:lnTo>
                  <a:lnTo>
                    <a:pt x="12" y="16"/>
                  </a:lnTo>
                  <a:lnTo>
                    <a:pt x="8" y="18"/>
                  </a:lnTo>
                  <a:lnTo>
                    <a:pt x="8" y="24"/>
                  </a:lnTo>
                  <a:lnTo>
                    <a:pt x="8" y="24"/>
                  </a:lnTo>
                  <a:lnTo>
                    <a:pt x="12" y="24"/>
                  </a:lnTo>
                  <a:lnTo>
                    <a:pt x="12" y="24"/>
                  </a:lnTo>
                  <a:lnTo>
                    <a:pt x="14" y="26"/>
                  </a:lnTo>
                  <a:lnTo>
                    <a:pt x="14" y="26"/>
                  </a:lnTo>
                  <a:lnTo>
                    <a:pt x="14" y="28"/>
                  </a:lnTo>
                  <a:lnTo>
                    <a:pt x="14" y="32"/>
                  </a:lnTo>
                  <a:lnTo>
                    <a:pt x="14" y="32"/>
                  </a:lnTo>
                  <a:lnTo>
                    <a:pt x="14" y="36"/>
                  </a:lnTo>
                  <a:lnTo>
                    <a:pt x="14" y="36"/>
                  </a:lnTo>
                  <a:lnTo>
                    <a:pt x="12" y="38"/>
                  </a:lnTo>
                  <a:lnTo>
                    <a:pt x="12" y="38"/>
                  </a:lnTo>
                  <a:lnTo>
                    <a:pt x="10" y="36"/>
                  </a:lnTo>
                  <a:lnTo>
                    <a:pt x="10" y="36"/>
                  </a:lnTo>
                  <a:lnTo>
                    <a:pt x="10" y="34"/>
                  </a:lnTo>
                  <a:lnTo>
                    <a:pt x="10" y="26"/>
                  </a:lnTo>
                  <a:lnTo>
                    <a:pt x="0" y="26"/>
                  </a:lnTo>
                  <a:lnTo>
                    <a:pt x="0" y="30"/>
                  </a:lnTo>
                  <a:lnTo>
                    <a:pt x="0" y="30"/>
                  </a:lnTo>
                  <a:lnTo>
                    <a:pt x="0" y="38"/>
                  </a:lnTo>
                  <a:lnTo>
                    <a:pt x="0" y="38"/>
                  </a:lnTo>
                  <a:lnTo>
                    <a:pt x="4" y="42"/>
                  </a:lnTo>
                  <a:lnTo>
                    <a:pt x="4" y="42"/>
                  </a:lnTo>
                  <a:lnTo>
                    <a:pt x="12" y="44"/>
                  </a:lnTo>
                  <a:lnTo>
                    <a:pt x="12" y="44"/>
                  </a:lnTo>
                  <a:lnTo>
                    <a:pt x="18" y="42"/>
                  </a:lnTo>
                  <a:lnTo>
                    <a:pt x="18" y="42"/>
                  </a:lnTo>
                  <a:lnTo>
                    <a:pt x="22" y="38"/>
                  </a:lnTo>
                  <a:lnTo>
                    <a:pt x="22" y="38"/>
                  </a:lnTo>
                  <a:lnTo>
                    <a:pt x="24" y="30"/>
                  </a:lnTo>
                  <a:lnTo>
                    <a:pt x="24" y="30"/>
                  </a:lnTo>
                  <a:lnTo>
                    <a:pt x="22" y="22"/>
                  </a:lnTo>
                  <a:lnTo>
                    <a:pt x="22" y="22"/>
                  </a:lnTo>
                  <a:lnTo>
                    <a:pt x="20" y="20"/>
                  </a:lnTo>
                  <a:lnTo>
                    <a:pt x="20"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43" name="Freeform 1021"/>
            <p:cNvSpPr>
              <a:spLocks/>
            </p:cNvSpPr>
            <p:nvPr/>
          </p:nvSpPr>
          <p:spPr bwMode="auto">
            <a:xfrm>
              <a:off x="9237663" y="-1779588"/>
              <a:ext cx="92075" cy="69850"/>
            </a:xfrm>
            <a:custGeom>
              <a:avLst/>
              <a:gdLst/>
              <a:ahLst/>
              <a:cxnLst>
                <a:cxn ang="0">
                  <a:pos x="0" y="44"/>
                </a:cxn>
                <a:cxn ang="0">
                  <a:pos x="12" y="44"/>
                </a:cxn>
                <a:cxn ang="0">
                  <a:pos x="12" y="24"/>
                </a:cxn>
                <a:cxn ang="0">
                  <a:pos x="22" y="24"/>
                </a:cxn>
                <a:cxn ang="0">
                  <a:pos x="22" y="44"/>
                </a:cxn>
                <a:cxn ang="0">
                  <a:pos x="22" y="44"/>
                </a:cxn>
                <a:cxn ang="0">
                  <a:pos x="36" y="44"/>
                </a:cxn>
                <a:cxn ang="0">
                  <a:pos x="36" y="24"/>
                </a:cxn>
                <a:cxn ang="0">
                  <a:pos x="46" y="24"/>
                </a:cxn>
                <a:cxn ang="0">
                  <a:pos x="46" y="44"/>
                </a:cxn>
                <a:cxn ang="0">
                  <a:pos x="46" y="44"/>
                </a:cxn>
                <a:cxn ang="0">
                  <a:pos x="58" y="44"/>
                </a:cxn>
                <a:cxn ang="0">
                  <a:pos x="58" y="0"/>
                </a:cxn>
                <a:cxn ang="0">
                  <a:pos x="58" y="0"/>
                </a:cxn>
                <a:cxn ang="0">
                  <a:pos x="0" y="0"/>
                </a:cxn>
                <a:cxn ang="0">
                  <a:pos x="0" y="44"/>
                </a:cxn>
              </a:cxnLst>
              <a:rect l="0" t="0" r="r" b="b"/>
              <a:pathLst>
                <a:path w="58" h="44">
                  <a:moveTo>
                    <a:pt x="0" y="44"/>
                  </a:moveTo>
                  <a:lnTo>
                    <a:pt x="12" y="44"/>
                  </a:lnTo>
                  <a:lnTo>
                    <a:pt x="12" y="24"/>
                  </a:lnTo>
                  <a:lnTo>
                    <a:pt x="22" y="24"/>
                  </a:lnTo>
                  <a:lnTo>
                    <a:pt x="22" y="44"/>
                  </a:lnTo>
                  <a:lnTo>
                    <a:pt x="22" y="44"/>
                  </a:lnTo>
                  <a:lnTo>
                    <a:pt x="36" y="44"/>
                  </a:lnTo>
                  <a:lnTo>
                    <a:pt x="36" y="24"/>
                  </a:lnTo>
                  <a:lnTo>
                    <a:pt x="46" y="24"/>
                  </a:lnTo>
                  <a:lnTo>
                    <a:pt x="46" y="44"/>
                  </a:lnTo>
                  <a:lnTo>
                    <a:pt x="46" y="44"/>
                  </a:lnTo>
                  <a:lnTo>
                    <a:pt x="58" y="44"/>
                  </a:lnTo>
                  <a:lnTo>
                    <a:pt x="58" y="0"/>
                  </a:lnTo>
                  <a:lnTo>
                    <a:pt x="58"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44" name="Freeform 1022"/>
            <p:cNvSpPr>
              <a:spLocks/>
            </p:cNvSpPr>
            <p:nvPr/>
          </p:nvSpPr>
          <p:spPr bwMode="auto">
            <a:xfrm>
              <a:off x="934878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45" name="Freeform 1023"/>
            <p:cNvSpPr>
              <a:spLocks/>
            </p:cNvSpPr>
            <p:nvPr/>
          </p:nvSpPr>
          <p:spPr bwMode="auto">
            <a:xfrm>
              <a:off x="9383713" y="-1779588"/>
              <a:ext cx="57150" cy="69850"/>
            </a:xfrm>
            <a:custGeom>
              <a:avLst/>
              <a:gdLst/>
              <a:ahLst/>
              <a:cxnLst>
                <a:cxn ang="0">
                  <a:pos x="24" y="24"/>
                </a:cxn>
                <a:cxn ang="0">
                  <a:pos x="14" y="24"/>
                </a:cxn>
                <a:cxn ang="0">
                  <a:pos x="14" y="0"/>
                </a:cxn>
                <a:cxn ang="0">
                  <a:pos x="14" y="0"/>
                </a:cxn>
                <a:cxn ang="0">
                  <a:pos x="0" y="0"/>
                </a:cxn>
                <a:cxn ang="0">
                  <a:pos x="0" y="44"/>
                </a:cxn>
                <a:cxn ang="0">
                  <a:pos x="36" y="44"/>
                </a:cxn>
                <a:cxn ang="0">
                  <a:pos x="36" y="0"/>
                </a:cxn>
                <a:cxn ang="0">
                  <a:pos x="36" y="0"/>
                </a:cxn>
                <a:cxn ang="0">
                  <a:pos x="24" y="0"/>
                </a:cxn>
                <a:cxn ang="0">
                  <a:pos x="24" y="24"/>
                </a:cxn>
              </a:cxnLst>
              <a:rect l="0" t="0" r="r" b="b"/>
              <a:pathLst>
                <a:path w="36" h="44">
                  <a:moveTo>
                    <a:pt x="24" y="24"/>
                  </a:moveTo>
                  <a:lnTo>
                    <a:pt x="14" y="24"/>
                  </a:lnTo>
                  <a:lnTo>
                    <a:pt x="14" y="0"/>
                  </a:lnTo>
                  <a:lnTo>
                    <a:pt x="14" y="0"/>
                  </a:lnTo>
                  <a:lnTo>
                    <a:pt x="0" y="0"/>
                  </a:lnTo>
                  <a:lnTo>
                    <a:pt x="0" y="44"/>
                  </a:lnTo>
                  <a:lnTo>
                    <a:pt x="36" y="44"/>
                  </a:lnTo>
                  <a:lnTo>
                    <a:pt x="36" y="0"/>
                  </a:lnTo>
                  <a:lnTo>
                    <a:pt x="36" y="0"/>
                  </a:lnTo>
                  <a:lnTo>
                    <a:pt x="24" y="0"/>
                  </a:lnTo>
                  <a:lnTo>
                    <a:pt x="2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46" name="Freeform 1024"/>
            <p:cNvSpPr>
              <a:spLocks/>
            </p:cNvSpPr>
            <p:nvPr/>
          </p:nvSpPr>
          <p:spPr bwMode="auto">
            <a:xfrm>
              <a:off x="945991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47" name="Freeform 1025"/>
            <p:cNvSpPr>
              <a:spLocks/>
            </p:cNvSpPr>
            <p:nvPr/>
          </p:nvSpPr>
          <p:spPr bwMode="auto">
            <a:xfrm>
              <a:off x="9513888" y="-1779588"/>
              <a:ext cx="76200" cy="69850"/>
            </a:xfrm>
            <a:custGeom>
              <a:avLst/>
              <a:gdLst/>
              <a:ahLst/>
              <a:cxnLst>
                <a:cxn ang="0">
                  <a:pos x="36" y="24"/>
                </a:cxn>
                <a:cxn ang="0">
                  <a:pos x="24" y="24"/>
                </a:cxn>
                <a:cxn ang="0">
                  <a:pos x="24" y="24"/>
                </a:cxn>
                <a:cxn ang="0">
                  <a:pos x="24" y="0"/>
                </a:cxn>
                <a:cxn ang="0">
                  <a:pos x="24" y="0"/>
                </a:cxn>
                <a:cxn ang="0">
                  <a:pos x="12" y="0"/>
                </a:cxn>
                <a:cxn ang="0">
                  <a:pos x="12" y="0"/>
                </a:cxn>
                <a:cxn ang="0">
                  <a:pos x="12" y="24"/>
                </a:cxn>
                <a:cxn ang="0">
                  <a:pos x="0" y="24"/>
                </a:cxn>
                <a:cxn ang="0">
                  <a:pos x="0" y="24"/>
                </a:cxn>
                <a:cxn ang="0">
                  <a:pos x="0" y="44"/>
                </a:cxn>
                <a:cxn ang="0">
                  <a:pos x="0" y="44"/>
                </a:cxn>
                <a:cxn ang="0">
                  <a:pos x="14" y="44"/>
                </a:cxn>
                <a:cxn ang="0">
                  <a:pos x="14" y="44"/>
                </a:cxn>
                <a:cxn ang="0">
                  <a:pos x="14" y="24"/>
                </a:cxn>
                <a:cxn ang="0">
                  <a:pos x="24" y="24"/>
                </a:cxn>
                <a:cxn ang="0">
                  <a:pos x="24" y="24"/>
                </a:cxn>
                <a:cxn ang="0">
                  <a:pos x="24" y="44"/>
                </a:cxn>
                <a:cxn ang="0">
                  <a:pos x="24" y="44"/>
                </a:cxn>
                <a:cxn ang="0">
                  <a:pos x="36" y="44"/>
                </a:cxn>
                <a:cxn ang="0">
                  <a:pos x="36" y="44"/>
                </a:cxn>
                <a:cxn ang="0">
                  <a:pos x="36" y="24"/>
                </a:cxn>
                <a:cxn ang="0">
                  <a:pos x="48" y="24"/>
                </a:cxn>
                <a:cxn ang="0">
                  <a:pos x="48" y="24"/>
                </a:cxn>
                <a:cxn ang="0">
                  <a:pos x="48" y="0"/>
                </a:cxn>
                <a:cxn ang="0">
                  <a:pos x="48" y="0"/>
                </a:cxn>
                <a:cxn ang="0">
                  <a:pos x="36" y="0"/>
                </a:cxn>
                <a:cxn ang="0">
                  <a:pos x="36" y="0"/>
                </a:cxn>
                <a:cxn ang="0">
                  <a:pos x="36" y="24"/>
                </a:cxn>
                <a:cxn ang="0">
                  <a:pos x="36" y="24"/>
                </a:cxn>
              </a:cxnLst>
              <a:rect l="0" t="0" r="r" b="b"/>
              <a:pathLst>
                <a:path w="48" h="44">
                  <a:moveTo>
                    <a:pt x="36" y="24"/>
                  </a:moveTo>
                  <a:lnTo>
                    <a:pt x="24" y="24"/>
                  </a:lnTo>
                  <a:lnTo>
                    <a:pt x="24" y="24"/>
                  </a:lnTo>
                  <a:lnTo>
                    <a:pt x="24" y="0"/>
                  </a:lnTo>
                  <a:lnTo>
                    <a:pt x="24" y="0"/>
                  </a:lnTo>
                  <a:lnTo>
                    <a:pt x="12" y="0"/>
                  </a:lnTo>
                  <a:lnTo>
                    <a:pt x="12" y="0"/>
                  </a:lnTo>
                  <a:lnTo>
                    <a:pt x="12" y="24"/>
                  </a:lnTo>
                  <a:lnTo>
                    <a:pt x="0" y="24"/>
                  </a:lnTo>
                  <a:lnTo>
                    <a:pt x="0" y="24"/>
                  </a:lnTo>
                  <a:lnTo>
                    <a:pt x="0" y="44"/>
                  </a:lnTo>
                  <a:lnTo>
                    <a:pt x="0" y="44"/>
                  </a:lnTo>
                  <a:lnTo>
                    <a:pt x="14" y="44"/>
                  </a:lnTo>
                  <a:lnTo>
                    <a:pt x="14" y="44"/>
                  </a:lnTo>
                  <a:lnTo>
                    <a:pt x="14" y="24"/>
                  </a:lnTo>
                  <a:lnTo>
                    <a:pt x="24" y="24"/>
                  </a:lnTo>
                  <a:lnTo>
                    <a:pt x="24" y="24"/>
                  </a:lnTo>
                  <a:lnTo>
                    <a:pt x="24" y="44"/>
                  </a:lnTo>
                  <a:lnTo>
                    <a:pt x="24" y="44"/>
                  </a:lnTo>
                  <a:lnTo>
                    <a:pt x="36" y="44"/>
                  </a:lnTo>
                  <a:lnTo>
                    <a:pt x="36" y="44"/>
                  </a:lnTo>
                  <a:lnTo>
                    <a:pt x="36" y="24"/>
                  </a:lnTo>
                  <a:lnTo>
                    <a:pt x="48" y="24"/>
                  </a:lnTo>
                  <a:lnTo>
                    <a:pt x="48" y="24"/>
                  </a:lnTo>
                  <a:lnTo>
                    <a:pt x="48" y="0"/>
                  </a:lnTo>
                  <a:lnTo>
                    <a:pt x="48" y="0"/>
                  </a:lnTo>
                  <a:lnTo>
                    <a:pt x="36" y="0"/>
                  </a:lnTo>
                  <a:lnTo>
                    <a:pt x="36" y="0"/>
                  </a:lnTo>
                  <a:lnTo>
                    <a:pt x="36" y="24"/>
                  </a:lnTo>
                  <a:lnTo>
                    <a:pt x="36"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48" name="Freeform 1026"/>
            <p:cNvSpPr>
              <a:spLocks/>
            </p:cNvSpPr>
            <p:nvPr/>
          </p:nvSpPr>
          <p:spPr bwMode="auto">
            <a:xfrm>
              <a:off x="9494838" y="-1779588"/>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49" name="Freeform 1027"/>
            <p:cNvSpPr>
              <a:spLocks/>
            </p:cNvSpPr>
            <p:nvPr/>
          </p:nvSpPr>
          <p:spPr bwMode="auto">
            <a:xfrm>
              <a:off x="960596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50" name="Freeform 1028"/>
            <p:cNvSpPr>
              <a:spLocks/>
            </p:cNvSpPr>
            <p:nvPr/>
          </p:nvSpPr>
          <p:spPr bwMode="auto">
            <a:xfrm>
              <a:off x="96440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51" name="Freeform 1029"/>
            <p:cNvSpPr>
              <a:spLocks/>
            </p:cNvSpPr>
            <p:nvPr/>
          </p:nvSpPr>
          <p:spPr bwMode="auto">
            <a:xfrm>
              <a:off x="96821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52" name="Freeform 1030"/>
            <p:cNvSpPr>
              <a:spLocks/>
            </p:cNvSpPr>
            <p:nvPr/>
          </p:nvSpPr>
          <p:spPr bwMode="auto">
            <a:xfrm>
              <a:off x="9717088"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53" name="Freeform 1031"/>
            <p:cNvSpPr>
              <a:spLocks/>
            </p:cNvSpPr>
            <p:nvPr/>
          </p:nvSpPr>
          <p:spPr bwMode="auto">
            <a:xfrm>
              <a:off x="9755188" y="-1779588"/>
              <a:ext cx="57150" cy="66675"/>
            </a:xfrm>
            <a:custGeom>
              <a:avLst/>
              <a:gdLst/>
              <a:ahLst/>
              <a:cxnLst>
                <a:cxn ang="0">
                  <a:pos x="0" y="42"/>
                </a:cxn>
                <a:cxn ang="0">
                  <a:pos x="0" y="42"/>
                </a:cxn>
                <a:cxn ang="0">
                  <a:pos x="12" y="42"/>
                </a:cxn>
                <a:cxn ang="0">
                  <a:pos x="12" y="24"/>
                </a:cxn>
                <a:cxn ang="0">
                  <a:pos x="24" y="24"/>
                </a:cxn>
                <a:cxn ang="0">
                  <a:pos x="24" y="42"/>
                </a:cxn>
                <a:cxn ang="0">
                  <a:pos x="36" y="42"/>
                </a:cxn>
                <a:cxn ang="0">
                  <a:pos x="36" y="0"/>
                </a:cxn>
                <a:cxn ang="0">
                  <a:pos x="36" y="0"/>
                </a:cxn>
                <a:cxn ang="0">
                  <a:pos x="0" y="0"/>
                </a:cxn>
                <a:cxn ang="0">
                  <a:pos x="0" y="42"/>
                </a:cxn>
              </a:cxnLst>
              <a:rect l="0" t="0" r="r" b="b"/>
              <a:pathLst>
                <a:path w="36" h="42">
                  <a:moveTo>
                    <a:pt x="0" y="42"/>
                  </a:moveTo>
                  <a:lnTo>
                    <a:pt x="0" y="42"/>
                  </a:lnTo>
                  <a:lnTo>
                    <a:pt x="12" y="42"/>
                  </a:lnTo>
                  <a:lnTo>
                    <a:pt x="12" y="24"/>
                  </a:lnTo>
                  <a:lnTo>
                    <a:pt x="24" y="24"/>
                  </a:lnTo>
                  <a:lnTo>
                    <a:pt x="24" y="42"/>
                  </a:lnTo>
                  <a:lnTo>
                    <a:pt x="36" y="42"/>
                  </a:lnTo>
                  <a:lnTo>
                    <a:pt x="36" y="0"/>
                  </a:lnTo>
                  <a:lnTo>
                    <a:pt x="36" y="0"/>
                  </a:lnTo>
                  <a:lnTo>
                    <a:pt x="0" y="0"/>
                  </a:lnTo>
                  <a:lnTo>
                    <a:pt x="0"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54" name="Freeform 1032"/>
            <p:cNvSpPr>
              <a:spLocks/>
            </p:cNvSpPr>
            <p:nvPr/>
          </p:nvSpPr>
          <p:spPr bwMode="auto">
            <a:xfrm>
              <a:off x="10063163" y="-1779588"/>
              <a:ext cx="95250" cy="69850"/>
            </a:xfrm>
            <a:custGeom>
              <a:avLst/>
              <a:gdLst/>
              <a:ahLst/>
              <a:cxnLst>
                <a:cxn ang="0">
                  <a:pos x="0" y="44"/>
                </a:cxn>
                <a:cxn ang="0">
                  <a:pos x="12" y="44"/>
                </a:cxn>
                <a:cxn ang="0">
                  <a:pos x="12" y="24"/>
                </a:cxn>
                <a:cxn ang="0">
                  <a:pos x="24" y="24"/>
                </a:cxn>
                <a:cxn ang="0">
                  <a:pos x="24" y="44"/>
                </a:cxn>
                <a:cxn ang="0">
                  <a:pos x="24" y="44"/>
                </a:cxn>
                <a:cxn ang="0">
                  <a:pos x="36" y="44"/>
                </a:cxn>
                <a:cxn ang="0">
                  <a:pos x="36" y="24"/>
                </a:cxn>
                <a:cxn ang="0">
                  <a:pos x="48" y="24"/>
                </a:cxn>
                <a:cxn ang="0">
                  <a:pos x="48" y="44"/>
                </a:cxn>
                <a:cxn ang="0">
                  <a:pos x="48" y="44"/>
                </a:cxn>
                <a:cxn ang="0">
                  <a:pos x="60" y="44"/>
                </a:cxn>
                <a:cxn ang="0">
                  <a:pos x="60" y="0"/>
                </a:cxn>
                <a:cxn ang="0">
                  <a:pos x="60" y="0"/>
                </a:cxn>
                <a:cxn ang="0">
                  <a:pos x="0" y="0"/>
                </a:cxn>
                <a:cxn ang="0">
                  <a:pos x="0" y="44"/>
                </a:cxn>
              </a:cxnLst>
              <a:rect l="0" t="0" r="r" b="b"/>
              <a:pathLst>
                <a:path w="60" h="44">
                  <a:moveTo>
                    <a:pt x="0" y="44"/>
                  </a:moveTo>
                  <a:lnTo>
                    <a:pt x="12" y="44"/>
                  </a:lnTo>
                  <a:lnTo>
                    <a:pt x="12" y="24"/>
                  </a:lnTo>
                  <a:lnTo>
                    <a:pt x="24" y="24"/>
                  </a:lnTo>
                  <a:lnTo>
                    <a:pt x="24" y="44"/>
                  </a:lnTo>
                  <a:lnTo>
                    <a:pt x="24" y="44"/>
                  </a:lnTo>
                  <a:lnTo>
                    <a:pt x="36" y="44"/>
                  </a:lnTo>
                  <a:lnTo>
                    <a:pt x="36" y="24"/>
                  </a:lnTo>
                  <a:lnTo>
                    <a:pt x="48" y="24"/>
                  </a:lnTo>
                  <a:lnTo>
                    <a:pt x="48" y="44"/>
                  </a:lnTo>
                  <a:lnTo>
                    <a:pt x="48" y="44"/>
                  </a:lnTo>
                  <a:lnTo>
                    <a:pt x="60" y="44"/>
                  </a:lnTo>
                  <a:lnTo>
                    <a:pt x="60" y="0"/>
                  </a:lnTo>
                  <a:lnTo>
                    <a:pt x="60"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55" name="Freeform 1033"/>
            <p:cNvSpPr>
              <a:spLocks/>
            </p:cNvSpPr>
            <p:nvPr/>
          </p:nvSpPr>
          <p:spPr bwMode="auto">
            <a:xfrm>
              <a:off x="1017428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56" name="Freeform 1034"/>
            <p:cNvSpPr>
              <a:spLocks/>
            </p:cNvSpPr>
            <p:nvPr/>
          </p:nvSpPr>
          <p:spPr bwMode="auto">
            <a:xfrm>
              <a:off x="10212388" y="-1779588"/>
              <a:ext cx="57150" cy="69850"/>
            </a:xfrm>
            <a:custGeom>
              <a:avLst/>
              <a:gdLst/>
              <a:ahLst/>
              <a:cxnLst>
                <a:cxn ang="0">
                  <a:pos x="24" y="24"/>
                </a:cxn>
                <a:cxn ang="0">
                  <a:pos x="12" y="24"/>
                </a:cxn>
                <a:cxn ang="0">
                  <a:pos x="12" y="0"/>
                </a:cxn>
                <a:cxn ang="0">
                  <a:pos x="12" y="0"/>
                </a:cxn>
                <a:cxn ang="0">
                  <a:pos x="0" y="0"/>
                </a:cxn>
                <a:cxn ang="0">
                  <a:pos x="0" y="44"/>
                </a:cxn>
                <a:cxn ang="0">
                  <a:pos x="36" y="44"/>
                </a:cxn>
                <a:cxn ang="0">
                  <a:pos x="36" y="0"/>
                </a:cxn>
                <a:cxn ang="0">
                  <a:pos x="36" y="0"/>
                </a:cxn>
                <a:cxn ang="0">
                  <a:pos x="24" y="0"/>
                </a:cxn>
                <a:cxn ang="0">
                  <a:pos x="24" y="24"/>
                </a:cxn>
              </a:cxnLst>
              <a:rect l="0" t="0" r="r" b="b"/>
              <a:pathLst>
                <a:path w="36" h="44">
                  <a:moveTo>
                    <a:pt x="24" y="24"/>
                  </a:moveTo>
                  <a:lnTo>
                    <a:pt x="12" y="24"/>
                  </a:lnTo>
                  <a:lnTo>
                    <a:pt x="12" y="0"/>
                  </a:lnTo>
                  <a:lnTo>
                    <a:pt x="12" y="0"/>
                  </a:lnTo>
                  <a:lnTo>
                    <a:pt x="0" y="0"/>
                  </a:lnTo>
                  <a:lnTo>
                    <a:pt x="0" y="44"/>
                  </a:lnTo>
                  <a:lnTo>
                    <a:pt x="36" y="44"/>
                  </a:lnTo>
                  <a:lnTo>
                    <a:pt x="36" y="0"/>
                  </a:lnTo>
                  <a:lnTo>
                    <a:pt x="36" y="0"/>
                  </a:lnTo>
                  <a:lnTo>
                    <a:pt x="24" y="0"/>
                  </a:lnTo>
                  <a:lnTo>
                    <a:pt x="2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57" name="Freeform 1035"/>
            <p:cNvSpPr>
              <a:spLocks/>
            </p:cNvSpPr>
            <p:nvPr/>
          </p:nvSpPr>
          <p:spPr bwMode="auto">
            <a:xfrm>
              <a:off x="1028541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58" name="Freeform 1036"/>
            <p:cNvSpPr>
              <a:spLocks/>
            </p:cNvSpPr>
            <p:nvPr/>
          </p:nvSpPr>
          <p:spPr bwMode="auto">
            <a:xfrm>
              <a:off x="10342563" y="-1779588"/>
              <a:ext cx="73025" cy="69850"/>
            </a:xfrm>
            <a:custGeom>
              <a:avLst/>
              <a:gdLst/>
              <a:ahLst/>
              <a:cxnLst>
                <a:cxn ang="0">
                  <a:pos x="34" y="24"/>
                </a:cxn>
                <a:cxn ang="0">
                  <a:pos x="24" y="24"/>
                </a:cxn>
                <a:cxn ang="0">
                  <a:pos x="24" y="24"/>
                </a:cxn>
                <a:cxn ang="0">
                  <a:pos x="24" y="0"/>
                </a:cxn>
                <a:cxn ang="0">
                  <a:pos x="24" y="0"/>
                </a:cxn>
                <a:cxn ang="0">
                  <a:pos x="10" y="0"/>
                </a:cxn>
                <a:cxn ang="0">
                  <a:pos x="10" y="0"/>
                </a:cxn>
                <a:cxn ang="0">
                  <a:pos x="10" y="24"/>
                </a:cxn>
                <a:cxn ang="0">
                  <a:pos x="0" y="24"/>
                </a:cxn>
                <a:cxn ang="0">
                  <a:pos x="0" y="24"/>
                </a:cxn>
                <a:cxn ang="0">
                  <a:pos x="0" y="44"/>
                </a:cxn>
                <a:cxn ang="0">
                  <a:pos x="0" y="44"/>
                </a:cxn>
                <a:cxn ang="0">
                  <a:pos x="12" y="44"/>
                </a:cxn>
                <a:cxn ang="0">
                  <a:pos x="12" y="44"/>
                </a:cxn>
                <a:cxn ang="0">
                  <a:pos x="12" y="24"/>
                </a:cxn>
                <a:cxn ang="0">
                  <a:pos x="22" y="24"/>
                </a:cxn>
                <a:cxn ang="0">
                  <a:pos x="22" y="24"/>
                </a:cxn>
                <a:cxn ang="0">
                  <a:pos x="22" y="44"/>
                </a:cxn>
                <a:cxn ang="0">
                  <a:pos x="22" y="44"/>
                </a:cxn>
                <a:cxn ang="0">
                  <a:pos x="34" y="44"/>
                </a:cxn>
                <a:cxn ang="0">
                  <a:pos x="34" y="44"/>
                </a:cxn>
                <a:cxn ang="0">
                  <a:pos x="34" y="24"/>
                </a:cxn>
                <a:cxn ang="0">
                  <a:pos x="46" y="24"/>
                </a:cxn>
                <a:cxn ang="0">
                  <a:pos x="46" y="24"/>
                </a:cxn>
                <a:cxn ang="0">
                  <a:pos x="46" y="0"/>
                </a:cxn>
                <a:cxn ang="0">
                  <a:pos x="46" y="0"/>
                </a:cxn>
                <a:cxn ang="0">
                  <a:pos x="34" y="0"/>
                </a:cxn>
                <a:cxn ang="0">
                  <a:pos x="34" y="0"/>
                </a:cxn>
                <a:cxn ang="0">
                  <a:pos x="34" y="24"/>
                </a:cxn>
                <a:cxn ang="0">
                  <a:pos x="34" y="24"/>
                </a:cxn>
              </a:cxnLst>
              <a:rect l="0" t="0" r="r" b="b"/>
              <a:pathLst>
                <a:path w="46" h="44">
                  <a:moveTo>
                    <a:pt x="34" y="24"/>
                  </a:moveTo>
                  <a:lnTo>
                    <a:pt x="24" y="24"/>
                  </a:lnTo>
                  <a:lnTo>
                    <a:pt x="24" y="24"/>
                  </a:lnTo>
                  <a:lnTo>
                    <a:pt x="24" y="0"/>
                  </a:lnTo>
                  <a:lnTo>
                    <a:pt x="24" y="0"/>
                  </a:lnTo>
                  <a:lnTo>
                    <a:pt x="10" y="0"/>
                  </a:lnTo>
                  <a:lnTo>
                    <a:pt x="10" y="0"/>
                  </a:lnTo>
                  <a:lnTo>
                    <a:pt x="10" y="24"/>
                  </a:lnTo>
                  <a:lnTo>
                    <a:pt x="0" y="24"/>
                  </a:lnTo>
                  <a:lnTo>
                    <a:pt x="0" y="24"/>
                  </a:lnTo>
                  <a:lnTo>
                    <a:pt x="0" y="44"/>
                  </a:lnTo>
                  <a:lnTo>
                    <a:pt x="0" y="44"/>
                  </a:lnTo>
                  <a:lnTo>
                    <a:pt x="12" y="44"/>
                  </a:lnTo>
                  <a:lnTo>
                    <a:pt x="12" y="44"/>
                  </a:lnTo>
                  <a:lnTo>
                    <a:pt x="12" y="24"/>
                  </a:lnTo>
                  <a:lnTo>
                    <a:pt x="22" y="24"/>
                  </a:lnTo>
                  <a:lnTo>
                    <a:pt x="22" y="24"/>
                  </a:lnTo>
                  <a:lnTo>
                    <a:pt x="22" y="44"/>
                  </a:lnTo>
                  <a:lnTo>
                    <a:pt x="22" y="44"/>
                  </a:lnTo>
                  <a:lnTo>
                    <a:pt x="34" y="44"/>
                  </a:lnTo>
                  <a:lnTo>
                    <a:pt x="34" y="44"/>
                  </a:lnTo>
                  <a:lnTo>
                    <a:pt x="34" y="24"/>
                  </a:lnTo>
                  <a:lnTo>
                    <a:pt x="46" y="24"/>
                  </a:lnTo>
                  <a:lnTo>
                    <a:pt x="46" y="24"/>
                  </a:lnTo>
                  <a:lnTo>
                    <a:pt x="46" y="0"/>
                  </a:lnTo>
                  <a:lnTo>
                    <a:pt x="46" y="0"/>
                  </a:lnTo>
                  <a:lnTo>
                    <a:pt x="34" y="0"/>
                  </a:lnTo>
                  <a:lnTo>
                    <a:pt x="34" y="0"/>
                  </a:lnTo>
                  <a:lnTo>
                    <a:pt x="34" y="24"/>
                  </a:lnTo>
                  <a:lnTo>
                    <a:pt x="3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59" name="Freeform 1037"/>
            <p:cNvSpPr>
              <a:spLocks/>
            </p:cNvSpPr>
            <p:nvPr/>
          </p:nvSpPr>
          <p:spPr bwMode="auto">
            <a:xfrm>
              <a:off x="10323513" y="-1779588"/>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60" name="Freeform 1038"/>
            <p:cNvSpPr>
              <a:spLocks/>
            </p:cNvSpPr>
            <p:nvPr/>
          </p:nvSpPr>
          <p:spPr bwMode="auto">
            <a:xfrm>
              <a:off x="1043463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61" name="Freeform 1039"/>
            <p:cNvSpPr>
              <a:spLocks/>
            </p:cNvSpPr>
            <p:nvPr/>
          </p:nvSpPr>
          <p:spPr bwMode="auto">
            <a:xfrm>
              <a:off x="10469563" y="-1779588"/>
              <a:ext cx="22225" cy="69850"/>
            </a:xfrm>
            <a:custGeom>
              <a:avLst/>
              <a:gdLst/>
              <a:ahLst/>
              <a:cxnLst>
                <a:cxn ang="0">
                  <a:pos x="0" y="44"/>
                </a:cxn>
                <a:cxn ang="0">
                  <a:pos x="0" y="44"/>
                </a:cxn>
                <a:cxn ang="0">
                  <a:pos x="14" y="44"/>
                </a:cxn>
                <a:cxn ang="0">
                  <a:pos x="14" y="44"/>
                </a:cxn>
                <a:cxn ang="0">
                  <a:pos x="14" y="0"/>
                </a:cxn>
                <a:cxn ang="0">
                  <a:pos x="14" y="0"/>
                </a:cxn>
                <a:cxn ang="0">
                  <a:pos x="0" y="0"/>
                </a:cxn>
                <a:cxn ang="0">
                  <a:pos x="0" y="0"/>
                </a:cxn>
                <a:cxn ang="0">
                  <a:pos x="0" y="44"/>
                </a:cxn>
                <a:cxn ang="0">
                  <a:pos x="0" y="44"/>
                </a:cxn>
              </a:cxnLst>
              <a:rect l="0" t="0" r="r" b="b"/>
              <a:pathLst>
                <a:path w="14" h="44">
                  <a:moveTo>
                    <a:pt x="0" y="44"/>
                  </a:moveTo>
                  <a:lnTo>
                    <a:pt x="0" y="44"/>
                  </a:lnTo>
                  <a:lnTo>
                    <a:pt x="14" y="44"/>
                  </a:lnTo>
                  <a:lnTo>
                    <a:pt x="14" y="44"/>
                  </a:lnTo>
                  <a:lnTo>
                    <a:pt x="14" y="0"/>
                  </a:lnTo>
                  <a:lnTo>
                    <a:pt x="14"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62" name="Freeform 1040"/>
            <p:cNvSpPr>
              <a:spLocks/>
            </p:cNvSpPr>
            <p:nvPr/>
          </p:nvSpPr>
          <p:spPr bwMode="auto">
            <a:xfrm>
              <a:off x="105076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63" name="Freeform 1041"/>
            <p:cNvSpPr>
              <a:spLocks/>
            </p:cNvSpPr>
            <p:nvPr/>
          </p:nvSpPr>
          <p:spPr bwMode="auto">
            <a:xfrm>
              <a:off x="105457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64" name="Freeform 1042"/>
            <p:cNvSpPr>
              <a:spLocks/>
            </p:cNvSpPr>
            <p:nvPr/>
          </p:nvSpPr>
          <p:spPr bwMode="auto">
            <a:xfrm>
              <a:off x="10580688" y="-1779588"/>
              <a:ext cx="57150" cy="66675"/>
            </a:xfrm>
            <a:custGeom>
              <a:avLst/>
              <a:gdLst/>
              <a:ahLst/>
              <a:cxnLst>
                <a:cxn ang="0">
                  <a:pos x="0" y="42"/>
                </a:cxn>
                <a:cxn ang="0">
                  <a:pos x="0" y="42"/>
                </a:cxn>
                <a:cxn ang="0">
                  <a:pos x="14" y="42"/>
                </a:cxn>
                <a:cxn ang="0">
                  <a:pos x="14" y="24"/>
                </a:cxn>
                <a:cxn ang="0">
                  <a:pos x="24" y="24"/>
                </a:cxn>
                <a:cxn ang="0">
                  <a:pos x="24" y="42"/>
                </a:cxn>
                <a:cxn ang="0">
                  <a:pos x="36" y="42"/>
                </a:cxn>
                <a:cxn ang="0">
                  <a:pos x="36" y="0"/>
                </a:cxn>
                <a:cxn ang="0">
                  <a:pos x="36" y="0"/>
                </a:cxn>
                <a:cxn ang="0">
                  <a:pos x="0" y="0"/>
                </a:cxn>
                <a:cxn ang="0">
                  <a:pos x="0" y="42"/>
                </a:cxn>
              </a:cxnLst>
              <a:rect l="0" t="0" r="r" b="b"/>
              <a:pathLst>
                <a:path w="36" h="42">
                  <a:moveTo>
                    <a:pt x="0" y="42"/>
                  </a:moveTo>
                  <a:lnTo>
                    <a:pt x="0" y="42"/>
                  </a:lnTo>
                  <a:lnTo>
                    <a:pt x="14" y="42"/>
                  </a:lnTo>
                  <a:lnTo>
                    <a:pt x="14" y="24"/>
                  </a:lnTo>
                  <a:lnTo>
                    <a:pt x="24" y="24"/>
                  </a:lnTo>
                  <a:lnTo>
                    <a:pt x="24" y="42"/>
                  </a:lnTo>
                  <a:lnTo>
                    <a:pt x="36" y="42"/>
                  </a:lnTo>
                  <a:lnTo>
                    <a:pt x="36" y="0"/>
                  </a:lnTo>
                  <a:lnTo>
                    <a:pt x="36" y="0"/>
                  </a:lnTo>
                  <a:lnTo>
                    <a:pt x="0" y="0"/>
                  </a:lnTo>
                  <a:lnTo>
                    <a:pt x="0"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65" name="Freeform 1043"/>
            <p:cNvSpPr>
              <a:spLocks/>
            </p:cNvSpPr>
            <p:nvPr/>
          </p:nvSpPr>
          <p:spPr bwMode="auto">
            <a:xfrm>
              <a:off x="10298113" y="-4021138"/>
              <a:ext cx="50800" cy="47625"/>
            </a:xfrm>
            <a:custGeom>
              <a:avLst/>
              <a:gdLst/>
              <a:ahLst/>
              <a:cxnLst>
                <a:cxn ang="0">
                  <a:pos x="22" y="24"/>
                </a:cxn>
                <a:cxn ang="0">
                  <a:pos x="16" y="24"/>
                </a:cxn>
                <a:cxn ang="0">
                  <a:pos x="10" y="24"/>
                </a:cxn>
                <a:cxn ang="0">
                  <a:pos x="0" y="20"/>
                </a:cxn>
                <a:cxn ang="0">
                  <a:pos x="2" y="24"/>
                </a:cxn>
                <a:cxn ang="0">
                  <a:pos x="4" y="28"/>
                </a:cxn>
                <a:cxn ang="0">
                  <a:pos x="16" y="30"/>
                </a:cxn>
                <a:cxn ang="0">
                  <a:pos x="24" y="28"/>
                </a:cxn>
                <a:cxn ang="0">
                  <a:pos x="30" y="26"/>
                </a:cxn>
                <a:cxn ang="0">
                  <a:pos x="32" y="20"/>
                </a:cxn>
                <a:cxn ang="0">
                  <a:pos x="30" y="16"/>
                </a:cxn>
                <a:cxn ang="0">
                  <a:pos x="26" y="12"/>
                </a:cxn>
                <a:cxn ang="0">
                  <a:pos x="18" y="10"/>
                </a:cxn>
                <a:cxn ang="0">
                  <a:pos x="10" y="8"/>
                </a:cxn>
                <a:cxn ang="0">
                  <a:pos x="8" y="8"/>
                </a:cxn>
                <a:cxn ang="0">
                  <a:pos x="10" y="6"/>
                </a:cxn>
                <a:cxn ang="0">
                  <a:pos x="16" y="4"/>
                </a:cxn>
                <a:cxn ang="0">
                  <a:pos x="20" y="6"/>
                </a:cxn>
                <a:cxn ang="0">
                  <a:pos x="22" y="8"/>
                </a:cxn>
                <a:cxn ang="0">
                  <a:pos x="32" y="8"/>
                </a:cxn>
                <a:cxn ang="0">
                  <a:pos x="28" y="2"/>
                </a:cxn>
                <a:cxn ang="0">
                  <a:pos x="22" y="0"/>
                </a:cxn>
                <a:cxn ang="0">
                  <a:pos x="16" y="0"/>
                </a:cxn>
                <a:cxn ang="0">
                  <a:pos x="8" y="0"/>
                </a:cxn>
                <a:cxn ang="0">
                  <a:pos x="2" y="4"/>
                </a:cxn>
                <a:cxn ang="0">
                  <a:pos x="2" y="8"/>
                </a:cxn>
                <a:cxn ang="0">
                  <a:pos x="4" y="14"/>
                </a:cxn>
                <a:cxn ang="0">
                  <a:pos x="14" y="16"/>
                </a:cxn>
                <a:cxn ang="0">
                  <a:pos x="20" y="18"/>
                </a:cxn>
                <a:cxn ang="0">
                  <a:pos x="24" y="18"/>
                </a:cxn>
                <a:cxn ang="0">
                  <a:pos x="24" y="20"/>
                </a:cxn>
                <a:cxn ang="0">
                  <a:pos x="22" y="24"/>
                </a:cxn>
              </a:cxnLst>
              <a:rect l="0" t="0" r="r" b="b"/>
              <a:pathLst>
                <a:path w="32" h="30">
                  <a:moveTo>
                    <a:pt x="22" y="24"/>
                  </a:moveTo>
                  <a:lnTo>
                    <a:pt x="22" y="24"/>
                  </a:lnTo>
                  <a:lnTo>
                    <a:pt x="16" y="24"/>
                  </a:lnTo>
                  <a:lnTo>
                    <a:pt x="16" y="24"/>
                  </a:lnTo>
                  <a:lnTo>
                    <a:pt x="10" y="24"/>
                  </a:lnTo>
                  <a:lnTo>
                    <a:pt x="10" y="24"/>
                  </a:lnTo>
                  <a:lnTo>
                    <a:pt x="8" y="20"/>
                  </a:lnTo>
                  <a:lnTo>
                    <a:pt x="0" y="20"/>
                  </a:lnTo>
                  <a:lnTo>
                    <a:pt x="0" y="20"/>
                  </a:lnTo>
                  <a:lnTo>
                    <a:pt x="2" y="24"/>
                  </a:lnTo>
                  <a:lnTo>
                    <a:pt x="4" y="28"/>
                  </a:lnTo>
                  <a:lnTo>
                    <a:pt x="4" y="28"/>
                  </a:lnTo>
                  <a:lnTo>
                    <a:pt x="10" y="30"/>
                  </a:lnTo>
                  <a:lnTo>
                    <a:pt x="16" y="30"/>
                  </a:lnTo>
                  <a:lnTo>
                    <a:pt x="16" y="30"/>
                  </a:lnTo>
                  <a:lnTo>
                    <a:pt x="24" y="28"/>
                  </a:lnTo>
                  <a:lnTo>
                    <a:pt x="24" y="28"/>
                  </a:lnTo>
                  <a:lnTo>
                    <a:pt x="30" y="26"/>
                  </a:lnTo>
                  <a:lnTo>
                    <a:pt x="30" y="26"/>
                  </a:lnTo>
                  <a:lnTo>
                    <a:pt x="32" y="20"/>
                  </a:lnTo>
                  <a:lnTo>
                    <a:pt x="32" y="20"/>
                  </a:lnTo>
                  <a:lnTo>
                    <a:pt x="30" y="16"/>
                  </a:lnTo>
                  <a:lnTo>
                    <a:pt x="30" y="16"/>
                  </a:lnTo>
                  <a:lnTo>
                    <a:pt x="26" y="12"/>
                  </a:lnTo>
                  <a:lnTo>
                    <a:pt x="26" y="12"/>
                  </a:lnTo>
                  <a:lnTo>
                    <a:pt x="18" y="10"/>
                  </a:lnTo>
                  <a:lnTo>
                    <a:pt x="18" y="10"/>
                  </a:lnTo>
                  <a:lnTo>
                    <a:pt x="10" y="8"/>
                  </a:lnTo>
                  <a:lnTo>
                    <a:pt x="10" y="8"/>
                  </a:lnTo>
                  <a:lnTo>
                    <a:pt x="8" y="8"/>
                  </a:lnTo>
                  <a:lnTo>
                    <a:pt x="8" y="8"/>
                  </a:lnTo>
                  <a:lnTo>
                    <a:pt x="10" y="6"/>
                  </a:lnTo>
                  <a:lnTo>
                    <a:pt x="10" y="6"/>
                  </a:lnTo>
                  <a:lnTo>
                    <a:pt x="16" y="4"/>
                  </a:lnTo>
                  <a:lnTo>
                    <a:pt x="16" y="4"/>
                  </a:lnTo>
                  <a:lnTo>
                    <a:pt x="20" y="6"/>
                  </a:lnTo>
                  <a:lnTo>
                    <a:pt x="20" y="6"/>
                  </a:lnTo>
                  <a:lnTo>
                    <a:pt x="22" y="8"/>
                  </a:lnTo>
                  <a:lnTo>
                    <a:pt x="32" y="8"/>
                  </a:lnTo>
                  <a:lnTo>
                    <a:pt x="32" y="8"/>
                  </a:lnTo>
                  <a:lnTo>
                    <a:pt x="30" y="4"/>
                  </a:lnTo>
                  <a:lnTo>
                    <a:pt x="28" y="2"/>
                  </a:lnTo>
                  <a:lnTo>
                    <a:pt x="28" y="2"/>
                  </a:lnTo>
                  <a:lnTo>
                    <a:pt x="22" y="0"/>
                  </a:lnTo>
                  <a:lnTo>
                    <a:pt x="16" y="0"/>
                  </a:lnTo>
                  <a:lnTo>
                    <a:pt x="16" y="0"/>
                  </a:lnTo>
                  <a:lnTo>
                    <a:pt x="8" y="0"/>
                  </a:lnTo>
                  <a:lnTo>
                    <a:pt x="8" y="0"/>
                  </a:lnTo>
                  <a:lnTo>
                    <a:pt x="2" y="4"/>
                  </a:lnTo>
                  <a:lnTo>
                    <a:pt x="2" y="4"/>
                  </a:lnTo>
                  <a:lnTo>
                    <a:pt x="2" y="8"/>
                  </a:lnTo>
                  <a:lnTo>
                    <a:pt x="2" y="8"/>
                  </a:lnTo>
                  <a:lnTo>
                    <a:pt x="2" y="10"/>
                  </a:lnTo>
                  <a:lnTo>
                    <a:pt x="4" y="14"/>
                  </a:lnTo>
                  <a:lnTo>
                    <a:pt x="4" y="14"/>
                  </a:lnTo>
                  <a:lnTo>
                    <a:pt x="14" y="16"/>
                  </a:lnTo>
                  <a:lnTo>
                    <a:pt x="14" y="16"/>
                  </a:lnTo>
                  <a:lnTo>
                    <a:pt x="20" y="18"/>
                  </a:lnTo>
                  <a:lnTo>
                    <a:pt x="20" y="18"/>
                  </a:lnTo>
                  <a:lnTo>
                    <a:pt x="24" y="18"/>
                  </a:lnTo>
                  <a:lnTo>
                    <a:pt x="24" y="18"/>
                  </a:lnTo>
                  <a:lnTo>
                    <a:pt x="24" y="20"/>
                  </a:lnTo>
                  <a:lnTo>
                    <a:pt x="24" y="20"/>
                  </a:lnTo>
                  <a:lnTo>
                    <a:pt x="22" y="24"/>
                  </a:lnTo>
                  <a:lnTo>
                    <a:pt x="22"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66" name="Freeform 1044"/>
            <p:cNvSpPr>
              <a:spLocks/>
            </p:cNvSpPr>
            <p:nvPr/>
          </p:nvSpPr>
          <p:spPr bwMode="auto">
            <a:xfrm>
              <a:off x="9758363" y="-4021138"/>
              <a:ext cx="15875" cy="31750"/>
            </a:xfrm>
            <a:custGeom>
              <a:avLst/>
              <a:gdLst/>
              <a:ahLst/>
              <a:cxnLst>
                <a:cxn ang="0">
                  <a:pos x="2" y="20"/>
                </a:cxn>
                <a:cxn ang="0">
                  <a:pos x="2" y="20"/>
                </a:cxn>
                <a:cxn ang="0">
                  <a:pos x="4" y="20"/>
                </a:cxn>
                <a:cxn ang="0">
                  <a:pos x="4" y="20"/>
                </a:cxn>
                <a:cxn ang="0">
                  <a:pos x="8" y="20"/>
                </a:cxn>
                <a:cxn ang="0">
                  <a:pos x="8" y="20"/>
                </a:cxn>
                <a:cxn ang="0">
                  <a:pos x="10" y="18"/>
                </a:cxn>
                <a:cxn ang="0">
                  <a:pos x="10" y="18"/>
                </a:cxn>
                <a:cxn ang="0">
                  <a:pos x="10" y="10"/>
                </a:cxn>
                <a:cxn ang="0">
                  <a:pos x="10" y="10"/>
                </a:cxn>
                <a:cxn ang="0">
                  <a:pos x="10" y="2"/>
                </a:cxn>
                <a:cxn ang="0">
                  <a:pos x="10" y="2"/>
                </a:cxn>
                <a:cxn ang="0">
                  <a:pos x="8" y="0"/>
                </a:cxn>
                <a:cxn ang="0">
                  <a:pos x="8" y="0"/>
                </a:cxn>
                <a:cxn ang="0">
                  <a:pos x="4" y="0"/>
                </a:cxn>
                <a:cxn ang="0">
                  <a:pos x="4" y="0"/>
                </a:cxn>
                <a:cxn ang="0">
                  <a:pos x="2" y="0"/>
                </a:cxn>
                <a:cxn ang="0">
                  <a:pos x="2" y="0"/>
                </a:cxn>
                <a:cxn ang="0">
                  <a:pos x="0" y="2"/>
                </a:cxn>
                <a:cxn ang="0">
                  <a:pos x="0" y="2"/>
                </a:cxn>
                <a:cxn ang="0">
                  <a:pos x="0" y="10"/>
                </a:cxn>
                <a:cxn ang="0">
                  <a:pos x="0" y="10"/>
                </a:cxn>
                <a:cxn ang="0">
                  <a:pos x="0" y="16"/>
                </a:cxn>
                <a:cxn ang="0">
                  <a:pos x="0" y="16"/>
                </a:cxn>
                <a:cxn ang="0">
                  <a:pos x="2" y="20"/>
                </a:cxn>
                <a:cxn ang="0">
                  <a:pos x="2" y="20"/>
                </a:cxn>
              </a:cxnLst>
              <a:rect l="0" t="0" r="r" b="b"/>
              <a:pathLst>
                <a:path w="10" h="20">
                  <a:moveTo>
                    <a:pt x="2" y="20"/>
                  </a:moveTo>
                  <a:lnTo>
                    <a:pt x="2" y="20"/>
                  </a:lnTo>
                  <a:lnTo>
                    <a:pt x="4" y="20"/>
                  </a:lnTo>
                  <a:lnTo>
                    <a:pt x="4" y="20"/>
                  </a:lnTo>
                  <a:lnTo>
                    <a:pt x="8" y="20"/>
                  </a:lnTo>
                  <a:lnTo>
                    <a:pt x="8" y="20"/>
                  </a:lnTo>
                  <a:lnTo>
                    <a:pt x="10" y="18"/>
                  </a:lnTo>
                  <a:lnTo>
                    <a:pt x="10" y="18"/>
                  </a:lnTo>
                  <a:lnTo>
                    <a:pt x="10" y="10"/>
                  </a:lnTo>
                  <a:lnTo>
                    <a:pt x="10" y="10"/>
                  </a:lnTo>
                  <a:lnTo>
                    <a:pt x="10" y="2"/>
                  </a:lnTo>
                  <a:lnTo>
                    <a:pt x="10" y="2"/>
                  </a:lnTo>
                  <a:lnTo>
                    <a:pt x="8" y="0"/>
                  </a:lnTo>
                  <a:lnTo>
                    <a:pt x="8" y="0"/>
                  </a:lnTo>
                  <a:lnTo>
                    <a:pt x="4" y="0"/>
                  </a:lnTo>
                  <a:lnTo>
                    <a:pt x="4" y="0"/>
                  </a:lnTo>
                  <a:lnTo>
                    <a:pt x="2" y="0"/>
                  </a:lnTo>
                  <a:lnTo>
                    <a:pt x="2" y="0"/>
                  </a:lnTo>
                  <a:lnTo>
                    <a:pt x="0" y="2"/>
                  </a:lnTo>
                  <a:lnTo>
                    <a:pt x="0" y="2"/>
                  </a:lnTo>
                  <a:lnTo>
                    <a:pt x="0" y="10"/>
                  </a:lnTo>
                  <a:lnTo>
                    <a:pt x="0" y="10"/>
                  </a:lnTo>
                  <a:lnTo>
                    <a:pt x="0" y="16"/>
                  </a:lnTo>
                  <a:lnTo>
                    <a:pt x="0" y="16"/>
                  </a:lnTo>
                  <a:lnTo>
                    <a:pt x="2" y="20"/>
                  </a:lnTo>
                  <a:lnTo>
                    <a:pt x="2"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667" name="Freeform 1045"/>
            <p:cNvSpPr>
              <a:spLocks/>
            </p:cNvSpPr>
            <p:nvPr/>
          </p:nvSpPr>
          <p:spPr bwMode="auto">
            <a:xfrm>
              <a:off x="10225088" y="-4014788"/>
              <a:ext cx="15875" cy="31750"/>
            </a:xfrm>
            <a:custGeom>
              <a:avLst/>
              <a:gdLst/>
              <a:ahLst/>
              <a:cxnLst>
                <a:cxn ang="0">
                  <a:pos x="4" y="20"/>
                </a:cxn>
                <a:cxn ang="0">
                  <a:pos x="4" y="20"/>
                </a:cxn>
                <a:cxn ang="0">
                  <a:pos x="6" y="20"/>
                </a:cxn>
                <a:cxn ang="0">
                  <a:pos x="6" y="20"/>
                </a:cxn>
                <a:cxn ang="0">
                  <a:pos x="8" y="20"/>
                </a:cxn>
                <a:cxn ang="0">
                  <a:pos x="8" y="20"/>
                </a:cxn>
                <a:cxn ang="0">
                  <a:pos x="10" y="16"/>
                </a:cxn>
                <a:cxn ang="0">
                  <a:pos x="10" y="16"/>
                </a:cxn>
                <a:cxn ang="0">
                  <a:pos x="10" y="10"/>
                </a:cxn>
                <a:cxn ang="0">
                  <a:pos x="10" y="10"/>
                </a:cxn>
                <a:cxn ang="0">
                  <a:pos x="10" y="2"/>
                </a:cxn>
                <a:cxn ang="0">
                  <a:pos x="10" y="2"/>
                </a:cxn>
                <a:cxn ang="0">
                  <a:pos x="8" y="0"/>
                </a:cxn>
                <a:cxn ang="0">
                  <a:pos x="8" y="0"/>
                </a:cxn>
                <a:cxn ang="0">
                  <a:pos x="6" y="0"/>
                </a:cxn>
                <a:cxn ang="0">
                  <a:pos x="6" y="0"/>
                </a:cxn>
                <a:cxn ang="0">
                  <a:pos x="4" y="0"/>
                </a:cxn>
                <a:cxn ang="0">
                  <a:pos x="4" y="0"/>
                </a:cxn>
                <a:cxn ang="0">
                  <a:pos x="2" y="2"/>
                </a:cxn>
                <a:cxn ang="0">
                  <a:pos x="2" y="2"/>
                </a:cxn>
                <a:cxn ang="0">
                  <a:pos x="0" y="10"/>
                </a:cxn>
                <a:cxn ang="0">
                  <a:pos x="0" y="10"/>
                </a:cxn>
                <a:cxn ang="0">
                  <a:pos x="2" y="16"/>
                </a:cxn>
                <a:cxn ang="0">
                  <a:pos x="2" y="16"/>
                </a:cxn>
                <a:cxn ang="0">
                  <a:pos x="4" y="20"/>
                </a:cxn>
                <a:cxn ang="0">
                  <a:pos x="4" y="20"/>
                </a:cxn>
              </a:cxnLst>
              <a:rect l="0" t="0" r="r" b="b"/>
              <a:pathLst>
                <a:path w="10" h="20">
                  <a:moveTo>
                    <a:pt x="4" y="20"/>
                  </a:moveTo>
                  <a:lnTo>
                    <a:pt x="4" y="20"/>
                  </a:lnTo>
                  <a:lnTo>
                    <a:pt x="6" y="20"/>
                  </a:lnTo>
                  <a:lnTo>
                    <a:pt x="6" y="20"/>
                  </a:lnTo>
                  <a:lnTo>
                    <a:pt x="8" y="20"/>
                  </a:lnTo>
                  <a:lnTo>
                    <a:pt x="8" y="20"/>
                  </a:lnTo>
                  <a:lnTo>
                    <a:pt x="10" y="16"/>
                  </a:lnTo>
                  <a:lnTo>
                    <a:pt x="10" y="16"/>
                  </a:lnTo>
                  <a:lnTo>
                    <a:pt x="10" y="10"/>
                  </a:lnTo>
                  <a:lnTo>
                    <a:pt x="10" y="10"/>
                  </a:lnTo>
                  <a:lnTo>
                    <a:pt x="10" y="2"/>
                  </a:lnTo>
                  <a:lnTo>
                    <a:pt x="10" y="2"/>
                  </a:lnTo>
                  <a:lnTo>
                    <a:pt x="8" y="0"/>
                  </a:lnTo>
                  <a:lnTo>
                    <a:pt x="8" y="0"/>
                  </a:lnTo>
                  <a:lnTo>
                    <a:pt x="6" y="0"/>
                  </a:lnTo>
                  <a:lnTo>
                    <a:pt x="6" y="0"/>
                  </a:lnTo>
                  <a:lnTo>
                    <a:pt x="4" y="0"/>
                  </a:lnTo>
                  <a:lnTo>
                    <a:pt x="4" y="0"/>
                  </a:lnTo>
                  <a:lnTo>
                    <a:pt x="2" y="2"/>
                  </a:lnTo>
                  <a:lnTo>
                    <a:pt x="2" y="2"/>
                  </a:lnTo>
                  <a:lnTo>
                    <a:pt x="0" y="10"/>
                  </a:lnTo>
                  <a:lnTo>
                    <a:pt x="0" y="10"/>
                  </a:lnTo>
                  <a:lnTo>
                    <a:pt x="2" y="16"/>
                  </a:lnTo>
                  <a:lnTo>
                    <a:pt x="2" y="16"/>
                  </a:lnTo>
                  <a:lnTo>
                    <a:pt x="4" y="20"/>
                  </a:lnTo>
                  <a:lnTo>
                    <a:pt x="4"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668" name="Freeform 1046"/>
            <p:cNvSpPr>
              <a:spLocks/>
            </p:cNvSpPr>
            <p:nvPr/>
          </p:nvSpPr>
          <p:spPr bwMode="auto">
            <a:xfrm>
              <a:off x="10177463" y="-4014788"/>
              <a:ext cx="15875" cy="31750"/>
            </a:xfrm>
            <a:custGeom>
              <a:avLst/>
              <a:gdLst/>
              <a:ahLst/>
              <a:cxnLst>
                <a:cxn ang="0">
                  <a:pos x="2" y="20"/>
                </a:cxn>
                <a:cxn ang="0">
                  <a:pos x="2" y="20"/>
                </a:cxn>
                <a:cxn ang="0">
                  <a:pos x="4" y="20"/>
                </a:cxn>
                <a:cxn ang="0">
                  <a:pos x="4" y="20"/>
                </a:cxn>
                <a:cxn ang="0">
                  <a:pos x="8" y="20"/>
                </a:cxn>
                <a:cxn ang="0">
                  <a:pos x="8" y="20"/>
                </a:cxn>
                <a:cxn ang="0">
                  <a:pos x="8" y="16"/>
                </a:cxn>
                <a:cxn ang="0">
                  <a:pos x="8" y="16"/>
                </a:cxn>
                <a:cxn ang="0">
                  <a:pos x="10" y="10"/>
                </a:cxn>
                <a:cxn ang="0">
                  <a:pos x="10" y="10"/>
                </a:cxn>
                <a:cxn ang="0">
                  <a:pos x="8" y="2"/>
                </a:cxn>
                <a:cxn ang="0">
                  <a:pos x="8" y="2"/>
                </a:cxn>
                <a:cxn ang="0">
                  <a:pos x="8" y="0"/>
                </a:cxn>
                <a:cxn ang="0">
                  <a:pos x="8" y="0"/>
                </a:cxn>
                <a:cxn ang="0">
                  <a:pos x="4" y="0"/>
                </a:cxn>
                <a:cxn ang="0">
                  <a:pos x="4" y="0"/>
                </a:cxn>
                <a:cxn ang="0">
                  <a:pos x="2" y="0"/>
                </a:cxn>
                <a:cxn ang="0">
                  <a:pos x="2" y="0"/>
                </a:cxn>
                <a:cxn ang="0">
                  <a:pos x="0" y="2"/>
                </a:cxn>
                <a:cxn ang="0">
                  <a:pos x="0" y="2"/>
                </a:cxn>
                <a:cxn ang="0">
                  <a:pos x="0" y="10"/>
                </a:cxn>
                <a:cxn ang="0">
                  <a:pos x="0" y="10"/>
                </a:cxn>
                <a:cxn ang="0">
                  <a:pos x="0" y="16"/>
                </a:cxn>
                <a:cxn ang="0">
                  <a:pos x="0" y="16"/>
                </a:cxn>
                <a:cxn ang="0">
                  <a:pos x="2" y="20"/>
                </a:cxn>
                <a:cxn ang="0">
                  <a:pos x="2" y="20"/>
                </a:cxn>
              </a:cxnLst>
              <a:rect l="0" t="0" r="r" b="b"/>
              <a:pathLst>
                <a:path w="10" h="20">
                  <a:moveTo>
                    <a:pt x="2" y="20"/>
                  </a:moveTo>
                  <a:lnTo>
                    <a:pt x="2" y="20"/>
                  </a:lnTo>
                  <a:lnTo>
                    <a:pt x="4" y="20"/>
                  </a:lnTo>
                  <a:lnTo>
                    <a:pt x="4" y="20"/>
                  </a:lnTo>
                  <a:lnTo>
                    <a:pt x="8" y="20"/>
                  </a:lnTo>
                  <a:lnTo>
                    <a:pt x="8" y="20"/>
                  </a:lnTo>
                  <a:lnTo>
                    <a:pt x="8" y="16"/>
                  </a:lnTo>
                  <a:lnTo>
                    <a:pt x="8" y="16"/>
                  </a:lnTo>
                  <a:lnTo>
                    <a:pt x="10" y="10"/>
                  </a:lnTo>
                  <a:lnTo>
                    <a:pt x="10" y="10"/>
                  </a:lnTo>
                  <a:lnTo>
                    <a:pt x="8" y="2"/>
                  </a:lnTo>
                  <a:lnTo>
                    <a:pt x="8" y="2"/>
                  </a:lnTo>
                  <a:lnTo>
                    <a:pt x="8" y="0"/>
                  </a:lnTo>
                  <a:lnTo>
                    <a:pt x="8" y="0"/>
                  </a:lnTo>
                  <a:lnTo>
                    <a:pt x="4" y="0"/>
                  </a:lnTo>
                  <a:lnTo>
                    <a:pt x="4" y="0"/>
                  </a:lnTo>
                  <a:lnTo>
                    <a:pt x="2" y="0"/>
                  </a:lnTo>
                  <a:lnTo>
                    <a:pt x="2" y="0"/>
                  </a:lnTo>
                  <a:lnTo>
                    <a:pt x="0" y="2"/>
                  </a:lnTo>
                  <a:lnTo>
                    <a:pt x="0" y="2"/>
                  </a:lnTo>
                  <a:lnTo>
                    <a:pt x="0" y="10"/>
                  </a:lnTo>
                  <a:lnTo>
                    <a:pt x="0" y="10"/>
                  </a:lnTo>
                  <a:lnTo>
                    <a:pt x="0" y="16"/>
                  </a:lnTo>
                  <a:lnTo>
                    <a:pt x="0" y="16"/>
                  </a:lnTo>
                  <a:lnTo>
                    <a:pt x="2" y="20"/>
                  </a:lnTo>
                  <a:lnTo>
                    <a:pt x="2"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669" name="Freeform 1047"/>
            <p:cNvSpPr>
              <a:spLocks/>
            </p:cNvSpPr>
            <p:nvPr/>
          </p:nvSpPr>
          <p:spPr bwMode="auto">
            <a:xfrm>
              <a:off x="9434513" y="-4027488"/>
              <a:ext cx="41275" cy="69850"/>
            </a:xfrm>
            <a:custGeom>
              <a:avLst/>
              <a:gdLst/>
              <a:ahLst/>
              <a:cxnLst>
                <a:cxn ang="0">
                  <a:pos x="6" y="42"/>
                </a:cxn>
                <a:cxn ang="0">
                  <a:pos x="14" y="44"/>
                </a:cxn>
                <a:cxn ang="0">
                  <a:pos x="20" y="42"/>
                </a:cxn>
                <a:cxn ang="0">
                  <a:pos x="24" y="38"/>
                </a:cxn>
                <a:cxn ang="0">
                  <a:pos x="26" y="30"/>
                </a:cxn>
                <a:cxn ang="0">
                  <a:pos x="24" y="22"/>
                </a:cxn>
                <a:cxn ang="0">
                  <a:pos x="20" y="20"/>
                </a:cxn>
                <a:cxn ang="0">
                  <a:pos x="24" y="16"/>
                </a:cxn>
                <a:cxn ang="0">
                  <a:pos x="24" y="12"/>
                </a:cxn>
                <a:cxn ang="0">
                  <a:pos x="22" y="4"/>
                </a:cxn>
                <a:cxn ang="0">
                  <a:pos x="18" y="2"/>
                </a:cxn>
                <a:cxn ang="0">
                  <a:pos x="12" y="0"/>
                </a:cxn>
                <a:cxn ang="0">
                  <a:pos x="4" y="2"/>
                </a:cxn>
                <a:cxn ang="0">
                  <a:pos x="2" y="6"/>
                </a:cxn>
                <a:cxn ang="0">
                  <a:pos x="0" y="14"/>
                </a:cxn>
                <a:cxn ang="0">
                  <a:pos x="12" y="10"/>
                </a:cxn>
                <a:cxn ang="0">
                  <a:pos x="12" y="8"/>
                </a:cxn>
                <a:cxn ang="0">
                  <a:pos x="14" y="6"/>
                </a:cxn>
                <a:cxn ang="0">
                  <a:pos x="14" y="8"/>
                </a:cxn>
                <a:cxn ang="0">
                  <a:pos x="16" y="10"/>
                </a:cxn>
                <a:cxn ang="0">
                  <a:pos x="16" y="12"/>
                </a:cxn>
                <a:cxn ang="0">
                  <a:pos x="14" y="16"/>
                </a:cxn>
                <a:cxn ang="0">
                  <a:pos x="14" y="16"/>
                </a:cxn>
                <a:cxn ang="0">
                  <a:pos x="8" y="24"/>
                </a:cxn>
                <a:cxn ang="0">
                  <a:pos x="12" y="24"/>
                </a:cxn>
                <a:cxn ang="0">
                  <a:pos x="14" y="24"/>
                </a:cxn>
                <a:cxn ang="0">
                  <a:pos x="16" y="28"/>
                </a:cxn>
                <a:cxn ang="0">
                  <a:pos x="16" y="32"/>
                </a:cxn>
                <a:cxn ang="0">
                  <a:pos x="14" y="36"/>
                </a:cxn>
                <a:cxn ang="0">
                  <a:pos x="14" y="38"/>
                </a:cxn>
                <a:cxn ang="0">
                  <a:pos x="12" y="36"/>
                </a:cxn>
                <a:cxn ang="0">
                  <a:pos x="12" y="26"/>
                </a:cxn>
                <a:cxn ang="0">
                  <a:pos x="0" y="30"/>
                </a:cxn>
                <a:cxn ang="0">
                  <a:pos x="2" y="38"/>
                </a:cxn>
                <a:cxn ang="0">
                  <a:pos x="6" y="42"/>
                </a:cxn>
              </a:cxnLst>
              <a:rect l="0" t="0" r="r" b="b"/>
              <a:pathLst>
                <a:path w="26" h="44">
                  <a:moveTo>
                    <a:pt x="6" y="42"/>
                  </a:moveTo>
                  <a:lnTo>
                    <a:pt x="6" y="42"/>
                  </a:lnTo>
                  <a:lnTo>
                    <a:pt x="14" y="44"/>
                  </a:lnTo>
                  <a:lnTo>
                    <a:pt x="14" y="44"/>
                  </a:lnTo>
                  <a:lnTo>
                    <a:pt x="20" y="42"/>
                  </a:lnTo>
                  <a:lnTo>
                    <a:pt x="20" y="42"/>
                  </a:lnTo>
                  <a:lnTo>
                    <a:pt x="24" y="38"/>
                  </a:lnTo>
                  <a:lnTo>
                    <a:pt x="24" y="38"/>
                  </a:lnTo>
                  <a:lnTo>
                    <a:pt x="26" y="30"/>
                  </a:lnTo>
                  <a:lnTo>
                    <a:pt x="26" y="30"/>
                  </a:lnTo>
                  <a:lnTo>
                    <a:pt x="24" y="22"/>
                  </a:lnTo>
                  <a:lnTo>
                    <a:pt x="24" y="22"/>
                  </a:lnTo>
                  <a:lnTo>
                    <a:pt x="20" y="20"/>
                  </a:lnTo>
                  <a:lnTo>
                    <a:pt x="20" y="20"/>
                  </a:lnTo>
                  <a:lnTo>
                    <a:pt x="24" y="16"/>
                  </a:lnTo>
                  <a:lnTo>
                    <a:pt x="24" y="16"/>
                  </a:lnTo>
                  <a:lnTo>
                    <a:pt x="24" y="12"/>
                  </a:lnTo>
                  <a:lnTo>
                    <a:pt x="24" y="12"/>
                  </a:lnTo>
                  <a:lnTo>
                    <a:pt x="24" y="6"/>
                  </a:lnTo>
                  <a:lnTo>
                    <a:pt x="22" y="4"/>
                  </a:lnTo>
                  <a:lnTo>
                    <a:pt x="22" y="4"/>
                  </a:lnTo>
                  <a:lnTo>
                    <a:pt x="18" y="2"/>
                  </a:lnTo>
                  <a:lnTo>
                    <a:pt x="12" y="0"/>
                  </a:lnTo>
                  <a:lnTo>
                    <a:pt x="12" y="0"/>
                  </a:lnTo>
                  <a:lnTo>
                    <a:pt x="8" y="0"/>
                  </a:lnTo>
                  <a:lnTo>
                    <a:pt x="4" y="2"/>
                  </a:lnTo>
                  <a:lnTo>
                    <a:pt x="4" y="2"/>
                  </a:lnTo>
                  <a:lnTo>
                    <a:pt x="2" y="6"/>
                  </a:lnTo>
                  <a:lnTo>
                    <a:pt x="0" y="10"/>
                  </a:lnTo>
                  <a:lnTo>
                    <a:pt x="0" y="14"/>
                  </a:lnTo>
                  <a:lnTo>
                    <a:pt x="12" y="14"/>
                  </a:lnTo>
                  <a:lnTo>
                    <a:pt x="12" y="10"/>
                  </a:lnTo>
                  <a:lnTo>
                    <a:pt x="12" y="10"/>
                  </a:lnTo>
                  <a:lnTo>
                    <a:pt x="12" y="8"/>
                  </a:lnTo>
                  <a:lnTo>
                    <a:pt x="12" y="8"/>
                  </a:lnTo>
                  <a:lnTo>
                    <a:pt x="14" y="6"/>
                  </a:lnTo>
                  <a:lnTo>
                    <a:pt x="14" y="6"/>
                  </a:lnTo>
                  <a:lnTo>
                    <a:pt x="14" y="8"/>
                  </a:lnTo>
                  <a:lnTo>
                    <a:pt x="14" y="8"/>
                  </a:lnTo>
                  <a:lnTo>
                    <a:pt x="16" y="10"/>
                  </a:lnTo>
                  <a:lnTo>
                    <a:pt x="16" y="12"/>
                  </a:lnTo>
                  <a:lnTo>
                    <a:pt x="16" y="12"/>
                  </a:lnTo>
                  <a:lnTo>
                    <a:pt x="14" y="16"/>
                  </a:lnTo>
                  <a:lnTo>
                    <a:pt x="14" y="16"/>
                  </a:lnTo>
                  <a:lnTo>
                    <a:pt x="14" y="16"/>
                  </a:lnTo>
                  <a:lnTo>
                    <a:pt x="14" y="16"/>
                  </a:lnTo>
                  <a:lnTo>
                    <a:pt x="8" y="18"/>
                  </a:lnTo>
                  <a:lnTo>
                    <a:pt x="8" y="24"/>
                  </a:lnTo>
                  <a:lnTo>
                    <a:pt x="8" y="24"/>
                  </a:lnTo>
                  <a:lnTo>
                    <a:pt x="12" y="24"/>
                  </a:lnTo>
                  <a:lnTo>
                    <a:pt x="12" y="24"/>
                  </a:lnTo>
                  <a:lnTo>
                    <a:pt x="14" y="24"/>
                  </a:lnTo>
                  <a:lnTo>
                    <a:pt x="14" y="24"/>
                  </a:lnTo>
                  <a:lnTo>
                    <a:pt x="16" y="28"/>
                  </a:lnTo>
                  <a:lnTo>
                    <a:pt x="16" y="32"/>
                  </a:lnTo>
                  <a:lnTo>
                    <a:pt x="16" y="32"/>
                  </a:lnTo>
                  <a:lnTo>
                    <a:pt x="14" y="36"/>
                  </a:lnTo>
                  <a:lnTo>
                    <a:pt x="14" y="36"/>
                  </a:lnTo>
                  <a:lnTo>
                    <a:pt x="14" y="38"/>
                  </a:lnTo>
                  <a:lnTo>
                    <a:pt x="14" y="38"/>
                  </a:lnTo>
                  <a:lnTo>
                    <a:pt x="12" y="36"/>
                  </a:lnTo>
                  <a:lnTo>
                    <a:pt x="12" y="36"/>
                  </a:lnTo>
                  <a:lnTo>
                    <a:pt x="12" y="32"/>
                  </a:lnTo>
                  <a:lnTo>
                    <a:pt x="12" y="26"/>
                  </a:lnTo>
                  <a:lnTo>
                    <a:pt x="0" y="26"/>
                  </a:lnTo>
                  <a:lnTo>
                    <a:pt x="0" y="30"/>
                  </a:lnTo>
                  <a:lnTo>
                    <a:pt x="0" y="30"/>
                  </a:lnTo>
                  <a:lnTo>
                    <a:pt x="2" y="38"/>
                  </a:lnTo>
                  <a:lnTo>
                    <a:pt x="2" y="38"/>
                  </a:lnTo>
                  <a:lnTo>
                    <a:pt x="6" y="42"/>
                  </a:lnTo>
                  <a:lnTo>
                    <a:pt x="6"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70" name="Freeform 1048"/>
            <p:cNvSpPr>
              <a:spLocks/>
            </p:cNvSpPr>
            <p:nvPr/>
          </p:nvSpPr>
          <p:spPr bwMode="auto">
            <a:xfrm>
              <a:off x="10117138" y="-4024313"/>
              <a:ext cx="28575" cy="47625"/>
            </a:xfrm>
            <a:custGeom>
              <a:avLst/>
              <a:gdLst/>
              <a:ahLst/>
              <a:cxnLst>
                <a:cxn ang="0">
                  <a:pos x="10" y="30"/>
                </a:cxn>
                <a:cxn ang="0">
                  <a:pos x="18" y="30"/>
                </a:cxn>
                <a:cxn ang="0">
                  <a:pos x="18" y="0"/>
                </a:cxn>
                <a:cxn ang="0">
                  <a:pos x="12" y="0"/>
                </a:cxn>
                <a:cxn ang="0">
                  <a:pos x="12" y="0"/>
                </a:cxn>
                <a:cxn ang="0">
                  <a:pos x="8" y="6"/>
                </a:cxn>
                <a:cxn ang="0">
                  <a:pos x="8" y="6"/>
                </a:cxn>
                <a:cxn ang="0">
                  <a:pos x="0" y="8"/>
                </a:cxn>
                <a:cxn ang="0">
                  <a:pos x="0" y="14"/>
                </a:cxn>
                <a:cxn ang="0">
                  <a:pos x="0" y="14"/>
                </a:cxn>
                <a:cxn ang="0">
                  <a:pos x="10" y="8"/>
                </a:cxn>
                <a:cxn ang="0">
                  <a:pos x="10" y="30"/>
                </a:cxn>
              </a:cxnLst>
              <a:rect l="0" t="0" r="r" b="b"/>
              <a:pathLst>
                <a:path w="18" h="30">
                  <a:moveTo>
                    <a:pt x="10" y="30"/>
                  </a:moveTo>
                  <a:lnTo>
                    <a:pt x="18" y="30"/>
                  </a:lnTo>
                  <a:lnTo>
                    <a:pt x="18" y="0"/>
                  </a:lnTo>
                  <a:lnTo>
                    <a:pt x="12" y="0"/>
                  </a:lnTo>
                  <a:lnTo>
                    <a:pt x="12" y="0"/>
                  </a:lnTo>
                  <a:lnTo>
                    <a:pt x="8" y="6"/>
                  </a:lnTo>
                  <a:lnTo>
                    <a:pt x="8" y="6"/>
                  </a:lnTo>
                  <a:lnTo>
                    <a:pt x="0" y="8"/>
                  </a:lnTo>
                  <a:lnTo>
                    <a:pt x="0" y="14"/>
                  </a:lnTo>
                  <a:lnTo>
                    <a:pt x="0" y="14"/>
                  </a:lnTo>
                  <a:lnTo>
                    <a:pt x="10" y="8"/>
                  </a:lnTo>
                  <a:lnTo>
                    <a:pt x="10" y="3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71" name="Freeform 1049"/>
            <p:cNvSpPr>
              <a:spLocks noEditPoints="1"/>
            </p:cNvSpPr>
            <p:nvPr/>
          </p:nvSpPr>
          <p:spPr bwMode="auto">
            <a:xfrm>
              <a:off x="10164763" y="-4024313"/>
              <a:ext cx="41275" cy="47625"/>
            </a:xfrm>
            <a:custGeom>
              <a:avLst/>
              <a:gdLst/>
              <a:ahLst/>
              <a:cxnLst>
                <a:cxn ang="0">
                  <a:pos x="12" y="30"/>
                </a:cxn>
                <a:cxn ang="0">
                  <a:pos x="12" y="30"/>
                </a:cxn>
                <a:cxn ang="0">
                  <a:pos x="18" y="30"/>
                </a:cxn>
                <a:cxn ang="0">
                  <a:pos x="22" y="28"/>
                </a:cxn>
                <a:cxn ang="0">
                  <a:pos x="22" y="28"/>
                </a:cxn>
                <a:cxn ang="0">
                  <a:pos x="24" y="22"/>
                </a:cxn>
                <a:cxn ang="0">
                  <a:pos x="26" y="16"/>
                </a:cxn>
                <a:cxn ang="0">
                  <a:pos x="26" y="16"/>
                </a:cxn>
                <a:cxn ang="0">
                  <a:pos x="24" y="8"/>
                </a:cxn>
                <a:cxn ang="0">
                  <a:pos x="22" y="4"/>
                </a:cxn>
                <a:cxn ang="0">
                  <a:pos x="22" y="4"/>
                </a:cxn>
                <a:cxn ang="0">
                  <a:pos x="18" y="2"/>
                </a:cxn>
                <a:cxn ang="0">
                  <a:pos x="12" y="0"/>
                </a:cxn>
                <a:cxn ang="0">
                  <a:pos x="12" y="0"/>
                </a:cxn>
                <a:cxn ang="0">
                  <a:pos x="8" y="2"/>
                </a:cxn>
                <a:cxn ang="0">
                  <a:pos x="4" y="4"/>
                </a:cxn>
                <a:cxn ang="0">
                  <a:pos x="4" y="4"/>
                </a:cxn>
                <a:cxn ang="0">
                  <a:pos x="0" y="8"/>
                </a:cxn>
                <a:cxn ang="0">
                  <a:pos x="0" y="16"/>
                </a:cxn>
                <a:cxn ang="0">
                  <a:pos x="0" y="16"/>
                </a:cxn>
                <a:cxn ang="0">
                  <a:pos x="0" y="22"/>
                </a:cxn>
                <a:cxn ang="0">
                  <a:pos x="4" y="28"/>
                </a:cxn>
                <a:cxn ang="0">
                  <a:pos x="4" y="28"/>
                </a:cxn>
                <a:cxn ang="0">
                  <a:pos x="8" y="30"/>
                </a:cxn>
                <a:cxn ang="0">
                  <a:pos x="12" y="30"/>
                </a:cxn>
                <a:cxn ang="0">
                  <a:pos x="12" y="30"/>
                </a:cxn>
                <a:cxn ang="0">
                  <a:pos x="8" y="8"/>
                </a:cxn>
                <a:cxn ang="0">
                  <a:pos x="8" y="8"/>
                </a:cxn>
                <a:cxn ang="0">
                  <a:pos x="10" y="6"/>
                </a:cxn>
                <a:cxn ang="0">
                  <a:pos x="10" y="6"/>
                </a:cxn>
                <a:cxn ang="0">
                  <a:pos x="12" y="6"/>
                </a:cxn>
                <a:cxn ang="0">
                  <a:pos x="12" y="6"/>
                </a:cxn>
                <a:cxn ang="0">
                  <a:pos x="16" y="6"/>
                </a:cxn>
                <a:cxn ang="0">
                  <a:pos x="16" y="6"/>
                </a:cxn>
                <a:cxn ang="0">
                  <a:pos x="16" y="8"/>
                </a:cxn>
                <a:cxn ang="0">
                  <a:pos x="16" y="8"/>
                </a:cxn>
                <a:cxn ang="0">
                  <a:pos x="18" y="16"/>
                </a:cxn>
                <a:cxn ang="0">
                  <a:pos x="18" y="16"/>
                </a:cxn>
                <a:cxn ang="0">
                  <a:pos x="16" y="22"/>
                </a:cxn>
                <a:cxn ang="0">
                  <a:pos x="16" y="22"/>
                </a:cxn>
                <a:cxn ang="0">
                  <a:pos x="16" y="26"/>
                </a:cxn>
                <a:cxn ang="0">
                  <a:pos x="16" y="26"/>
                </a:cxn>
                <a:cxn ang="0">
                  <a:pos x="12" y="26"/>
                </a:cxn>
                <a:cxn ang="0">
                  <a:pos x="12" y="26"/>
                </a:cxn>
                <a:cxn ang="0">
                  <a:pos x="10" y="26"/>
                </a:cxn>
                <a:cxn ang="0">
                  <a:pos x="10" y="26"/>
                </a:cxn>
                <a:cxn ang="0">
                  <a:pos x="8" y="22"/>
                </a:cxn>
                <a:cxn ang="0">
                  <a:pos x="8" y="22"/>
                </a:cxn>
                <a:cxn ang="0">
                  <a:pos x="8" y="16"/>
                </a:cxn>
                <a:cxn ang="0">
                  <a:pos x="8" y="16"/>
                </a:cxn>
                <a:cxn ang="0">
                  <a:pos x="8" y="8"/>
                </a:cxn>
                <a:cxn ang="0">
                  <a:pos x="8" y="8"/>
                </a:cxn>
              </a:cxnLst>
              <a:rect l="0" t="0" r="r" b="b"/>
              <a:pathLst>
                <a:path w="26" h="30">
                  <a:moveTo>
                    <a:pt x="12" y="30"/>
                  </a:moveTo>
                  <a:lnTo>
                    <a:pt x="12" y="30"/>
                  </a:lnTo>
                  <a:lnTo>
                    <a:pt x="18" y="30"/>
                  </a:lnTo>
                  <a:lnTo>
                    <a:pt x="22" y="28"/>
                  </a:lnTo>
                  <a:lnTo>
                    <a:pt x="22" y="28"/>
                  </a:lnTo>
                  <a:lnTo>
                    <a:pt x="24" y="22"/>
                  </a:lnTo>
                  <a:lnTo>
                    <a:pt x="26" y="16"/>
                  </a:lnTo>
                  <a:lnTo>
                    <a:pt x="26" y="16"/>
                  </a:lnTo>
                  <a:lnTo>
                    <a:pt x="24" y="8"/>
                  </a:lnTo>
                  <a:lnTo>
                    <a:pt x="22" y="4"/>
                  </a:lnTo>
                  <a:lnTo>
                    <a:pt x="22" y="4"/>
                  </a:lnTo>
                  <a:lnTo>
                    <a:pt x="18" y="2"/>
                  </a:lnTo>
                  <a:lnTo>
                    <a:pt x="12" y="0"/>
                  </a:lnTo>
                  <a:lnTo>
                    <a:pt x="12" y="0"/>
                  </a:lnTo>
                  <a:lnTo>
                    <a:pt x="8" y="2"/>
                  </a:lnTo>
                  <a:lnTo>
                    <a:pt x="4" y="4"/>
                  </a:lnTo>
                  <a:lnTo>
                    <a:pt x="4" y="4"/>
                  </a:lnTo>
                  <a:lnTo>
                    <a:pt x="0" y="8"/>
                  </a:lnTo>
                  <a:lnTo>
                    <a:pt x="0" y="16"/>
                  </a:lnTo>
                  <a:lnTo>
                    <a:pt x="0" y="16"/>
                  </a:lnTo>
                  <a:lnTo>
                    <a:pt x="0" y="22"/>
                  </a:lnTo>
                  <a:lnTo>
                    <a:pt x="4" y="28"/>
                  </a:lnTo>
                  <a:lnTo>
                    <a:pt x="4" y="28"/>
                  </a:lnTo>
                  <a:lnTo>
                    <a:pt x="8" y="30"/>
                  </a:lnTo>
                  <a:lnTo>
                    <a:pt x="12" y="30"/>
                  </a:lnTo>
                  <a:lnTo>
                    <a:pt x="12" y="30"/>
                  </a:lnTo>
                  <a:close/>
                  <a:moveTo>
                    <a:pt x="8" y="8"/>
                  </a:moveTo>
                  <a:lnTo>
                    <a:pt x="8" y="8"/>
                  </a:lnTo>
                  <a:lnTo>
                    <a:pt x="10" y="6"/>
                  </a:lnTo>
                  <a:lnTo>
                    <a:pt x="10" y="6"/>
                  </a:lnTo>
                  <a:lnTo>
                    <a:pt x="12" y="6"/>
                  </a:lnTo>
                  <a:lnTo>
                    <a:pt x="12" y="6"/>
                  </a:lnTo>
                  <a:lnTo>
                    <a:pt x="16" y="6"/>
                  </a:lnTo>
                  <a:lnTo>
                    <a:pt x="16" y="6"/>
                  </a:lnTo>
                  <a:lnTo>
                    <a:pt x="16" y="8"/>
                  </a:lnTo>
                  <a:lnTo>
                    <a:pt x="16" y="8"/>
                  </a:lnTo>
                  <a:lnTo>
                    <a:pt x="18" y="16"/>
                  </a:lnTo>
                  <a:lnTo>
                    <a:pt x="18" y="16"/>
                  </a:lnTo>
                  <a:lnTo>
                    <a:pt x="16" y="22"/>
                  </a:lnTo>
                  <a:lnTo>
                    <a:pt x="16" y="22"/>
                  </a:lnTo>
                  <a:lnTo>
                    <a:pt x="16" y="26"/>
                  </a:lnTo>
                  <a:lnTo>
                    <a:pt x="16" y="26"/>
                  </a:lnTo>
                  <a:lnTo>
                    <a:pt x="12" y="26"/>
                  </a:lnTo>
                  <a:lnTo>
                    <a:pt x="12" y="26"/>
                  </a:lnTo>
                  <a:lnTo>
                    <a:pt x="10" y="26"/>
                  </a:lnTo>
                  <a:lnTo>
                    <a:pt x="10" y="26"/>
                  </a:lnTo>
                  <a:lnTo>
                    <a:pt x="8" y="22"/>
                  </a:lnTo>
                  <a:lnTo>
                    <a:pt x="8" y="22"/>
                  </a:lnTo>
                  <a:lnTo>
                    <a:pt x="8" y="16"/>
                  </a:lnTo>
                  <a:lnTo>
                    <a:pt x="8" y="16"/>
                  </a:lnTo>
                  <a:lnTo>
                    <a:pt x="8" y="8"/>
                  </a:lnTo>
                  <a:lnTo>
                    <a:pt x="8"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72" name="Freeform 1050"/>
            <p:cNvSpPr>
              <a:spLocks noEditPoints="1"/>
            </p:cNvSpPr>
            <p:nvPr/>
          </p:nvSpPr>
          <p:spPr bwMode="auto">
            <a:xfrm>
              <a:off x="10212388" y="-4024313"/>
              <a:ext cx="41275" cy="47625"/>
            </a:xfrm>
            <a:custGeom>
              <a:avLst/>
              <a:gdLst/>
              <a:ahLst/>
              <a:cxnLst>
                <a:cxn ang="0">
                  <a:pos x="14" y="30"/>
                </a:cxn>
                <a:cxn ang="0">
                  <a:pos x="14" y="30"/>
                </a:cxn>
                <a:cxn ang="0">
                  <a:pos x="18" y="30"/>
                </a:cxn>
                <a:cxn ang="0">
                  <a:pos x="22" y="28"/>
                </a:cxn>
                <a:cxn ang="0">
                  <a:pos x="22" y="28"/>
                </a:cxn>
                <a:cxn ang="0">
                  <a:pos x="26" y="22"/>
                </a:cxn>
                <a:cxn ang="0">
                  <a:pos x="26" y="16"/>
                </a:cxn>
                <a:cxn ang="0">
                  <a:pos x="26" y="16"/>
                </a:cxn>
                <a:cxn ang="0">
                  <a:pos x="26" y="8"/>
                </a:cxn>
                <a:cxn ang="0">
                  <a:pos x="22" y="4"/>
                </a:cxn>
                <a:cxn ang="0">
                  <a:pos x="22" y="4"/>
                </a:cxn>
                <a:cxn ang="0">
                  <a:pos x="18" y="2"/>
                </a:cxn>
                <a:cxn ang="0">
                  <a:pos x="14" y="0"/>
                </a:cxn>
                <a:cxn ang="0">
                  <a:pos x="14" y="0"/>
                </a:cxn>
                <a:cxn ang="0">
                  <a:pos x="8" y="2"/>
                </a:cxn>
                <a:cxn ang="0">
                  <a:pos x="4" y="4"/>
                </a:cxn>
                <a:cxn ang="0">
                  <a:pos x="4" y="4"/>
                </a:cxn>
                <a:cxn ang="0">
                  <a:pos x="2" y="8"/>
                </a:cxn>
                <a:cxn ang="0">
                  <a:pos x="0" y="16"/>
                </a:cxn>
                <a:cxn ang="0">
                  <a:pos x="0" y="16"/>
                </a:cxn>
                <a:cxn ang="0">
                  <a:pos x="2" y="22"/>
                </a:cxn>
                <a:cxn ang="0">
                  <a:pos x="4" y="28"/>
                </a:cxn>
                <a:cxn ang="0">
                  <a:pos x="4" y="28"/>
                </a:cxn>
                <a:cxn ang="0">
                  <a:pos x="8" y="30"/>
                </a:cxn>
                <a:cxn ang="0">
                  <a:pos x="14" y="30"/>
                </a:cxn>
                <a:cxn ang="0">
                  <a:pos x="14" y="30"/>
                </a:cxn>
                <a:cxn ang="0">
                  <a:pos x="10" y="8"/>
                </a:cxn>
                <a:cxn ang="0">
                  <a:pos x="10" y="8"/>
                </a:cxn>
                <a:cxn ang="0">
                  <a:pos x="12" y="6"/>
                </a:cxn>
                <a:cxn ang="0">
                  <a:pos x="12" y="6"/>
                </a:cxn>
                <a:cxn ang="0">
                  <a:pos x="14" y="6"/>
                </a:cxn>
                <a:cxn ang="0">
                  <a:pos x="14" y="6"/>
                </a:cxn>
                <a:cxn ang="0">
                  <a:pos x="16" y="6"/>
                </a:cxn>
                <a:cxn ang="0">
                  <a:pos x="16" y="6"/>
                </a:cxn>
                <a:cxn ang="0">
                  <a:pos x="18" y="8"/>
                </a:cxn>
                <a:cxn ang="0">
                  <a:pos x="18" y="8"/>
                </a:cxn>
                <a:cxn ang="0">
                  <a:pos x="18" y="16"/>
                </a:cxn>
                <a:cxn ang="0">
                  <a:pos x="18" y="16"/>
                </a:cxn>
                <a:cxn ang="0">
                  <a:pos x="18" y="22"/>
                </a:cxn>
                <a:cxn ang="0">
                  <a:pos x="18" y="22"/>
                </a:cxn>
                <a:cxn ang="0">
                  <a:pos x="16" y="26"/>
                </a:cxn>
                <a:cxn ang="0">
                  <a:pos x="16" y="26"/>
                </a:cxn>
                <a:cxn ang="0">
                  <a:pos x="14" y="26"/>
                </a:cxn>
                <a:cxn ang="0">
                  <a:pos x="14" y="26"/>
                </a:cxn>
                <a:cxn ang="0">
                  <a:pos x="12" y="26"/>
                </a:cxn>
                <a:cxn ang="0">
                  <a:pos x="12" y="26"/>
                </a:cxn>
                <a:cxn ang="0">
                  <a:pos x="10" y="22"/>
                </a:cxn>
                <a:cxn ang="0">
                  <a:pos x="10" y="22"/>
                </a:cxn>
                <a:cxn ang="0">
                  <a:pos x="8" y="16"/>
                </a:cxn>
                <a:cxn ang="0">
                  <a:pos x="8" y="16"/>
                </a:cxn>
                <a:cxn ang="0">
                  <a:pos x="10" y="8"/>
                </a:cxn>
                <a:cxn ang="0">
                  <a:pos x="10" y="8"/>
                </a:cxn>
              </a:cxnLst>
              <a:rect l="0" t="0" r="r" b="b"/>
              <a:pathLst>
                <a:path w="26" h="30">
                  <a:moveTo>
                    <a:pt x="14" y="30"/>
                  </a:moveTo>
                  <a:lnTo>
                    <a:pt x="14" y="30"/>
                  </a:lnTo>
                  <a:lnTo>
                    <a:pt x="18" y="30"/>
                  </a:lnTo>
                  <a:lnTo>
                    <a:pt x="22" y="28"/>
                  </a:lnTo>
                  <a:lnTo>
                    <a:pt x="22" y="28"/>
                  </a:lnTo>
                  <a:lnTo>
                    <a:pt x="26" y="22"/>
                  </a:lnTo>
                  <a:lnTo>
                    <a:pt x="26" y="16"/>
                  </a:lnTo>
                  <a:lnTo>
                    <a:pt x="26" y="16"/>
                  </a:lnTo>
                  <a:lnTo>
                    <a:pt x="26" y="8"/>
                  </a:lnTo>
                  <a:lnTo>
                    <a:pt x="22" y="4"/>
                  </a:lnTo>
                  <a:lnTo>
                    <a:pt x="22" y="4"/>
                  </a:lnTo>
                  <a:lnTo>
                    <a:pt x="18" y="2"/>
                  </a:lnTo>
                  <a:lnTo>
                    <a:pt x="14" y="0"/>
                  </a:lnTo>
                  <a:lnTo>
                    <a:pt x="14" y="0"/>
                  </a:lnTo>
                  <a:lnTo>
                    <a:pt x="8" y="2"/>
                  </a:lnTo>
                  <a:lnTo>
                    <a:pt x="4" y="4"/>
                  </a:lnTo>
                  <a:lnTo>
                    <a:pt x="4" y="4"/>
                  </a:lnTo>
                  <a:lnTo>
                    <a:pt x="2" y="8"/>
                  </a:lnTo>
                  <a:lnTo>
                    <a:pt x="0" y="16"/>
                  </a:lnTo>
                  <a:lnTo>
                    <a:pt x="0" y="16"/>
                  </a:lnTo>
                  <a:lnTo>
                    <a:pt x="2" y="22"/>
                  </a:lnTo>
                  <a:lnTo>
                    <a:pt x="4" y="28"/>
                  </a:lnTo>
                  <a:lnTo>
                    <a:pt x="4" y="28"/>
                  </a:lnTo>
                  <a:lnTo>
                    <a:pt x="8" y="30"/>
                  </a:lnTo>
                  <a:lnTo>
                    <a:pt x="14" y="30"/>
                  </a:lnTo>
                  <a:lnTo>
                    <a:pt x="14" y="30"/>
                  </a:lnTo>
                  <a:close/>
                  <a:moveTo>
                    <a:pt x="10" y="8"/>
                  </a:moveTo>
                  <a:lnTo>
                    <a:pt x="10" y="8"/>
                  </a:lnTo>
                  <a:lnTo>
                    <a:pt x="12" y="6"/>
                  </a:lnTo>
                  <a:lnTo>
                    <a:pt x="12" y="6"/>
                  </a:lnTo>
                  <a:lnTo>
                    <a:pt x="14" y="6"/>
                  </a:lnTo>
                  <a:lnTo>
                    <a:pt x="14" y="6"/>
                  </a:lnTo>
                  <a:lnTo>
                    <a:pt x="16" y="6"/>
                  </a:lnTo>
                  <a:lnTo>
                    <a:pt x="16" y="6"/>
                  </a:lnTo>
                  <a:lnTo>
                    <a:pt x="18" y="8"/>
                  </a:lnTo>
                  <a:lnTo>
                    <a:pt x="18" y="8"/>
                  </a:lnTo>
                  <a:lnTo>
                    <a:pt x="18" y="16"/>
                  </a:lnTo>
                  <a:lnTo>
                    <a:pt x="18" y="16"/>
                  </a:lnTo>
                  <a:lnTo>
                    <a:pt x="18" y="22"/>
                  </a:lnTo>
                  <a:lnTo>
                    <a:pt x="18" y="22"/>
                  </a:lnTo>
                  <a:lnTo>
                    <a:pt x="16" y="26"/>
                  </a:lnTo>
                  <a:lnTo>
                    <a:pt x="16" y="26"/>
                  </a:lnTo>
                  <a:lnTo>
                    <a:pt x="14" y="26"/>
                  </a:lnTo>
                  <a:lnTo>
                    <a:pt x="14" y="26"/>
                  </a:lnTo>
                  <a:lnTo>
                    <a:pt x="12" y="26"/>
                  </a:lnTo>
                  <a:lnTo>
                    <a:pt x="12" y="26"/>
                  </a:lnTo>
                  <a:lnTo>
                    <a:pt x="10" y="22"/>
                  </a:lnTo>
                  <a:lnTo>
                    <a:pt x="10" y="22"/>
                  </a:lnTo>
                  <a:lnTo>
                    <a:pt x="8" y="16"/>
                  </a:lnTo>
                  <a:lnTo>
                    <a:pt x="8" y="16"/>
                  </a:lnTo>
                  <a:lnTo>
                    <a:pt x="10" y="8"/>
                  </a:lnTo>
                  <a:lnTo>
                    <a:pt x="10"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73" name="Rectangle 1051"/>
            <p:cNvSpPr>
              <a:spLocks noChangeArrowheads="1"/>
            </p:cNvSpPr>
            <p:nvPr/>
          </p:nvSpPr>
          <p:spPr bwMode="auto">
            <a:xfrm>
              <a:off x="10263188" y="-3998913"/>
              <a:ext cx="25400" cy="9525"/>
            </a:xfrm>
            <a:prstGeom prst="rect">
              <a:avLst/>
            </a:prstGeom>
            <a:solidFill>
              <a:srgbClr val="FFFFFF"/>
            </a:solidFill>
            <a:ln w="9525">
              <a:noFill/>
              <a:miter lim="800000"/>
              <a:headEnd/>
              <a:tailEnd/>
            </a:ln>
          </p:spPr>
          <p:txBody>
            <a:bodyPr/>
            <a:lstStyle/>
            <a:p>
              <a:pPr>
                <a:defRPr/>
              </a:pPr>
              <a:endParaRPr lang="da-DK">
                <a:ea typeface="ＭＳ Ｐゴシック" pitchFamily="-97" charset="-128"/>
              </a:endParaRPr>
            </a:p>
          </p:txBody>
        </p:sp>
        <p:sp>
          <p:nvSpPr>
            <p:cNvPr id="674" name="Freeform 1052"/>
            <p:cNvSpPr>
              <a:spLocks/>
            </p:cNvSpPr>
            <p:nvPr/>
          </p:nvSpPr>
          <p:spPr bwMode="auto">
            <a:xfrm>
              <a:off x="8780463" y="-4024313"/>
              <a:ext cx="44450" cy="47625"/>
            </a:xfrm>
            <a:custGeom>
              <a:avLst/>
              <a:gdLst/>
              <a:ahLst/>
              <a:cxnLst>
                <a:cxn ang="0">
                  <a:pos x="28" y="24"/>
                </a:cxn>
                <a:cxn ang="0">
                  <a:pos x="8" y="24"/>
                </a:cxn>
                <a:cxn ang="0">
                  <a:pos x="8" y="0"/>
                </a:cxn>
                <a:cxn ang="0">
                  <a:pos x="0" y="0"/>
                </a:cxn>
                <a:cxn ang="0">
                  <a:pos x="0" y="30"/>
                </a:cxn>
                <a:cxn ang="0">
                  <a:pos x="28" y="30"/>
                </a:cxn>
                <a:cxn ang="0">
                  <a:pos x="28" y="24"/>
                </a:cxn>
              </a:cxnLst>
              <a:rect l="0" t="0" r="r" b="b"/>
              <a:pathLst>
                <a:path w="28" h="30">
                  <a:moveTo>
                    <a:pt x="28" y="24"/>
                  </a:moveTo>
                  <a:lnTo>
                    <a:pt x="8" y="24"/>
                  </a:lnTo>
                  <a:lnTo>
                    <a:pt x="8" y="0"/>
                  </a:lnTo>
                  <a:lnTo>
                    <a:pt x="0" y="0"/>
                  </a:lnTo>
                  <a:lnTo>
                    <a:pt x="0" y="30"/>
                  </a:lnTo>
                  <a:lnTo>
                    <a:pt x="28" y="30"/>
                  </a:lnTo>
                  <a:lnTo>
                    <a:pt x="28"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75" name="Freeform 1053"/>
            <p:cNvSpPr>
              <a:spLocks/>
            </p:cNvSpPr>
            <p:nvPr/>
          </p:nvSpPr>
          <p:spPr bwMode="auto">
            <a:xfrm>
              <a:off x="8834438" y="-4024313"/>
              <a:ext cx="63500" cy="47625"/>
            </a:xfrm>
            <a:custGeom>
              <a:avLst/>
              <a:gdLst/>
              <a:ahLst/>
              <a:cxnLst>
                <a:cxn ang="0">
                  <a:pos x="8" y="6"/>
                </a:cxn>
                <a:cxn ang="0">
                  <a:pos x="16" y="30"/>
                </a:cxn>
                <a:cxn ang="0">
                  <a:pos x="24" y="30"/>
                </a:cxn>
                <a:cxn ang="0">
                  <a:pos x="32" y="6"/>
                </a:cxn>
                <a:cxn ang="0">
                  <a:pos x="32" y="30"/>
                </a:cxn>
                <a:cxn ang="0">
                  <a:pos x="40" y="30"/>
                </a:cxn>
                <a:cxn ang="0">
                  <a:pos x="40" y="0"/>
                </a:cxn>
                <a:cxn ang="0">
                  <a:pos x="26" y="0"/>
                </a:cxn>
                <a:cxn ang="0">
                  <a:pos x="20" y="20"/>
                </a:cxn>
                <a:cxn ang="0">
                  <a:pos x="12" y="0"/>
                </a:cxn>
                <a:cxn ang="0">
                  <a:pos x="0" y="0"/>
                </a:cxn>
                <a:cxn ang="0">
                  <a:pos x="0" y="30"/>
                </a:cxn>
                <a:cxn ang="0">
                  <a:pos x="8" y="30"/>
                </a:cxn>
                <a:cxn ang="0">
                  <a:pos x="8" y="6"/>
                </a:cxn>
              </a:cxnLst>
              <a:rect l="0" t="0" r="r" b="b"/>
              <a:pathLst>
                <a:path w="40" h="30">
                  <a:moveTo>
                    <a:pt x="8" y="6"/>
                  </a:moveTo>
                  <a:lnTo>
                    <a:pt x="16" y="30"/>
                  </a:lnTo>
                  <a:lnTo>
                    <a:pt x="24" y="30"/>
                  </a:lnTo>
                  <a:lnTo>
                    <a:pt x="32" y="6"/>
                  </a:lnTo>
                  <a:lnTo>
                    <a:pt x="32" y="30"/>
                  </a:lnTo>
                  <a:lnTo>
                    <a:pt x="40" y="30"/>
                  </a:lnTo>
                  <a:lnTo>
                    <a:pt x="40" y="0"/>
                  </a:lnTo>
                  <a:lnTo>
                    <a:pt x="26" y="0"/>
                  </a:lnTo>
                  <a:lnTo>
                    <a:pt x="20" y="20"/>
                  </a:lnTo>
                  <a:lnTo>
                    <a:pt x="12" y="0"/>
                  </a:lnTo>
                  <a:lnTo>
                    <a:pt x="0" y="0"/>
                  </a:lnTo>
                  <a:lnTo>
                    <a:pt x="0" y="30"/>
                  </a:lnTo>
                  <a:lnTo>
                    <a:pt x="8" y="30"/>
                  </a:lnTo>
                  <a:lnTo>
                    <a:pt x="8" y="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76" name="Rectangle 1054"/>
            <p:cNvSpPr>
              <a:spLocks noChangeArrowheads="1"/>
            </p:cNvSpPr>
            <p:nvPr/>
          </p:nvSpPr>
          <p:spPr bwMode="auto">
            <a:xfrm>
              <a:off x="8755063" y="-4024313"/>
              <a:ext cx="12700" cy="47625"/>
            </a:xfrm>
            <a:prstGeom prst="rect">
              <a:avLst/>
            </a:prstGeom>
            <a:solidFill>
              <a:srgbClr val="FFFFFF"/>
            </a:solidFill>
            <a:ln w="9525">
              <a:noFill/>
              <a:miter lim="800000"/>
              <a:headEnd/>
              <a:tailEnd/>
            </a:ln>
          </p:spPr>
          <p:txBody>
            <a:bodyPr/>
            <a:lstStyle/>
            <a:p>
              <a:pPr>
                <a:defRPr/>
              </a:pPr>
              <a:endParaRPr lang="da-DK">
                <a:ea typeface="ＭＳ Ｐゴシック" pitchFamily="-97" charset="-128"/>
              </a:endParaRPr>
            </a:p>
          </p:txBody>
        </p:sp>
        <p:sp>
          <p:nvSpPr>
            <p:cNvPr id="677" name="Freeform 1055"/>
            <p:cNvSpPr>
              <a:spLocks/>
            </p:cNvSpPr>
            <p:nvPr/>
          </p:nvSpPr>
          <p:spPr bwMode="auto">
            <a:xfrm>
              <a:off x="8701088" y="-4024313"/>
              <a:ext cx="44450" cy="47625"/>
            </a:xfrm>
            <a:custGeom>
              <a:avLst/>
              <a:gdLst/>
              <a:ahLst/>
              <a:cxnLst>
                <a:cxn ang="0">
                  <a:pos x="8" y="16"/>
                </a:cxn>
                <a:cxn ang="0">
                  <a:pos x="26" y="16"/>
                </a:cxn>
                <a:cxn ang="0">
                  <a:pos x="26" y="12"/>
                </a:cxn>
                <a:cxn ang="0">
                  <a:pos x="8" y="12"/>
                </a:cxn>
                <a:cxn ang="0">
                  <a:pos x="8" y="4"/>
                </a:cxn>
                <a:cxn ang="0">
                  <a:pos x="28" y="4"/>
                </a:cxn>
                <a:cxn ang="0">
                  <a:pos x="28" y="0"/>
                </a:cxn>
                <a:cxn ang="0">
                  <a:pos x="0" y="0"/>
                </a:cxn>
                <a:cxn ang="0">
                  <a:pos x="0" y="30"/>
                </a:cxn>
                <a:cxn ang="0">
                  <a:pos x="8" y="30"/>
                </a:cxn>
                <a:cxn ang="0">
                  <a:pos x="8" y="16"/>
                </a:cxn>
              </a:cxnLst>
              <a:rect l="0" t="0" r="r" b="b"/>
              <a:pathLst>
                <a:path w="28" h="30">
                  <a:moveTo>
                    <a:pt x="8" y="16"/>
                  </a:moveTo>
                  <a:lnTo>
                    <a:pt x="26" y="16"/>
                  </a:lnTo>
                  <a:lnTo>
                    <a:pt x="26" y="12"/>
                  </a:lnTo>
                  <a:lnTo>
                    <a:pt x="8" y="12"/>
                  </a:lnTo>
                  <a:lnTo>
                    <a:pt x="8" y="4"/>
                  </a:lnTo>
                  <a:lnTo>
                    <a:pt x="28" y="4"/>
                  </a:lnTo>
                  <a:lnTo>
                    <a:pt x="28" y="0"/>
                  </a:lnTo>
                  <a:lnTo>
                    <a:pt x="0" y="0"/>
                  </a:lnTo>
                  <a:lnTo>
                    <a:pt x="0" y="30"/>
                  </a:lnTo>
                  <a:lnTo>
                    <a:pt x="8" y="30"/>
                  </a:lnTo>
                  <a:lnTo>
                    <a:pt x="8" y="1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78" name="Freeform 1056"/>
            <p:cNvSpPr>
              <a:spLocks/>
            </p:cNvSpPr>
            <p:nvPr/>
          </p:nvSpPr>
          <p:spPr bwMode="auto">
            <a:xfrm>
              <a:off x="9898063" y="-4030663"/>
              <a:ext cx="25400" cy="47625"/>
            </a:xfrm>
            <a:custGeom>
              <a:avLst/>
              <a:gdLst/>
              <a:ahLst/>
              <a:cxnLst>
                <a:cxn ang="0">
                  <a:pos x="10" y="30"/>
                </a:cxn>
                <a:cxn ang="0">
                  <a:pos x="16" y="30"/>
                </a:cxn>
                <a:cxn ang="0">
                  <a:pos x="16" y="0"/>
                </a:cxn>
                <a:cxn ang="0">
                  <a:pos x="10" y="0"/>
                </a:cxn>
                <a:cxn ang="0">
                  <a:pos x="10" y="0"/>
                </a:cxn>
                <a:cxn ang="0">
                  <a:pos x="6" y="6"/>
                </a:cxn>
                <a:cxn ang="0">
                  <a:pos x="6" y="6"/>
                </a:cxn>
                <a:cxn ang="0">
                  <a:pos x="0" y="8"/>
                </a:cxn>
                <a:cxn ang="0">
                  <a:pos x="0" y="14"/>
                </a:cxn>
                <a:cxn ang="0">
                  <a:pos x="0" y="14"/>
                </a:cxn>
                <a:cxn ang="0">
                  <a:pos x="10" y="10"/>
                </a:cxn>
                <a:cxn ang="0">
                  <a:pos x="10" y="30"/>
                </a:cxn>
              </a:cxnLst>
              <a:rect l="0" t="0" r="r" b="b"/>
              <a:pathLst>
                <a:path w="16" h="30">
                  <a:moveTo>
                    <a:pt x="10" y="30"/>
                  </a:moveTo>
                  <a:lnTo>
                    <a:pt x="16" y="30"/>
                  </a:lnTo>
                  <a:lnTo>
                    <a:pt x="16" y="0"/>
                  </a:lnTo>
                  <a:lnTo>
                    <a:pt x="10" y="0"/>
                  </a:lnTo>
                  <a:lnTo>
                    <a:pt x="10" y="0"/>
                  </a:lnTo>
                  <a:lnTo>
                    <a:pt x="6" y="6"/>
                  </a:lnTo>
                  <a:lnTo>
                    <a:pt x="6" y="6"/>
                  </a:lnTo>
                  <a:lnTo>
                    <a:pt x="0" y="8"/>
                  </a:lnTo>
                  <a:lnTo>
                    <a:pt x="0" y="14"/>
                  </a:lnTo>
                  <a:lnTo>
                    <a:pt x="0" y="14"/>
                  </a:lnTo>
                  <a:lnTo>
                    <a:pt x="10" y="10"/>
                  </a:lnTo>
                  <a:lnTo>
                    <a:pt x="10" y="3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79" name="Freeform 1057"/>
            <p:cNvSpPr>
              <a:spLocks noEditPoints="1"/>
            </p:cNvSpPr>
            <p:nvPr/>
          </p:nvSpPr>
          <p:spPr bwMode="auto">
            <a:xfrm>
              <a:off x="9745663" y="-4030663"/>
              <a:ext cx="41275" cy="47625"/>
            </a:xfrm>
            <a:custGeom>
              <a:avLst/>
              <a:gdLst/>
              <a:ahLst/>
              <a:cxnLst>
                <a:cxn ang="0">
                  <a:pos x="12" y="30"/>
                </a:cxn>
                <a:cxn ang="0">
                  <a:pos x="12" y="30"/>
                </a:cxn>
                <a:cxn ang="0">
                  <a:pos x="18" y="30"/>
                </a:cxn>
                <a:cxn ang="0">
                  <a:pos x="22" y="28"/>
                </a:cxn>
                <a:cxn ang="0">
                  <a:pos x="22" y="28"/>
                </a:cxn>
                <a:cxn ang="0">
                  <a:pos x="24" y="22"/>
                </a:cxn>
                <a:cxn ang="0">
                  <a:pos x="26" y="16"/>
                </a:cxn>
                <a:cxn ang="0">
                  <a:pos x="26" y="16"/>
                </a:cxn>
                <a:cxn ang="0">
                  <a:pos x="24" y="8"/>
                </a:cxn>
                <a:cxn ang="0">
                  <a:pos x="22" y="4"/>
                </a:cxn>
                <a:cxn ang="0">
                  <a:pos x="22" y="4"/>
                </a:cxn>
                <a:cxn ang="0">
                  <a:pos x="18" y="2"/>
                </a:cxn>
                <a:cxn ang="0">
                  <a:pos x="12" y="0"/>
                </a:cxn>
                <a:cxn ang="0">
                  <a:pos x="12" y="0"/>
                </a:cxn>
                <a:cxn ang="0">
                  <a:pos x="8" y="2"/>
                </a:cxn>
                <a:cxn ang="0">
                  <a:pos x="4" y="4"/>
                </a:cxn>
                <a:cxn ang="0">
                  <a:pos x="4" y="4"/>
                </a:cxn>
                <a:cxn ang="0">
                  <a:pos x="0" y="8"/>
                </a:cxn>
                <a:cxn ang="0">
                  <a:pos x="0" y="16"/>
                </a:cxn>
                <a:cxn ang="0">
                  <a:pos x="0" y="16"/>
                </a:cxn>
                <a:cxn ang="0">
                  <a:pos x="0" y="22"/>
                </a:cxn>
                <a:cxn ang="0">
                  <a:pos x="4" y="28"/>
                </a:cxn>
                <a:cxn ang="0">
                  <a:pos x="4" y="28"/>
                </a:cxn>
                <a:cxn ang="0">
                  <a:pos x="8" y="30"/>
                </a:cxn>
                <a:cxn ang="0">
                  <a:pos x="12" y="30"/>
                </a:cxn>
                <a:cxn ang="0">
                  <a:pos x="12" y="30"/>
                </a:cxn>
                <a:cxn ang="0">
                  <a:pos x="8" y="8"/>
                </a:cxn>
                <a:cxn ang="0">
                  <a:pos x="8" y="8"/>
                </a:cxn>
                <a:cxn ang="0">
                  <a:pos x="10" y="6"/>
                </a:cxn>
                <a:cxn ang="0">
                  <a:pos x="10" y="6"/>
                </a:cxn>
                <a:cxn ang="0">
                  <a:pos x="12" y="6"/>
                </a:cxn>
                <a:cxn ang="0">
                  <a:pos x="12" y="6"/>
                </a:cxn>
                <a:cxn ang="0">
                  <a:pos x="16" y="6"/>
                </a:cxn>
                <a:cxn ang="0">
                  <a:pos x="16" y="6"/>
                </a:cxn>
                <a:cxn ang="0">
                  <a:pos x="18" y="8"/>
                </a:cxn>
                <a:cxn ang="0">
                  <a:pos x="18" y="8"/>
                </a:cxn>
                <a:cxn ang="0">
                  <a:pos x="18" y="16"/>
                </a:cxn>
                <a:cxn ang="0">
                  <a:pos x="18" y="16"/>
                </a:cxn>
                <a:cxn ang="0">
                  <a:pos x="18" y="24"/>
                </a:cxn>
                <a:cxn ang="0">
                  <a:pos x="18" y="24"/>
                </a:cxn>
                <a:cxn ang="0">
                  <a:pos x="16" y="26"/>
                </a:cxn>
                <a:cxn ang="0">
                  <a:pos x="16" y="26"/>
                </a:cxn>
                <a:cxn ang="0">
                  <a:pos x="12" y="26"/>
                </a:cxn>
                <a:cxn ang="0">
                  <a:pos x="12" y="26"/>
                </a:cxn>
                <a:cxn ang="0">
                  <a:pos x="10" y="26"/>
                </a:cxn>
                <a:cxn ang="0">
                  <a:pos x="10" y="26"/>
                </a:cxn>
                <a:cxn ang="0">
                  <a:pos x="8" y="22"/>
                </a:cxn>
                <a:cxn ang="0">
                  <a:pos x="8" y="22"/>
                </a:cxn>
                <a:cxn ang="0">
                  <a:pos x="8" y="16"/>
                </a:cxn>
                <a:cxn ang="0">
                  <a:pos x="8" y="16"/>
                </a:cxn>
                <a:cxn ang="0">
                  <a:pos x="8" y="8"/>
                </a:cxn>
                <a:cxn ang="0">
                  <a:pos x="8" y="8"/>
                </a:cxn>
              </a:cxnLst>
              <a:rect l="0" t="0" r="r" b="b"/>
              <a:pathLst>
                <a:path w="26" h="30">
                  <a:moveTo>
                    <a:pt x="12" y="30"/>
                  </a:moveTo>
                  <a:lnTo>
                    <a:pt x="12" y="30"/>
                  </a:lnTo>
                  <a:lnTo>
                    <a:pt x="18" y="30"/>
                  </a:lnTo>
                  <a:lnTo>
                    <a:pt x="22" y="28"/>
                  </a:lnTo>
                  <a:lnTo>
                    <a:pt x="22" y="28"/>
                  </a:lnTo>
                  <a:lnTo>
                    <a:pt x="24" y="22"/>
                  </a:lnTo>
                  <a:lnTo>
                    <a:pt x="26" y="16"/>
                  </a:lnTo>
                  <a:lnTo>
                    <a:pt x="26" y="16"/>
                  </a:lnTo>
                  <a:lnTo>
                    <a:pt x="24" y="8"/>
                  </a:lnTo>
                  <a:lnTo>
                    <a:pt x="22" y="4"/>
                  </a:lnTo>
                  <a:lnTo>
                    <a:pt x="22" y="4"/>
                  </a:lnTo>
                  <a:lnTo>
                    <a:pt x="18" y="2"/>
                  </a:lnTo>
                  <a:lnTo>
                    <a:pt x="12" y="0"/>
                  </a:lnTo>
                  <a:lnTo>
                    <a:pt x="12" y="0"/>
                  </a:lnTo>
                  <a:lnTo>
                    <a:pt x="8" y="2"/>
                  </a:lnTo>
                  <a:lnTo>
                    <a:pt x="4" y="4"/>
                  </a:lnTo>
                  <a:lnTo>
                    <a:pt x="4" y="4"/>
                  </a:lnTo>
                  <a:lnTo>
                    <a:pt x="0" y="8"/>
                  </a:lnTo>
                  <a:lnTo>
                    <a:pt x="0" y="16"/>
                  </a:lnTo>
                  <a:lnTo>
                    <a:pt x="0" y="16"/>
                  </a:lnTo>
                  <a:lnTo>
                    <a:pt x="0" y="22"/>
                  </a:lnTo>
                  <a:lnTo>
                    <a:pt x="4" y="28"/>
                  </a:lnTo>
                  <a:lnTo>
                    <a:pt x="4" y="28"/>
                  </a:lnTo>
                  <a:lnTo>
                    <a:pt x="8" y="30"/>
                  </a:lnTo>
                  <a:lnTo>
                    <a:pt x="12" y="30"/>
                  </a:lnTo>
                  <a:lnTo>
                    <a:pt x="12" y="30"/>
                  </a:lnTo>
                  <a:close/>
                  <a:moveTo>
                    <a:pt x="8" y="8"/>
                  </a:moveTo>
                  <a:lnTo>
                    <a:pt x="8" y="8"/>
                  </a:lnTo>
                  <a:lnTo>
                    <a:pt x="10" y="6"/>
                  </a:lnTo>
                  <a:lnTo>
                    <a:pt x="10" y="6"/>
                  </a:lnTo>
                  <a:lnTo>
                    <a:pt x="12" y="6"/>
                  </a:lnTo>
                  <a:lnTo>
                    <a:pt x="12" y="6"/>
                  </a:lnTo>
                  <a:lnTo>
                    <a:pt x="16" y="6"/>
                  </a:lnTo>
                  <a:lnTo>
                    <a:pt x="16" y="6"/>
                  </a:lnTo>
                  <a:lnTo>
                    <a:pt x="18" y="8"/>
                  </a:lnTo>
                  <a:lnTo>
                    <a:pt x="18" y="8"/>
                  </a:lnTo>
                  <a:lnTo>
                    <a:pt x="18" y="16"/>
                  </a:lnTo>
                  <a:lnTo>
                    <a:pt x="18" y="16"/>
                  </a:lnTo>
                  <a:lnTo>
                    <a:pt x="18" y="24"/>
                  </a:lnTo>
                  <a:lnTo>
                    <a:pt x="18" y="24"/>
                  </a:lnTo>
                  <a:lnTo>
                    <a:pt x="16" y="26"/>
                  </a:lnTo>
                  <a:lnTo>
                    <a:pt x="16" y="26"/>
                  </a:lnTo>
                  <a:lnTo>
                    <a:pt x="12" y="26"/>
                  </a:lnTo>
                  <a:lnTo>
                    <a:pt x="12" y="26"/>
                  </a:lnTo>
                  <a:lnTo>
                    <a:pt x="10" y="26"/>
                  </a:lnTo>
                  <a:lnTo>
                    <a:pt x="10" y="26"/>
                  </a:lnTo>
                  <a:lnTo>
                    <a:pt x="8" y="22"/>
                  </a:lnTo>
                  <a:lnTo>
                    <a:pt x="8" y="22"/>
                  </a:lnTo>
                  <a:lnTo>
                    <a:pt x="8" y="16"/>
                  </a:lnTo>
                  <a:lnTo>
                    <a:pt x="8" y="16"/>
                  </a:lnTo>
                  <a:lnTo>
                    <a:pt x="8" y="8"/>
                  </a:lnTo>
                  <a:lnTo>
                    <a:pt x="8"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80" name="Freeform 1058"/>
            <p:cNvSpPr>
              <a:spLocks/>
            </p:cNvSpPr>
            <p:nvPr/>
          </p:nvSpPr>
          <p:spPr bwMode="auto">
            <a:xfrm>
              <a:off x="9844088" y="-4027488"/>
              <a:ext cx="44450" cy="44450"/>
            </a:xfrm>
            <a:custGeom>
              <a:avLst/>
              <a:gdLst/>
              <a:ahLst/>
              <a:cxnLst>
                <a:cxn ang="0">
                  <a:pos x="14" y="24"/>
                </a:cxn>
                <a:cxn ang="0">
                  <a:pos x="14" y="24"/>
                </a:cxn>
                <a:cxn ang="0">
                  <a:pos x="10" y="24"/>
                </a:cxn>
                <a:cxn ang="0">
                  <a:pos x="10" y="24"/>
                </a:cxn>
                <a:cxn ang="0">
                  <a:pos x="8" y="20"/>
                </a:cxn>
                <a:cxn ang="0">
                  <a:pos x="0" y="20"/>
                </a:cxn>
                <a:cxn ang="0">
                  <a:pos x="0" y="20"/>
                </a:cxn>
                <a:cxn ang="0">
                  <a:pos x="2" y="24"/>
                </a:cxn>
                <a:cxn ang="0">
                  <a:pos x="4" y="26"/>
                </a:cxn>
                <a:cxn ang="0">
                  <a:pos x="4" y="26"/>
                </a:cxn>
                <a:cxn ang="0">
                  <a:pos x="8" y="28"/>
                </a:cxn>
                <a:cxn ang="0">
                  <a:pos x="14" y="28"/>
                </a:cxn>
                <a:cxn ang="0">
                  <a:pos x="14" y="28"/>
                </a:cxn>
                <a:cxn ang="0">
                  <a:pos x="20" y="28"/>
                </a:cxn>
                <a:cxn ang="0">
                  <a:pos x="24" y="24"/>
                </a:cxn>
                <a:cxn ang="0">
                  <a:pos x="24" y="24"/>
                </a:cxn>
                <a:cxn ang="0">
                  <a:pos x="26" y="22"/>
                </a:cxn>
                <a:cxn ang="0">
                  <a:pos x="28" y="18"/>
                </a:cxn>
                <a:cxn ang="0">
                  <a:pos x="28" y="18"/>
                </a:cxn>
                <a:cxn ang="0">
                  <a:pos x="26" y="14"/>
                </a:cxn>
                <a:cxn ang="0">
                  <a:pos x="24" y="12"/>
                </a:cxn>
                <a:cxn ang="0">
                  <a:pos x="24" y="12"/>
                </a:cxn>
                <a:cxn ang="0">
                  <a:pos x="20" y="10"/>
                </a:cxn>
                <a:cxn ang="0">
                  <a:pos x="14" y="8"/>
                </a:cxn>
                <a:cxn ang="0">
                  <a:pos x="14" y="8"/>
                </a:cxn>
                <a:cxn ang="0">
                  <a:pos x="10" y="10"/>
                </a:cxn>
                <a:cxn ang="0">
                  <a:pos x="10" y="4"/>
                </a:cxn>
                <a:cxn ang="0">
                  <a:pos x="26" y="4"/>
                </a:cxn>
                <a:cxn ang="0">
                  <a:pos x="26" y="0"/>
                </a:cxn>
                <a:cxn ang="0">
                  <a:pos x="6" y="0"/>
                </a:cxn>
                <a:cxn ang="0">
                  <a:pos x="2" y="14"/>
                </a:cxn>
                <a:cxn ang="0">
                  <a:pos x="8" y="16"/>
                </a:cxn>
                <a:cxn ang="0">
                  <a:pos x="8" y="16"/>
                </a:cxn>
                <a:cxn ang="0">
                  <a:pos x="14" y="14"/>
                </a:cxn>
                <a:cxn ang="0">
                  <a:pos x="14" y="14"/>
                </a:cxn>
                <a:cxn ang="0">
                  <a:pos x="18" y="14"/>
                </a:cxn>
                <a:cxn ang="0">
                  <a:pos x="18" y="14"/>
                </a:cxn>
                <a:cxn ang="0">
                  <a:pos x="20" y="18"/>
                </a:cxn>
                <a:cxn ang="0">
                  <a:pos x="20" y="18"/>
                </a:cxn>
                <a:cxn ang="0">
                  <a:pos x="18" y="22"/>
                </a:cxn>
                <a:cxn ang="0">
                  <a:pos x="18" y="22"/>
                </a:cxn>
                <a:cxn ang="0">
                  <a:pos x="14" y="24"/>
                </a:cxn>
                <a:cxn ang="0">
                  <a:pos x="14" y="24"/>
                </a:cxn>
              </a:cxnLst>
              <a:rect l="0" t="0" r="r" b="b"/>
              <a:pathLst>
                <a:path w="28" h="28">
                  <a:moveTo>
                    <a:pt x="14" y="24"/>
                  </a:moveTo>
                  <a:lnTo>
                    <a:pt x="14" y="24"/>
                  </a:lnTo>
                  <a:lnTo>
                    <a:pt x="10" y="24"/>
                  </a:lnTo>
                  <a:lnTo>
                    <a:pt x="10" y="24"/>
                  </a:lnTo>
                  <a:lnTo>
                    <a:pt x="8" y="20"/>
                  </a:lnTo>
                  <a:lnTo>
                    <a:pt x="0" y="20"/>
                  </a:lnTo>
                  <a:lnTo>
                    <a:pt x="0" y="20"/>
                  </a:lnTo>
                  <a:lnTo>
                    <a:pt x="2" y="24"/>
                  </a:lnTo>
                  <a:lnTo>
                    <a:pt x="4" y="26"/>
                  </a:lnTo>
                  <a:lnTo>
                    <a:pt x="4" y="26"/>
                  </a:lnTo>
                  <a:lnTo>
                    <a:pt x="8" y="28"/>
                  </a:lnTo>
                  <a:lnTo>
                    <a:pt x="14" y="28"/>
                  </a:lnTo>
                  <a:lnTo>
                    <a:pt x="14" y="28"/>
                  </a:lnTo>
                  <a:lnTo>
                    <a:pt x="20" y="28"/>
                  </a:lnTo>
                  <a:lnTo>
                    <a:pt x="24" y="24"/>
                  </a:lnTo>
                  <a:lnTo>
                    <a:pt x="24" y="24"/>
                  </a:lnTo>
                  <a:lnTo>
                    <a:pt x="26" y="22"/>
                  </a:lnTo>
                  <a:lnTo>
                    <a:pt x="28" y="18"/>
                  </a:lnTo>
                  <a:lnTo>
                    <a:pt x="28" y="18"/>
                  </a:lnTo>
                  <a:lnTo>
                    <a:pt x="26" y="14"/>
                  </a:lnTo>
                  <a:lnTo>
                    <a:pt x="24" y="12"/>
                  </a:lnTo>
                  <a:lnTo>
                    <a:pt x="24" y="12"/>
                  </a:lnTo>
                  <a:lnTo>
                    <a:pt x="20" y="10"/>
                  </a:lnTo>
                  <a:lnTo>
                    <a:pt x="14" y="8"/>
                  </a:lnTo>
                  <a:lnTo>
                    <a:pt x="14" y="8"/>
                  </a:lnTo>
                  <a:lnTo>
                    <a:pt x="10" y="10"/>
                  </a:lnTo>
                  <a:lnTo>
                    <a:pt x="10" y="4"/>
                  </a:lnTo>
                  <a:lnTo>
                    <a:pt x="26" y="4"/>
                  </a:lnTo>
                  <a:lnTo>
                    <a:pt x="26" y="0"/>
                  </a:lnTo>
                  <a:lnTo>
                    <a:pt x="6" y="0"/>
                  </a:lnTo>
                  <a:lnTo>
                    <a:pt x="2" y="14"/>
                  </a:lnTo>
                  <a:lnTo>
                    <a:pt x="8" y="16"/>
                  </a:lnTo>
                  <a:lnTo>
                    <a:pt x="8" y="16"/>
                  </a:lnTo>
                  <a:lnTo>
                    <a:pt x="14" y="14"/>
                  </a:lnTo>
                  <a:lnTo>
                    <a:pt x="14" y="14"/>
                  </a:lnTo>
                  <a:lnTo>
                    <a:pt x="18" y="14"/>
                  </a:lnTo>
                  <a:lnTo>
                    <a:pt x="18" y="14"/>
                  </a:lnTo>
                  <a:lnTo>
                    <a:pt x="20" y="18"/>
                  </a:lnTo>
                  <a:lnTo>
                    <a:pt x="20" y="18"/>
                  </a:lnTo>
                  <a:lnTo>
                    <a:pt x="18" y="22"/>
                  </a:lnTo>
                  <a:lnTo>
                    <a:pt x="18" y="22"/>
                  </a:lnTo>
                  <a:lnTo>
                    <a:pt x="14" y="24"/>
                  </a:lnTo>
                  <a:lnTo>
                    <a:pt x="1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81" name="Freeform 1059"/>
            <p:cNvSpPr>
              <a:spLocks/>
            </p:cNvSpPr>
            <p:nvPr/>
          </p:nvSpPr>
          <p:spPr bwMode="auto">
            <a:xfrm>
              <a:off x="9793288" y="-4030663"/>
              <a:ext cx="41275" cy="47625"/>
            </a:xfrm>
            <a:custGeom>
              <a:avLst/>
              <a:gdLst/>
              <a:ahLst/>
              <a:cxnLst>
                <a:cxn ang="0">
                  <a:pos x="12" y="18"/>
                </a:cxn>
                <a:cxn ang="0">
                  <a:pos x="12" y="18"/>
                </a:cxn>
                <a:cxn ang="0">
                  <a:pos x="2" y="24"/>
                </a:cxn>
                <a:cxn ang="0">
                  <a:pos x="2" y="24"/>
                </a:cxn>
                <a:cxn ang="0">
                  <a:pos x="0" y="30"/>
                </a:cxn>
                <a:cxn ang="0">
                  <a:pos x="26" y="30"/>
                </a:cxn>
                <a:cxn ang="0">
                  <a:pos x="26" y="26"/>
                </a:cxn>
                <a:cxn ang="0">
                  <a:pos x="12" y="26"/>
                </a:cxn>
                <a:cxn ang="0">
                  <a:pos x="12" y="26"/>
                </a:cxn>
                <a:cxn ang="0">
                  <a:pos x="14" y="24"/>
                </a:cxn>
                <a:cxn ang="0">
                  <a:pos x="14" y="24"/>
                </a:cxn>
                <a:cxn ang="0">
                  <a:pos x="18" y="20"/>
                </a:cxn>
                <a:cxn ang="0">
                  <a:pos x="18" y="20"/>
                </a:cxn>
                <a:cxn ang="0">
                  <a:pos x="22" y="16"/>
                </a:cxn>
                <a:cxn ang="0">
                  <a:pos x="22" y="16"/>
                </a:cxn>
                <a:cxn ang="0">
                  <a:pos x="26" y="12"/>
                </a:cxn>
                <a:cxn ang="0">
                  <a:pos x="26" y="12"/>
                </a:cxn>
                <a:cxn ang="0">
                  <a:pos x="26" y="8"/>
                </a:cxn>
                <a:cxn ang="0">
                  <a:pos x="26" y="8"/>
                </a:cxn>
                <a:cxn ang="0">
                  <a:pos x="26" y="6"/>
                </a:cxn>
                <a:cxn ang="0">
                  <a:pos x="24" y="4"/>
                </a:cxn>
                <a:cxn ang="0">
                  <a:pos x="24" y="4"/>
                </a:cxn>
                <a:cxn ang="0">
                  <a:pos x="20" y="2"/>
                </a:cxn>
                <a:cxn ang="0">
                  <a:pos x="14" y="0"/>
                </a:cxn>
                <a:cxn ang="0">
                  <a:pos x="14" y="0"/>
                </a:cxn>
                <a:cxn ang="0">
                  <a:pos x="6" y="2"/>
                </a:cxn>
                <a:cxn ang="0">
                  <a:pos x="6" y="2"/>
                </a:cxn>
                <a:cxn ang="0">
                  <a:pos x="2" y="6"/>
                </a:cxn>
                <a:cxn ang="0">
                  <a:pos x="0" y="10"/>
                </a:cxn>
                <a:cxn ang="0">
                  <a:pos x="8" y="10"/>
                </a:cxn>
                <a:cxn ang="0">
                  <a:pos x="8" y="10"/>
                </a:cxn>
                <a:cxn ang="0">
                  <a:pos x="10" y="6"/>
                </a:cxn>
                <a:cxn ang="0">
                  <a:pos x="10" y="6"/>
                </a:cxn>
                <a:cxn ang="0">
                  <a:pos x="14" y="6"/>
                </a:cxn>
                <a:cxn ang="0">
                  <a:pos x="14" y="6"/>
                </a:cxn>
                <a:cxn ang="0">
                  <a:pos x="18" y="6"/>
                </a:cxn>
                <a:cxn ang="0">
                  <a:pos x="18" y="6"/>
                </a:cxn>
                <a:cxn ang="0">
                  <a:pos x="20" y="10"/>
                </a:cxn>
                <a:cxn ang="0">
                  <a:pos x="20" y="10"/>
                </a:cxn>
                <a:cxn ang="0">
                  <a:pos x="18" y="12"/>
                </a:cxn>
                <a:cxn ang="0">
                  <a:pos x="18" y="12"/>
                </a:cxn>
                <a:cxn ang="0">
                  <a:pos x="12" y="18"/>
                </a:cxn>
                <a:cxn ang="0">
                  <a:pos x="12" y="18"/>
                </a:cxn>
              </a:cxnLst>
              <a:rect l="0" t="0" r="r" b="b"/>
              <a:pathLst>
                <a:path w="26" h="30">
                  <a:moveTo>
                    <a:pt x="12" y="18"/>
                  </a:moveTo>
                  <a:lnTo>
                    <a:pt x="12" y="18"/>
                  </a:lnTo>
                  <a:lnTo>
                    <a:pt x="2" y="24"/>
                  </a:lnTo>
                  <a:lnTo>
                    <a:pt x="2" y="24"/>
                  </a:lnTo>
                  <a:lnTo>
                    <a:pt x="0" y="30"/>
                  </a:lnTo>
                  <a:lnTo>
                    <a:pt x="26" y="30"/>
                  </a:lnTo>
                  <a:lnTo>
                    <a:pt x="26" y="26"/>
                  </a:lnTo>
                  <a:lnTo>
                    <a:pt x="12" y="26"/>
                  </a:lnTo>
                  <a:lnTo>
                    <a:pt x="12" y="26"/>
                  </a:lnTo>
                  <a:lnTo>
                    <a:pt x="14" y="24"/>
                  </a:lnTo>
                  <a:lnTo>
                    <a:pt x="14" y="24"/>
                  </a:lnTo>
                  <a:lnTo>
                    <a:pt x="18" y="20"/>
                  </a:lnTo>
                  <a:lnTo>
                    <a:pt x="18" y="20"/>
                  </a:lnTo>
                  <a:lnTo>
                    <a:pt x="22" y="16"/>
                  </a:lnTo>
                  <a:lnTo>
                    <a:pt x="22" y="16"/>
                  </a:lnTo>
                  <a:lnTo>
                    <a:pt x="26" y="12"/>
                  </a:lnTo>
                  <a:lnTo>
                    <a:pt x="26" y="12"/>
                  </a:lnTo>
                  <a:lnTo>
                    <a:pt x="26" y="8"/>
                  </a:lnTo>
                  <a:lnTo>
                    <a:pt x="26" y="8"/>
                  </a:lnTo>
                  <a:lnTo>
                    <a:pt x="26" y="6"/>
                  </a:lnTo>
                  <a:lnTo>
                    <a:pt x="24" y="4"/>
                  </a:lnTo>
                  <a:lnTo>
                    <a:pt x="24" y="4"/>
                  </a:lnTo>
                  <a:lnTo>
                    <a:pt x="20" y="2"/>
                  </a:lnTo>
                  <a:lnTo>
                    <a:pt x="14" y="0"/>
                  </a:lnTo>
                  <a:lnTo>
                    <a:pt x="14" y="0"/>
                  </a:lnTo>
                  <a:lnTo>
                    <a:pt x="6" y="2"/>
                  </a:lnTo>
                  <a:lnTo>
                    <a:pt x="6" y="2"/>
                  </a:lnTo>
                  <a:lnTo>
                    <a:pt x="2" y="6"/>
                  </a:lnTo>
                  <a:lnTo>
                    <a:pt x="0" y="10"/>
                  </a:lnTo>
                  <a:lnTo>
                    <a:pt x="8" y="10"/>
                  </a:lnTo>
                  <a:lnTo>
                    <a:pt x="8" y="10"/>
                  </a:lnTo>
                  <a:lnTo>
                    <a:pt x="10" y="6"/>
                  </a:lnTo>
                  <a:lnTo>
                    <a:pt x="10" y="6"/>
                  </a:lnTo>
                  <a:lnTo>
                    <a:pt x="14" y="6"/>
                  </a:lnTo>
                  <a:lnTo>
                    <a:pt x="14" y="6"/>
                  </a:lnTo>
                  <a:lnTo>
                    <a:pt x="18" y="6"/>
                  </a:lnTo>
                  <a:lnTo>
                    <a:pt x="18" y="6"/>
                  </a:lnTo>
                  <a:lnTo>
                    <a:pt x="20" y="10"/>
                  </a:lnTo>
                  <a:lnTo>
                    <a:pt x="20" y="10"/>
                  </a:lnTo>
                  <a:lnTo>
                    <a:pt x="18" y="12"/>
                  </a:lnTo>
                  <a:lnTo>
                    <a:pt x="18" y="12"/>
                  </a:lnTo>
                  <a:lnTo>
                    <a:pt x="12" y="18"/>
                  </a:lnTo>
                  <a:lnTo>
                    <a:pt x="12" y="1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82" name="Freeform 1060"/>
            <p:cNvSpPr>
              <a:spLocks/>
            </p:cNvSpPr>
            <p:nvPr/>
          </p:nvSpPr>
          <p:spPr bwMode="auto">
            <a:xfrm>
              <a:off x="8961438" y="-1744663"/>
              <a:ext cx="82550" cy="47625"/>
            </a:xfrm>
            <a:custGeom>
              <a:avLst/>
              <a:gdLst/>
              <a:ahLst/>
              <a:cxnLst>
                <a:cxn ang="0">
                  <a:pos x="0" y="0"/>
                </a:cxn>
                <a:cxn ang="0">
                  <a:pos x="0" y="14"/>
                </a:cxn>
                <a:cxn ang="0">
                  <a:pos x="0" y="30"/>
                </a:cxn>
                <a:cxn ang="0">
                  <a:pos x="26" y="22"/>
                </a:cxn>
                <a:cxn ang="0">
                  <a:pos x="52" y="14"/>
                </a:cxn>
                <a:cxn ang="0">
                  <a:pos x="26" y="8"/>
                </a:cxn>
                <a:cxn ang="0">
                  <a:pos x="0" y="0"/>
                </a:cxn>
              </a:cxnLst>
              <a:rect l="0" t="0" r="r" b="b"/>
              <a:pathLst>
                <a:path w="52" h="30">
                  <a:moveTo>
                    <a:pt x="0" y="0"/>
                  </a:moveTo>
                  <a:lnTo>
                    <a:pt x="0" y="14"/>
                  </a:lnTo>
                  <a:lnTo>
                    <a:pt x="0" y="30"/>
                  </a:lnTo>
                  <a:lnTo>
                    <a:pt x="26" y="22"/>
                  </a:lnTo>
                  <a:lnTo>
                    <a:pt x="52" y="14"/>
                  </a:lnTo>
                  <a:lnTo>
                    <a:pt x="26" y="8"/>
                  </a:lnTo>
                  <a:lnTo>
                    <a:pt x="0"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83" name="Freeform 1061"/>
            <p:cNvSpPr>
              <a:spLocks/>
            </p:cNvSpPr>
            <p:nvPr/>
          </p:nvSpPr>
          <p:spPr bwMode="auto">
            <a:xfrm>
              <a:off x="9024938" y="-1779588"/>
              <a:ext cx="31750" cy="47625"/>
            </a:xfrm>
            <a:custGeom>
              <a:avLst/>
              <a:gdLst/>
              <a:ahLst/>
              <a:cxnLst>
                <a:cxn ang="0">
                  <a:pos x="14" y="14"/>
                </a:cxn>
                <a:cxn ang="0">
                  <a:pos x="14" y="14"/>
                </a:cxn>
                <a:cxn ang="0">
                  <a:pos x="16" y="10"/>
                </a:cxn>
                <a:cxn ang="0">
                  <a:pos x="18" y="8"/>
                </a:cxn>
                <a:cxn ang="0">
                  <a:pos x="18" y="8"/>
                </a:cxn>
                <a:cxn ang="0">
                  <a:pos x="16" y="2"/>
                </a:cxn>
                <a:cxn ang="0">
                  <a:pos x="16" y="2"/>
                </a:cxn>
                <a:cxn ang="0">
                  <a:pos x="14" y="0"/>
                </a:cxn>
                <a:cxn ang="0">
                  <a:pos x="10" y="0"/>
                </a:cxn>
                <a:cxn ang="0">
                  <a:pos x="10" y="0"/>
                </a:cxn>
                <a:cxn ang="0">
                  <a:pos x="6" y="2"/>
                </a:cxn>
                <a:cxn ang="0">
                  <a:pos x="6" y="2"/>
                </a:cxn>
                <a:cxn ang="0">
                  <a:pos x="2" y="4"/>
                </a:cxn>
                <a:cxn ang="0">
                  <a:pos x="2" y="4"/>
                </a:cxn>
                <a:cxn ang="0">
                  <a:pos x="0" y="8"/>
                </a:cxn>
                <a:cxn ang="0">
                  <a:pos x="6" y="8"/>
                </a:cxn>
                <a:cxn ang="0">
                  <a:pos x="6" y="8"/>
                </a:cxn>
                <a:cxn ang="0">
                  <a:pos x="8" y="6"/>
                </a:cxn>
                <a:cxn ang="0">
                  <a:pos x="8" y="6"/>
                </a:cxn>
                <a:cxn ang="0">
                  <a:pos x="10" y="4"/>
                </a:cxn>
                <a:cxn ang="0">
                  <a:pos x="10" y="4"/>
                </a:cxn>
                <a:cxn ang="0">
                  <a:pos x="12" y="6"/>
                </a:cxn>
                <a:cxn ang="0">
                  <a:pos x="12" y="6"/>
                </a:cxn>
                <a:cxn ang="0">
                  <a:pos x="12" y="8"/>
                </a:cxn>
                <a:cxn ang="0">
                  <a:pos x="12" y="8"/>
                </a:cxn>
                <a:cxn ang="0">
                  <a:pos x="12" y="10"/>
                </a:cxn>
                <a:cxn ang="0">
                  <a:pos x="12" y="10"/>
                </a:cxn>
                <a:cxn ang="0">
                  <a:pos x="8" y="12"/>
                </a:cxn>
                <a:cxn ang="0">
                  <a:pos x="8" y="16"/>
                </a:cxn>
                <a:cxn ang="0">
                  <a:pos x="8" y="16"/>
                </a:cxn>
                <a:cxn ang="0">
                  <a:pos x="10" y="16"/>
                </a:cxn>
                <a:cxn ang="0">
                  <a:pos x="10" y="16"/>
                </a:cxn>
                <a:cxn ang="0">
                  <a:pos x="12" y="16"/>
                </a:cxn>
                <a:cxn ang="0">
                  <a:pos x="12" y="16"/>
                </a:cxn>
                <a:cxn ang="0">
                  <a:pos x="14" y="20"/>
                </a:cxn>
                <a:cxn ang="0">
                  <a:pos x="14" y="20"/>
                </a:cxn>
                <a:cxn ang="0">
                  <a:pos x="12" y="24"/>
                </a:cxn>
                <a:cxn ang="0">
                  <a:pos x="12" y="24"/>
                </a:cxn>
                <a:cxn ang="0">
                  <a:pos x="10" y="24"/>
                </a:cxn>
                <a:cxn ang="0">
                  <a:pos x="10" y="24"/>
                </a:cxn>
                <a:cxn ang="0">
                  <a:pos x="8" y="24"/>
                </a:cxn>
                <a:cxn ang="0">
                  <a:pos x="8" y="24"/>
                </a:cxn>
                <a:cxn ang="0">
                  <a:pos x="6" y="20"/>
                </a:cxn>
                <a:cxn ang="0">
                  <a:pos x="0" y="22"/>
                </a:cxn>
                <a:cxn ang="0">
                  <a:pos x="0" y="22"/>
                </a:cxn>
                <a:cxn ang="0">
                  <a:pos x="2" y="24"/>
                </a:cxn>
                <a:cxn ang="0">
                  <a:pos x="4" y="28"/>
                </a:cxn>
                <a:cxn ang="0">
                  <a:pos x="4" y="28"/>
                </a:cxn>
                <a:cxn ang="0">
                  <a:pos x="6" y="28"/>
                </a:cxn>
                <a:cxn ang="0">
                  <a:pos x="10" y="30"/>
                </a:cxn>
                <a:cxn ang="0">
                  <a:pos x="10" y="30"/>
                </a:cxn>
                <a:cxn ang="0">
                  <a:pos x="14" y="28"/>
                </a:cxn>
                <a:cxn ang="0">
                  <a:pos x="16" y="26"/>
                </a:cxn>
                <a:cxn ang="0">
                  <a:pos x="16" y="26"/>
                </a:cxn>
                <a:cxn ang="0">
                  <a:pos x="18" y="24"/>
                </a:cxn>
                <a:cxn ang="0">
                  <a:pos x="20" y="20"/>
                </a:cxn>
                <a:cxn ang="0">
                  <a:pos x="20" y="20"/>
                </a:cxn>
                <a:cxn ang="0">
                  <a:pos x="18" y="16"/>
                </a:cxn>
                <a:cxn ang="0">
                  <a:pos x="18" y="16"/>
                </a:cxn>
                <a:cxn ang="0">
                  <a:pos x="14" y="14"/>
                </a:cxn>
                <a:cxn ang="0">
                  <a:pos x="14" y="14"/>
                </a:cxn>
              </a:cxnLst>
              <a:rect l="0" t="0" r="r" b="b"/>
              <a:pathLst>
                <a:path w="20" h="30">
                  <a:moveTo>
                    <a:pt x="14" y="14"/>
                  </a:moveTo>
                  <a:lnTo>
                    <a:pt x="14" y="14"/>
                  </a:lnTo>
                  <a:lnTo>
                    <a:pt x="16" y="10"/>
                  </a:lnTo>
                  <a:lnTo>
                    <a:pt x="18" y="8"/>
                  </a:lnTo>
                  <a:lnTo>
                    <a:pt x="18" y="8"/>
                  </a:lnTo>
                  <a:lnTo>
                    <a:pt x="16" y="2"/>
                  </a:lnTo>
                  <a:lnTo>
                    <a:pt x="16" y="2"/>
                  </a:lnTo>
                  <a:lnTo>
                    <a:pt x="14" y="0"/>
                  </a:lnTo>
                  <a:lnTo>
                    <a:pt x="10" y="0"/>
                  </a:lnTo>
                  <a:lnTo>
                    <a:pt x="10" y="0"/>
                  </a:lnTo>
                  <a:lnTo>
                    <a:pt x="6" y="2"/>
                  </a:lnTo>
                  <a:lnTo>
                    <a:pt x="6" y="2"/>
                  </a:lnTo>
                  <a:lnTo>
                    <a:pt x="2" y="4"/>
                  </a:lnTo>
                  <a:lnTo>
                    <a:pt x="2" y="4"/>
                  </a:lnTo>
                  <a:lnTo>
                    <a:pt x="0" y="8"/>
                  </a:lnTo>
                  <a:lnTo>
                    <a:pt x="6" y="8"/>
                  </a:lnTo>
                  <a:lnTo>
                    <a:pt x="6" y="8"/>
                  </a:lnTo>
                  <a:lnTo>
                    <a:pt x="8" y="6"/>
                  </a:lnTo>
                  <a:lnTo>
                    <a:pt x="8" y="6"/>
                  </a:lnTo>
                  <a:lnTo>
                    <a:pt x="10" y="4"/>
                  </a:lnTo>
                  <a:lnTo>
                    <a:pt x="10" y="4"/>
                  </a:lnTo>
                  <a:lnTo>
                    <a:pt x="12" y="6"/>
                  </a:lnTo>
                  <a:lnTo>
                    <a:pt x="12" y="6"/>
                  </a:lnTo>
                  <a:lnTo>
                    <a:pt x="12" y="8"/>
                  </a:lnTo>
                  <a:lnTo>
                    <a:pt x="12" y="8"/>
                  </a:lnTo>
                  <a:lnTo>
                    <a:pt x="12" y="10"/>
                  </a:lnTo>
                  <a:lnTo>
                    <a:pt x="12" y="10"/>
                  </a:lnTo>
                  <a:lnTo>
                    <a:pt x="8" y="12"/>
                  </a:lnTo>
                  <a:lnTo>
                    <a:pt x="8" y="16"/>
                  </a:lnTo>
                  <a:lnTo>
                    <a:pt x="8" y="16"/>
                  </a:lnTo>
                  <a:lnTo>
                    <a:pt x="10" y="16"/>
                  </a:lnTo>
                  <a:lnTo>
                    <a:pt x="10" y="16"/>
                  </a:lnTo>
                  <a:lnTo>
                    <a:pt x="12" y="16"/>
                  </a:lnTo>
                  <a:lnTo>
                    <a:pt x="12" y="16"/>
                  </a:lnTo>
                  <a:lnTo>
                    <a:pt x="14" y="20"/>
                  </a:lnTo>
                  <a:lnTo>
                    <a:pt x="14" y="20"/>
                  </a:lnTo>
                  <a:lnTo>
                    <a:pt x="12" y="24"/>
                  </a:lnTo>
                  <a:lnTo>
                    <a:pt x="12" y="24"/>
                  </a:lnTo>
                  <a:lnTo>
                    <a:pt x="10" y="24"/>
                  </a:lnTo>
                  <a:lnTo>
                    <a:pt x="10" y="24"/>
                  </a:lnTo>
                  <a:lnTo>
                    <a:pt x="8" y="24"/>
                  </a:lnTo>
                  <a:lnTo>
                    <a:pt x="8" y="24"/>
                  </a:lnTo>
                  <a:lnTo>
                    <a:pt x="6" y="20"/>
                  </a:lnTo>
                  <a:lnTo>
                    <a:pt x="0" y="22"/>
                  </a:lnTo>
                  <a:lnTo>
                    <a:pt x="0" y="22"/>
                  </a:lnTo>
                  <a:lnTo>
                    <a:pt x="2" y="24"/>
                  </a:lnTo>
                  <a:lnTo>
                    <a:pt x="4" y="28"/>
                  </a:lnTo>
                  <a:lnTo>
                    <a:pt x="4" y="28"/>
                  </a:lnTo>
                  <a:lnTo>
                    <a:pt x="6" y="28"/>
                  </a:lnTo>
                  <a:lnTo>
                    <a:pt x="10" y="30"/>
                  </a:lnTo>
                  <a:lnTo>
                    <a:pt x="10" y="30"/>
                  </a:lnTo>
                  <a:lnTo>
                    <a:pt x="14" y="28"/>
                  </a:lnTo>
                  <a:lnTo>
                    <a:pt x="16" y="26"/>
                  </a:lnTo>
                  <a:lnTo>
                    <a:pt x="16" y="26"/>
                  </a:lnTo>
                  <a:lnTo>
                    <a:pt x="18" y="24"/>
                  </a:lnTo>
                  <a:lnTo>
                    <a:pt x="20" y="20"/>
                  </a:lnTo>
                  <a:lnTo>
                    <a:pt x="20" y="20"/>
                  </a:lnTo>
                  <a:lnTo>
                    <a:pt x="18" y="16"/>
                  </a:lnTo>
                  <a:lnTo>
                    <a:pt x="18" y="16"/>
                  </a:lnTo>
                  <a:lnTo>
                    <a:pt x="14" y="14"/>
                  </a:lnTo>
                  <a:lnTo>
                    <a:pt x="14" y="1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84" name="Freeform 1062"/>
            <p:cNvSpPr>
              <a:spLocks/>
            </p:cNvSpPr>
            <p:nvPr/>
          </p:nvSpPr>
          <p:spPr bwMode="auto">
            <a:xfrm>
              <a:off x="8199438" y="-1779588"/>
              <a:ext cx="38100" cy="69850"/>
            </a:xfrm>
            <a:custGeom>
              <a:avLst/>
              <a:gdLst/>
              <a:ahLst/>
              <a:cxnLst>
                <a:cxn ang="0">
                  <a:pos x="20" y="20"/>
                </a:cxn>
                <a:cxn ang="0">
                  <a:pos x="22" y="16"/>
                </a:cxn>
                <a:cxn ang="0">
                  <a:pos x="24" y="12"/>
                </a:cxn>
                <a:cxn ang="0">
                  <a:pos x="20" y="4"/>
                </a:cxn>
                <a:cxn ang="0">
                  <a:pos x="16" y="2"/>
                </a:cxn>
                <a:cxn ang="0">
                  <a:pos x="10" y="0"/>
                </a:cxn>
                <a:cxn ang="0">
                  <a:pos x="2" y="2"/>
                </a:cxn>
                <a:cxn ang="0">
                  <a:pos x="0" y="6"/>
                </a:cxn>
                <a:cxn ang="0">
                  <a:pos x="0" y="14"/>
                </a:cxn>
                <a:cxn ang="0">
                  <a:pos x="10" y="10"/>
                </a:cxn>
                <a:cxn ang="0">
                  <a:pos x="10" y="8"/>
                </a:cxn>
                <a:cxn ang="0">
                  <a:pos x="12" y="6"/>
                </a:cxn>
                <a:cxn ang="0">
                  <a:pos x="12" y="8"/>
                </a:cxn>
                <a:cxn ang="0">
                  <a:pos x="14" y="10"/>
                </a:cxn>
                <a:cxn ang="0">
                  <a:pos x="14" y="12"/>
                </a:cxn>
                <a:cxn ang="0">
                  <a:pos x="12" y="16"/>
                </a:cxn>
                <a:cxn ang="0">
                  <a:pos x="12" y="18"/>
                </a:cxn>
                <a:cxn ang="0">
                  <a:pos x="8" y="24"/>
                </a:cxn>
                <a:cxn ang="0">
                  <a:pos x="12" y="24"/>
                </a:cxn>
                <a:cxn ang="0">
                  <a:pos x="12" y="26"/>
                </a:cxn>
                <a:cxn ang="0">
                  <a:pos x="14" y="28"/>
                </a:cxn>
                <a:cxn ang="0">
                  <a:pos x="14" y="32"/>
                </a:cxn>
                <a:cxn ang="0">
                  <a:pos x="12" y="36"/>
                </a:cxn>
                <a:cxn ang="0">
                  <a:pos x="12" y="38"/>
                </a:cxn>
                <a:cxn ang="0">
                  <a:pos x="10" y="36"/>
                </a:cxn>
                <a:cxn ang="0">
                  <a:pos x="10" y="26"/>
                </a:cxn>
                <a:cxn ang="0">
                  <a:pos x="0" y="30"/>
                </a:cxn>
                <a:cxn ang="0">
                  <a:pos x="0" y="38"/>
                </a:cxn>
                <a:cxn ang="0">
                  <a:pos x="4" y="42"/>
                </a:cxn>
                <a:cxn ang="0">
                  <a:pos x="12" y="44"/>
                </a:cxn>
                <a:cxn ang="0">
                  <a:pos x="18" y="42"/>
                </a:cxn>
                <a:cxn ang="0">
                  <a:pos x="22" y="38"/>
                </a:cxn>
                <a:cxn ang="0">
                  <a:pos x="24" y="30"/>
                </a:cxn>
                <a:cxn ang="0">
                  <a:pos x="22" y="22"/>
                </a:cxn>
                <a:cxn ang="0">
                  <a:pos x="20" y="20"/>
                </a:cxn>
              </a:cxnLst>
              <a:rect l="0" t="0" r="r" b="b"/>
              <a:pathLst>
                <a:path w="24" h="44">
                  <a:moveTo>
                    <a:pt x="20" y="20"/>
                  </a:moveTo>
                  <a:lnTo>
                    <a:pt x="20" y="20"/>
                  </a:lnTo>
                  <a:lnTo>
                    <a:pt x="22" y="16"/>
                  </a:lnTo>
                  <a:lnTo>
                    <a:pt x="22" y="16"/>
                  </a:lnTo>
                  <a:lnTo>
                    <a:pt x="24" y="12"/>
                  </a:lnTo>
                  <a:lnTo>
                    <a:pt x="24" y="12"/>
                  </a:lnTo>
                  <a:lnTo>
                    <a:pt x="22" y="6"/>
                  </a:lnTo>
                  <a:lnTo>
                    <a:pt x="20" y="4"/>
                  </a:lnTo>
                  <a:lnTo>
                    <a:pt x="20" y="4"/>
                  </a:lnTo>
                  <a:lnTo>
                    <a:pt x="16" y="2"/>
                  </a:lnTo>
                  <a:lnTo>
                    <a:pt x="10" y="0"/>
                  </a:lnTo>
                  <a:lnTo>
                    <a:pt x="10" y="0"/>
                  </a:lnTo>
                  <a:lnTo>
                    <a:pt x="6" y="2"/>
                  </a:lnTo>
                  <a:lnTo>
                    <a:pt x="2" y="2"/>
                  </a:lnTo>
                  <a:lnTo>
                    <a:pt x="2" y="2"/>
                  </a:lnTo>
                  <a:lnTo>
                    <a:pt x="0" y="6"/>
                  </a:lnTo>
                  <a:lnTo>
                    <a:pt x="0" y="10"/>
                  </a:lnTo>
                  <a:lnTo>
                    <a:pt x="0" y="14"/>
                  </a:lnTo>
                  <a:lnTo>
                    <a:pt x="10" y="14"/>
                  </a:lnTo>
                  <a:lnTo>
                    <a:pt x="10" y="10"/>
                  </a:lnTo>
                  <a:lnTo>
                    <a:pt x="10" y="10"/>
                  </a:lnTo>
                  <a:lnTo>
                    <a:pt x="10" y="8"/>
                  </a:lnTo>
                  <a:lnTo>
                    <a:pt x="10" y="8"/>
                  </a:lnTo>
                  <a:lnTo>
                    <a:pt x="12" y="6"/>
                  </a:lnTo>
                  <a:lnTo>
                    <a:pt x="12" y="6"/>
                  </a:lnTo>
                  <a:lnTo>
                    <a:pt x="12" y="8"/>
                  </a:lnTo>
                  <a:lnTo>
                    <a:pt x="12" y="8"/>
                  </a:lnTo>
                  <a:lnTo>
                    <a:pt x="14" y="10"/>
                  </a:lnTo>
                  <a:lnTo>
                    <a:pt x="14" y="12"/>
                  </a:lnTo>
                  <a:lnTo>
                    <a:pt x="14" y="12"/>
                  </a:lnTo>
                  <a:lnTo>
                    <a:pt x="12" y="16"/>
                  </a:lnTo>
                  <a:lnTo>
                    <a:pt x="12" y="16"/>
                  </a:lnTo>
                  <a:lnTo>
                    <a:pt x="12" y="18"/>
                  </a:lnTo>
                  <a:lnTo>
                    <a:pt x="12" y="18"/>
                  </a:lnTo>
                  <a:lnTo>
                    <a:pt x="8" y="18"/>
                  </a:lnTo>
                  <a:lnTo>
                    <a:pt x="8" y="24"/>
                  </a:lnTo>
                  <a:lnTo>
                    <a:pt x="8" y="24"/>
                  </a:lnTo>
                  <a:lnTo>
                    <a:pt x="12" y="24"/>
                  </a:lnTo>
                  <a:lnTo>
                    <a:pt x="12" y="24"/>
                  </a:lnTo>
                  <a:lnTo>
                    <a:pt x="12" y="26"/>
                  </a:lnTo>
                  <a:lnTo>
                    <a:pt x="12" y="26"/>
                  </a:lnTo>
                  <a:lnTo>
                    <a:pt x="14" y="28"/>
                  </a:lnTo>
                  <a:lnTo>
                    <a:pt x="14" y="32"/>
                  </a:lnTo>
                  <a:lnTo>
                    <a:pt x="14" y="32"/>
                  </a:lnTo>
                  <a:lnTo>
                    <a:pt x="12" y="36"/>
                  </a:lnTo>
                  <a:lnTo>
                    <a:pt x="12" y="36"/>
                  </a:lnTo>
                  <a:lnTo>
                    <a:pt x="12" y="38"/>
                  </a:lnTo>
                  <a:lnTo>
                    <a:pt x="12" y="38"/>
                  </a:lnTo>
                  <a:lnTo>
                    <a:pt x="10" y="36"/>
                  </a:lnTo>
                  <a:lnTo>
                    <a:pt x="10" y="36"/>
                  </a:lnTo>
                  <a:lnTo>
                    <a:pt x="10" y="34"/>
                  </a:lnTo>
                  <a:lnTo>
                    <a:pt x="10" y="26"/>
                  </a:lnTo>
                  <a:lnTo>
                    <a:pt x="0" y="26"/>
                  </a:lnTo>
                  <a:lnTo>
                    <a:pt x="0" y="30"/>
                  </a:lnTo>
                  <a:lnTo>
                    <a:pt x="0" y="30"/>
                  </a:lnTo>
                  <a:lnTo>
                    <a:pt x="0" y="38"/>
                  </a:lnTo>
                  <a:lnTo>
                    <a:pt x="0" y="38"/>
                  </a:lnTo>
                  <a:lnTo>
                    <a:pt x="4" y="42"/>
                  </a:lnTo>
                  <a:lnTo>
                    <a:pt x="4" y="42"/>
                  </a:lnTo>
                  <a:lnTo>
                    <a:pt x="12" y="44"/>
                  </a:lnTo>
                  <a:lnTo>
                    <a:pt x="12" y="44"/>
                  </a:lnTo>
                  <a:lnTo>
                    <a:pt x="18" y="42"/>
                  </a:lnTo>
                  <a:lnTo>
                    <a:pt x="18" y="42"/>
                  </a:lnTo>
                  <a:lnTo>
                    <a:pt x="22" y="38"/>
                  </a:lnTo>
                  <a:lnTo>
                    <a:pt x="22" y="38"/>
                  </a:lnTo>
                  <a:lnTo>
                    <a:pt x="24" y="30"/>
                  </a:lnTo>
                  <a:lnTo>
                    <a:pt x="24" y="30"/>
                  </a:lnTo>
                  <a:lnTo>
                    <a:pt x="22" y="22"/>
                  </a:lnTo>
                  <a:lnTo>
                    <a:pt x="22" y="22"/>
                  </a:lnTo>
                  <a:lnTo>
                    <a:pt x="20" y="20"/>
                  </a:lnTo>
                  <a:lnTo>
                    <a:pt x="20"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85" name="Freeform 1063"/>
            <p:cNvSpPr>
              <a:spLocks/>
            </p:cNvSpPr>
            <p:nvPr/>
          </p:nvSpPr>
          <p:spPr bwMode="auto">
            <a:xfrm>
              <a:off x="8345488" y="-1776413"/>
              <a:ext cx="95250" cy="69850"/>
            </a:xfrm>
            <a:custGeom>
              <a:avLst/>
              <a:gdLst/>
              <a:ahLst/>
              <a:cxnLst>
                <a:cxn ang="0">
                  <a:pos x="0" y="44"/>
                </a:cxn>
                <a:cxn ang="0">
                  <a:pos x="12" y="44"/>
                </a:cxn>
                <a:cxn ang="0">
                  <a:pos x="12" y="24"/>
                </a:cxn>
                <a:cxn ang="0">
                  <a:pos x="24" y="24"/>
                </a:cxn>
                <a:cxn ang="0">
                  <a:pos x="24" y="44"/>
                </a:cxn>
                <a:cxn ang="0">
                  <a:pos x="24" y="44"/>
                </a:cxn>
                <a:cxn ang="0">
                  <a:pos x="36" y="44"/>
                </a:cxn>
                <a:cxn ang="0">
                  <a:pos x="36" y="24"/>
                </a:cxn>
                <a:cxn ang="0">
                  <a:pos x="46" y="24"/>
                </a:cxn>
                <a:cxn ang="0">
                  <a:pos x="46" y="44"/>
                </a:cxn>
                <a:cxn ang="0">
                  <a:pos x="46" y="44"/>
                </a:cxn>
                <a:cxn ang="0">
                  <a:pos x="60" y="44"/>
                </a:cxn>
                <a:cxn ang="0">
                  <a:pos x="60" y="0"/>
                </a:cxn>
                <a:cxn ang="0">
                  <a:pos x="60" y="0"/>
                </a:cxn>
                <a:cxn ang="0">
                  <a:pos x="0" y="2"/>
                </a:cxn>
                <a:cxn ang="0">
                  <a:pos x="0" y="44"/>
                </a:cxn>
              </a:cxnLst>
              <a:rect l="0" t="0" r="r" b="b"/>
              <a:pathLst>
                <a:path w="60" h="44">
                  <a:moveTo>
                    <a:pt x="0" y="44"/>
                  </a:moveTo>
                  <a:lnTo>
                    <a:pt x="12" y="44"/>
                  </a:lnTo>
                  <a:lnTo>
                    <a:pt x="12" y="24"/>
                  </a:lnTo>
                  <a:lnTo>
                    <a:pt x="24" y="24"/>
                  </a:lnTo>
                  <a:lnTo>
                    <a:pt x="24" y="44"/>
                  </a:lnTo>
                  <a:lnTo>
                    <a:pt x="24" y="44"/>
                  </a:lnTo>
                  <a:lnTo>
                    <a:pt x="36" y="44"/>
                  </a:lnTo>
                  <a:lnTo>
                    <a:pt x="36" y="24"/>
                  </a:lnTo>
                  <a:lnTo>
                    <a:pt x="46" y="24"/>
                  </a:lnTo>
                  <a:lnTo>
                    <a:pt x="46" y="44"/>
                  </a:lnTo>
                  <a:lnTo>
                    <a:pt x="46" y="44"/>
                  </a:lnTo>
                  <a:lnTo>
                    <a:pt x="60" y="44"/>
                  </a:lnTo>
                  <a:lnTo>
                    <a:pt x="60" y="0"/>
                  </a:lnTo>
                  <a:lnTo>
                    <a:pt x="60" y="0"/>
                  </a:lnTo>
                  <a:lnTo>
                    <a:pt x="0" y="2"/>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86" name="Freeform 1064"/>
            <p:cNvSpPr>
              <a:spLocks/>
            </p:cNvSpPr>
            <p:nvPr/>
          </p:nvSpPr>
          <p:spPr bwMode="auto">
            <a:xfrm>
              <a:off x="8456613"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87" name="Freeform 1065"/>
            <p:cNvSpPr>
              <a:spLocks/>
            </p:cNvSpPr>
            <p:nvPr/>
          </p:nvSpPr>
          <p:spPr bwMode="auto">
            <a:xfrm>
              <a:off x="8494713" y="-1776413"/>
              <a:ext cx="57150" cy="69850"/>
            </a:xfrm>
            <a:custGeom>
              <a:avLst/>
              <a:gdLst/>
              <a:ahLst/>
              <a:cxnLst>
                <a:cxn ang="0">
                  <a:pos x="22" y="24"/>
                </a:cxn>
                <a:cxn ang="0">
                  <a:pos x="12" y="24"/>
                </a:cxn>
                <a:cxn ang="0">
                  <a:pos x="12" y="0"/>
                </a:cxn>
                <a:cxn ang="0">
                  <a:pos x="12" y="0"/>
                </a:cxn>
                <a:cxn ang="0">
                  <a:pos x="0" y="0"/>
                </a:cxn>
                <a:cxn ang="0">
                  <a:pos x="0" y="44"/>
                </a:cxn>
                <a:cxn ang="0">
                  <a:pos x="36" y="44"/>
                </a:cxn>
                <a:cxn ang="0">
                  <a:pos x="36" y="0"/>
                </a:cxn>
                <a:cxn ang="0">
                  <a:pos x="36" y="0"/>
                </a:cxn>
                <a:cxn ang="0">
                  <a:pos x="22" y="0"/>
                </a:cxn>
                <a:cxn ang="0">
                  <a:pos x="22" y="24"/>
                </a:cxn>
              </a:cxnLst>
              <a:rect l="0" t="0" r="r" b="b"/>
              <a:pathLst>
                <a:path w="36" h="44">
                  <a:moveTo>
                    <a:pt x="22" y="24"/>
                  </a:moveTo>
                  <a:lnTo>
                    <a:pt x="12" y="24"/>
                  </a:lnTo>
                  <a:lnTo>
                    <a:pt x="12" y="0"/>
                  </a:lnTo>
                  <a:lnTo>
                    <a:pt x="12" y="0"/>
                  </a:lnTo>
                  <a:lnTo>
                    <a:pt x="0" y="0"/>
                  </a:lnTo>
                  <a:lnTo>
                    <a:pt x="0" y="44"/>
                  </a:lnTo>
                  <a:lnTo>
                    <a:pt x="36" y="44"/>
                  </a:lnTo>
                  <a:lnTo>
                    <a:pt x="36" y="0"/>
                  </a:lnTo>
                  <a:lnTo>
                    <a:pt x="36" y="0"/>
                  </a:lnTo>
                  <a:lnTo>
                    <a:pt x="22" y="0"/>
                  </a:lnTo>
                  <a:lnTo>
                    <a:pt x="22"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88" name="Freeform 1066"/>
            <p:cNvSpPr>
              <a:spLocks/>
            </p:cNvSpPr>
            <p:nvPr/>
          </p:nvSpPr>
          <p:spPr bwMode="auto">
            <a:xfrm>
              <a:off x="8567738"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89" name="Freeform 1067"/>
            <p:cNvSpPr>
              <a:spLocks/>
            </p:cNvSpPr>
            <p:nvPr/>
          </p:nvSpPr>
          <p:spPr bwMode="auto">
            <a:xfrm>
              <a:off x="8624888" y="-1776413"/>
              <a:ext cx="73025" cy="69850"/>
            </a:xfrm>
            <a:custGeom>
              <a:avLst/>
              <a:gdLst/>
              <a:ahLst/>
              <a:cxnLst>
                <a:cxn ang="0">
                  <a:pos x="34" y="24"/>
                </a:cxn>
                <a:cxn ang="0">
                  <a:pos x="24" y="24"/>
                </a:cxn>
                <a:cxn ang="0">
                  <a:pos x="24" y="24"/>
                </a:cxn>
                <a:cxn ang="0">
                  <a:pos x="24" y="0"/>
                </a:cxn>
                <a:cxn ang="0">
                  <a:pos x="24" y="0"/>
                </a:cxn>
                <a:cxn ang="0">
                  <a:pos x="10" y="0"/>
                </a:cxn>
                <a:cxn ang="0">
                  <a:pos x="10" y="0"/>
                </a:cxn>
                <a:cxn ang="0">
                  <a:pos x="10" y="24"/>
                </a:cxn>
                <a:cxn ang="0">
                  <a:pos x="0" y="24"/>
                </a:cxn>
                <a:cxn ang="0">
                  <a:pos x="0" y="24"/>
                </a:cxn>
                <a:cxn ang="0">
                  <a:pos x="0" y="44"/>
                </a:cxn>
                <a:cxn ang="0">
                  <a:pos x="0" y="44"/>
                </a:cxn>
                <a:cxn ang="0">
                  <a:pos x="12" y="44"/>
                </a:cxn>
                <a:cxn ang="0">
                  <a:pos x="12" y="44"/>
                </a:cxn>
                <a:cxn ang="0">
                  <a:pos x="12" y="24"/>
                </a:cxn>
                <a:cxn ang="0">
                  <a:pos x="22" y="24"/>
                </a:cxn>
                <a:cxn ang="0">
                  <a:pos x="22" y="24"/>
                </a:cxn>
                <a:cxn ang="0">
                  <a:pos x="22" y="44"/>
                </a:cxn>
                <a:cxn ang="0">
                  <a:pos x="22" y="44"/>
                </a:cxn>
                <a:cxn ang="0">
                  <a:pos x="34" y="44"/>
                </a:cxn>
                <a:cxn ang="0">
                  <a:pos x="34" y="44"/>
                </a:cxn>
                <a:cxn ang="0">
                  <a:pos x="34" y="24"/>
                </a:cxn>
                <a:cxn ang="0">
                  <a:pos x="46" y="24"/>
                </a:cxn>
                <a:cxn ang="0">
                  <a:pos x="46" y="24"/>
                </a:cxn>
                <a:cxn ang="0">
                  <a:pos x="46" y="0"/>
                </a:cxn>
                <a:cxn ang="0">
                  <a:pos x="46" y="0"/>
                </a:cxn>
                <a:cxn ang="0">
                  <a:pos x="34" y="0"/>
                </a:cxn>
                <a:cxn ang="0">
                  <a:pos x="34" y="0"/>
                </a:cxn>
                <a:cxn ang="0">
                  <a:pos x="34" y="24"/>
                </a:cxn>
                <a:cxn ang="0">
                  <a:pos x="34" y="24"/>
                </a:cxn>
              </a:cxnLst>
              <a:rect l="0" t="0" r="r" b="b"/>
              <a:pathLst>
                <a:path w="46" h="44">
                  <a:moveTo>
                    <a:pt x="34" y="24"/>
                  </a:moveTo>
                  <a:lnTo>
                    <a:pt x="24" y="24"/>
                  </a:lnTo>
                  <a:lnTo>
                    <a:pt x="24" y="24"/>
                  </a:lnTo>
                  <a:lnTo>
                    <a:pt x="24" y="0"/>
                  </a:lnTo>
                  <a:lnTo>
                    <a:pt x="24" y="0"/>
                  </a:lnTo>
                  <a:lnTo>
                    <a:pt x="10" y="0"/>
                  </a:lnTo>
                  <a:lnTo>
                    <a:pt x="10" y="0"/>
                  </a:lnTo>
                  <a:lnTo>
                    <a:pt x="10" y="24"/>
                  </a:lnTo>
                  <a:lnTo>
                    <a:pt x="0" y="24"/>
                  </a:lnTo>
                  <a:lnTo>
                    <a:pt x="0" y="24"/>
                  </a:lnTo>
                  <a:lnTo>
                    <a:pt x="0" y="44"/>
                  </a:lnTo>
                  <a:lnTo>
                    <a:pt x="0" y="44"/>
                  </a:lnTo>
                  <a:lnTo>
                    <a:pt x="12" y="44"/>
                  </a:lnTo>
                  <a:lnTo>
                    <a:pt x="12" y="44"/>
                  </a:lnTo>
                  <a:lnTo>
                    <a:pt x="12" y="24"/>
                  </a:lnTo>
                  <a:lnTo>
                    <a:pt x="22" y="24"/>
                  </a:lnTo>
                  <a:lnTo>
                    <a:pt x="22" y="24"/>
                  </a:lnTo>
                  <a:lnTo>
                    <a:pt x="22" y="44"/>
                  </a:lnTo>
                  <a:lnTo>
                    <a:pt x="22" y="44"/>
                  </a:lnTo>
                  <a:lnTo>
                    <a:pt x="34" y="44"/>
                  </a:lnTo>
                  <a:lnTo>
                    <a:pt x="34" y="44"/>
                  </a:lnTo>
                  <a:lnTo>
                    <a:pt x="34" y="24"/>
                  </a:lnTo>
                  <a:lnTo>
                    <a:pt x="46" y="24"/>
                  </a:lnTo>
                  <a:lnTo>
                    <a:pt x="46" y="24"/>
                  </a:lnTo>
                  <a:lnTo>
                    <a:pt x="46" y="0"/>
                  </a:lnTo>
                  <a:lnTo>
                    <a:pt x="46" y="0"/>
                  </a:lnTo>
                  <a:lnTo>
                    <a:pt x="34" y="0"/>
                  </a:lnTo>
                  <a:lnTo>
                    <a:pt x="34" y="0"/>
                  </a:lnTo>
                  <a:lnTo>
                    <a:pt x="34" y="24"/>
                  </a:lnTo>
                  <a:lnTo>
                    <a:pt x="3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90" name="Freeform 1068"/>
            <p:cNvSpPr>
              <a:spLocks/>
            </p:cNvSpPr>
            <p:nvPr/>
          </p:nvSpPr>
          <p:spPr bwMode="auto">
            <a:xfrm>
              <a:off x="8605838" y="-1776413"/>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91" name="Freeform 1069"/>
            <p:cNvSpPr>
              <a:spLocks/>
            </p:cNvSpPr>
            <p:nvPr/>
          </p:nvSpPr>
          <p:spPr bwMode="auto">
            <a:xfrm>
              <a:off x="8716963"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92" name="Freeform 1070"/>
            <p:cNvSpPr>
              <a:spLocks/>
            </p:cNvSpPr>
            <p:nvPr/>
          </p:nvSpPr>
          <p:spPr bwMode="auto">
            <a:xfrm>
              <a:off x="87518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93" name="Freeform 1071"/>
            <p:cNvSpPr>
              <a:spLocks/>
            </p:cNvSpPr>
            <p:nvPr/>
          </p:nvSpPr>
          <p:spPr bwMode="auto">
            <a:xfrm>
              <a:off x="87899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94" name="Freeform 1072"/>
            <p:cNvSpPr>
              <a:spLocks/>
            </p:cNvSpPr>
            <p:nvPr/>
          </p:nvSpPr>
          <p:spPr bwMode="auto">
            <a:xfrm>
              <a:off x="88280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95" name="Freeform 1073"/>
            <p:cNvSpPr>
              <a:spLocks/>
            </p:cNvSpPr>
            <p:nvPr/>
          </p:nvSpPr>
          <p:spPr bwMode="auto">
            <a:xfrm>
              <a:off x="8863013" y="-1776413"/>
              <a:ext cx="57150" cy="69850"/>
            </a:xfrm>
            <a:custGeom>
              <a:avLst/>
              <a:gdLst/>
              <a:ahLst/>
              <a:cxnLst>
                <a:cxn ang="0">
                  <a:pos x="0" y="44"/>
                </a:cxn>
                <a:cxn ang="0">
                  <a:pos x="0" y="44"/>
                </a:cxn>
                <a:cxn ang="0">
                  <a:pos x="12" y="44"/>
                </a:cxn>
                <a:cxn ang="0">
                  <a:pos x="12" y="24"/>
                </a:cxn>
                <a:cxn ang="0">
                  <a:pos x="24" y="24"/>
                </a:cxn>
                <a:cxn ang="0">
                  <a:pos x="24" y="42"/>
                </a:cxn>
                <a:cxn ang="0">
                  <a:pos x="36" y="42"/>
                </a:cxn>
                <a:cxn ang="0">
                  <a:pos x="36" y="0"/>
                </a:cxn>
                <a:cxn ang="0">
                  <a:pos x="36" y="0"/>
                </a:cxn>
                <a:cxn ang="0">
                  <a:pos x="0" y="0"/>
                </a:cxn>
                <a:cxn ang="0">
                  <a:pos x="0" y="44"/>
                </a:cxn>
              </a:cxnLst>
              <a:rect l="0" t="0" r="r" b="b"/>
              <a:pathLst>
                <a:path w="36" h="44">
                  <a:moveTo>
                    <a:pt x="0" y="44"/>
                  </a:moveTo>
                  <a:lnTo>
                    <a:pt x="0" y="44"/>
                  </a:lnTo>
                  <a:lnTo>
                    <a:pt x="12" y="44"/>
                  </a:lnTo>
                  <a:lnTo>
                    <a:pt x="12" y="24"/>
                  </a:lnTo>
                  <a:lnTo>
                    <a:pt x="24" y="24"/>
                  </a:lnTo>
                  <a:lnTo>
                    <a:pt x="24" y="42"/>
                  </a:lnTo>
                  <a:lnTo>
                    <a:pt x="36" y="42"/>
                  </a:lnTo>
                  <a:lnTo>
                    <a:pt x="36" y="0"/>
                  </a:lnTo>
                  <a:lnTo>
                    <a:pt x="36"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grpSp>
      <p:grpSp>
        <p:nvGrpSpPr>
          <p:cNvPr id="8" name="Gruppe 122"/>
          <p:cNvGrpSpPr/>
          <p:nvPr/>
        </p:nvGrpSpPr>
        <p:grpSpPr>
          <a:xfrm>
            <a:off x="7195457" y="4936512"/>
            <a:ext cx="1578428" cy="1406819"/>
            <a:chOff x="8164513" y="-4049713"/>
            <a:chExt cx="2657475" cy="2368550"/>
          </a:xfrm>
          <a:effectLst>
            <a:outerShdw blurRad="50800" dist="38100" dir="2700000" algn="tl" rotWithShape="0">
              <a:prstClr val="black">
                <a:alpha val="40000"/>
              </a:prstClr>
            </a:outerShdw>
          </a:effectLst>
        </p:grpSpPr>
        <p:sp>
          <p:nvSpPr>
            <p:cNvPr id="701" name="Freeform 1013"/>
            <p:cNvSpPr>
              <a:spLocks noEditPoints="1"/>
            </p:cNvSpPr>
            <p:nvPr/>
          </p:nvSpPr>
          <p:spPr bwMode="auto">
            <a:xfrm>
              <a:off x="8164513" y="-4049713"/>
              <a:ext cx="2657475" cy="2368550"/>
            </a:xfrm>
            <a:custGeom>
              <a:avLst/>
              <a:gdLst/>
              <a:ahLst/>
              <a:cxnLst>
                <a:cxn ang="0">
                  <a:pos x="1504" y="96"/>
                </a:cxn>
                <a:cxn ang="0">
                  <a:pos x="1574" y="76"/>
                </a:cxn>
                <a:cxn ang="0">
                  <a:pos x="1582" y="192"/>
                </a:cxn>
                <a:cxn ang="0">
                  <a:pos x="1506" y="186"/>
                </a:cxn>
                <a:cxn ang="0">
                  <a:pos x="1316" y="76"/>
                </a:cxn>
                <a:cxn ang="0">
                  <a:pos x="1388" y="96"/>
                </a:cxn>
                <a:cxn ang="0">
                  <a:pos x="1324" y="198"/>
                </a:cxn>
                <a:cxn ang="0">
                  <a:pos x="1102" y="96"/>
                </a:cxn>
                <a:cxn ang="0">
                  <a:pos x="1166" y="74"/>
                </a:cxn>
                <a:cxn ang="0">
                  <a:pos x="1186" y="186"/>
                </a:cxn>
                <a:cxn ang="0">
                  <a:pos x="1108" y="192"/>
                </a:cxn>
                <a:cxn ang="0">
                  <a:pos x="908" y="82"/>
                </a:cxn>
                <a:cxn ang="0">
                  <a:pos x="984" y="88"/>
                </a:cxn>
                <a:cxn ang="0">
                  <a:pos x="966" y="198"/>
                </a:cxn>
                <a:cxn ang="0">
                  <a:pos x="902" y="96"/>
                </a:cxn>
                <a:cxn ang="0">
                  <a:pos x="764" y="74"/>
                </a:cxn>
                <a:cxn ang="0">
                  <a:pos x="786" y="176"/>
                </a:cxn>
                <a:cxn ang="0">
                  <a:pos x="714" y="196"/>
                </a:cxn>
                <a:cxn ang="0">
                  <a:pos x="502" y="88"/>
                </a:cxn>
                <a:cxn ang="0">
                  <a:pos x="580" y="82"/>
                </a:cxn>
                <a:cxn ang="0">
                  <a:pos x="572" y="196"/>
                </a:cxn>
                <a:cxn ang="0">
                  <a:pos x="500" y="176"/>
                </a:cxn>
                <a:cxn ang="0">
                  <a:pos x="322" y="74"/>
                </a:cxn>
                <a:cxn ang="0">
                  <a:pos x="386" y="176"/>
                </a:cxn>
                <a:cxn ang="0">
                  <a:pos x="322" y="198"/>
                </a:cxn>
                <a:cxn ang="0">
                  <a:pos x="100" y="96"/>
                </a:cxn>
                <a:cxn ang="0">
                  <a:pos x="172" y="76"/>
                </a:cxn>
                <a:cxn ang="0">
                  <a:pos x="178" y="192"/>
                </a:cxn>
                <a:cxn ang="0">
                  <a:pos x="102" y="186"/>
                </a:cxn>
                <a:cxn ang="0">
                  <a:pos x="172" y="1402"/>
                </a:cxn>
                <a:cxn ang="0">
                  <a:pos x="100" y="1382"/>
                </a:cxn>
                <a:cxn ang="0">
                  <a:pos x="164" y="1280"/>
                </a:cxn>
                <a:cxn ang="0">
                  <a:pos x="386" y="1382"/>
                </a:cxn>
                <a:cxn ang="0">
                  <a:pos x="322" y="1404"/>
                </a:cxn>
                <a:cxn ang="0">
                  <a:pos x="302" y="1292"/>
                </a:cxn>
                <a:cxn ang="0">
                  <a:pos x="378" y="1286"/>
                </a:cxn>
                <a:cxn ang="0">
                  <a:pos x="580" y="1396"/>
                </a:cxn>
                <a:cxn ang="0">
                  <a:pos x="502" y="1390"/>
                </a:cxn>
                <a:cxn ang="0">
                  <a:pos x="522" y="1280"/>
                </a:cxn>
                <a:cxn ang="0">
                  <a:pos x="586" y="1382"/>
                </a:cxn>
                <a:cxn ang="0">
                  <a:pos x="724" y="1404"/>
                </a:cxn>
                <a:cxn ang="0">
                  <a:pos x="702" y="1302"/>
                </a:cxn>
                <a:cxn ang="0">
                  <a:pos x="772" y="1282"/>
                </a:cxn>
                <a:cxn ang="0">
                  <a:pos x="984" y="1390"/>
                </a:cxn>
                <a:cxn ang="0">
                  <a:pos x="908" y="1396"/>
                </a:cxn>
                <a:cxn ang="0">
                  <a:pos x="916" y="1282"/>
                </a:cxn>
                <a:cxn ang="0">
                  <a:pos x="986" y="1302"/>
                </a:cxn>
                <a:cxn ang="0">
                  <a:pos x="1166" y="1404"/>
                </a:cxn>
                <a:cxn ang="0">
                  <a:pos x="1102" y="1302"/>
                </a:cxn>
                <a:cxn ang="0">
                  <a:pos x="1166" y="1280"/>
                </a:cxn>
                <a:cxn ang="0">
                  <a:pos x="1388" y="1382"/>
                </a:cxn>
                <a:cxn ang="0">
                  <a:pos x="1316" y="1402"/>
                </a:cxn>
                <a:cxn ang="0">
                  <a:pos x="1310" y="1286"/>
                </a:cxn>
                <a:cxn ang="0">
                  <a:pos x="1386" y="1292"/>
                </a:cxn>
                <a:cxn ang="0">
                  <a:pos x="1574" y="1402"/>
                </a:cxn>
                <a:cxn ang="0">
                  <a:pos x="1504" y="1382"/>
                </a:cxn>
                <a:cxn ang="0">
                  <a:pos x="1566" y="1280"/>
                </a:cxn>
                <a:cxn ang="0">
                  <a:pos x="1600" y="1246"/>
                </a:cxn>
                <a:cxn ang="0">
                  <a:pos x="84" y="1268"/>
                </a:cxn>
                <a:cxn ang="0">
                  <a:pos x="74" y="234"/>
                </a:cxn>
                <a:cxn ang="0">
                  <a:pos x="84" y="224"/>
                </a:cxn>
                <a:cxn ang="0">
                  <a:pos x="1600" y="234"/>
                </a:cxn>
              </a:cxnLst>
              <a:rect l="0" t="0" r="r" b="b"/>
              <a:pathLst>
                <a:path w="1674" h="1492">
                  <a:moveTo>
                    <a:pt x="0" y="0"/>
                  </a:moveTo>
                  <a:lnTo>
                    <a:pt x="0" y="1492"/>
                  </a:lnTo>
                  <a:lnTo>
                    <a:pt x="1674" y="1492"/>
                  </a:lnTo>
                  <a:lnTo>
                    <a:pt x="1674" y="0"/>
                  </a:lnTo>
                  <a:lnTo>
                    <a:pt x="0" y="0"/>
                  </a:lnTo>
                  <a:close/>
                  <a:moveTo>
                    <a:pt x="1504" y="96"/>
                  </a:moveTo>
                  <a:lnTo>
                    <a:pt x="1504" y="96"/>
                  </a:lnTo>
                  <a:lnTo>
                    <a:pt x="1506" y="88"/>
                  </a:lnTo>
                  <a:lnTo>
                    <a:pt x="1510" y="82"/>
                  </a:lnTo>
                  <a:lnTo>
                    <a:pt x="1516" y="76"/>
                  </a:lnTo>
                  <a:lnTo>
                    <a:pt x="1526" y="74"/>
                  </a:lnTo>
                  <a:lnTo>
                    <a:pt x="1566" y="74"/>
                  </a:lnTo>
                  <a:lnTo>
                    <a:pt x="1566" y="74"/>
                  </a:lnTo>
                  <a:lnTo>
                    <a:pt x="1574" y="76"/>
                  </a:lnTo>
                  <a:lnTo>
                    <a:pt x="1582" y="82"/>
                  </a:lnTo>
                  <a:lnTo>
                    <a:pt x="1586" y="88"/>
                  </a:lnTo>
                  <a:lnTo>
                    <a:pt x="1588" y="96"/>
                  </a:lnTo>
                  <a:lnTo>
                    <a:pt x="1588" y="176"/>
                  </a:lnTo>
                  <a:lnTo>
                    <a:pt x="1588" y="176"/>
                  </a:lnTo>
                  <a:lnTo>
                    <a:pt x="1586" y="186"/>
                  </a:lnTo>
                  <a:lnTo>
                    <a:pt x="1582" y="192"/>
                  </a:lnTo>
                  <a:lnTo>
                    <a:pt x="1574" y="196"/>
                  </a:lnTo>
                  <a:lnTo>
                    <a:pt x="1566" y="198"/>
                  </a:lnTo>
                  <a:lnTo>
                    <a:pt x="1526" y="198"/>
                  </a:lnTo>
                  <a:lnTo>
                    <a:pt x="1526" y="198"/>
                  </a:lnTo>
                  <a:lnTo>
                    <a:pt x="1516" y="196"/>
                  </a:lnTo>
                  <a:lnTo>
                    <a:pt x="1510" y="192"/>
                  </a:lnTo>
                  <a:lnTo>
                    <a:pt x="1506" y="186"/>
                  </a:lnTo>
                  <a:lnTo>
                    <a:pt x="1504" y="176"/>
                  </a:lnTo>
                  <a:lnTo>
                    <a:pt x="1504" y="96"/>
                  </a:lnTo>
                  <a:close/>
                  <a:moveTo>
                    <a:pt x="1302" y="96"/>
                  </a:moveTo>
                  <a:lnTo>
                    <a:pt x="1302" y="96"/>
                  </a:lnTo>
                  <a:lnTo>
                    <a:pt x="1304" y="88"/>
                  </a:lnTo>
                  <a:lnTo>
                    <a:pt x="1310" y="82"/>
                  </a:lnTo>
                  <a:lnTo>
                    <a:pt x="1316" y="76"/>
                  </a:lnTo>
                  <a:lnTo>
                    <a:pt x="1324" y="74"/>
                  </a:lnTo>
                  <a:lnTo>
                    <a:pt x="1366" y="74"/>
                  </a:lnTo>
                  <a:lnTo>
                    <a:pt x="1366" y="74"/>
                  </a:lnTo>
                  <a:lnTo>
                    <a:pt x="1374" y="76"/>
                  </a:lnTo>
                  <a:lnTo>
                    <a:pt x="1382" y="82"/>
                  </a:lnTo>
                  <a:lnTo>
                    <a:pt x="1386" y="88"/>
                  </a:lnTo>
                  <a:lnTo>
                    <a:pt x="1388" y="96"/>
                  </a:lnTo>
                  <a:lnTo>
                    <a:pt x="1388" y="176"/>
                  </a:lnTo>
                  <a:lnTo>
                    <a:pt x="1388" y="176"/>
                  </a:lnTo>
                  <a:lnTo>
                    <a:pt x="1386" y="186"/>
                  </a:lnTo>
                  <a:lnTo>
                    <a:pt x="1382" y="192"/>
                  </a:lnTo>
                  <a:lnTo>
                    <a:pt x="1374" y="196"/>
                  </a:lnTo>
                  <a:lnTo>
                    <a:pt x="1366" y="198"/>
                  </a:lnTo>
                  <a:lnTo>
                    <a:pt x="1324" y="198"/>
                  </a:lnTo>
                  <a:lnTo>
                    <a:pt x="1324" y="198"/>
                  </a:lnTo>
                  <a:lnTo>
                    <a:pt x="1316" y="196"/>
                  </a:lnTo>
                  <a:lnTo>
                    <a:pt x="1310" y="192"/>
                  </a:lnTo>
                  <a:lnTo>
                    <a:pt x="1304" y="186"/>
                  </a:lnTo>
                  <a:lnTo>
                    <a:pt x="1302" y="176"/>
                  </a:lnTo>
                  <a:lnTo>
                    <a:pt x="1302" y="96"/>
                  </a:lnTo>
                  <a:close/>
                  <a:moveTo>
                    <a:pt x="1102" y="96"/>
                  </a:moveTo>
                  <a:lnTo>
                    <a:pt x="1102" y="96"/>
                  </a:lnTo>
                  <a:lnTo>
                    <a:pt x="1104" y="88"/>
                  </a:lnTo>
                  <a:lnTo>
                    <a:pt x="1108" y="82"/>
                  </a:lnTo>
                  <a:lnTo>
                    <a:pt x="1116" y="76"/>
                  </a:lnTo>
                  <a:lnTo>
                    <a:pt x="1124" y="74"/>
                  </a:lnTo>
                  <a:lnTo>
                    <a:pt x="1166" y="74"/>
                  </a:lnTo>
                  <a:lnTo>
                    <a:pt x="1166" y="74"/>
                  </a:lnTo>
                  <a:lnTo>
                    <a:pt x="1174" y="76"/>
                  </a:lnTo>
                  <a:lnTo>
                    <a:pt x="1180" y="82"/>
                  </a:lnTo>
                  <a:lnTo>
                    <a:pt x="1186" y="88"/>
                  </a:lnTo>
                  <a:lnTo>
                    <a:pt x="1188" y="96"/>
                  </a:lnTo>
                  <a:lnTo>
                    <a:pt x="1188" y="176"/>
                  </a:lnTo>
                  <a:lnTo>
                    <a:pt x="1188" y="176"/>
                  </a:lnTo>
                  <a:lnTo>
                    <a:pt x="1186" y="186"/>
                  </a:lnTo>
                  <a:lnTo>
                    <a:pt x="1180" y="192"/>
                  </a:lnTo>
                  <a:lnTo>
                    <a:pt x="1174" y="196"/>
                  </a:lnTo>
                  <a:lnTo>
                    <a:pt x="1166" y="198"/>
                  </a:lnTo>
                  <a:lnTo>
                    <a:pt x="1124" y="198"/>
                  </a:lnTo>
                  <a:lnTo>
                    <a:pt x="1124" y="198"/>
                  </a:lnTo>
                  <a:lnTo>
                    <a:pt x="1116" y="196"/>
                  </a:lnTo>
                  <a:lnTo>
                    <a:pt x="1108" y="192"/>
                  </a:lnTo>
                  <a:lnTo>
                    <a:pt x="1104" y="186"/>
                  </a:lnTo>
                  <a:lnTo>
                    <a:pt x="1102" y="176"/>
                  </a:lnTo>
                  <a:lnTo>
                    <a:pt x="1102" y="96"/>
                  </a:lnTo>
                  <a:close/>
                  <a:moveTo>
                    <a:pt x="902" y="96"/>
                  </a:moveTo>
                  <a:lnTo>
                    <a:pt x="902" y="96"/>
                  </a:lnTo>
                  <a:lnTo>
                    <a:pt x="904" y="88"/>
                  </a:lnTo>
                  <a:lnTo>
                    <a:pt x="908" y="82"/>
                  </a:lnTo>
                  <a:lnTo>
                    <a:pt x="916" y="76"/>
                  </a:lnTo>
                  <a:lnTo>
                    <a:pt x="924" y="74"/>
                  </a:lnTo>
                  <a:lnTo>
                    <a:pt x="966" y="74"/>
                  </a:lnTo>
                  <a:lnTo>
                    <a:pt x="966" y="74"/>
                  </a:lnTo>
                  <a:lnTo>
                    <a:pt x="974" y="76"/>
                  </a:lnTo>
                  <a:lnTo>
                    <a:pt x="980" y="82"/>
                  </a:lnTo>
                  <a:lnTo>
                    <a:pt x="984" y="88"/>
                  </a:lnTo>
                  <a:lnTo>
                    <a:pt x="986" y="96"/>
                  </a:lnTo>
                  <a:lnTo>
                    <a:pt x="986" y="176"/>
                  </a:lnTo>
                  <a:lnTo>
                    <a:pt x="986" y="176"/>
                  </a:lnTo>
                  <a:lnTo>
                    <a:pt x="984" y="186"/>
                  </a:lnTo>
                  <a:lnTo>
                    <a:pt x="980" y="192"/>
                  </a:lnTo>
                  <a:lnTo>
                    <a:pt x="974" y="196"/>
                  </a:lnTo>
                  <a:lnTo>
                    <a:pt x="966" y="198"/>
                  </a:lnTo>
                  <a:lnTo>
                    <a:pt x="924" y="198"/>
                  </a:lnTo>
                  <a:lnTo>
                    <a:pt x="924" y="198"/>
                  </a:lnTo>
                  <a:lnTo>
                    <a:pt x="916" y="196"/>
                  </a:lnTo>
                  <a:lnTo>
                    <a:pt x="908" y="192"/>
                  </a:lnTo>
                  <a:lnTo>
                    <a:pt x="904" y="186"/>
                  </a:lnTo>
                  <a:lnTo>
                    <a:pt x="902" y="176"/>
                  </a:lnTo>
                  <a:lnTo>
                    <a:pt x="902" y="96"/>
                  </a:lnTo>
                  <a:close/>
                  <a:moveTo>
                    <a:pt x="702" y="96"/>
                  </a:moveTo>
                  <a:lnTo>
                    <a:pt x="702" y="96"/>
                  </a:lnTo>
                  <a:lnTo>
                    <a:pt x="704" y="88"/>
                  </a:lnTo>
                  <a:lnTo>
                    <a:pt x="708" y="82"/>
                  </a:lnTo>
                  <a:lnTo>
                    <a:pt x="714" y="76"/>
                  </a:lnTo>
                  <a:lnTo>
                    <a:pt x="724" y="74"/>
                  </a:lnTo>
                  <a:lnTo>
                    <a:pt x="764" y="74"/>
                  </a:lnTo>
                  <a:lnTo>
                    <a:pt x="764" y="74"/>
                  </a:lnTo>
                  <a:lnTo>
                    <a:pt x="772" y="76"/>
                  </a:lnTo>
                  <a:lnTo>
                    <a:pt x="780" y="82"/>
                  </a:lnTo>
                  <a:lnTo>
                    <a:pt x="784" y="88"/>
                  </a:lnTo>
                  <a:lnTo>
                    <a:pt x="786" y="96"/>
                  </a:lnTo>
                  <a:lnTo>
                    <a:pt x="786" y="176"/>
                  </a:lnTo>
                  <a:lnTo>
                    <a:pt x="786" y="176"/>
                  </a:lnTo>
                  <a:lnTo>
                    <a:pt x="784" y="186"/>
                  </a:lnTo>
                  <a:lnTo>
                    <a:pt x="780" y="192"/>
                  </a:lnTo>
                  <a:lnTo>
                    <a:pt x="772" y="196"/>
                  </a:lnTo>
                  <a:lnTo>
                    <a:pt x="764" y="198"/>
                  </a:lnTo>
                  <a:lnTo>
                    <a:pt x="724" y="198"/>
                  </a:lnTo>
                  <a:lnTo>
                    <a:pt x="724" y="198"/>
                  </a:lnTo>
                  <a:lnTo>
                    <a:pt x="714" y="196"/>
                  </a:lnTo>
                  <a:lnTo>
                    <a:pt x="708" y="192"/>
                  </a:lnTo>
                  <a:lnTo>
                    <a:pt x="704" y="186"/>
                  </a:lnTo>
                  <a:lnTo>
                    <a:pt x="702" y="176"/>
                  </a:lnTo>
                  <a:lnTo>
                    <a:pt x="702" y="96"/>
                  </a:lnTo>
                  <a:close/>
                  <a:moveTo>
                    <a:pt x="500" y="96"/>
                  </a:moveTo>
                  <a:lnTo>
                    <a:pt x="500" y="96"/>
                  </a:lnTo>
                  <a:lnTo>
                    <a:pt x="502" y="88"/>
                  </a:lnTo>
                  <a:lnTo>
                    <a:pt x="508" y="82"/>
                  </a:lnTo>
                  <a:lnTo>
                    <a:pt x="514" y="76"/>
                  </a:lnTo>
                  <a:lnTo>
                    <a:pt x="522" y="74"/>
                  </a:lnTo>
                  <a:lnTo>
                    <a:pt x="564" y="74"/>
                  </a:lnTo>
                  <a:lnTo>
                    <a:pt x="564" y="74"/>
                  </a:lnTo>
                  <a:lnTo>
                    <a:pt x="572" y="76"/>
                  </a:lnTo>
                  <a:lnTo>
                    <a:pt x="580" y="82"/>
                  </a:lnTo>
                  <a:lnTo>
                    <a:pt x="584" y="88"/>
                  </a:lnTo>
                  <a:lnTo>
                    <a:pt x="586" y="96"/>
                  </a:lnTo>
                  <a:lnTo>
                    <a:pt x="586" y="176"/>
                  </a:lnTo>
                  <a:lnTo>
                    <a:pt x="586" y="176"/>
                  </a:lnTo>
                  <a:lnTo>
                    <a:pt x="584" y="186"/>
                  </a:lnTo>
                  <a:lnTo>
                    <a:pt x="580" y="192"/>
                  </a:lnTo>
                  <a:lnTo>
                    <a:pt x="572" y="196"/>
                  </a:lnTo>
                  <a:lnTo>
                    <a:pt x="564" y="198"/>
                  </a:lnTo>
                  <a:lnTo>
                    <a:pt x="522" y="198"/>
                  </a:lnTo>
                  <a:lnTo>
                    <a:pt x="522" y="198"/>
                  </a:lnTo>
                  <a:lnTo>
                    <a:pt x="514" y="196"/>
                  </a:lnTo>
                  <a:lnTo>
                    <a:pt x="508" y="192"/>
                  </a:lnTo>
                  <a:lnTo>
                    <a:pt x="502" y="186"/>
                  </a:lnTo>
                  <a:lnTo>
                    <a:pt x="500" y="176"/>
                  </a:lnTo>
                  <a:lnTo>
                    <a:pt x="500" y="96"/>
                  </a:lnTo>
                  <a:close/>
                  <a:moveTo>
                    <a:pt x="300" y="96"/>
                  </a:moveTo>
                  <a:lnTo>
                    <a:pt x="300" y="96"/>
                  </a:lnTo>
                  <a:lnTo>
                    <a:pt x="302" y="88"/>
                  </a:lnTo>
                  <a:lnTo>
                    <a:pt x="306" y="82"/>
                  </a:lnTo>
                  <a:lnTo>
                    <a:pt x="314" y="76"/>
                  </a:lnTo>
                  <a:lnTo>
                    <a:pt x="322" y="74"/>
                  </a:lnTo>
                  <a:lnTo>
                    <a:pt x="364" y="74"/>
                  </a:lnTo>
                  <a:lnTo>
                    <a:pt x="364" y="74"/>
                  </a:lnTo>
                  <a:lnTo>
                    <a:pt x="372" y="76"/>
                  </a:lnTo>
                  <a:lnTo>
                    <a:pt x="378" y="82"/>
                  </a:lnTo>
                  <a:lnTo>
                    <a:pt x="384" y="88"/>
                  </a:lnTo>
                  <a:lnTo>
                    <a:pt x="386" y="96"/>
                  </a:lnTo>
                  <a:lnTo>
                    <a:pt x="386" y="176"/>
                  </a:lnTo>
                  <a:lnTo>
                    <a:pt x="386" y="176"/>
                  </a:lnTo>
                  <a:lnTo>
                    <a:pt x="384" y="186"/>
                  </a:lnTo>
                  <a:lnTo>
                    <a:pt x="378" y="192"/>
                  </a:lnTo>
                  <a:lnTo>
                    <a:pt x="372" y="196"/>
                  </a:lnTo>
                  <a:lnTo>
                    <a:pt x="364" y="198"/>
                  </a:lnTo>
                  <a:lnTo>
                    <a:pt x="322" y="198"/>
                  </a:lnTo>
                  <a:lnTo>
                    <a:pt x="322" y="198"/>
                  </a:lnTo>
                  <a:lnTo>
                    <a:pt x="314" y="196"/>
                  </a:lnTo>
                  <a:lnTo>
                    <a:pt x="306" y="192"/>
                  </a:lnTo>
                  <a:lnTo>
                    <a:pt x="302" y="186"/>
                  </a:lnTo>
                  <a:lnTo>
                    <a:pt x="300" y="176"/>
                  </a:lnTo>
                  <a:lnTo>
                    <a:pt x="300" y="96"/>
                  </a:lnTo>
                  <a:close/>
                  <a:moveTo>
                    <a:pt x="100" y="96"/>
                  </a:moveTo>
                  <a:lnTo>
                    <a:pt x="100" y="96"/>
                  </a:lnTo>
                  <a:lnTo>
                    <a:pt x="102" y="88"/>
                  </a:lnTo>
                  <a:lnTo>
                    <a:pt x="106" y="82"/>
                  </a:lnTo>
                  <a:lnTo>
                    <a:pt x="114" y="76"/>
                  </a:lnTo>
                  <a:lnTo>
                    <a:pt x="122" y="74"/>
                  </a:lnTo>
                  <a:lnTo>
                    <a:pt x="164" y="74"/>
                  </a:lnTo>
                  <a:lnTo>
                    <a:pt x="164" y="74"/>
                  </a:lnTo>
                  <a:lnTo>
                    <a:pt x="172" y="76"/>
                  </a:lnTo>
                  <a:lnTo>
                    <a:pt x="178" y="82"/>
                  </a:lnTo>
                  <a:lnTo>
                    <a:pt x="182" y="88"/>
                  </a:lnTo>
                  <a:lnTo>
                    <a:pt x="184" y="96"/>
                  </a:lnTo>
                  <a:lnTo>
                    <a:pt x="184" y="176"/>
                  </a:lnTo>
                  <a:lnTo>
                    <a:pt x="184" y="176"/>
                  </a:lnTo>
                  <a:lnTo>
                    <a:pt x="182" y="186"/>
                  </a:lnTo>
                  <a:lnTo>
                    <a:pt x="178" y="192"/>
                  </a:lnTo>
                  <a:lnTo>
                    <a:pt x="172" y="196"/>
                  </a:lnTo>
                  <a:lnTo>
                    <a:pt x="164" y="198"/>
                  </a:lnTo>
                  <a:lnTo>
                    <a:pt x="122" y="198"/>
                  </a:lnTo>
                  <a:lnTo>
                    <a:pt x="122" y="198"/>
                  </a:lnTo>
                  <a:lnTo>
                    <a:pt x="114" y="196"/>
                  </a:lnTo>
                  <a:lnTo>
                    <a:pt x="106" y="192"/>
                  </a:lnTo>
                  <a:lnTo>
                    <a:pt x="102" y="186"/>
                  </a:lnTo>
                  <a:lnTo>
                    <a:pt x="100" y="176"/>
                  </a:lnTo>
                  <a:lnTo>
                    <a:pt x="100" y="96"/>
                  </a:lnTo>
                  <a:close/>
                  <a:moveTo>
                    <a:pt x="184" y="1382"/>
                  </a:moveTo>
                  <a:lnTo>
                    <a:pt x="184" y="1382"/>
                  </a:lnTo>
                  <a:lnTo>
                    <a:pt x="182" y="1390"/>
                  </a:lnTo>
                  <a:lnTo>
                    <a:pt x="178" y="1396"/>
                  </a:lnTo>
                  <a:lnTo>
                    <a:pt x="172" y="1402"/>
                  </a:lnTo>
                  <a:lnTo>
                    <a:pt x="164" y="1404"/>
                  </a:lnTo>
                  <a:lnTo>
                    <a:pt x="122" y="1404"/>
                  </a:lnTo>
                  <a:lnTo>
                    <a:pt x="122" y="1404"/>
                  </a:lnTo>
                  <a:lnTo>
                    <a:pt x="114" y="1402"/>
                  </a:lnTo>
                  <a:lnTo>
                    <a:pt x="106" y="1396"/>
                  </a:lnTo>
                  <a:lnTo>
                    <a:pt x="102" y="1390"/>
                  </a:lnTo>
                  <a:lnTo>
                    <a:pt x="100" y="1382"/>
                  </a:lnTo>
                  <a:lnTo>
                    <a:pt x="100" y="1302"/>
                  </a:lnTo>
                  <a:lnTo>
                    <a:pt x="100" y="1302"/>
                  </a:lnTo>
                  <a:lnTo>
                    <a:pt x="102" y="1292"/>
                  </a:lnTo>
                  <a:lnTo>
                    <a:pt x="106" y="1286"/>
                  </a:lnTo>
                  <a:lnTo>
                    <a:pt x="114" y="1282"/>
                  </a:lnTo>
                  <a:lnTo>
                    <a:pt x="122" y="1280"/>
                  </a:lnTo>
                  <a:lnTo>
                    <a:pt x="164" y="1280"/>
                  </a:lnTo>
                  <a:lnTo>
                    <a:pt x="164" y="1280"/>
                  </a:lnTo>
                  <a:lnTo>
                    <a:pt x="172" y="1282"/>
                  </a:lnTo>
                  <a:lnTo>
                    <a:pt x="178" y="1286"/>
                  </a:lnTo>
                  <a:lnTo>
                    <a:pt x="182" y="1292"/>
                  </a:lnTo>
                  <a:lnTo>
                    <a:pt x="184" y="1302"/>
                  </a:lnTo>
                  <a:lnTo>
                    <a:pt x="184" y="1382"/>
                  </a:lnTo>
                  <a:close/>
                  <a:moveTo>
                    <a:pt x="386" y="1382"/>
                  </a:moveTo>
                  <a:lnTo>
                    <a:pt x="386" y="1382"/>
                  </a:lnTo>
                  <a:lnTo>
                    <a:pt x="384" y="1390"/>
                  </a:lnTo>
                  <a:lnTo>
                    <a:pt x="378" y="1396"/>
                  </a:lnTo>
                  <a:lnTo>
                    <a:pt x="372" y="1402"/>
                  </a:lnTo>
                  <a:lnTo>
                    <a:pt x="364" y="1404"/>
                  </a:lnTo>
                  <a:lnTo>
                    <a:pt x="322" y="1404"/>
                  </a:lnTo>
                  <a:lnTo>
                    <a:pt x="322" y="1404"/>
                  </a:lnTo>
                  <a:lnTo>
                    <a:pt x="314" y="1402"/>
                  </a:lnTo>
                  <a:lnTo>
                    <a:pt x="306" y="1396"/>
                  </a:lnTo>
                  <a:lnTo>
                    <a:pt x="302" y="1390"/>
                  </a:lnTo>
                  <a:lnTo>
                    <a:pt x="300" y="1382"/>
                  </a:lnTo>
                  <a:lnTo>
                    <a:pt x="300" y="1302"/>
                  </a:lnTo>
                  <a:lnTo>
                    <a:pt x="300" y="1302"/>
                  </a:lnTo>
                  <a:lnTo>
                    <a:pt x="302" y="1292"/>
                  </a:lnTo>
                  <a:lnTo>
                    <a:pt x="306" y="1286"/>
                  </a:lnTo>
                  <a:lnTo>
                    <a:pt x="314" y="1282"/>
                  </a:lnTo>
                  <a:lnTo>
                    <a:pt x="322" y="1280"/>
                  </a:lnTo>
                  <a:lnTo>
                    <a:pt x="364" y="1280"/>
                  </a:lnTo>
                  <a:lnTo>
                    <a:pt x="364" y="1280"/>
                  </a:lnTo>
                  <a:lnTo>
                    <a:pt x="372" y="1282"/>
                  </a:lnTo>
                  <a:lnTo>
                    <a:pt x="378" y="1286"/>
                  </a:lnTo>
                  <a:lnTo>
                    <a:pt x="384" y="1292"/>
                  </a:lnTo>
                  <a:lnTo>
                    <a:pt x="386" y="1302"/>
                  </a:lnTo>
                  <a:lnTo>
                    <a:pt x="386" y="1382"/>
                  </a:lnTo>
                  <a:close/>
                  <a:moveTo>
                    <a:pt x="586" y="1382"/>
                  </a:moveTo>
                  <a:lnTo>
                    <a:pt x="586" y="1382"/>
                  </a:lnTo>
                  <a:lnTo>
                    <a:pt x="584" y="1390"/>
                  </a:lnTo>
                  <a:lnTo>
                    <a:pt x="580" y="1396"/>
                  </a:lnTo>
                  <a:lnTo>
                    <a:pt x="572" y="1402"/>
                  </a:lnTo>
                  <a:lnTo>
                    <a:pt x="564" y="1404"/>
                  </a:lnTo>
                  <a:lnTo>
                    <a:pt x="522" y="1404"/>
                  </a:lnTo>
                  <a:lnTo>
                    <a:pt x="522" y="1404"/>
                  </a:lnTo>
                  <a:lnTo>
                    <a:pt x="514" y="1402"/>
                  </a:lnTo>
                  <a:lnTo>
                    <a:pt x="508" y="1396"/>
                  </a:lnTo>
                  <a:lnTo>
                    <a:pt x="502" y="1390"/>
                  </a:lnTo>
                  <a:lnTo>
                    <a:pt x="500" y="1382"/>
                  </a:lnTo>
                  <a:lnTo>
                    <a:pt x="500" y="1302"/>
                  </a:lnTo>
                  <a:lnTo>
                    <a:pt x="500" y="1302"/>
                  </a:lnTo>
                  <a:lnTo>
                    <a:pt x="502" y="1292"/>
                  </a:lnTo>
                  <a:lnTo>
                    <a:pt x="508" y="1286"/>
                  </a:lnTo>
                  <a:lnTo>
                    <a:pt x="514" y="1282"/>
                  </a:lnTo>
                  <a:lnTo>
                    <a:pt x="522" y="1280"/>
                  </a:lnTo>
                  <a:lnTo>
                    <a:pt x="564" y="1280"/>
                  </a:lnTo>
                  <a:lnTo>
                    <a:pt x="564" y="1280"/>
                  </a:lnTo>
                  <a:lnTo>
                    <a:pt x="572" y="1282"/>
                  </a:lnTo>
                  <a:lnTo>
                    <a:pt x="580" y="1286"/>
                  </a:lnTo>
                  <a:lnTo>
                    <a:pt x="584" y="1292"/>
                  </a:lnTo>
                  <a:lnTo>
                    <a:pt x="586" y="1302"/>
                  </a:lnTo>
                  <a:lnTo>
                    <a:pt x="586" y="1382"/>
                  </a:lnTo>
                  <a:close/>
                  <a:moveTo>
                    <a:pt x="786" y="1382"/>
                  </a:moveTo>
                  <a:lnTo>
                    <a:pt x="786" y="1382"/>
                  </a:lnTo>
                  <a:lnTo>
                    <a:pt x="784" y="1390"/>
                  </a:lnTo>
                  <a:lnTo>
                    <a:pt x="780" y="1396"/>
                  </a:lnTo>
                  <a:lnTo>
                    <a:pt x="772" y="1402"/>
                  </a:lnTo>
                  <a:lnTo>
                    <a:pt x="764" y="1404"/>
                  </a:lnTo>
                  <a:lnTo>
                    <a:pt x="724" y="1404"/>
                  </a:lnTo>
                  <a:lnTo>
                    <a:pt x="724" y="1404"/>
                  </a:lnTo>
                  <a:lnTo>
                    <a:pt x="714" y="1402"/>
                  </a:lnTo>
                  <a:lnTo>
                    <a:pt x="708" y="1396"/>
                  </a:lnTo>
                  <a:lnTo>
                    <a:pt x="704" y="1390"/>
                  </a:lnTo>
                  <a:lnTo>
                    <a:pt x="702" y="1382"/>
                  </a:lnTo>
                  <a:lnTo>
                    <a:pt x="702" y="1302"/>
                  </a:lnTo>
                  <a:lnTo>
                    <a:pt x="702" y="1302"/>
                  </a:lnTo>
                  <a:lnTo>
                    <a:pt x="704" y="1292"/>
                  </a:lnTo>
                  <a:lnTo>
                    <a:pt x="708" y="1286"/>
                  </a:lnTo>
                  <a:lnTo>
                    <a:pt x="714" y="1282"/>
                  </a:lnTo>
                  <a:lnTo>
                    <a:pt x="724" y="1280"/>
                  </a:lnTo>
                  <a:lnTo>
                    <a:pt x="764" y="1280"/>
                  </a:lnTo>
                  <a:lnTo>
                    <a:pt x="764" y="1280"/>
                  </a:lnTo>
                  <a:lnTo>
                    <a:pt x="772" y="1282"/>
                  </a:lnTo>
                  <a:lnTo>
                    <a:pt x="780" y="1286"/>
                  </a:lnTo>
                  <a:lnTo>
                    <a:pt x="784" y="1292"/>
                  </a:lnTo>
                  <a:lnTo>
                    <a:pt x="786" y="1302"/>
                  </a:lnTo>
                  <a:lnTo>
                    <a:pt x="786" y="1382"/>
                  </a:lnTo>
                  <a:close/>
                  <a:moveTo>
                    <a:pt x="986" y="1382"/>
                  </a:moveTo>
                  <a:lnTo>
                    <a:pt x="986" y="1382"/>
                  </a:lnTo>
                  <a:lnTo>
                    <a:pt x="984" y="1390"/>
                  </a:lnTo>
                  <a:lnTo>
                    <a:pt x="980" y="1396"/>
                  </a:lnTo>
                  <a:lnTo>
                    <a:pt x="974" y="1402"/>
                  </a:lnTo>
                  <a:lnTo>
                    <a:pt x="966" y="1404"/>
                  </a:lnTo>
                  <a:lnTo>
                    <a:pt x="924" y="1404"/>
                  </a:lnTo>
                  <a:lnTo>
                    <a:pt x="924" y="1404"/>
                  </a:lnTo>
                  <a:lnTo>
                    <a:pt x="916" y="1402"/>
                  </a:lnTo>
                  <a:lnTo>
                    <a:pt x="908" y="1396"/>
                  </a:lnTo>
                  <a:lnTo>
                    <a:pt x="904" y="1390"/>
                  </a:lnTo>
                  <a:lnTo>
                    <a:pt x="902" y="1382"/>
                  </a:lnTo>
                  <a:lnTo>
                    <a:pt x="902" y="1302"/>
                  </a:lnTo>
                  <a:lnTo>
                    <a:pt x="902" y="1302"/>
                  </a:lnTo>
                  <a:lnTo>
                    <a:pt x="904" y="1292"/>
                  </a:lnTo>
                  <a:lnTo>
                    <a:pt x="908" y="1286"/>
                  </a:lnTo>
                  <a:lnTo>
                    <a:pt x="916" y="1282"/>
                  </a:lnTo>
                  <a:lnTo>
                    <a:pt x="924" y="1280"/>
                  </a:lnTo>
                  <a:lnTo>
                    <a:pt x="966" y="1280"/>
                  </a:lnTo>
                  <a:lnTo>
                    <a:pt x="966" y="1280"/>
                  </a:lnTo>
                  <a:lnTo>
                    <a:pt x="974" y="1282"/>
                  </a:lnTo>
                  <a:lnTo>
                    <a:pt x="980" y="1286"/>
                  </a:lnTo>
                  <a:lnTo>
                    <a:pt x="984" y="1292"/>
                  </a:lnTo>
                  <a:lnTo>
                    <a:pt x="986" y="1302"/>
                  </a:lnTo>
                  <a:lnTo>
                    <a:pt x="986" y="1382"/>
                  </a:lnTo>
                  <a:close/>
                  <a:moveTo>
                    <a:pt x="1188" y="1382"/>
                  </a:moveTo>
                  <a:lnTo>
                    <a:pt x="1188" y="1382"/>
                  </a:lnTo>
                  <a:lnTo>
                    <a:pt x="1186" y="1390"/>
                  </a:lnTo>
                  <a:lnTo>
                    <a:pt x="1180" y="1396"/>
                  </a:lnTo>
                  <a:lnTo>
                    <a:pt x="1174" y="1402"/>
                  </a:lnTo>
                  <a:lnTo>
                    <a:pt x="1166" y="1404"/>
                  </a:lnTo>
                  <a:lnTo>
                    <a:pt x="1124" y="1404"/>
                  </a:lnTo>
                  <a:lnTo>
                    <a:pt x="1124" y="1404"/>
                  </a:lnTo>
                  <a:lnTo>
                    <a:pt x="1116" y="1402"/>
                  </a:lnTo>
                  <a:lnTo>
                    <a:pt x="1108" y="1396"/>
                  </a:lnTo>
                  <a:lnTo>
                    <a:pt x="1104" y="1390"/>
                  </a:lnTo>
                  <a:lnTo>
                    <a:pt x="1102" y="1382"/>
                  </a:lnTo>
                  <a:lnTo>
                    <a:pt x="1102" y="1302"/>
                  </a:lnTo>
                  <a:lnTo>
                    <a:pt x="1102" y="1302"/>
                  </a:lnTo>
                  <a:lnTo>
                    <a:pt x="1104" y="1292"/>
                  </a:lnTo>
                  <a:lnTo>
                    <a:pt x="1108" y="1286"/>
                  </a:lnTo>
                  <a:lnTo>
                    <a:pt x="1116" y="1282"/>
                  </a:lnTo>
                  <a:lnTo>
                    <a:pt x="1124" y="1280"/>
                  </a:lnTo>
                  <a:lnTo>
                    <a:pt x="1166" y="1280"/>
                  </a:lnTo>
                  <a:lnTo>
                    <a:pt x="1166" y="1280"/>
                  </a:lnTo>
                  <a:lnTo>
                    <a:pt x="1174" y="1282"/>
                  </a:lnTo>
                  <a:lnTo>
                    <a:pt x="1180" y="1286"/>
                  </a:lnTo>
                  <a:lnTo>
                    <a:pt x="1186" y="1292"/>
                  </a:lnTo>
                  <a:lnTo>
                    <a:pt x="1188" y="1302"/>
                  </a:lnTo>
                  <a:lnTo>
                    <a:pt x="1188" y="1382"/>
                  </a:lnTo>
                  <a:close/>
                  <a:moveTo>
                    <a:pt x="1388" y="1382"/>
                  </a:moveTo>
                  <a:lnTo>
                    <a:pt x="1388" y="1382"/>
                  </a:lnTo>
                  <a:lnTo>
                    <a:pt x="1386" y="1390"/>
                  </a:lnTo>
                  <a:lnTo>
                    <a:pt x="1382" y="1396"/>
                  </a:lnTo>
                  <a:lnTo>
                    <a:pt x="1374" y="1402"/>
                  </a:lnTo>
                  <a:lnTo>
                    <a:pt x="1366" y="1404"/>
                  </a:lnTo>
                  <a:lnTo>
                    <a:pt x="1324" y="1404"/>
                  </a:lnTo>
                  <a:lnTo>
                    <a:pt x="1324" y="1404"/>
                  </a:lnTo>
                  <a:lnTo>
                    <a:pt x="1316" y="1402"/>
                  </a:lnTo>
                  <a:lnTo>
                    <a:pt x="1310" y="1396"/>
                  </a:lnTo>
                  <a:lnTo>
                    <a:pt x="1304" y="1390"/>
                  </a:lnTo>
                  <a:lnTo>
                    <a:pt x="1302" y="1382"/>
                  </a:lnTo>
                  <a:lnTo>
                    <a:pt x="1302" y="1302"/>
                  </a:lnTo>
                  <a:lnTo>
                    <a:pt x="1302" y="1302"/>
                  </a:lnTo>
                  <a:lnTo>
                    <a:pt x="1304" y="1292"/>
                  </a:lnTo>
                  <a:lnTo>
                    <a:pt x="1310" y="1286"/>
                  </a:lnTo>
                  <a:lnTo>
                    <a:pt x="1316" y="1282"/>
                  </a:lnTo>
                  <a:lnTo>
                    <a:pt x="1324" y="1280"/>
                  </a:lnTo>
                  <a:lnTo>
                    <a:pt x="1366" y="1280"/>
                  </a:lnTo>
                  <a:lnTo>
                    <a:pt x="1366" y="1280"/>
                  </a:lnTo>
                  <a:lnTo>
                    <a:pt x="1374" y="1282"/>
                  </a:lnTo>
                  <a:lnTo>
                    <a:pt x="1382" y="1286"/>
                  </a:lnTo>
                  <a:lnTo>
                    <a:pt x="1386" y="1292"/>
                  </a:lnTo>
                  <a:lnTo>
                    <a:pt x="1388" y="1302"/>
                  </a:lnTo>
                  <a:lnTo>
                    <a:pt x="1388" y="1382"/>
                  </a:lnTo>
                  <a:close/>
                  <a:moveTo>
                    <a:pt x="1588" y="1382"/>
                  </a:moveTo>
                  <a:lnTo>
                    <a:pt x="1588" y="1382"/>
                  </a:lnTo>
                  <a:lnTo>
                    <a:pt x="1586" y="1390"/>
                  </a:lnTo>
                  <a:lnTo>
                    <a:pt x="1582" y="1396"/>
                  </a:lnTo>
                  <a:lnTo>
                    <a:pt x="1574" y="1402"/>
                  </a:lnTo>
                  <a:lnTo>
                    <a:pt x="1566" y="1404"/>
                  </a:lnTo>
                  <a:lnTo>
                    <a:pt x="1526" y="1404"/>
                  </a:lnTo>
                  <a:lnTo>
                    <a:pt x="1526" y="1404"/>
                  </a:lnTo>
                  <a:lnTo>
                    <a:pt x="1516" y="1402"/>
                  </a:lnTo>
                  <a:lnTo>
                    <a:pt x="1510" y="1396"/>
                  </a:lnTo>
                  <a:lnTo>
                    <a:pt x="1506" y="1390"/>
                  </a:lnTo>
                  <a:lnTo>
                    <a:pt x="1504" y="1382"/>
                  </a:lnTo>
                  <a:lnTo>
                    <a:pt x="1504" y="1302"/>
                  </a:lnTo>
                  <a:lnTo>
                    <a:pt x="1504" y="1302"/>
                  </a:lnTo>
                  <a:lnTo>
                    <a:pt x="1506" y="1292"/>
                  </a:lnTo>
                  <a:lnTo>
                    <a:pt x="1510" y="1286"/>
                  </a:lnTo>
                  <a:lnTo>
                    <a:pt x="1516" y="1282"/>
                  </a:lnTo>
                  <a:lnTo>
                    <a:pt x="1526" y="1280"/>
                  </a:lnTo>
                  <a:lnTo>
                    <a:pt x="1566" y="1280"/>
                  </a:lnTo>
                  <a:lnTo>
                    <a:pt x="1566" y="1280"/>
                  </a:lnTo>
                  <a:lnTo>
                    <a:pt x="1574" y="1282"/>
                  </a:lnTo>
                  <a:lnTo>
                    <a:pt x="1582" y="1286"/>
                  </a:lnTo>
                  <a:lnTo>
                    <a:pt x="1586" y="1292"/>
                  </a:lnTo>
                  <a:lnTo>
                    <a:pt x="1588" y="1302"/>
                  </a:lnTo>
                  <a:lnTo>
                    <a:pt x="1588" y="1382"/>
                  </a:lnTo>
                  <a:close/>
                  <a:moveTo>
                    <a:pt x="1600" y="1246"/>
                  </a:moveTo>
                  <a:lnTo>
                    <a:pt x="1600" y="1258"/>
                  </a:lnTo>
                  <a:lnTo>
                    <a:pt x="1600" y="1258"/>
                  </a:lnTo>
                  <a:lnTo>
                    <a:pt x="1598" y="1262"/>
                  </a:lnTo>
                  <a:lnTo>
                    <a:pt x="1596" y="1264"/>
                  </a:lnTo>
                  <a:lnTo>
                    <a:pt x="1594" y="1266"/>
                  </a:lnTo>
                  <a:lnTo>
                    <a:pt x="1590" y="1268"/>
                  </a:lnTo>
                  <a:lnTo>
                    <a:pt x="84" y="1268"/>
                  </a:lnTo>
                  <a:lnTo>
                    <a:pt x="84" y="1268"/>
                  </a:lnTo>
                  <a:lnTo>
                    <a:pt x="80" y="1266"/>
                  </a:lnTo>
                  <a:lnTo>
                    <a:pt x="78" y="1264"/>
                  </a:lnTo>
                  <a:lnTo>
                    <a:pt x="76" y="1262"/>
                  </a:lnTo>
                  <a:lnTo>
                    <a:pt x="74" y="1258"/>
                  </a:lnTo>
                  <a:lnTo>
                    <a:pt x="74" y="1246"/>
                  </a:lnTo>
                  <a:lnTo>
                    <a:pt x="74" y="234"/>
                  </a:lnTo>
                  <a:lnTo>
                    <a:pt x="74" y="234"/>
                  </a:lnTo>
                  <a:lnTo>
                    <a:pt x="74" y="234"/>
                  </a:lnTo>
                  <a:lnTo>
                    <a:pt x="76" y="230"/>
                  </a:lnTo>
                  <a:lnTo>
                    <a:pt x="76" y="228"/>
                  </a:lnTo>
                  <a:lnTo>
                    <a:pt x="76" y="228"/>
                  </a:lnTo>
                  <a:lnTo>
                    <a:pt x="80" y="226"/>
                  </a:lnTo>
                  <a:lnTo>
                    <a:pt x="84" y="224"/>
                  </a:lnTo>
                  <a:lnTo>
                    <a:pt x="1590" y="224"/>
                  </a:lnTo>
                  <a:lnTo>
                    <a:pt x="1590" y="224"/>
                  </a:lnTo>
                  <a:lnTo>
                    <a:pt x="1594" y="226"/>
                  </a:lnTo>
                  <a:lnTo>
                    <a:pt x="1596" y="228"/>
                  </a:lnTo>
                  <a:lnTo>
                    <a:pt x="1596" y="228"/>
                  </a:lnTo>
                  <a:lnTo>
                    <a:pt x="1598" y="230"/>
                  </a:lnTo>
                  <a:lnTo>
                    <a:pt x="1600" y="234"/>
                  </a:lnTo>
                  <a:lnTo>
                    <a:pt x="1600" y="234"/>
                  </a:lnTo>
                  <a:lnTo>
                    <a:pt x="1600" y="1246"/>
                  </a:lnTo>
                  <a:close/>
                </a:path>
              </a:pathLst>
            </a:custGeom>
            <a:solidFill>
              <a:srgbClr val="000000"/>
            </a:solidFill>
            <a:ln w="9525">
              <a:noFill/>
              <a:round/>
              <a:headEnd/>
              <a:tailEnd/>
            </a:ln>
          </p:spPr>
          <p:txBody>
            <a:bodyPr/>
            <a:lstStyle/>
            <a:p>
              <a:pPr>
                <a:defRPr/>
              </a:pPr>
              <a:endParaRPr lang="da-DK">
                <a:ea typeface="ＭＳ Ｐゴシック" pitchFamily="-97" charset="-128"/>
              </a:endParaRPr>
            </a:p>
          </p:txBody>
        </p:sp>
        <p:sp>
          <p:nvSpPr>
            <p:cNvPr id="702" name="Freeform 1014"/>
            <p:cNvSpPr>
              <a:spLocks/>
            </p:cNvSpPr>
            <p:nvPr/>
          </p:nvSpPr>
          <p:spPr bwMode="auto">
            <a:xfrm>
              <a:off x="9155113" y="-1773238"/>
              <a:ext cx="12700" cy="19050"/>
            </a:xfrm>
            <a:custGeom>
              <a:avLst/>
              <a:gdLst/>
              <a:ahLst/>
              <a:cxnLst>
                <a:cxn ang="0">
                  <a:pos x="0" y="12"/>
                </a:cxn>
                <a:cxn ang="0">
                  <a:pos x="8" y="12"/>
                </a:cxn>
                <a:cxn ang="0">
                  <a:pos x="4" y="0"/>
                </a:cxn>
                <a:cxn ang="0">
                  <a:pos x="0" y="12"/>
                </a:cxn>
              </a:cxnLst>
              <a:rect l="0" t="0" r="r" b="b"/>
              <a:pathLst>
                <a:path w="8" h="12">
                  <a:moveTo>
                    <a:pt x="0" y="12"/>
                  </a:moveTo>
                  <a:lnTo>
                    <a:pt x="8" y="12"/>
                  </a:lnTo>
                  <a:lnTo>
                    <a:pt x="4" y="0"/>
                  </a:lnTo>
                  <a:lnTo>
                    <a:pt x="0" y="12"/>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703" name="Freeform 1015"/>
            <p:cNvSpPr>
              <a:spLocks/>
            </p:cNvSpPr>
            <p:nvPr/>
          </p:nvSpPr>
          <p:spPr bwMode="auto">
            <a:xfrm>
              <a:off x="9075738" y="-1738313"/>
              <a:ext cx="50800" cy="28575"/>
            </a:xfrm>
            <a:custGeom>
              <a:avLst/>
              <a:gdLst/>
              <a:ahLst/>
              <a:cxnLst>
                <a:cxn ang="0">
                  <a:pos x="4" y="16"/>
                </a:cxn>
                <a:cxn ang="0">
                  <a:pos x="32" y="8"/>
                </a:cxn>
                <a:cxn ang="0">
                  <a:pos x="4" y="2"/>
                </a:cxn>
                <a:cxn ang="0">
                  <a:pos x="0" y="0"/>
                </a:cxn>
                <a:cxn ang="0">
                  <a:pos x="0" y="18"/>
                </a:cxn>
                <a:cxn ang="0">
                  <a:pos x="4" y="16"/>
                </a:cxn>
              </a:cxnLst>
              <a:rect l="0" t="0" r="r" b="b"/>
              <a:pathLst>
                <a:path w="32" h="18">
                  <a:moveTo>
                    <a:pt x="4" y="16"/>
                  </a:moveTo>
                  <a:lnTo>
                    <a:pt x="32" y="8"/>
                  </a:lnTo>
                  <a:lnTo>
                    <a:pt x="4" y="2"/>
                  </a:lnTo>
                  <a:lnTo>
                    <a:pt x="0" y="0"/>
                  </a:lnTo>
                  <a:lnTo>
                    <a:pt x="0" y="18"/>
                  </a:lnTo>
                  <a:lnTo>
                    <a:pt x="4" y="1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04" name="Freeform 1016"/>
            <p:cNvSpPr>
              <a:spLocks/>
            </p:cNvSpPr>
            <p:nvPr/>
          </p:nvSpPr>
          <p:spPr bwMode="auto">
            <a:xfrm>
              <a:off x="9104313" y="-1782763"/>
              <a:ext cx="31750" cy="44450"/>
            </a:xfrm>
            <a:custGeom>
              <a:avLst/>
              <a:gdLst/>
              <a:ahLst/>
              <a:cxnLst>
                <a:cxn ang="0">
                  <a:pos x="14" y="20"/>
                </a:cxn>
                <a:cxn ang="0">
                  <a:pos x="14" y="20"/>
                </a:cxn>
                <a:cxn ang="0">
                  <a:pos x="16" y="16"/>
                </a:cxn>
                <a:cxn ang="0">
                  <a:pos x="16" y="16"/>
                </a:cxn>
                <a:cxn ang="0">
                  <a:pos x="18" y="12"/>
                </a:cxn>
                <a:cxn ang="0">
                  <a:pos x="18" y="12"/>
                </a:cxn>
                <a:cxn ang="0">
                  <a:pos x="20" y="8"/>
                </a:cxn>
                <a:cxn ang="0">
                  <a:pos x="20" y="8"/>
                </a:cxn>
                <a:cxn ang="0">
                  <a:pos x="18" y="4"/>
                </a:cxn>
                <a:cxn ang="0">
                  <a:pos x="18" y="2"/>
                </a:cxn>
                <a:cxn ang="0">
                  <a:pos x="18" y="2"/>
                </a:cxn>
                <a:cxn ang="0">
                  <a:pos x="14" y="0"/>
                </a:cxn>
                <a:cxn ang="0">
                  <a:pos x="10" y="0"/>
                </a:cxn>
                <a:cxn ang="0">
                  <a:pos x="10" y="0"/>
                </a:cxn>
                <a:cxn ang="0">
                  <a:pos x="4" y="2"/>
                </a:cxn>
                <a:cxn ang="0">
                  <a:pos x="4" y="2"/>
                </a:cxn>
                <a:cxn ang="0">
                  <a:pos x="2" y="4"/>
                </a:cxn>
                <a:cxn ang="0">
                  <a:pos x="2" y="8"/>
                </a:cxn>
                <a:cxn ang="0">
                  <a:pos x="6" y="10"/>
                </a:cxn>
                <a:cxn ang="0">
                  <a:pos x="6" y="10"/>
                </a:cxn>
                <a:cxn ang="0">
                  <a:pos x="8" y="6"/>
                </a:cxn>
                <a:cxn ang="0">
                  <a:pos x="8" y="6"/>
                </a:cxn>
                <a:cxn ang="0">
                  <a:pos x="10" y="4"/>
                </a:cxn>
                <a:cxn ang="0">
                  <a:pos x="10" y="4"/>
                </a:cxn>
                <a:cxn ang="0">
                  <a:pos x="14" y="6"/>
                </a:cxn>
                <a:cxn ang="0">
                  <a:pos x="14" y="6"/>
                </a:cxn>
                <a:cxn ang="0">
                  <a:pos x="14" y="8"/>
                </a:cxn>
                <a:cxn ang="0">
                  <a:pos x="14" y="8"/>
                </a:cxn>
                <a:cxn ang="0">
                  <a:pos x="12" y="12"/>
                </a:cxn>
                <a:cxn ang="0">
                  <a:pos x="12" y="12"/>
                </a:cxn>
                <a:cxn ang="0">
                  <a:pos x="8" y="16"/>
                </a:cxn>
                <a:cxn ang="0">
                  <a:pos x="8" y="16"/>
                </a:cxn>
                <a:cxn ang="0">
                  <a:pos x="2" y="24"/>
                </a:cxn>
                <a:cxn ang="0">
                  <a:pos x="2" y="24"/>
                </a:cxn>
                <a:cxn ang="0">
                  <a:pos x="0" y="28"/>
                </a:cxn>
                <a:cxn ang="0">
                  <a:pos x="20" y="28"/>
                </a:cxn>
                <a:cxn ang="0">
                  <a:pos x="20" y="24"/>
                </a:cxn>
                <a:cxn ang="0">
                  <a:pos x="8" y="24"/>
                </a:cxn>
                <a:cxn ang="0">
                  <a:pos x="8" y="24"/>
                </a:cxn>
                <a:cxn ang="0">
                  <a:pos x="10" y="22"/>
                </a:cxn>
                <a:cxn ang="0">
                  <a:pos x="10" y="22"/>
                </a:cxn>
                <a:cxn ang="0">
                  <a:pos x="14" y="20"/>
                </a:cxn>
                <a:cxn ang="0">
                  <a:pos x="14" y="20"/>
                </a:cxn>
              </a:cxnLst>
              <a:rect l="0" t="0" r="r" b="b"/>
              <a:pathLst>
                <a:path w="20" h="28">
                  <a:moveTo>
                    <a:pt x="14" y="20"/>
                  </a:moveTo>
                  <a:lnTo>
                    <a:pt x="14" y="20"/>
                  </a:lnTo>
                  <a:lnTo>
                    <a:pt x="16" y="16"/>
                  </a:lnTo>
                  <a:lnTo>
                    <a:pt x="16" y="16"/>
                  </a:lnTo>
                  <a:lnTo>
                    <a:pt x="18" y="12"/>
                  </a:lnTo>
                  <a:lnTo>
                    <a:pt x="18" y="12"/>
                  </a:lnTo>
                  <a:lnTo>
                    <a:pt x="20" y="8"/>
                  </a:lnTo>
                  <a:lnTo>
                    <a:pt x="20" y="8"/>
                  </a:lnTo>
                  <a:lnTo>
                    <a:pt x="18" y="4"/>
                  </a:lnTo>
                  <a:lnTo>
                    <a:pt x="18" y="2"/>
                  </a:lnTo>
                  <a:lnTo>
                    <a:pt x="18" y="2"/>
                  </a:lnTo>
                  <a:lnTo>
                    <a:pt x="14" y="0"/>
                  </a:lnTo>
                  <a:lnTo>
                    <a:pt x="10" y="0"/>
                  </a:lnTo>
                  <a:lnTo>
                    <a:pt x="10" y="0"/>
                  </a:lnTo>
                  <a:lnTo>
                    <a:pt x="4" y="2"/>
                  </a:lnTo>
                  <a:lnTo>
                    <a:pt x="4" y="2"/>
                  </a:lnTo>
                  <a:lnTo>
                    <a:pt x="2" y="4"/>
                  </a:lnTo>
                  <a:lnTo>
                    <a:pt x="2" y="8"/>
                  </a:lnTo>
                  <a:lnTo>
                    <a:pt x="6" y="10"/>
                  </a:lnTo>
                  <a:lnTo>
                    <a:pt x="6" y="10"/>
                  </a:lnTo>
                  <a:lnTo>
                    <a:pt x="8" y="6"/>
                  </a:lnTo>
                  <a:lnTo>
                    <a:pt x="8" y="6"/>
                  </a:lnTo>
                  <a:lnTo>
                    <a:pt x="10" y="4"/>
                  </a:lnTo>
                  <a:lnTo>
                    <a:pt x="10" y="4"/>
                  </a:lnTo>
                  <a:lnTo>
                    <a:pt x="14" y="6"/>
                  </a:lnTo>
                  <a:lnTo>
                    <a:pt x="14" y="6"/>
                  </a:lnTo>
                  <a:lnTo>
                    <a:pt x="14" y="8"/>
                  </a:lnTo>
                  <a:lnTo>
                    <a:pt x="14" y="8"/>
                  </a:lnTo>
                  <a:lnTo>
                    <a:pt x="12" y="12"/>
                  </a:lnTo>
                  <a:lnTo>
                    <a:pt x="12" y="12"/>
                  </a:lnTo>
                  <a:lnTo>
                    <a:pt x="8" y="16"/>
                  </a:lnTo>
                  <a:lnTo>
                    <a:pt x="8" y="16"/>
                  </a:lnTo>
                  <a:lnTo>
                    <a:pt x="2" y="24"/>
                  </a:lnTo>
                  <a:lnTo>
                    <a:pt x="2" y="24"/>
                  </a:lnTo>
                  <a:lnTo>
                    <a:pt x="0" y="28"/>
                  </a:lnTo>
                  <a:lnTo>
                    <a:pt x="20" y="28"/>
                  </a:lnTo>
                  <a:lnTo>
                    <a:pt x="20" y="24"/>
                  </a:lnTo>
                  <a:lnTo>
                    <a:pt x="8" y="24"/>
                  </a:lnTo>
                  <a:lnTo>
                    <a:pt x="8" y="24"/>
                  </a:lnTo>
                  <a:lnTo>
                    <a:pt x="10" y="22"/>
                  </a:lnTo>
                  <a:lnTo>
                    <a:pt x="10" y="22"/>
                  </a:lnTo>
                  <a:lnTo>
                    <a:pt x="14" y="20"/>
                  </a:lnTo>
                  <a:lnTo>
                    <a:pt x="14"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05" name="Freeform 1017"/>
            <p:cNvSpPr>
              <a:spLocks noEditPoints="1"/>
            </p:cNvSpPr>
            <p:nvPr/>
          </p:nvSpPr>
          <p:spPr bwMode="auto">
            <a:xfrm>
              <a:off x="9139238" y="-1782763"/>
              <a:ext cx="44450" cy="44450"/>
            </a:xfrm>
            <a:custGeom>
              <a:avLst/>
              <a:gdLst/>
              <a:ahLst/>
              <a:cxnLst>
                <a:cxn ang="0">
                  <a:pos x="10" y="0"/>
                </a:cxn>
                <a:cxn ang="0">
                  <a:pos x="0" y="28"/>
                </a:cxn>
                <a:cxn ang="0">
                  <a:pos x="6" y="28"/>
                </a:cxn>
                <a:cxn ang="0">
                  <a:pos x="8" y="22"/>
                </a:cxn>
                <a:cxn ang="0">
                  <a:pos x="18" y="22"/>
                </a:cxn>
                <a:cxn ang="0">
                  <a:pos x="22" y="28"/>
                </a:cxn>
                <a:cxn ang="0">
                  <a:pos x="28" y="28"/>
                </a:cxn>
                <a:cxn ang="0">
                  <a:pos x="16" y="0"/>
                </a:cxn>
                <a:cxn ang="0">
                  <a:pos x="10" y="0"/>
                </a:cxn>
                <a:cxn ang="0">
                  <a:pos x="10" y="18"/>
                </a:cxn>
                <a:cxn ang="0">
                  <a:pos x="14" y="6"/>
                </a:cxn>
                <a:cxn ang="0">
                  <a:pos x="18" y="18"/>
                </a:cxn>
                <a:cxn ang="0">
                  <a:pos x="10" y="18"/>
                </a:cxn>
              </a:cxnLst>
              <a:rect l="0" t="0" r="r" b="b"/>
              <a:pathLst>
                <a:path w="28" h="28">
                  <a:moveTo>
                    <a:pt x="10" y="0"/>
                  </a:moveTo>
                  <a:lnTo>
                    <a:pt x="0" y="28"/>
                  </a:lnTo>
                  <a:lnTo>
                    <a:pt x="6" y="28"/>
                  </a:lnTo>
                  <a:lnTo>
                    <a:pt x="8" y="22"/>
                  </a:lnTo>
                  <a:lnTo>
                    <a:pt x="18" y="22"/>
                  </a:lnTo>
                  <a:lnTo>
                    <a:pt x="22" y="28"/>
                  </a:lnTo>
                  <a:lnTo>
                    <a:pt x="28" y="28"/>
                  </a:lnTo>
                  <a:lnTo>
                    <a:pt x="16" y="0"/>
                  </a:lnTo>
                  <a:lnTo>
                    <a:pt x="10" y="0"/>
                  </a:lnTo>
                  <a:close/>
                  <a:moveTo>
                    <a:pt x="10" y="18"/>
                  </a:moveTo>
                  <a:lnTo>
                    <a:pt x="14" y="6"/>
                  </a:lnTo>
                  <a:lnTo>
                    <a:pt x="18" y="18"/>
                  </a:lnTo>
                  <a:lnTo>
                    <a:pt x="10" y="1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06" name="Freeform 1018"/>
            <p:cNvSpPr>
              <a:spLocks/>
            </p:cNvSpPr>
            <p:nvPr/>
          </p:nvSpPr>
          <p:spPr bwMode="auto">
            <a:xfrm>
              <a:off x="10679113" y="-1747838"/>
              <a:ext cx="82550" cy="47625"/>
            </a:xfrm>
            <a:custGeom>
              <a:avLst/>
              <a:gdLst/>
              <a:ahLst/>
              <a:cxnLst>
                <a:cxn ang="0">
                  <a:pos x="0" y="0"/>
                </a:cxn>
                <a:cxn ang="0">
                  <a:pos x="0" y="14"/>
                </a:cxn>
                <a:cxn ang="0">
                  <a:pos x="0" y="30"/>
                </a:cxn>
                <a:cxn ang="0">
                  <a:pos x="26" y="22"/>
                </a:cxn>
                <a:cxn ang="0">
                  <a:pos x="52" y="14"/>
                </a:cxn>
                <a:cxn ang="0">
                  <a:pos x="26" y="8"/>
                </a:cxn>
                <a:cxn ang="0">
                  <a:pos x="0" y="0"/>
                </a:cxn>
              </a:cxnLst>
              <a:rect l="0" t="0" r="r" b="b"/>
              <a:pathLst>
                <a:path w="52" h="30">
                  <a:moveTo>
                    <a:pt x="0" y="0"/>
                  </a:moveTo>
                  <a:lnTo>
                    <a:pt x="0" y="14"/>
                  </a:lnTo>
                  <a:lnTo>
                    <a:pt x="0" y="30"/>
                  </a:lnTo>
                  <a:lnTo>
                    <a:pt x="26" y="22"/>
                  </a:lnTo>
                  <a:lnTo>
                    <a:pt x="52" y="14"/>
                  </a:lnTo>
                  <a:lnTo>
                    <a:pt x="26" y="8"/>
                  </a:lnTo>
                  <a:lnTo>
                    <a:pt x="0"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07" name="Freeform 1019"/>
            <p:cNvSpPr>
              <a:spLocks/>
            </p:cNvSpPr>
            <p:nvPr/>
          </p:nvSpPr>
          <p:spPr bwMode="auto">
            <a:xfrm>
              <a:off x="10742613" y="-1782763"/>
              <a:ext cx="31750" cy="47625"/>
            </a:xfrm>
            <a:custGeom>
              <a:avLst/>
              <a:gdLst/>
              <a:ahLst/>
              <a:cxnLst>
                <a:cxn ang="0">
                  <a:pos x="14" y="14"/>
                </a:cxn>
                <a:cxn ang="0">
                  <a:pos x="14" y="14"/>
                </a:cxn>
                <a:cxn ang="0">
                  <a:pos x="18" y="10"/>
                </a:cxn>
                <a:cxn ang="0">
                  <a:pos x="18" y="8"/>
                </a:cxn>
                <a:cxn ang="0">
                  <a:pos x="18" y="8"/>
                </a:cxn>
                <a:cxn ang="0">
                  <a:pos x="16" y="2"/>
                </a:cxn>
                <a:cxn ang="0">
                  <a:pos x="16" y="2"/>
                </a:cxn>
                <a:cxn ang="0">
                  <a:pos x="14" y="0"/>
                </a:cxn>
                <a:cxn ang="0">
                  <a:pos x="10" y="0"/>
                </a:cxn>
                <a:cxn ang="0">
                  <a:pos x="10" y="0"/>
                </a:cxn>
                <a:cxn ang="0">
                  <a:pos x="6" y="2"/>
                </a:cxn>
                <a:cxn ang="0">
                  <a:pos x="6" y="2"/>
                </a:cxn>
                <a:cxn ang="0">
                  <a:pos x="2" y="4"/>
                </a:cxn>
                <a:cxn ang="0">
                  <a:pos x="2" y="4"/>
                </a:cxn>
                <a:cxn ang="0">
                  <a:pos x="2" y="8"/>
                </a:cxn>
                <a:cxn ang="0">
                  <a:pos x="6" y="8"/>
                </a:cxn>
                <a:cxn ang="0">
                  <a:pos x="6" y="8"/>
                </a:cxn>
                <a:cxn ang="0">
                  <a:pos x="8" y="6"/>
                </a:cxn>
                <a:cxn ang="0">
                  <a:pos x="8" y="6"/>
                </a:cxn>
                <a:cxn ang="0">
                  <a:pos x="10" y="4"/>
                </a:cxn>
                <a:cxn ang="0">
                  <a:pos x="10" y="4"/>
                </a:cxn>
                <a:cxn ang="0">
                  <a:pos x="12" y="6"/>
                </a:cxn>
                <a:cxn ang="0">
                  <a:pos x="12" y="6"/>
                </a:cxn>
                <a:cxn ang="0">
                  <a:pos x="12" y="8"/>
                </a:cxn>
                <a:cxn ang="0">
                  <a:pos x="12" y="8"/>
                </a:cxn>
                <a:cxn ang="0">
                  <a:pos x="12" y="10"/>
                </a:cxn>
                <a:cxn ang="0">
                  <a:pos x="12" y="10"/>
                </a:cxn>
                <a:cxn ang="0">
                  <a:pos x="8" y="12"/>
                </a:cxn>
                <a:cxn ang="0">
                  <a:pos x="8" y="16"/>
                </a:cxn>
                <a:cxn ang="0">
                  <a:pos x="8" y="16"/>
                </a:cxn>
                <a:cxn ang="0">
                  <a:pos x="10" y="16"/>
                </a:cxn>
                <a:cxn ang="0">
                  <a:pos x="10" y="16"/>
                </a:cxn>
                <a:cxn ang="0">
                  <a:pos x="12" y="16"/>
                </a:cxn>
                <a:cxn ang="0">
                  <a:pos x="12" y="16"/>
                </a:cxn>
                <a:cxn ang="0">
                  <a:pos x="14" y="20"/>
                </a:cxn>
                <a:cxn ang="0">
                  <a:pos x="14" y="20"/>
                </a:cxn>
                <a:cxn ang="0">
                  <a:pos x="12" y="24"/>
                </a:cxn>
                <a:cxn ang="0">
                  <a:pos x="12" y="24"/>
                </a:cxn>
                <a:cxn ang="0">
                  <a:pos x="10" y="24"/>
                </a:cxn>
                <a:cxn ang="0">
                  <a:pos x="10" y="24"/>
                </a:cxn>
                <a:cxn ang="0">
                  <a:pos x="8" y="24"/>
                </a:cxn>
                <a:cxn ang="0">
                  <a:pos x="8" y="24"/>
                </a:cxn>
                <a:cxn ang="0">
                  <a:pos x="6" y="20"/>
                </a:cxn>
                <a:cxn ang="0">
                  <a:pos x="0" y="22"/>
                </a:cxn>
                <a:cxn ang="0">
                  <a:pos x="0" y="22"/>
                </a:cxn>
                <a:cxn ang="0">
                  <a:pos x="2" y="24"/>
                </a:cxn>
                <a:cxn ang="0">
                  <a:pos x="4" y="28"/>
                </a:cxn>
                <a:cxn ang="0">
                  <a:pos x="4" y="28"/>
                </a:cxn>
                <a:cxn ang="0">
                  <a:pos x="6" y="28"/>
                </a:cxn>
                <a:cxn ang="0">
                  <a:pos x="10" y="30"/>
                </a:cxn>
                <a:cxn ang="0">
                  <a:pos x="10" y="30"/>
                </a:cxn>
                <a:cxn ang="0">
                  <a:pos x="14" y="28"/>
                </a:cxn>
                <a:cxn ang="0">
                  <a:pos x="16" y="26"/>
                </a:cxn>
                <a:cxn ang="0">
                  <a:pos x="16" y="26"/>
                </a:cxn>
                <a:cxn ang="0">
                  <a:pos x="18" y="24"/>
                </a:cxn>
                <a:cxn ang="0">
                  <a:pos x="20" y="20"/>
                </a:cxn>
                <a:cxn ang="0">
                  <a:pos x="20" y="20"/>
                </a:cxn>
                <a:cxn ang="0">
                  <a:pos x="18" y="16"/>
                </a:cxn>
                <a:cxn ang="0">
                  <a:pos x="18" y="16"/>
                </a:cxn>
                <a:cxn ang="0">
                  <a:pos x="14" y="14"/>
                </a:cxn>
                <a:cxn ang="0">
                  <a:pos x="14" y="14"/>
                </a:cxn>
              </a:cxnLst>
              <a:rect l="0" t="0" r="r" b="b"/>
              <a:pathLst>
                <a:path w="20" h="30">
                  <a:moveTo>
                    <a:pt x="14" y="14"/>
                  </a:moveTo>
                  <a:lnTo>
                    <a:pt x="14" y="14"/>
                  </a:lnTo>
                  <a:lnTo>
                    <a:pt x="18" y="10"/>
                  </a:lnTo>
                  <a:lnTo>
                    <a:pt x="18" y="8"/>
                  </a:lnTo>
                  <a:lnTo>
                    <a:pt x="18" y="8"/>
                  </a:lnTo>
                  <a:lnTo>
                    <a:pt x="16" y="2"/>
                  </a:lnTo>
                  <a:lnTo>
                    <a:pt x="16" y="2"/>
                  </a:lnTo>
                  <a:lnTo>
                    <a:pt x="14" y="0"/>
                  </a:lnTo>
                  <a:lnTo>
                    <a:pt x="10" y="0"/>
                  </a:lnTo>
                  <a:lnTo>
                    <a:pt x="10" y="0"/>
                  </a:lnTo>
                  <a:lnTo>
                    <a:pt x="6" y="2"/>
                  </a:lnTo>
                  <a:lnTo>
                    <a:pt x="6" y="2"/>
                  </a:lnTo>
                  <a:lnTo>
                    <a:pt x="2" y="4"/>
                  </a:lnTo>
                  <a:lnTo>
                    <a:pt x="2" y="4"/>
                  </a:lnTo>
                  <a:lnTo>
                    <a:pt x="2" y="8"/>
                  </a:lnTo>
                  <a:lnTo>
                    <a:pt x="6" y="8"/>
                  </a:lnTo>
                  <a:lnTo>
                    <a:pt x="6" y="8"/>
                  </a:lnTo>
                  <a:lnTo>
                    <a:pt x="8" y="6"/>
                  </a:lnTo>
                  <a:lnTo>
                    <a:pt x="8" y="6"/>
                  </a:lnTo>
                  <a:lnTo>
                    <a:pt x="10" y="4"/>
                  </a:lnTo>
                  <a:lnTo>
                    <a:pt x="10" y="4"/>
                  </a:lnTo>
                  <a:lnTo>
                    <a:pt x="12" y="6"/>
                  </a:lnTo>
                  <a:lnTo>
                    <a:pt x="12" y="6"/>
                  </a:lnTo>
                  <a:lnTo>
                    <a:pt x="12" y="8"/>
                  </a:lnTo>
                  <a:lnTo>
                    <a:pt x="12" y="8"/>
                  </a:lnTo>
                  <a:lnTo>
                    <a:pt x="12" y="10"/>
                  </a:lnTo>
                  <a:lnTo>
                    <a:pt x="12" y="10"/>
                  </a:lnTo>
                  <a:lnTo>
                    <a:pt x="8" y="12"/>
                  </a:lnTo>
                  <a:lnTo>
                    <a:pt x="8" y="16"/>
                  </a:lnTo>
                  <a:lnTo>
                    <a:pt x="8" y="16"/>
                  </a:lnTo>
                  <a:lnTo>
                    <a:pt x="10" y="16"/>
                  </a:lnTo>
                  <a:lnTo>
                    <a:pt x="10" y="16"/>
                  </a:lnTo>
                  <a:lnTo>
                    <a:pt x="12" y="16"/>
                  </a:lnTo>
                  <a:lnTo>
                    <a:pt x="12" y="16"/>
                  </a:lnTo>
                  <a:lnTo>
                    <a:pt x="14" y="20"/>
                  </a:lnTo>
                  <a:lnTo>
                    <a:pt x="14" y="20"/>
                  </a:lnTo>
                  <a:lnTo>
                    <a:pt x="12" y="24"/>
                  </a:lnTo>
                  <a:lnTo>
                    <a:pt x="12" y="24"/>
                  </a:lnTo>
                  <a:lnTo>
                    <a:pt x="10" y="24"/>
                  </a:lnTo>
                  <a:lnTo>
                    <a:pt x="10" y="24"/>
                  </a:lnTo>
                  <a:lnTo>
                    <a:pt x="8" y="24"/>
                  </a:lnTo>
                  <a:lnTo>
                    <a:pt x="8" y="24"/>
                  </a:lnTo>
                  <a:lnTo>
                    <a:pt x="6" y="20"/>
                  </a:lnTo>
                  <a:lnTo>
                    <a:pt x="0" y="22"/>
                  </a:lnTo>
                  <a:lnTo>
                    <a:pt x="0" y="22"/>
                  </a:lnTo>
                  <a:lnTo>
                    <a:pt x="2" y="24"/>
                  </a:lnTo>
                  <a:lnTo>
                    <a:pt x="4" y="28"/>
                  </a:lnTo>
                  <a:lnTo>
                    <a:pt x="4" y="28"/>
                  </a:lnTo>
                  <a:lnTo>
                    <a:pt x="6" y="28"/>
                  </a:lnTo>
                  <a:lnTo>
                    <a:pt x="10" y="30"/>
                  </a:lnTo>
                  <a:lnTo>
                    <a:pt x="10" y="30"/>
                  </a:lnTo>
                  <a:lnTo>
                    <a:pt x="14" y="28"/>
                  </a:lnTo>
                  <a:lnTo>
                    <a:pt x="16" y="26"/>
                  </a:lnTo>
                  <a:lnTo>
                    <a:pt x="16" y="26"/>
                  </a:lnTo>
                  <a:lnTo>
                    <a:pt x="18" y="24"/>
                  </a:lnTo>
                  <a:lnTo>
                    <a:pt x="20" y="20"/>
                  </a:lnTo>
                  <a:lnTo>
                    <a:pt x="20" y="20"/>
                  </a:lnTo>
                  <a:lnTo>
                    <a:pt x="18" y="16"/>
                  </a:lnTo>
                  <a:lnTo>
                    <a:pt x="18" y="16"/>
                  </a:lnTo>
                  <a:lnTo>
                    <a:pt x="14" y="14"/>
                  </a:lnTo>
                  <a:lnTo>
                    <a:pt x="14" y="1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08" name="Freeform 1020"/>
            <p:cNvSpPr>
              <a:spLocks/>
            </p:cNvSpPr>
            <p:nvPr/>
          </p:nvSpPr>
          <p:spPr bwMode="auto">
            <a:xfrm>
              <a:off x="9917113" y="-1782763"/>
              <a:ext cx="38100" cy="69850"/>
            </a:xfrm>
            <a:custGeom>
              <a:avLst/>
              <a:gdLst/>
              <a:ahLst/>
              <a:cxnLst>
                <a:cxn ang="0">
                  <a:pos x="20" y="20"/>
                </a:cxn>
                <a:cxn ang="0">
                  <a:pos x="22" y="16"/>
                </a:cxn>
                <a:cxn ang="0">
                  <a:pos x="24" y="12"/>
                </a:cxn>
                <a:cxn ang="0">
                  <a:pos x="20" y="4"/>
                </a:cxn>
                <a:cxn ang="0">
                  <a:pos x="18" y="2"/>
                </a:cxn>
                <a:cxn ang="0">
                  <a:pos x="10" y="0"/>
                </a:cxn>
                <a:cxn ang="0">
                  <a:pos x="2" y="2"/>
                </a:cxn>
                <a:cxn ang="0">
                  <a:pos x="0" y="6"/>
                </a:cxn>
                <a:cxn ang="0">
                  <a:pos x="0" y="14"/>
                </a:cxn>
                <a:cxn ang="0">
                  <a:pos x="10" y="10"/>
                </a:cxn>
                <a:cxn ang="0">
                  <a:pos x="10" y="8"/>
                </a:cxn>
                <a:cxn ang="0">
                  <a:pos x="12" y="6"/>
                </a:cxn>
                <a:cxn ang="0">
                  <a:pos x="14" y="8"/>
                </a:cxn>
                <a:cxn ang="0">
                  <a:pos x="14" y="10"/>
                </a:cxn>
                <a:cxn ang="0">
                  <a:pos x="14" y="12"/>
                </a:cxn>
                <a:cxn ang="0">
                  <a:pos x="14" y="16"/>
                </a:cxn>
                <a:cxn ang="0">
                  <a:pos x="12" y="16"/>
                </a:cxn>
                <a:cxn ang="0">
                  <a:pos x="8" y="24"/>
                </a:cxn>
                <a:cxn ang="0">
                  <a:pos x="12" y="24"/>
                </a:cxn>
                <a:cxn ang="0">
                  <a:pos x="14" y="26"/>
                </a:cxn>
                <a:cxn ang="0">
                  <a:pos x="14" y="28"/>
                </a:cxn>
                <a:cxn ang="0">
                  <a:pos x="14" y="32"/>
                </a:cxn>
                <a:cxn ang="0">
                  <a:pos x="14" y="36"/>
                </a:cxn>
                <a:cxn ang="0">
                  <a:pos x="12" y="38"/>
                </a:cxn>
                <a:cxn ang="0">
                  <a:pos x="10" y="36"/>
                </a:cxn>
                <a:cxn ang="0">
                  <a:pos x="10" y="26"/>
                </a:cxn>
                <a:cxn ang="0">
                  <a:pos x="0" y="30"/>
                </a:cxn>
                <a:cxn ang="0">
                  <a:pos x="0" y="38"/>
                </a:cxn>
                <a:cxn ang="0">
                  <a:pos x="4" y="42"/>
                </a:cxn>
                <a:cxn ang="0">
                  <a:pos x="12" y="44"/>
                </a:cxn>
                <a:cxn ang="0">
                  <a:pos x="18" y="42"/>
                </a:cxn>
                <a:cxn ang="0">
                  <a:pos x="22" y="38"/>
                </a:cxn>
                <a:cxn ang="0">
                  <a:pos x="24" y="30"/>
                </a:cxn>
                <a:cxn ang="0">
                  <a:pos x="22" y="22"/>
                </a:cxn>
                <a:cxn ang="0">
                  <a:pos x="20" y="20"/>
                </a:cxn>
              </a:cxnLst>
              <a:rect l="0" t="0" r="r" b="b"/>
              <a:pathLst>
                <a:path w="24" h="44">
                  <a:moveTo>
                    <a:pt x="20" y="20"/>
                  </a:moveTo>
                  <a:lnTo>
                    <a:pt x="20" y="20"/>
                  </a:lnTo>
                  <a:lnTo>
                    <a:pt x="22" y="16"/>
                  </a:lnTo>
                  <a:lnTo>
                    <a:pt x="22" y="16"/>
                  </a:lnTo>
                  <a:lnTo>
                    <a:pt x="24" y="12"/>
                  </a:lnTo>
                  <a:lnTo>
                    <a:pt x="24" y="12"/>
                  </a:lnTo>
                  <a:lnTo>
                    <a:pt x="22" y="6"/>
                  </a:lnTo>
                  <a:lnTo>
                    <a:pt x="20" y="4"/>
                  </a:lnTo>
                  <a:lnTo>
                    <a:pt x="20" y="4"/>
                  </a:lnTo>
                  <a:lnTo>
                    <a:pt x="18" y="2"/>
                  </a:lnTo>
                  <a:lnTo>
                    <a:pt x="10" y="0"/>
                  </a:lnTo>
                  <a:lnTo>
                    <a:pt x="10" y="0"/>
                  </a:lnTo>
                  <a:lnTo>
                    <a:pt x="6" y="0"/>
                  </a:lnTo>
                  <a:lnTo>
                    <a:pt x="2" y="2"/>
                  </a:lnTo>
                  <a:lnTo>
                    <a:pt x="2" y="2"/>
                  </a:lnTo>
                  <a:lnTo>
                    <a:pt x="0" y="6"/>
                  </a:lnTo>
                  <a:lnTo>
                    <a:pt x="0" y="10"/>
                  </a:lnTo>
                  <a:lnTo>
                    <a:pt x="0" y="14"/>
                  </a:lnTo>
                  <a:lnTo>
                    <a:pt x="10" y="14"/>
                  </a:lnTo>
                  <a:lnTo>
                    <a:pt x="10" y="10"/>
                  </a:lnTo>
                  <a:lnTo>
                    <a:pt x="10" y="10"/>
                  </a:lnTo>
                  <a:lnTo>
                    <a:pt x="10" y="8"/>
                  </a:lnTo>
                  <a:lnTo>
                    <a:pt x="10" y="8"/>
                  </a:lnTo>
                  <a:lnTo>
                    <a:pt x="12" y="6"/>
                  </a:lnTo>
                  <a:lnTo>
                    <a:pt x="12" y="6"/>
                  </a:lnTo>
                  <a:lnTo>
                    <a:pt x="14" y="8"/>
                  </a:lnTo>
                  <a:lnTo>
                    <a:pt x="14" y="8"/>
                  </a:lnTo>
                  <a:lnTo>
                    <a:pt x="14" y="10"/>
                  </a:lnTo>
                  <a:lnTo>
                    <a:pt x="14" y="12"/>
                  </a:lnTo>
                  <a:lnTo>
                    <a:pt x="14" y="12"/>
                  </a:lnTo>
                  <a:lnTo>
                    <a:pt x="14" y="16"/>
                  </a:lnTo>
                  <a:lnTo>
                    <a:pt x="14" y="16"/>
                  </a:lnTo>
                  <a:lnTo>
                    <a:pt x="12" y="16"/>
                  </a:lnTo>
                  <a:lnTo>
                    <a:pt x="12" y="16"/>
                  </a:lnTo>
                  <a:lnTo>
                    <a:pt x="8" y="18"/>
                  </a:lnTo>
                  <a:lnTo>
                    <a:pt x="8" y="24"/>
                  </a:lnTo>
                  <a:lnTo>
                    <a:pt x="8" y="24"/>
                  </a:lnTo>
                  <a:lnTo>
                    <a:pt x="12" y="24"/>
                  </a:lnTo>
                  <a:lnTo>
                    <a:pt x="12" y="24"/>
                  </a:lnTo>
                  <a:lnTo>
                    <a:pt x="14" y="26"/>
                  </a:lnTo>
                  <a:lnTo>
                    <a:pt x="14" y="26"/>
                  </a:lnTo>
                  <a:lnTo>
                    <a:pt x="14" y="28"/>
                  </a:lnTo>
                  <a:lnTo>
                    <a:pt x="14" y="32"/>
                  </a:lnTo>
                  <a:lnTo>
                    <a:pt x="14" y="32"/>
                  </a:lnTo>
                  <a:lnTo>
                    <a:pt x="14" y="36"/>
                  </a:lnTo>
                  <a:lnTo>
                    <a:pt x="14" y="36"/>
                  </a:lnTo>
                  <a:lnTo>
                    <a:pt x="12" y="38"/>
                  </a:lnTo>
                  <a:lnTo>
                    <a:pt x="12" y="38"/>
                  </a:lnTo>
                  <a:lnTo>
                    <a:pt x="10" y="36"/>
                  </a:lnTo>
                  <a:lnTo>
                    <a:pt x="10" y="36"/>
                  </a:lnTo>
                  <a:lnTo>
                    <a:pt x="10" y="34"/>
                  </a:lnTo>
                  <a:lnTo>
                    <a:pt x="10" y="26"/>
                  </a:lnTo>
                  <a:lnTo>
                    <a:pt x="0" y="26"/>
                  </a:lnTo>
                  <a:lnTo>
                    <a:pt x="0" y="30"/>
                  </a:lnTo>
                  <a:lnTo>
                    <a:pt x="0" y="30"/>
                  </a:lnTo>
                  <a:lnTo>
                    <a:pt x="0" y="38"/>
                  </a:lnTo>
                  <a:lnTo>
                    <a:pt x="0" y="38"/>
                  </a:lnTo>
                  <a:lnTo>
                    <a:pt x="4" y="42"/>
                  </a:lnTo>
                  <a:lnTo>
                    <a:pt x="4" y="42"/>
                  </a:lnTo>
                  <a:lnTo>
                    <a:pt x="12" y="44"/>
                  </a:lnTo>
                  <a:lnTo>
                    <a:pt x="12" y="44"/>
                  </a:lnTo>
                  <a:lnTo>
                    <a:pt x="18" y="42"/>
                  </a:lnTo>
                  <a:lnTo>
                    <a:pt x="18" y="42"/>
                  </a:lnTo>
                  <a:lnTo>
                    <a:pt x="22" y="38"/>
                  </a:lnTo>
                  <a:lnTo>
                    <a:pt x="22" y="38"/>
                  </a:lnTo>
                  <a:lnTo>
                    <a:pt x="24" y="30"/>
                  </a:lnTo>
                  <a:lnTo>
                    <a:pt x="24" y="30"/>
                  </a:lnTo>
                  <a:lnTo>
                    <a:pt x="22" y="22"/>
                  </a:lnTo>
                  <a:lnTo>
                    <a:pt x="22" y="22"/>
                  </a:lnTo>
                  <a:lnTo>
                    <a:pt x="20" y="20"/>
                  </a:lnTo>
                  <a:lnTo>
                    <a:pt x="20"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09" name="Freeform 1021"/>
            <p:cNvSpPr>
              <a:spLocks/>
            </p:cNvSpPr>
            <p:nvPr/>
          </p:nvSpPr>
          <p:spPr bwMode="auto">
            <a:xfrm>
              <a:off x="9237663" y="-1779588"/>
              <a:ext cx="92075" cy="69850"/>
            </a:xfrm>
            <a:custGeom>
              <a:avLst/>
              <a:gdLst/>
              <a:ahLst/>
              <a:cxnLst>
                <a:cxn ang="0">
                  <a:pos x="0" y="44"/>
                </a:cxn>
                <a:cxn ang="0">
                  <a:pos x="12" y="44"/>
                </a:cxn>
                <a:cxn ang="0">
                  <a:pos x="12" y="24"/>
                </a:cxn>
                <a:cxn ang="0">
                  <a:pos x="22" y="24"/>
                </a:cxn>
                <a:cxn ang="0">
                  <a:pos x="22" y="44"/>
                </a:cxn>
                <a:cxn ang="0">
                  <a:pos x="22" y="44"/>
                </a:cxn>
                <a:cxn ang="0">
                  <a:pos x="36" y="44"/>
                </a:cxn>
                <a:cxn ang="0">
                  <a:pos x="36" y="24"/>
                </a:cxn>
                <a:cxn ang="0">
                  <a:pos x="46" y="24"/>
                </a:cxn>
                <a:cxn ang="0">
                  <a:pos x="46" y="44"/>
                </a:cxn>
                <a:cxn ang="0">
                  <a:pos x="46" y="44"/>
                </a:cxn>
                <a:cxn ang="0">
                  <a:pos x="58" y="44"/>
                </a:cxn>
                <a:cxn ang="0">
                  <a:pos x="58" y="0"/>
                </a:cxn>
                <a:cxn ang="0">
                  <a:pos x="58" y="0"/>
                </a:cxn>
                <a:cxn ang="0">
                  <a:pos x="0" y="0"/>
                </a:cxn>
                <a:cxn ang="0">
                  <a:pos x="0" y="44"/>
                </a:cxn>
              </a:cxnLst>
              <a:rect l="0" t="0" r="r" b="b"/>
              <a:pathLst>
                <a:path w="58" h="44">
                  <a:moveTo>
                    <a:pt x="0" y="44"/>
                  </a:moveTo>
                  <a:lnTo>
                    <a:pt x="12" y="44"/>
                  </a:lnTo>
                  <a:lnTo>
                    <a:pt x="12" y="24"/>
                  </a:lnTo>
                  <a:lnTo>
                    <a:pt x="22" y="24"/>
                  </a:lnTo>
                  <a:lnTo>
                    <a:pt x="22" y="44"/>
                  </a:lnTo>
                  <a:lnTo>
                    <a:pt x="22" y="44"/>
                  </a:lnTo>
                  <a:lnTo>
                    <a:pt x="36" y="44"/>
                  </a:lnTo>
                  <a:lnTo>
                    <a:pt x="36" y="24"/>
                  </a:lnTo>
                  <a:lnTo>
                    <a:pt x="46" y="24"/>
                  </a:lnTo>
                  <a:lnTo>
                    <a:pt x="46" y="44"/>
                  </a:lnTo>
                  <a:lnTo>
                    <a:pt x="46" y="44"/>
                  </a:lnTo>
                  <a:lnTo>
                    <a:pt x="58" y="44"/>
                  </a:lnTo>
                  <a:lnTo>
                    <a:pt x="58" y="0"/>
                  </a:lnTo>
                  <a:lnTo>
                    <a:pt x="58"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10" name="Freeform 1022"/>
            <p:cNvSpPr>
              <a:spLocks/>
            </p:cNvSpPr>
            <p:nvPr/>
          </p:nvSpPr>
          <p:spPr bwMode="auto">
            <a:xfrm>
              <a:off x="934878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11" name="Freeform 1023"/>
            <p:cNvSpPr>
              <a:spLocks/>
            </p:cNvSpPr>
            <p:nvPr/>
          </p:nvSpPr>
          <p:spPr bwMode="auto">
            <a:xfrm>
              <a:off x="9383713" y="-1779588"/>
              <a:ext cx="57150" cy="69850"/>
            </a:xfrm>
            <a:custGeom>
              <a:avLst/>
              <a:gdLst/>
              <a:ahLst/>
              <a:cxnLst>
                <a:cxn ang="0">
                  <a:pos x="24" y="24"/>
                </a:cxn>
                <a:cxn ang="0">
                  <a:pos x="14" y="24"/>
                </a:cxn>
                <a:cxn ang="0">
                  <a:pos x="14" y="0"/>
                </a:cxn>
                <a:cxn ang="0">
                  <a:pos x="14" y="0"/>
                </a:cxn>
                <a:cxn ang="0">
                  <a:pos x="0" y="0"/>
                </a:cxn>
                <a:cxn ang="0">
                  <a:pos x="0" y="44"/>
                </a:cxn>
                <a:cxn ang="0">
                  <a:pos x="36" y="44"/>
                </a:cxn>
                <a:cxn ang="0">
                  <a:pos x="36" y="0"/>
                </a:cxn>
                <a:cxn ang="0">
                  <a:pos x="36" y="0"/>
                </a:cxn>
                <a:cxn ang="0">
                  <a:pos x="24" y="0"/>
                </a:cxn>
                <a:cxn ang="0">
                  <a:pos x="24" y="24"/>
                </a:cxn>
              </a:cxnLst>
              <a:rect l="0" t="0" r="r" b="b"/>
              <a:pathLst>
                <a:path w="36" h="44">
                  <a:moveTo>
                    <a:pt x="24" y="24"/>
                  </a:moveTo>
                  <a:lnTo>
                    <a:pt x="14" y="24"/>
                  </a:lnTo>
                  <a:lnTo>
                    <a:pt x="14" y="0"/>
                  </a:lnTo>
                  <a:lnTo>
                    <a:pt x="14" y="0"/>
                  </a:lnTo>
                  <a:lnTo>
                    <a:pt x="0" y="0"/>
                  </a:lnTo>
                  <a:lnTo>
                    <a:pt x="0" y="44"/>
                  </a:lnTo>
                  <a:lnTo>
                    <a:pt x="36" y="44"/>
                  </a:lnTo>
                  <a:lnTo>
                    <a:pt x="36" y="0"/>
                  </a:lnTo>
                  <a:lnTo>
                    <a:pt x="36" y="0"/>
                  </a:lnTo>
                  <a:lnTo>
                    <a:pt x="24" y="0"/>
                  </a:lnTo>
                  <a:lnTo>
                    <a:pt x="2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12" name="Freeform 1024"/>
            <p:cNvSpPr>
              <a:spLocks/>
            </p:cNvSpPr>
            <p:nvPr/>
          </p:nvSpPr>
          <p:spPr bwMode="auto">
            <a:xfrm>
              <a:off x="945991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13" name="Freeform 1025"/>
            <p:cNvSpPr>
              <a:spLocks/>
            </p:cNvSpPr>
            <p:nvPr/>
          </p:nvSpPr>
          <p:spPr bwMode="auto">
            <a:xfrm>
              <a:off x="9513888" y="-1779588"/>
              <a:ext cx="76200" cy="69850"/>
            </a:xfrm>
            <a:custGeom>
              <a:avLst/>
              <a:gdLst/>
              <a:ahLst/>
              <a:cxnLst>
                <a:cxn ang="0">
                  <a:pos x="36" y="24"/>
                </a:cxn>
                <a:cxn ang="0">
                  <a:pos x="24" y="24"/>
                </a:cxn>
                <a:cxn ang="0">
                  <a:pos x="24" y="24"/>
                </a:cxn>
                <a:cxn ang="0">
                  <a:pos x="24" y="0"/>
                </a:cxn>
                <a:cxn ang="0">
                  <a:pos x="24" y="0"/>
                </a:cxn>
                <a:cxn ang="0">
                  <a:pos x="12" y="0"/>
                </a:cxn>
                <a:cxn ang="0">
                  <a:pos x="12" y="0"/>
                </a:cxn>
                <a:cxn ang="0">
                  <a:pos x="12" y="24"/>
                </a:cxn>
                <a:cxn ang="0">
                  <a:pos x="0" y="24"/>
                </a:cxn>
                <a:cxn ang="0">
                  <a:pos x="0" y="24"/>
                </a:cxn>
                <a:cxn ang="0">
                  <a:pos x="0" y="44"/>
                </a:cxn>
                <a:cxn ang="0">
                  <a:pos x="0" y="44"/>
                </a:cxn>
                <a:cxn ang="0">
                  <a:pos x="14" y="44"/>
                </a:cxn>
                <a:cxn ang="0">
                  <a:pos x="14" y="44"/>
                </a:cxn>
                <a:cxn ang="0">
                  <a:pos x="14" y="24"/>
                </a:cxn>
                <a:cxn ang="0">
                  <a:pos x="24" y="24"/>
                </a:cxn>
                <a:cxn ang="0">
                  <a:pos x="24" y="24"/>
                </a:cxn>
                <a:cxn ang="0">
                  <a:pos x="24" y="44"/>
                </a:cxn>
                <a:cxn ang="0">
                  <a:pos x="24" y="44"/>
                </a:cxn>
                <a:cxn ang="0">
                  <a:pos x="36" y="44"/>
                </a:cxn>
                <a:cxn ang="0">
                  <a:pos x="36" y="44"/>
                </a:cxn>
                <a:cxn ang="0">
                  <a:pos x="36" y="24"/>
                </a:cxn>
                <a:cxn ang="0">
                  <a:pos x="48" y="24"/>
                </a:cxn>
                <a:cxn ang="0">
                  <a:pos x="48" y="24"/>
                </a:cxn>
                <a:cxn ang="0">
                  <a:pos x="48" y="0"/>
                </a:cxn>
                <a:cxn ang="0">
                  <a:pos x="48" y="0"/>
                </a:cxn>
                <a:cxn ang="0">
                  <a:pos x="36" y="0"/>
                </a:cxn>
                <a:cxn ang="0">
                  <a:pos x="36" y="0"/>
                </a:cxn>
                <a:cxn ang="0">
                  <a:pos x="36" y="24"/>
                </a:cxn>
                <a:cxn ang="0">
                  <a:pos x="36" y="24"/>
                </a:cxn>
              </a:cxnLst>
              <a:rect l="0" t="0" r="r" b="b"/>
              <a:pathLst>
                <a:path w="48" h="44">
                  <a:moveTo>
                    <a:pt x="36" y="24"/>
                  </a:moveTo>
                  <a:lnTo>
                    <a:pt x="24" y="24"/>
                  </a:lnTo>
                  <a:lnTo>
                    <a:pt x="24" y="24"/>
                  </a:lnTo>
                  <a:lnTo>
                    <a:pt x="24" y="0"/>
                  </a:lnTo>
                  <a:lnTo>
                    <a:pt x="24" y="0"/>
                  </a:lnTo>
                  <a:lnTo>
                    <a:pt x="12" y="0"/>
                  </a:lnTo>
                  <a:lnTo>
                    <a:pt x="12" y="0"/>
                  </a:lnTo>
                  <a:lnTo>
                    <a:pt x="12" y="24"/>
                  </a:lnTo>
                  <a:lnTo>
                    <a:pt x="0" y="24"/>
                  </a:lnTo>
                  <a:lnTo>
                    <a:pt x="0" y="24"/>
                  </a:lnTo>
                  <a:lnTo>
                    <a:pt x="0" y="44"/>
                  </a:lnTo>
                  <a:lnTo>
                    <a:pt x="0" y="44"/>
                  </a:lnTo>
                  <a:lnTo>
                    <a:pt x="14" y="44"/>
                  </a:lnTo>
                  <a:lnTo>
                    <a:pt x="14" y="44"/>
                  </a:lnTo>
                  <a:lnTo>
                    <a:pt x="14" y="24"/>
                  </a:lnTo>
                  <a:lnTo>
                    <a:pt x="24" y="24"/>
                  </a:lnTo>
                  <a:lnTo>
                    <a:pt x="24" y="24"/>
                  </a:lnTo>
                  <a:lnTo>
                    <a:pt x="24" y="44"/>
                  </a:lnTo>
                  <a:lnTo>
                    <a:pt x="24" y="44"/>
                  </a:lnTo>
                  <a:lnTo>
                    <a:pt x="36" y="44"/>
                  </a:lnTo>
                  <a:lnTo>
                    <a:pt x="36" y="44"/>
                  </a:lnTo>
                  <a:lnTo>
                    <a:pt x="36" y="24"/>
                  </a:lnTo>
                  <a:lnTo>
                    <a:pt x="48" y="24"/>
                  </a:lnTo>
                  <a:lnTo>
                    <a:pt x="48" y="24"/>
                  </a:lnTo>
                  <a:lnTo>
                    <a:pt x="48" y="0"/>
                  </a:lnTo>
                  <a:lnTo>
                    <a:pt x="48" y="0"/>
                  </a:lnTo>
                  <a:lnTo>
                    <a:pt x="36" y="0"/>
                  </a:lnTo>
                  <a:lnTo>
                    <a:pt x="36" y="0"/>
                  </a:lnTo>
                  <a:lnTo>
                    <a:pt x="36" y="24"/>
                  </a:lnTo>
                  <a:lnTo>
                    <a:pt x="36"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14" name="Freeform 1026"/>
            <p:cNvSpPr>
              <a:spLocks/>
            </p:cNvSpPr>
            <p:nvPr/>
          </p:nvSpPr>
          <p:spPr bwMode="auto">
            <a:xfrm>
              <a:off x="9494838" y="-1779588"/>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15" name="Freeform 1027"/>
            <p:cNvSpPr>
              <a:spLocks/>
            </p:cNvSpPr>
            <p:nvPr/>
          </p:nvSpPr>
          <p:spPr bwMode="auto">
            <a:xfrm>
              <a:off x="960596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16" name="Freeform 1028"/>
            <p:cNvSpPr>
              <a:spLocks/>
            </p:cNvSpPr>
            <p:nvPr/>
          </p:nvSpPr>
          <p:spPr bwMode="auto">
            <a:xfrm>
              <a:off x="96440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17" name="Freeform 1029"/>
            <p:cNvSpPr>
              <a:spLocks/>
            </p:cNvSpPr>
            <p:nvPr/>
          </p:nvSpPr>
          <p:spPr bwMode="auto">
            <a:xfrm>
              <a:off x="96821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18" name="Freeform 1030"/>
            <p:cNvSpPr>
              <a:spLocks/>
            </p:cNvSpPr>
            <p:nvPr/>
          </p:nvSpPr>
          <p:spPr bwMode="auto">
            <a:xfrm>
              <a:off x="9717088"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19" name="Freeform 1031"/>
            <p:cNvSpPr>
              <a:spLocks/>
            </p:cNvSpPr>
            <p:nvPr/>
          </p:nvSpPr>
          <p:spPr bwMode="auto">
            <a:xfrm>
              <a:off x="9755188" y="-1779588"/>
              <a:ext cx="57150" cy="66675"/>
            </a:xfrm>
            <a:custGeom>
              <a:avLst/>
              <a:gdLst/>
              <a:ahLst/>
              <a:cxnLst>
                <a:cxn ang="0">
                  <a:pos x="0" y="42"/>
                </a:cxn>
                <a:cxn ang="0">
                  <a:pos x="0" y="42"/>
                </a:cxn>
                <a:cxn ang="0">
                  <a:pos x="12" y="42"/>
                </a:cxn>
                <a:cxn ang="0">
                  <a:pos x="12" y="24"/>
                </a:cxn>
                <a:cxn ang="0">
                  <a:pos x="24" y="24"/>
                </a:cxn>
                <a:cxn ang="0">
                  <a:pos x="24" y="42"/>
                </a:cxn>
                <a:cxn ang="0">
                  <a:pos x="36" y="42"/>
                </a:cxn>
                <a:cxn ang="0">
                  <a:pos x="36" y="0"/>
                </a:cxn>
                <a:cxn ang="0">
                  <a:pos x="36" y="0"/>
                </a:cxn>
                <a:cxn ang="0">
                  <a:pos x="0" y="0"/>
                </a:cxn>
                <a:cxn ang="0">
                  <a:pos x="0" y="42"/>
                </a:cxn>
              </a:cxnLst>
              <a:rect l="0" t="0" r="r" b="b"/>
              <a:pathLst>
                <a:path w="36" h="42">
                  <a:moveTo>
                    <a:pt x="0" y="42"/>
                  </a:moveTo>
                  <a:lnTo>
                    <a:pt x="0" y="42"/>
                  </a:lnTo>
                  <a:lnTo>
                    <a:pt x="12" y="42"/>
                  </a:lnTo>
                  <a:lnTo>
                    <a:pt x="12" y="24"/>
                  </a:lnTo>
                  <a:lnTo>
                    <a:pt x="24" y="24"/>
                  </a:lnTo>
                  <a:lnTo>
                    <a:pt x="24" y="42"/>
                  </a:lnTo>
                  <a:lnTo>
                    <a:pt x="36" y="42"/>
                  </a:lnTo>
                  <a:lnTo>
                    <a:pt x="36" y="0"/>
                  </a:lnTo>
                  <a:lnTo>
                    <a:pt x="36" y="0"/>
                  </a:lnTo>
                  <a:lnTo>
                    <a:pt x="0" y="0"/>
                  </a:lnTo>
                  <a:lnTo>
                    <a:pt x="0"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20" name="Freeform 1032"/>
            <p:cNvSpPr>
              <a:spLocks/>
            </p:cNvSpPr>
            <p:nvPr/>
          </p:nvSpPr>
          <p:spPr bwMode="auto">
            <a:xfrm>
              <a:off x="10063163" y="-1779588"/>
              <a:ext cx="95250" cy="69850"/>
            </a:xfrm>
            <a:custGeom>
              <a:avLst/>
              <a:gdLst/>
              <a:ahLst/>
              <a:cxnLst>
                <a:cxn ang="0">
                  <a:pos x="0" y="44"/>
                </a:cxn>
                <a:cxn ang="0">
                  <a:pos x="12" y="44"/>
                </a:cxn>
                <a:cxn ang="0">
                  <a:pos x="12" y="24"/>
                </a:cxn>
                <a:cxn ang="0">
                  <a:pos x="24" y="24"/>
                </a:cxn>
                <a:cxn ang="0">
                  <a:pos x="24" y="44"/>
                </a:cxn>
                <a:cxn ang="0">
                  <a:pos x="24" y="44"/>
                </a:cxn>
                <a:cxn ang="0">
                  <a:pos x="36" y="44"/>
                </a:cxn>
                <a:cxn ang="0">
                  <a:pos x="36" y="24"/>
                </a:cxn>
                <a:cxn ang="0">
                  <a:pos x="48" y="24"/>
                </a:cxn>
                <a:cxn ang="0">
                  <a:pos x="48" y="44"/>
                </a:cxn>
                <a:cxn ang="0">
                  <a:pos x="48" y="44"/>
                </a:cxn>
                <a:cxn ang="0">
                  <a:pos x="60" y="44"/>
                </a:cxn>
                <a:cxn ang="0">
                  <a:pos x="60" y="0"/>
                </a:cxn>
                <a:cxn ang="0">
                  <a:pos x="60" y="0"/>
                </a:cxn>
                <a:cxn ang="0">
                  <a:pos x="0" y="0"/>
                </a:cxn>
                <a:cxn ang="0">
                  <a:pos x="0" y="44"/>
                </a:cxn>
              </a:cxnLst>
              <a:rect l="0" t="0" r="r" b="b"/>
              <a:pathLst>
                <a:path w="60" h="44">
                  <a:moveTo>
                    <a:pt x="0" y="44"/>
                  </a:moveTo>
                  <a:lnTo>
                    <a:pt x="12" y="44"/>
                  </a:lnTo>
                  <a:lnTo>
                    <a:pt x="12" y="24"/>
                  </a:lnTo>
                  <a:lnTo>
                    <a:pt x="24" y="24"/>
                  </a:lnTo>
                  <a:lnTo>
                    <a:pt x="24" y="44"/>
                  </a:lnTo>
                  <a:lnTo>
                    <a:pt x="24" y="44"/>
                  </a:lnTo>
                  <a:lnTo>
                    <a:pt x="36" y="44"/>
                  </a:lnTo>
                  <a:lnTo>
                    <a:pt x="36" y="24"/>
                  </a:lnTo>
                  <a:lnTo>
                    <a:pt x="48" y="24"/>
                  </a:lnTo>
                  <a:lnTo>
                    <a:pt x="48" y="44"/>
                  </a:lnTo>
                  <a:lnTo>
                    <a:pt x="48" y="44"/>
                  </a:lnTo>
                  <a:lnTo>
                    <a:pt x="60" y="44"/>
                  </a:lnTo>
                  <a:lnTo>
                    <a:pt x="60" y="0"/>
                  </a:lnTo>
                  <a:lnTo>
                    <a:pt x="60"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21" name="Freeform 1033"/>
            <p:cNvSpPr>
              <a:spLocks/>
            </p:cNvSpPr>
            <p:nvPr/>
          </p:nvSpPr>
          <p:spPr bwMode="auto">
            <a:xfrm>
              <a:off x="1017428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22" name="Freeform 1034"/>
            <p:cNvSpPr>
              <a:spLocks/>
            </p:cNvSpPr>
            <p:nvPr/>
          </p:nvSpPr>
          <p:spPr bwMode="auto">
            <a:xfrm>
              <a:off x="10212388" y="-1779588"/>
              <a:ext cx="57150" cy="69850"/>
            </a:xfrm>
            <a:custGeom>
              <a:avLst/>
              <a:gdLst/>
              <a:ahLst/>
              <a:cxnLst>
                <a:cxn ang="0">
                  <a:pos x="24" y="24"/>
                </a:cxn>
                <a:cxn ang="0">
                  <a:pos x="12" y="24"/>
                </a:cxn>
                <a:cxn ang="0">
                  <a:pos x="12" y="0"/>
                </a:cxn>
                <a:cxn ang="0">
                  <a:pos x="12" y="0"/>
                </a:cxn>
                <a:cxn ang="0">
                  <a:pos x="0" y="0"/>
                </a:cxn>
                <a:cxn ang="0">
                  <a:pos x="0" y="44"/>
                </a:cxn>
                <a:cxn ang="0">
                  <a:pos x="36" y="44"/>
                </a:cxn>
                <a:cxn ang="0">
                  <a:pos x="36" y="0"/>
                </a:cxn>
                <a:cxn ang="0">
                  <a:pos x="36" y="0"/>
                </a:cxn>
                <a:cxn ang="0">
                  <a:pos x="24" y="0"/>
                </a:cxn>
                <a:cxn ang="0">
                  <a:pos x="24" y="24"/>
                </a:cxn>
              </a:cxnLst>
              <a:rect l="0" t="0" r="r" b="b"/>
              <a:pathLst>
                <a:path w="36" h="44">
                  <a:moveTo>
                    <a:pt x="24" y="24"/>
                  </a:moveTo>
                  <a:lnTo>
                    <a:pt x="12" y="24"/>
                  </a:lnTo>
                  <a:lnTo>
                    <a:pt x="12" y="0"/>
                  </a:lnTo>
                  <a:lnTo>
                    <a:pt x="12" y="0"/>
                  </a:lnTo>
                  <a:lnTo>
                    <a:pt x="0" y="0"/>
                  </a:lnTo>
                  <a:lnTo>
                    <a:pt x="0" y="44"/>
                  </a:lnTo>
                  <a:lnTo>
                    <a:pt x="36" y="44"/>
                  </a:lnTo>
                  <a:lnTo>
                    <a:pt x="36" y="0"/>
                  </a:lnTo>
                  <a:lnTo>
                    <a:pt x="36" y="0"/>
                  </a:lnTo>
                  <a:lnTo>
                    <a:pt x="24" y="0"/>
                  </a:lnTo>
                  <a:lnTo>
                    <a:pt x="2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23" name="Freeform 1035"/>
            <p:cNvSpPr>
              <a:spLocks/>
            </p:cNvSpPr>
            <p:nvPr/>
          </p:nvSpPr>
          <p:spPr bwMode="auto">
            <a:xfrm>
              <a:off x="1028541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24" name="Freeform 1036"/>
            <p:cNvSpPr>
              <a:spLocks/>
            </p:cNvSpPr>
            <p:nvPr/>
          </p:nvSpPr>
          <p:spPr bwMode="auto">
            <a:xfrm>
              <a:off x="10342563" y="-1779588"/>
              <a:ext cx="73025" cy="69850"/>
            </a:xfrm>
            <a:custGeom>
              <a:avLst/>
              <a:gdLst/>
              <a:ahLst/>
              <a:cxnLst>
                <a:cxn ang="0">
                  <a:pos x="34" y="24"/>
                </a:cxn>
                <a:cxn ang="0">
                  <a:pos x="24" y="24"/>
                </a:cxn>
                <a:cxn ang="0">
                  <a:pos x="24" y="24"/>
                </a:cxn>
                <a:cxn ang="0">
                  <a:pos x="24" y="0"/>
                </a:cxn>
                <a:cxn ang="0">
                  <a:pos x="24" y="0"/>
                </a:cxn>
                <a:cxn ang="0">
                  <a:pos x="10" y="0"/>
                </a:cxn>
                <a:cxn ang="0">
                  <a:pos x="10" y="0"/>
                </a:cxn>
                <a:cxn ang="0">
                  <a:pos x="10" y="24"/>
                </a:cxn>
                <a:cxn ang="0">
                  <a:pos x="0" y="24"/>
                </a:cxn>
                <a:cxn ang="0">
                  <a:pos x="0" y="24"/>
                </a:cxn>
                <a:cxn ang="0">
                  <a:pos x="0" y="44"/>
                </a:cxn>
                <a:cxn ang="0">
                  <a:pos x="0" y="44"/>
                </a:cxn>
                <a:cxn ang="0">
                  <a:pos x="12" y="44"/>
                </a:cxn>
                <a:cxn ang="0">
                  <a:pos x="12" y="44"/>
                </a:cxn>
                <a:cxn ang="0">
                  <a:pos x="12" y="24"/>
                </a:cxn>
                <a:cxn ang="0">
                  <a:pos x="22" y="24"/>
                </a:cxn>
                <a:cxn ang="0">
                  <a:pos x="22" y="24"/>
                </a:cxn>
                <a:cxn ang="0">
                  <a:pos x="22" y="44"/>
                </a:cxn>
                <a:cxn ang="0">
                  <a:pos x="22" y="44"/>
                </a:cxn>
                <a:cxn ang="0">
                  <a:pos x="34" y="44"/>
                </a:cxn>
                <a:cxn ang="0">
                  <a:pos x="34" y="44"/>
                </a:cxn>
                <a:cxn ang="0">
                  <a:pos x="34" y="24"/>
                </a:cxn>
                <a:cxn ang="0">
                  <a:pos x="46" y="24"/>
                </a:cxn>
                <a:cxn ang="0">
                  <a:pos x="46" y="24"/>
                </a:cxn>
                <a:cxn ang="0">
                  <a:pos x="46" y="0"/>
                </a:cxn>
                <a:cxn ang="0">
                  <a:pos x="46" y="0"/>
                </a:cxn>
                <a:cxn ang="0">
                  <a:pos x="34" y="0"/>
                </a:cxn>
                <a:cxn ang="0">
                  <a:pos x="34" y="0"/>
                </a:cxn>
                <a:cxn ang="0">
                  <a:pos x="34" y="24"/>
                </a:cxn>
                <a:cxn ang="0">
                  <a:pos x="34" y="24"/>
                </a:cxn>
              </a:cxnLst>
              <a:rect l="0" t="0" r="r" b="b"/>
              <a:pathLst>
                <a:path w="46" h="44">
                  <a:moveTo>
                    <a:pt x="34" y="24"/>
                  </a:moveTo>
                  <a:lnTo>
                    <a:pt x="24" y="24"/>
                  </a:lnTo>
                  <a:lnTo>
                    <a:pt x="24" y="24"/>
                  </a:lnTo>
                  <a:lnTo>
                    <a:pt x="24" y="0"/>
                  </a:lnTo>
                  <a:lnTo>
                    <a:pt x="24" y="0"/>
                  </a:lnTo>
                  <a:lnTo>
                    <a:pt x="10" y="0"/>
                  </a:lnTo>
                  <a:lnTo>
                    <a:pt x="10" y="0"/>
                  </a:lnTo>
                  <a:lnTo>
                    <a:pt x="10" y="24"/>
                  </a:lnTo>
                  <a:lnTo>
                    <a:pt x="0" y="24"/>
                  </a:lnTo>
                  <a:lnTo>
                    <a:pt x="0" y="24"/>
                  </a:lnTo>
                  <a:lnTo>
                    <a:pt x="0" y="44"/>
                  </a:lnTo>
                  <a:lnTo>
                    <a:pt x="0" y="44"/>
                  </a:lnTo>
                  <a:lnTo>
                    <a:pt x="12" y="44"/>
                  </a:lnTo>
                  <a:lnTo>
                    <a:pt x="12" y="44"/>
                  </a:lnTo>
                  <a:lnTo>
                    <a:pt x="12" y="24"/>
                  </a:lnTo>
                  <a:lnTo>
                    <a:pt x="22" y="24"/>
                  </a:lnTo>
                  <a:lnTo>
                    <a:pt x="22" y="24"/>
                  </a:lnTo>
                  <a:lnTo>
                    <a:pt x="22" y="44"/>
                  </a:lnTo>
                  <a:lnTo>
                    <a:pt x="22" y="44"/>
                  </a:lnTo>
                  <a:lnTo>
                    <a:pt x="34" y="44"/>
                  </a:lnTo>
                  <a:lnTo>
                    <a:pt x="34" y="44"/>
                  </a:lnTo>
                  <a:lnTo>
                    <a:pt x="34" y="24"/>
                  </a:lnTo>
                  <a:lnTo>
                    <a:pt x="46" y="24"/>
                  </a:lnTo>
                  <a:lnTo>
                    <a:pt x="46" y="24"/>
                  </a:lnTo>
                  <a:lnTo>
                    <a:pt x="46" y="0"/>
                  </a:lnTo>
                  <a:lnTo>
                    <a:pt x="46" y="0"/>
                  </a:lnTo>
                  <a:lnTo>
                    <a:pt x="34" y="0"/>
                  </a:lnTo>
                  <a:lnTo>
                    <a:pt x="34" y="0"/>
                  </a:lnTo>
                  <a:lnTo>
                    <a:pt x="34" y="24"/>
                  </a:lnTo>
                  <a:lnTo>
                    <a:pt x="3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25" name="Freeform 1037"/>
            <p:cNvSpPr>
              <a:spLocks/>
            </p:cNvSpPr>
            <p:nvPr/>
          </p:nvSpPr>
          <p:spPr bwMode="auto">
            <a:xfrm>
              <a:off x="10323513" y="-1779588"/>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26" name="Freeform 1038"/>
            <p:cNvSpPr>
              <a:spLocks/>
            </p:cNvSpPr>
            <p:nvPr/>
          </p:nvSpPr>
          <p:spPr bwMode="auto">
            <a:xfrm>
              <a:off x="1043463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27" name="Freeform 1039"/>
            <p:cNvSpPr>
              <a:spLocks/>
            </p:cNvSpPr>
            <p:nvPr/>
          </p:nvSpPr>
          <p:spPr bwMode="auto">
            <a:xfrm>
              <a:off x="10469563" y="-1779588"/>
              <a:ext cx="22225" cy="69850"/>
            </a:xfrm>
            <a:custGeom>
              <a:avLst/>
              <a:gdLst/>
              <a:ahLst/>
              <a:cxnLst>
                <a:cxn ang="0">
                  <a:pos x="0" y="44"/>
                </a:cxn>
                <a:cxn ang="0">
                  <a:pos x="0" y="44"/>
                </a:cxn>
                <a:cxn ang="0">
                  <a:pos x="14" y="44"/>
                </a:cxn>
                <a:cxn ang="0">
                  <a:pos x="14" y="44"/>
                </a:cxn>
                <a:cxn ang="0">
                  <a:pos x="14" y="0"/>
                </a:cxn>
                <a:cxn ang="0">
                  <a:pos x="14" y="0"/>
                </a:cxn>
                <a:cxn ang="0">
                  <a:pos x="0" y="0"/>
                </a:cxn>
                <a:cxn ang="0">
                  <a:pos x="0" y="0"/>
                </a:cxn>
                <a:cxn ang="0">
                  <a:pos x="0" y="44"/>
                </a:cxn>
                <a:cxn ang="0">
                  <a:pos x="0" y="44"/>
                </a:cxn>
              </a:cxnLst>
              <a:rect l="0" t="0" r="r" b="b"/>
              <a:pathLst>
                <a:path w="14" h="44">
                  <a:moveTo>
                    <a:pt x="0" y="44"/>
                  </a:moveTo>
                  <a:lnTo>
                    <a:pt x="0" y="44"/>
                  </a:lnTo>
                  <a:lnTo>
                    <a:pt x="14" y="44"/>
                  </a:lnTo>
                  <a:lnTo>
                    <a:pt x="14" y="44"/>
                  </a:lnTo>
                  <a:lnTo>
                    <a:pt x="14" y="0"/>
                  </a:lnTo>
                  <a:lnTo>
                    <a:pt x="14"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28" name="Freeform 1040"/>
            <p:cNvSpPr>
              <a:spLocks/>
            </p:cNvSpPr>
            <p:nvPr/>
          </p:nvSpPr>
          <p:spPr bwMode="auto">
            <a:xfrm>
              <a:off x="105076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29" name="Freeform 1041"/>
            <p:cNvSpPr>
              <a:spLocks/>
            </p:cNvSpPr>
            <p:nvPr/>
          </p:nvSpPr>
          <p:spPr bwMode="auto">
            <a:xfrm>
              <a:off x="105457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30" name="Freeform 1042"/>
            <p:cNvSpPr>
              <a:spLocks/>
            </p:cNvSpPr>
            <p:nvPr/>
          </p:nvSpPr>
          <p:spPr bwMode="auto">
            <a:xfrm>
              <a:off x="10580688" y="-1779588"/>
              <a:ext cx="57150" cy="66675"/>
            </a:xfrm>
            <a:custGeom>
              <a:avLst/>
              <a:gdLst/>
              <a:ahLst/>
              <a:cxnLst>
                <a:cxn ang="0">
                  <a:pos x="0" y="42"/>
                </a:cxn>
                <a:cxn ang="0">
                  <a:pos x="0" y="42"/>
                </a:cxn>
                <a:cxn ang="0">
                  <a:pos x="14" y="42"/>
                </a:cxn>
                <a:cxn ang="0">
                  <a:pos x="14" y="24"/>
                </a:cxn>
                <a:cxn ang="0">
                  <a:pos x="24" y="24"/>
                </a:cxn>
                <a:cxn ang="0">
                  <a:pos x="24" y="42"/>
                </a:cxn>
                <a:cxn ang="0">
                  <a:pos x="36" y="42"/>
                </a:cxn>
                <a:cxn ang="0">
                  <a:pos x="36" y="0"/>
                </a:cxn>
                <a:cxn ang="0">
                  <a:pos x="36" y="0"/>
                </a:cxn>
                <a:cxn ang="0">
                  <a:pos x="0" y="0"/>
                </a:cxn>
                <a:cxn ang="0">
                  <a:pos x="0" y="42"/>
                </a:cxn>
              </a:cxnLst>
              <a:rect l="0" t="0" r="r" b="b"/>
              <a:pathLst>
                <a:path w="36" h="42">
                  <a:moveTo>
                    <a:pt x="0" y="42"/>
                  </a:moveTo>
                  <a:lnTo>
                    <a:pt x="0" y="42"/>
                  </a:lnTo>
                  <a:lnTo>
                    <a:pt x="14" y="42"/>
                  </a:lnTo>
                  <a:lnTo>
                    <a:pt x="14" y="24"/>
                  </a:lnTo>
                  <a:lnTo>
                    <a:pt x="24" y="24"/>
                  </a:lnTo>
                  <a:lnTo>
                    <a:pt x="24" y="42"/>
                  </a:lnTo>
                  <a:lnTo>
                    <a:pt x="36" y="42"/>
                  </a:lnTo>
                  <a:lnTo>
                    <a:pt x="36" y="0"/>
                  </a:lnTo>
                  <a:lnTo>
                    <a:pt x="36" y="0"/>
                  </a:lnTo>
                  <a:lnTo>
                    <a:pt x="0" y="0"/>
                  </a:lnTo>
                  <a:lnTo>
                    <a:pt x="0"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31" name="Freeform 1043"/>
            <p:cNvSpPr>
              <a:spLocks/>
            </p:cNvSpPr>
            <p:nvPr/>
          </p:nvSpPr>
          <p:spPr bwMode="auto">
            <a:xfrm>
              <a:off x="10298113" y="-4021138"/>
              <a:ext cx="50800" cy="47625"/>
            </a:xfrm>
            <a:custGeom>
              <a:avLst/>
              <a:gdLst/>
              <a:ahLst/>
              <a:cxnLst>
                <a:cxn ang="0">
                  <a:pos x="22" y="24"/>
                </a:cxn>
                <a:cxn ang="0">
                  <a:pos x="16" y="24"/>
                </a:cxn>
                <a:cxn ang="0">
                  <a:pos x="10" y="24"/>
                </a:cxn>
                <a:cxn ang="0">
                  <a:pos x="0" y="20"/>
                </a:cxn>
                <a:cxn ang="0">
                  <a:pos x="2" y="24"/>
                </a:cxn>
                <a:cxn ang="0">
                  <a:pos x="4" y="28"/>
                </a:cxn>
                <a:cxn ang="0">
                  <a:pos x="16" y="30"/>
                </a:cxn>
                <a:cxn ang="0">
                  <a:pos x="24" y="28"/>
                </a:cxn>
                <a:cxn ang="0">
                  <a:pos x="30" y="26"/>
                </a:cxn>
                <a:cxn ang="0">
                  <a:pos x="32" y="20"/>
                </a:cxn>
                <a:cxn ang="0">
                  <a:pos x="30" y="16"/>
                </a:cxn>
                <a:cxn ang="0">
                  <a:pos x="26" y="12"/>
                </a:cxn>
                <a:cxn ang="0">
                  <a:pos x="18" y="10"/>
                </a:cxn>
                <a:cxn ang="0">
                  <a:pos x="10" y="8"/>
                </a:cxn>
                <a:cxn ang="0">
                  <a:pos x="8" y="8"/>
                </a:cxn>
                <a:cxn ang="0">
                  <a:pos x="10" y="6"/>
                </a:cxn>
                <a:cxn ang="0">
                  <a:pos x="16" y="4"/>
                </a:cxn>
                <a:cxn ang="0">
                  <a:pos x="20" y="6"/>
                </a:cxn>
                <a:cxn ang="0">
                  <a:pos x="22" y="8"/>
                </a:cxn>
                <a:cxn ang="0">
                  <a:pos x="32" y="8"/>
                </a:cxn>
                <a:cxn ang="0">
                  <a:pos x="28" y="2"/>
                </a:cxn>
                <a:cxn ang="0">
                  <a:pos x="22" y="0"/>
                </a:cxn>
                <a:cxn ang="0">
                  <a:pos x="16" y="0"/>
                </a:cxn>
                <a:cxn ang="0">
                  <a:pos x="8" y="0"/>
                </a:cxn>
                <a:cxn ang="0">
                  <a:pos x="2" y="4"/>
                </a:cxn>
                <a:cxn ang="0">
                  <a:pos x="2" y="8"/>
                </a:cxn>
                <a:cxn ang="0">
                  <a:pos x="4" y="14"/>
                </a:cxn>
                <a:cxn ang="0">
                  <a:pos x="14" y="16"/>
                </a:cxn>
                <a:cxn ang="0">
                  <a:pos x="20" y="18"/>
                </a:cxn>
                <a:cxn ang="0">
                  <a:pos x="24" y="18"/>
                </a:cxn>
                <a:cxn ang="0">
                  <a:pos x="24" y="20"/>
                </a:cxn>
                <a:cxn ang="0">
                  <a:pos x="22" y="24"/>
                </a:cxn>
              </a:cxnLst>
              <a:rect l="0" t="0" r="r" b="b"/>
              <a:pathLst>
                <a:path w="32" h="30">
                  <a:moveTo>
                    <a:pt x="22" y="24"/>
                  </a:moveTo>
                  <a:lnTo>
                    <a:pt x="22" y="24"/>
                  </a:lnTo>
                  <a:lnTo>
                    <a:pt x="16" y="24"/>
                  </a:lnTo>
                  <a:lnTo>
                    <a:pt x="16" y="24"/>
                  </a:lnTo>
                  <a:lnTo>
                    <a:pt x="10" y="24"/>
                  </a:lnTo>
                  <a:lnTo>
                    <a:pt x="10" y="24"/>
                  </a:lnTo>
                  <a:lnTo>
                    <a:pt x="8" y="20"/>
                  </a:lnTo>
                  <a:lnTo>
                    <a:pt x="0" y="20"/>
                  </a:lnTo>
                  <a:lnTo>
                    <a:pt x="0" y="20"/>
                  </a:lnTo>
                  <a:lnTo>
                    <a:pt x="2" y="24"/>
                  </a:lnTo>
                  <a:lnTo>
                    <a:pt x="4" y="28"/>
                  </a:lnTo>
                  <a:lnTo>
                    <a:pt x="4" y="28"/>
                  </a:lnTo>
                  <a:lnTo>
                    <a:pt x="10" y="30"/>
                  </a:lnTo>
                  <a:lnTo>
                    <a:pt x="16" y="30"/>
                  </a:lnTo>
                  <a:lnTo>
                    <a:pt x="16" y="30"/>
                  </a:lnTo>
                  <a:lnTo>
                    <a:pt x="24" y="28"/>
                  </a:lnTo>
                  <a:lnTo>
                    <a:pt x="24" y="28"/>
                  </a:lnTo>
                  <a:lnTo>
                    <a:pt x="30" y="26"/>
                  </a:lnTo>
                  <a:lnTo>
                    <a:pt x="30" y="26"/>
                  </a:lnTo>
                  <a:lnTo>
                    <a:pt x="32" y="20"/>
                  </a:lnTo>
                  <a:lnTo>
                    <a:pt x="32" y="20"/>
                  </a:lnTo>
                  <a:lnTo>
                    <a:pt x="30" y="16"/>
                  </a:lnTo>
                  <a:lnTo>
                    <a:pt x="30" y="16"/>
                  </a:lnTo>
                  <a:lnTo>
                    <a:pt x="26" y="12"/>
                  </a:lnTo>
                  <a:lnTo>
                    <a:pt x="26" y="12"/>
                  </a:lnTo>
                  <a:lnTo>
                    <a:pt x="18" y="10"/>
                  </a:lnTo>
                  <a:lnTo>
                    <a:pt x="18" y="10"/>
                  </a:lnTo>
                  <a:lnTo>
                    <a:pt x="10" y="8"/>
                  </a:lnTo>
                  <a:lnTo>
                    <a:pt x="10" y="8"/>
                  </a:lnTo>
                  <a:lnTo>
                    <a:pt x="8" y="8"/>
                  </a:lnTo>
                  <a:lnTo>
                    <a:pt x="8" y="8"/>
                  </a:lnTo>
                  <a:lnTo>
                    <a:pt x="10" y="6"/>
                  </a:lnTo>
                  <a:lnTo>
                    <a:pt x="10" y="6"/>
                  </a:lnTo>
                  <a:lnTo>
                    <a:pt x="16" y="4"/>
                  </a:lnTo>
                  <a:lnTo>
                    <a:pt x="16" y="4"/>
                  </a:lnTo>
                  <a:lnTo>
                    <a:pt x="20" y="6"/>
                  </a:lnTo>
                  <a:lnTo>
                    <a:pt x="20" y="6"/>
                  </a:lnTo>
                  <a:lnTo>
                    <a:pt x="22" y="8"/>
                  </a:lnTo>
                  <a:lnTo>
                    <a:pt x="32" y="8"/>
                  </a:lnTo>
                  <a:lnTo>
                    <a:pt x="32" y="8"/>
                  </a:lnTo>
                  <a:lnTo>
                    <a:pt x="30" y="4"/>
                  </a:lnTo>
                  <a:lnTo>
                    <a:pt x="28" y="2"/>
                  </a:lnTo>
                  <a:lnTo>
                    <a:pt x="28" y="2"/>
                  </a:lnTo>
                  <a:lnTo>
                    <a:pt x="22" y="0"/>
                  </a:lnTo>
                  <a:lnTo>
                    <a:pt x="16" y="0"/>
                  </a:lnTo>
                  <a:lnTo>
                    <a:pt x="16" y="0"/>
                  </a:lnTo>
                  <a:lnTo>
                    <a:pt x="8" y="0"/>
                  </a:lnTo>
                  <a:lnTo>
                    <a:pt x="8" y="0"/>
                  </a:lnTo>
                  <a:lnTo>
                    <a:pt x="2" y="4"/>
                  </a:lnTo>
                  <a:lnTo>
                    <a:pt x="2" y="4"/>
                  </a:lnTo>
                  <a:lnTo>
                    <a:pt x="2" y="8"/>
                  </a:lnTo>
                  <a:lnTo>
                    <a:pt x="2" y="8"/>
                  </a:lnTo>
                  <a:lnTo>
                    <a:pt x="2" y="10"/>
                  </a:lnTo>
                  <a:lnTo>
                    <a:pt x="4" y="14"/>
                  </a:lnTo>
                  <a:lnTo>
                    <a:pt x="4" y="14"/>
                  </a:lnTo>
                  <a:lnTo>
                    <a:pt x="14" y="16"/>
                  </a:lnTo>
                  <a:lnTo>
                    <a:pt x="14" y="16"/>
                  </a:lnTo>
                  <a:lnTo>
                    <a:pt x="20" y="18"/>
                  </a:lnTo>
                  <a:lnTo>
                    <a:pt x="20" y="18"/>
                  </a:lnTo>
                  <a:lnTo>
                    <a:pt x="24" y="18"/>
                  </a:lnTo>
                  <a:lnTo>
                    <a:pt x="24" y="18"/>
                  </a:lnTo>
                  <a:lnTo>
                    <a:pt x="24" y="20"/>
                  </a:lnTo>
                  <a:lnTo>
                    <a:pt x="24" y="20"/>
                  </a:lnTo>
                  <a:lnTo>
                    <a:pt x="22" y="24"/>
                  </a:lnTo>
                  <a:lnTo>
                    <a:pt x="22"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32" name="Freeform 1044"/>
            <p:cNvSpPr>
              <a:spLocks/>
            </p:cNvSpPr>
            <p:nvPr/>
          </p:nvSpPr>
          <p:spPr bwMode="auto">
            <a:xfrm>
              <a:off x="9758363" y="-4021138"/>
              <a:ext cx="15875" cy="31750"/>
            </a:xfrm>
            <a:custGeom>
              <a:avLst/>
              <a:gdLst/>
              <a:ahLst/>
              <a:cxnLst>
                <a:cxn ang="0">
                  <a:pos x="2" y="20"/>
                </a:cxn>
                <a:cxn ang="0">
                  <a:pos x="2" y="20"/>
                </a:cxn>
                <a:cxn ang="0">
                  <a:pos x="4" y="20"/>
                </a:cxn>
                <a:cxn ang="0">
                  <a:pos x="4" y="20"/>
                </a:cxn>
                <a:cxn ang="0">
                  <a:pos x="8" y="20"/>
                </a:cxn>
                <a:cxn ang="0">
                  <a:pos x="8" y="20"/>
                </a:cxn>
                <a:cxn ang="0">
                  <a:pos x="10" y="18"/>
                </a:cxn>
                <a:cxn ang="0">
                  <a:pos x="10" y="18"/>
                </a:cxn>
                <a:cxn ang="0">
                  <a:pos x="10" y="10"/>
                </a:cxn>
                <a:cxn ang="0">
                  <a:pos x="10" y="10"/>
                </a:cxn>
                <a:cxn ang="0">
                  <a:pos x="10" y="2"/>
                </a:cxn>
                <a:cxn ang="0">
                  <a:pos x="10" y="2"/>
                </a:cxn>
                <a:cxn ang="0">
                  <a:pos x="8" y="0"/>
                </a:cxn>
                <a:cxn ang="0">
                  <a:pos x="8" y="0"/>
                </a:cxn>
                <a:cxn ang="0">
                  <a:pos x="4" y="0"/>
                </a:cxn>
                <a:cxn ang="0">
                  <a:pos x="4" y="0"/>
                </a:cxn>
                <a:cxn ang="0">
                  <a:pos x="2" y="0"/>
                </a:cxn>
                <a:cxn ang="0">
                  <a:pos x="2" y="0"/>
                </a:cxn>
                <a:cxn ang="0">
                  <a:pos x="0" y="2"/>
                </a:cxn>
                <a:cxn ang="0">
                  <a:pos x="0" y="2"/>
                </a:cxn>
                <a:cxn ang="0">
                  <a:pos x="0" y="10"/>
                </a:cxn>
                <a:cxn ang="0">
                  <a:pos x="0" y="10"/>
                </a:cxn>
                <a:cxn ang="0">
                  <a:pos x="0" y="16"/>
                </a:cxn>
                <a:cxn ang="0">
                  <a:pos x="0" y="16"/>
                </a:cxn>
                <a:cxn ang="0">
                  <a:pos x="2" y="20"/>
                </a:cxn>
                <a:cxn ang="0">
                  <a:pos x="2" y="20"/>
                </a:cxn>
              </a:cxnLst>
              <a:rect l="0" t="0" r="r" b="b"/>
              <a:pathLst>
                <a:path w="10" h="20">
                  <a:moveTo>
                    <a:pt x="2" y="20"/>
                  </a:moveTo>
                  <a:lnTo>
                    <a:pt x="2" y="20"/>
                  </a:lnTo>
                  <a:lnTo>
                    <a:pt x="4" y="20"/>
                  </a:lnTo>
                  <a:lnTo>
                    <a:pt x="4" y="20"/>
                  </a:lnTo>
                  <a:lnTo>
                    <a:pt x="8" y="20"/>
                  </a:lnTo>
                  <a:lnTo>
                    <a:pt x="8" y="20"/>
                  </a:lnTo>
                  <a:lnTo>
                    <a:pt x="10" y="18"/>
                  </a:lnTo>
                  <a:lnTo>
                    <a:pt x="10" y="18"/>
                  </a:lnTo>
                  <a:lnTo>
                    <a:pt x="10" y="10"/>
                  </a:lnTo>
                  <a:lnTo>
                    <a:pt x="10" y="10"/>
                  </a:lnTo>
                  <a:lnTo>
                    <a:pt x="10" y="2"/>
                  </a:lnTo>
                  <a:lnTo>
                    <a:pt x="10" y="2"/>
                  </a:lnTo>
                  <a:lnTo>
                    <a:pt x="8" y="0"/>
                  </a:lnTo>
                  <a:lnTo>
                    <a:pt x="8" y="0"/>
                  </a:lnTo>
                  <a:lnTo>
                    <a:pt x="4" y="0"/>
                  </a:lnTo>
                  <a:lnTo>
                    <a:pt x="4" y="0"/>
                  </a:lnTo>
                  <a:lnTo>
                    <a:pt x="2" y="0"/>
                  </a:lnTo>
                  <a:lnTo>
                    <a:pt x="2" y="0"/>
                  </a:lnTo>
                  <a:lnTo>
                    <a:pt x="0" y="2"/>
                  </a:lnTo>
                  <a:lnTo>
                    <a:pt x="0" y="2"/>
                  </a:lnTo>
                  <a:lnTo>
                    <a:pt x="0" y="10"/>
                  </a:lnTo>
                  <a:lnTo>
                    <a:pt x="0" y="10"/>
                  </a:lnTo>
                  <a:lnTo>
                    <a:pt x="0" y="16"/>
                  </a:lnTo>
                  <a:lnTo>
                    <a:pt x="0" y="16"/>
                  </a:lnTo>
                  <a:lnTo>
                    <a:pt x="2" y="20"/>
                  </a:lnTo>
                  <a:lnTo>
                    <a:pt x="2"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733" name="Freeform 1045"/>
            <p:cNvSpPr>
              <a:spLocks/>
            </p:cNvSpPr>
            <p:nvPr/>
          </p:nvSpPr>
          <p:spPr bwMode="auto">
            <a:xfrm>
              <a:off x="10225088" y="-4014788"/>
              <a:ext cx="15875" cy="31750"/>
            </a:xfrm>
            <a:custGeom>
              <a:avLst/>
              <a:gdLst/>
              <a:ahLst/>
              <a:cxnLst>
                <a:cxn ang="0">
                  <a:pos x="4" y="20"/>
                </a:cxn>
                <a:cxn ang="0">
                  <a:pos x="4" y="20"/>
                </a:cxn>
                <a:cxn ang="0">
                  <a:pos x="6" y="20"/>
                </a:cxn>
                <a:cxn ang="0">
                  <a:pos x="6" y="20"/>
                </a:cxn>
                <a:cxn ang="0">
                  <a:pos x="8" y="20"/>
                </a:cxn>
                <a:cxn ang="0">
                  <a:pos x="8" y="20"/>
                </a:cxn>
                <a:cxn ang="0">
                  <a:pos x="10" y="16"/>
                </a:cxn>
                <a:cxn ang="0">
                  <a:pos x="10" y="16"/>
                </a:cxn>
                <a:cxn ang="0">
                  <a:pos x="10" y="10"/>
                </a:cxn>
                <a:cxn ang="0">
                  <a:pos x="10" y="10"/>
                </a:cxn>
                <a:cxn ang="0">
                  <a:pos x="10" y="2"/>
                </a:cxn>
                <a:cxn ang="0">
                  <a:pos x="10" y="2"/>
                </a:cxn>
                <a:cxn ang="0">
                  <a:pos x="8" y="0"/>
                </a:cxn>
                <a:cxn ang="0">
                  <a:pos x="8" y="0"/>
                </a:cxn>
                <a:cxn ang="0">
                  <a:pos x="6" y="0"/>
                </a:cxn>
                <a:cxn ang="0">
                  <a:pos x="6" y="0"/>
                </a:cxn>
                <a:cxn ang="0">
                  <a:pos x="4" y="0"/>
                </a:cxn>
                <a:cxn ang="0">
                  <a:pos x="4" y="0"/>
                </a:cxn>
                <a:cxn ang="0">
                  <a:pos x="2" y="2"/>
                </a:cxn>
                <a:cxn ang="0">
                  <a:pos x="2" y="2"/>
                </a:cxn>
                <a:cxn ang="0">
                  <a:pos x="0" y="10"/>
                </a:cxn>
                <a:cxn ang="0">
                  <a:pos x="0" y="10"/>
                </a:cxn>
                <a:cxn ang="0">
                  <a:pos x="2" y="16"/>
                </a:cxn>
                <a:cxn ang="0">
                  <a:pos x="2" y="16"/>
                </a:cxn>
                <a:cxn ang="0">
                  <a:pos x="4" y="20"/>
                </a:cxn>
                <a:cxn ang="0">
                  <a:pos x="4" y="20"/>
                </a:cxn>
              </a:cxnLst>
              <a:rect l="0" t="0" r="r" b="b"/>
              <a:pathLst>
                <a:path w="10" h="20">
                  <a:moveTo>
                    <a:pt x="4" y="20"/>
                  </a:moveTo>
                  <a:lnTo>
                    <a:pt x="4" y="20"/>
                  </a:lnTo>
                  <a:lnTo>
                    <a:pt x="6" y="20"/>
                  </a:lnTo>
                  <a:lnTo>
                    <a:pt x="6" y="20"/>
                  </a:lnTo>
                  <a:lnTo>
                    <a:pt x="8" y="20"/>
                  </a:lnTo>
                  <a:lnTo>
                    <a:pt x="8" y="20"/>
                  </a:lnTo>
                  <a:lnTo>
                    <a:pt x="10" y="16"/>
                  </a:lnTo>
                  <a:lnTo>
                    <a:pt x="10" y="16"/>
                  </a:lnTo>
                  <a:lnTo>
                    <a:pt x="10" y="10"/>
                  </a:lnTo>
                  <a:lnTo>
                    <a:pt x="10" y="10"/>
                  </a:lnTo>
                  <a:lnTo>
                    <a:pt x="10" y="2"/>
                  </a:lnTo>
                  <a:lnTo>
                    <a:pt x="10" y="2"/>
                  </a:lnTo>
                  <a:lnTo>
                    <a:pt x="8" y="0"/>
                  </a:lnTo>
                  <a:lnTo>
                    <a:pt x="8" y="0"/>
                  </a:lnTo>
                  <a:lnTo>
                    <a:pt x="6" y="0"/>
                  </a:lnTo>
                  <a:lnTo>
                    <a:pt x="6" y="0"/>
                  </a:lnTo>
                  <a:lnTo>
                    <a:pt x="4" y="0"/>
                  </a:lnTo>
                  <a:lnTo>
                    <a:pt x="4" y="0"/>
                  </a:lnTo>
                  <a:lnTo>
                    <a:pt x="2" y="2"/>
                  </a:lnTo>
                  <a:lnTo>
                    <a:pt x="2" y="2"/>
                  </a:lnTo>
                  <a:lnTo>
                    <a:pt x="0" y="10"/>
                  </a:lnTo>
                  <a:lnTo>
                    <a:pt x="0" y="10"/>
                  </a:lnTo>
                  <a:lnTo>
                    <a:pt x="2" y="16"/>
                  </a:lnTo>
                  <a:lnTo>
                    <a:pt x="2" y="16"/>
                  </a:lnTo>
                  <a:lnTo>
                    <a:pt x="4" y="20"/>
                  </a:lnTo>
                  <a:lnTo>
                    <a:pt x="4"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734" name="Freeform 1046"/>
            <p:cNvSpPr>
              <a:spLocks/>
            </p:cNvSpPr>
            <p:nvPr/>
          </p:nvSpPr>
          <p:spPr bwMode="auto">
            <a:xfrm>
              <a:off x="10177463" y="-4014788"/>
              <a:ext cx="15875" cy="31750"/>
            </a:xfrm>
            <a:custGeom>
              <a:avLst/>
              <a:gdLst/>
              <a:ahLst/>
              <a:cxnLst>
                <a:cxn ang="0">
                  <a:pos x="2" y="20"/>
                </a:cxn>
                <a:cxn ang="0">
                  <a:pos x="2" y="20"/>
                </a:cxn>
                <a:cxn ang="0">
                  <a:pos x="4" y="20"/>
                </a:cxn>
                <a:cxn ang="0">
                  <a:pos x="4" y="20"/>
                </a:cxn>
                <a:cxn ang="0">
                  <a:pos x="8" y="20"/>
                </a:cxn>
                <a:cxn ang="0">
                  <a:pos x="8" y="20"/>
                </a:cxn>
                <a:cxn ang="0">
                  <a:pos x="8" y="16"/>
                </a:cxn>
                <a:cxn ang="0">
                  <a:pos x="8" y="16"/>
                </a:cxn>
                <a:cxn ang="0">
                  <a:pos x="10" y="10"/>
                </a:cxn>
                <a:cxn ang="0">
                  <a:pos x="10" y="10"/>
                </a:cxn>
                <a:cxn ang="0">
                  <a:pos x="8" y="2"/>
                </a:cxn>
                <a:cxn ang="0">
                  <a:pos x="8" y="2"/>
                </a:cxn>
                <a:cxn ang="0">
                  <a:pos x="8" y="0"/>
                </a:cxn>
                <a:cxn ang="0">
                  <a:pos x="8" y="0"/>
                </a:cxn>
                <a:cxn ang="0">
                  <a:pos x="4" y="0"/>
                </a:cxn>
                <a:cxn ang="0">
                  <a:pos x="4" y="0"/>
                </a:cxn>
                <a:cxn ang="0">
                  <a:pos x="2" y="0"/>
                </a:cxn>
                <a:cxn ang="0">
                  <a:pos x="2" y="0"/>
                </a:cxn>
                <a:cxn ang="0">
                  <a:pos x="0" y="2"/>
                </a:cxn>
                <a:cxn ang="0">
                  <a:pos x="0" y="2"/>
                </a:cxn>
                <a:cxn ang="0">
                  <a:pos x="0" y="10"/>
                </a:cxn>
                <a:cxn ang="0">
                  <a:pos x="0" y="10"/>
                </a:cxn>
                <a:cxn ang="0">
                  <a:pos x="0" y="16"/>
                </a:cxn>
                <a:cxn ang="0">
                  <a:pos x="0" y="16"/>
                </a:cxn>
                <a:cxn ang="0">
                  <a:pos x="2" y="20"/>
                </a:cxn>
                <a:cxn ang="0">
                  <a:pos x="2" y="20"/>
                </a:cxn>
              </a:cxnLst>
              <a:rect l="0" t="0" r="r" b="b"/>
              <a:pathLst>
                <a:path w="10" h="20">
                  <a:moveTo>
                    <a:pt x="2" y="20"/>
                  </a:moveTo>
                  <a:lnTo>
                    <a:pt x="2" y="20"/>
                  </a:lnTo>
                  <a:lnTo>
                    <a:pt x="4" y="20"/>
                  </a:lnTo>
                  <a:lnTo>
                    <a:pt x="4" y="20"/>
                  </a:lnTo>
                  <a:lnTo>
                    <a:pt x="8" y="20"/>
                  </a:lnTo>
                  <a:lnTo>
                    <a:pt x="8" y="20"/>
                  </a:lnTo>
                  <a:lnTo>
                    <a:pt x="8" y="16"/>
                  </a:lnTo>
                  <a:lnTo>
                    <a:pt x="8" y="16"/>
                  </a:lnTo>
                  <a:lnTo>
                    <a:pt x="10" y="10"/>
                  </a:lnTo>
                  <a:lnTo>
                    <a:pt x="10" y="10"/>
                  </a:lnTo>
                  <a:lnTo>
                    <a:pt x="8" y="2"/>
                  </a:lnTo>
                  <a:lnTo>
                    <a:pt x="8" y="2"/>
                  </a:lnTo>
                  <a:lnTo>
                    <a:pt x="8" y="0"/>
                  </a:lnTo>
                  <a:lnTo>
                    <a:pt x="8" y="0"/>
                  </a:lnTo>
                  <a:lnTo>
                    <a:pt x="4" y="0"/>
                  </a:lnTo>
                  <a:lnTo>
                    <a:pt x="4" y="0"/>
                  </a:lnTo>
                  <a:lnTo>
                    <a:pt x="2" y="0"/>
                  </a:lnTo>
                  <a:lnTo>
                    <a:pt x="2" y="0"/>
                  </a:lnTo>
                  <a:lnTo>
                    <a:pt x="0" y="2"/>
                  </a:lnTo>
                  <a:lnTo>
                    <a:pt x="0" y="2"/>
                  </a:lnTo>
                  <a:lnTo>
                    <a:pt x="0" y="10"/>
                  </a:lnTo>
                  <a:lnTo>
                    <a:pt x="0" y="10"/>
                  </a:lnTo>
                  <a:lnTo>
                    <a:pt x="0" y="16"/>
                  </a:lnTo>
                  <a:lnTo>
                    <a:pt x="0" y="16"/>
                  </a:lnTo>
                  <a:lnTo>
                    <a:pt x="2" y="20"/>
                  </a:lnTo>
                  <a:lnTo>
                    <a:pt x="2"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735" name="Freeform 1047"/>
            <p:cNvSpPr>
              <a:spLocks/>
            </p:cNvSpPr>
            <p:nvPr/>
          </p:nvSpPr>
          <p:spPr bwMode="auto">
            <a:xfrm>
              <a:off x="9434513" y="-4027488"/>
              <a:ext cx="41275" cy="69850"/>
            </a:xfrm>
            <a:custGeom>
              <a:avLst/>
              <a:gdLst/>
              <a:ahLst/>
              <a:cxnLst>
                <a:cxn ang="0">
                  <a:pos x="6" y="42"/>
                </a:cxn>
                <a:cxn ang="0">
                  <a:pos x="14" y="44"/>
                </a:cxn>
                <a:cxn ang="0">
                  <a:pos x="20" y="42"/>
                </a:cxn>
                <a:cxn ang="0">
                  <a:pos x="24" y="38"/>
                </a:cxn>
                <a:cxn ang="0">
                  <a:pos x="26" y="30"/>
                </a:cxn>
                <a:cxn ang="0">
                  <a:pos x="24" y="22"/>
                </a:cxn>
                <a:cxn ang="0">
                  <a:pos x="20" y="20"/>
                </a:cxn>
                <a:cxn ang="0">
                  <a:pos x="24" y="16"/>
                </a:cxn>
                <a:cxn ang="0">
                  <a:pos x="24" y="12"/>
                </a:cxn>
                <a:cxn ang="0">
                  <a:pos x="22" y="4"/>
                </a:cxn>
                <a:cxn ang="0">
                  <a:pos x="18" y="2"/>
                </a:cxn>
                <a:cxn ang="0">
                  <a:pos x="12" y="0"/>
                </a:cxn>
                <a:cxn ang="0">
                  <a:pos x="4" y="2"/>
                </a:cxn>
                <a:cxn ang="0">
                  <a:pos x="2" y="6"/>
                </a:cxn>
                <a:cxn ang="0">
                  <a:pos x="0" y="14"/>
                </a:cxn>
                <a:cxn ang="0">
                  <a:pos x="12" y="10"/>
                </a:cxn>
                <a:cxn ang="0">
                  <a:pos x="12" y="8"/>
                </a:cxn>
                <a:cxn ang="0">
                  <a:pos x="14" y="6"/>
                </a:cxn>
                <a:cxn ang="0">
                  <a:pos x="14" y="8"/>
                </a:cxn>
                <a:cxn ang="0">
                  <a:pos x="16" y="10"/>
                </a:cxn>
                <a:cxn ang="0">
                  <a:pos x="16" y="12"/>
                </a:cxn>
                <a:cxn ang="0">
                  <a:pos x="14" y="16"/>
                </a:cxn>
                <a:cxn ang="0">
                  <a:pos x="14" y="16"/>
                </a:cxn>
                <a:cxn ang="0">
                  <a:pos x="8" y="24"/>
                </a:cxn>
                <a:cxn ang="0">
                  <a:pos x="12" y="24"/>
                </a:cxn>
                <a:cxn ang="0">
                  <a:pos x="14" y="24"/>
                </a:cxn>
                <a:cxn ang="0">
                  <a:pos x="16" y="28"/>
                </a:cxn>
                <a:cxn ang="0">
                  <a:pos x="16" y="32"/>
                </a:cxn>
                <a:cxn ang="0">
                  <a:pos x="14" y="36"/>
                </a:cxn>
                <a:cxn ang="0">
                  <a:pos x="14" y="38"/>
                </a:cxn>
                <a:cxn ang="0">
                  <a:pos x="12" y="36"/>
                </a:cxn>
                <a:cxn ang="0">
                  <a:pos x="12" y="26"/>
                </a:cxn>
                <a:cxn ang="0">
                  <a:pos x="0" y="30"/>
                </a:cxn>
                <a:cxn ang="0">
                  <a:pos x="2" y="38"/>
                </a:cxn>
                <a:cxn ang="0">
                  <a:pos x="6" y="42"/>
                </a:cxn>
              </a:cxnLst>
              <a:rect l="0" t="0" r="r" b="b"/>
              <a:pathLst>
                <a:path w="26" h="44">
                  <a:moveTo>
                    <a:pt x="6" y="42"/>
                  </a:moveTo>
                  <a:lnTo>
                    <a:pt x="6" y="42"/>
                  </a:lnTo>
                  <a:lnTo>
                    <a:pt x="14" y="44"/>
                  </a:lnTo>
                  <a:lnTo>
                    <a:pt x="14" y="44"/>
                  </a:lnTo>
                  <a:lnTo>
                    <a:pt x="20" y="42"/>
                  </a:lnTo>
                  <a:lnTo>
                    <a:pt x="20" y="42"/>
                  </a:lnTo>
                  <a:lnTo>
                    <a:pt x="24" y="38"/>
                  </a:lnTo>
                  <a:lnTo>
                    <a:pt x="24" y="38"/>
                  </a:lnTo>
                  <a:lnTo>
                    <a:pt x="26" y="30"/>
                  </a:lnTo>
                  <a:lnTo>
                    <a:pt x="26" y="30"/>
                  </a:lnTo>
                  <a:lnTo>
                    <a:pt x="24" y="22"/>
                  </a:lnTo>
                  <a:lnTo>
                    <a:pt x="24" y="22"/>
                  </a:lnTo>
                  <a:lnTo>
                    <a:pt x="20" y="20"/>
                  </a:lnTo>
                  <a:lnTo>
                    <a:pt x="20" y="20"/>
                  </a:lnTo>
                  <a:lnTo>
                    <a:pt x="24" y="16"/>
                  </a:lnTo>
                  <a:lnTo>
                    <a:pt x="24" y="16"/>
                  </a:lnTo>
                  <a:lnTo>
                    <a:pt x="24" y="12"/>
                  </a:lnTo>
                  <a:lnTo>
                    <a:pt x="24" y="12"/>
                  </a:lnTo>
                  <a:lnTo>
                    <a:pt x="24" y="6"/>
                  </a:lnTo>
                  <a:lnTo>
                    <a:pt x="22" y="4"/>
                  </a:lnTo>
                  <a:lnTo>
                    <a:pt x="22" y="4"/>
                  </a:lnTo>
                  <a:lnTo>
                    <a:pt x="18" y="2"/>
                  </a:lnTo>
                  <a:lnTo>
                    <a:pt x="12" y="0"/>
                  </a:lnTo>
                  <a:lnTo>
                    <a:pt x="12" y="0"/>
                  </a:lnTo>
                  <a:lnTo>
                    <a:pt x="8" y="0"/>
                  </a:lnTo>
                  <a:lnTo>
                    <a:pt x="4" y="2"/>
                  </a:lnTo>
                  <a:lnTo>
                    <a:pt x="4" y="2"/>
                  </a:lnTo>
                  <a:lnTo>
                    <a:pt x="2" y="6"/>
                  </a:lnTo>
                  <a:lnTo>
                    <a:pt x="0" y="10"/>
                  </a:lnTo>
                  <a:lnTo>
                    <a:pt x="0" y="14"/>
                  </a:lnTo>
                  <a:lnTo>
                    <a:pt x="12" y="14"/>
                  </a:lnTo>
                  <a:lnTo>
                    <a:pt x="12" y="10"/>
                  </a:lnTo>
                  <a:lnTo>
                    <a:pt x="12" y="10"/>
                  </a:lnTo>
                  <a:lnTo>
                    <a:pt x="12" y="8"/>
                  </a:lnTo>
                  <a:lnTo>
                    <a:pt x="12" y="8"/>
                  </a:lnTo>
                  <a:lnTo>
                    <a:pt x="14" y="6"/>
                  </a:lnTo>
                  <a:lnTo>
                    <a:pt x="14" y="6"/>
                  </a:lnTo>
                  <a:lnTo>
                    <a:pt x="14" y="8"/>
                  </a:lnTo>
                  <a:lnTo>
                    <a:pt x="14" y="8"/>
                  </a:lnTo>
                  <a:lnTo>
                    <a:pt x="16" y="10"/>
                  </a:lnTo>
                  <a:lnTo>
                    <a:pt x="16" y="12"/>
                  </a:lnTo>
                  <a:lnTo>
                    <a:pt x="16" y="12"/>
                  </a:lnTo>
                  <a:lnTo>
                    <a:pt x="14" y="16"/>
                  </a:lnTo>
                  <a:lnTo>
                    <a:pt x="14" y="16"/>
                  </a:lnTo>
                  <a:lnTo>
                    <a:pt x="14" y="16"/>
                  </a:lnTo>
                  <a:lnTo>
                    <a:pt x="14" y="16"/>
                  </a:lnTo>
                  <a:lnTo>
                    <a:pt x="8" y="18"/>
                  </a:lnTo>
                  <a:lnTo>
                    <a:pt x="8" y="24"/>
                  </a:lnTo>
                  <a:lnTo>
                    <a:pt x="8" y="24"/>
                  </a:lnTo>
                  <a:lnTo>
                    <a:pt x="12" y="24"/>
                  </a:lnTo>
                  <a:lnTo>
                    <a:pt x="12" y="24"/>
                  </a:lnTo>
                  <a:lnTo>
                    <a:pt x="14" y="24"/>
                  </a:lnTo>
                  <a:lnTo>
                    <a:pt x="14" y="24"/>
                  </a:lnTo>
                  <a:lnTo>
                    <a:pt x="16" y="28"/>
                  </a:lnTo>
                  <a:lnTo>
                    <a:pt x="16" y="32"/>
                  </a:lnTo>
                  <a:lnTo>
                    <a:pt x="16" y="32"/>
                  </a:lnTo>
                  <a:lnTo>
                    <a:pt x="14" y="36"/>
                  </a:lnTo>
                  <a:lnTo>
                    <a:pt x="14" y="36"/>
                  </a:lnTo>
                  <a:lnTo>
                    <a:pt x="14" y="38"/>
                  </a:lnTo>
                  <a:lnTo>
                    <a:pt x="14" y="38"/>
                  </a:lnTo>
                  <a:lnTo>
                    <a:pt x="12" y="36"/>
                  </a:lnTo>
                  <a:lnTo>
                    <a:pt x="12" y="36"/>
                  </a:lnTo>
                  <a:lnTo>
                    <a:pt x="12" y="32"/>
                  </a:lnTo>
                  <a:lnTo>
                    <a:pt x="12" y="26"/>
                  </a:lnTo>
                  <a:lnTo>
                    <a:pt x="0" y="26"/>
                  </a:lnTo>
                  <a:lnTo>
                    <a:pt x="0" y="30"/>
                  </a:lnTo>
                  <a:lnTo>
                    <a:pt x="0" y="30"/>
                  </a:lnTo>
                  <a:lnTo>
                    <a:pt x="2" y="38"/>
                  </a:lnTo>
                  <a:lnTo>
                    <a:pt x="2" y="38"/>
                  </a:lnTo>
                  <a:lnTo>
                    <a:pt x="6" y="42"/>
                  </a:lnTo>
                  <a:lnTo>
                    <a:pt x="6"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36" name="Freeform 1048"/>
            <p:cNvSpPr>
              <a:spLocks/>
            </p:cNvSpPr>
            <p:nvPr/>
          </p:nvSpPr>
          <p:spPr bwMode="auto">
            <a:xfrm>
              <a:off x="10117138" y="-4024313"/>
              <a:ext cx="28575" cy="47625"/>
            </a:xfrm>
            <a:custGeom>
              <a:avLst/>
              <a:gdLst/>
              <a:ahLst/>
              <a:cxnLst>
                <a:cxn ang="0">
                  <a:pos x="10" y="30"/>
                </a:cxn>
                <a:cxn ang="0">
                  <a:pos x="18" y="30"/>
                </a:cxn>
                <a:cxn ang="0">
                  <a:pos x="18" y="0"/>
                </a:cxn>
                <a:cxn ang="0">
                  <a:pos x="12" y="0"/>
                </a:cxn>
                <a:cxn ang="0">
                  <a:pos x="12" y="0"/>
                </a:cxn>
                <a:cxn ang="0">
                  <a:pos x="8" y="6"/>
                </a:cxn>
                <a:cxn ang="0">
                  <a:pos x="8" y="6"/>
                </a:cxn>
                <a:cxn ang="0">
                  <a:pos x="0" y="8"/>
                </a:cxn>
                <a:cxn ang="0">
                  <a:pos x="0" y="14"/>
                </a:cxn>
                <a:cxn ang="0">
                  <a:pos x="0" y="14"/>
                </a:cxn>
                <a:cxn ang="0">
                  <a:pos x="10" y="8"/>
                </a:cxn>
                <a:cxn ang="0">
                  <a:pos x="10" y="30"/>
                </a:cxn>
              </a:cxnLst>
              <a:rect l="0" t="0" r="r" b="b"/>
              <a:pathLst>
                <a:path w="18" h="30">
                  <a:moveTo>
                    <a:pt x="10" y="30"/>
                  </a:moveTo>
                  <a:lnTo>
                    <a:pt x="18" y="30"/>
                  </a:lnTo>
                  <a:lnTo>
                    <a:pt x="18" y="0"/>
                  </a:lnTo>
                  <a:lnTo>
                    <a:pt x="12" y="0"/>
                  </a:lnTo>
                  <a:lnTo>
                    <a:pt x="12" y="0"/>
                  </a:lnTo>
                  <a:lnTo>
                    <a:pt x="8" y="6"/>
                  </a:lnTo>
                  <a:lnTo>
                    <a:pt x="8" y="6"/>
                  </a:lnTo>
                  <a:lnTo>
                    <a:pt x="0" y="8"/>
                  </a:lnTo>
                  <a:lnTo>
                    <a:pt x="0" y="14"/>
                  </a:lnTo>
                  <a:lnTo>
                    <a:pt x="0" y="14"/>
                  </a:lnTo>
                  <a:lnTo>
                    <a:pt x="10" y="8"/>
                  </a:lnTo>
                  <a:lnTo>
                    <a:pt x="10" y="3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37" name="Freeform 1049"/>
            <p:cNvSpPr>
              <a:spLocks noEditPoints="1"/>
            </p:cNvSpPr>
            <p:nvPr/>
          </p:nvSpPr>
          <p:spPr bwMode="auto">
            <a:xfrm>
              <a:off x="10164763" y="-4024313"/>
              <a:ext cx="41275" cy="47625"/>
            </a:xfrm>
            <a:custGeom>
              <a:avLst/>
              <a:gdLst/>
              <a:ahLst/>
              <a:cxnLst>
                <a:cxn ang="0">
                  <a:pos x="12" y="30"/>
                </a:cxn>
                <a:cxn ang="0">
                  <a:pos x="12" y="30"/>
                </a:cxn>
                <a:cxn ang="0">
                  <a:pos x="18" y="30"/>
                </a:cxn>
                <a:cxn ang="0">
                  <a:pos x="22" y="28"/>
                </a:cxn>
                <a:cxn ang="0">
                  <a:pos x="22" y="28"/>
                </a:cxn>
                <a:cxn ang="0">
                  <a:pos x="24" y="22"/>
                </a:cxn>
                <a:cxn ang="0">
                  <a:pos x="26" y="16"/>
                </a:cxn>
                <a:cxn ang="0">
                  <a:pos x="26" y="16"/>
                </a:cxn>
                <a:cxn ang="0">
                  <a:pos x="24" y="8"/>
                </a:cxn>
                <a:cxn ang="0">
                  <a:pos x="22" y="4"/>
                </a:cxn>
                <a:cxn ang="0">
                  <a:pos x="22" y="4"/>
                </a:cxn>
                <a:cxn ang="0">
                  <a:pos x="18" y="2"/>
                </a:cxn>
                <a:cxn ang="0">
                  <a:pos x="12" y="0"/>
                </a:cxn>
                <a:cxn ang="0">
                  <a:pos x="12" y="0"/>
                </a:cxn>
                <a:cxn ang="0">
                  <a:pos x="8" y="2"/>
                </a:cxn>
                <a:cxn ang="0">
                  <a:pos x="4" y="4"/>
                </a:cxn>
                <a:cxn ang="0">
                  <a:pos x="4" y="4"/>
                </a:cxn>
                <a:cxn ang="0">
                  <a:pos x="0" y="8"/>
                </a:cxn>
                <a:cxn ang="0">
                  <a:pos x="0" y="16"/>
                </a:cxn>
                <a:cxn ang="0">
                  <a:pos x="0" y="16"/>
                </a:cxn>
                <a:cxn ang="0">
                  <a:pos x="0" y="22"/>
                </a:cxn>
                <a:cxn ang="0">
                  <a:pos x="4" y="28"/>
                </a:cxn>
                <a:cxn ang="0">
                  <a:pos x="4" y="28"/>
                </a:cxn>
                <a:cxn ang="0">
                  <a:pos x="8" y="30"/>
                </a:cxn>
                <a:cxn ang="0">
                  <a:pos x="12" y="30"/>
                </a:cxn>
                <a:cxn ang="0">
                  <a:pos x="12" y="30"/>
                </a:cxn>
                <a:cxn ang="0">
                  <a:pos x="8" y="8"/>
                </a:cxn>
                <a:cxn ang="0">
                  <a:pos x="8" y="8"/>
                </a:cxn>
                <a:cxn ang="0">
                  <a:pos x="10" y="6"/>
                </a:cxn>
                <a:cxn ang="0">
                  <a:pos x="10" y="6"/>
                </a:cxn>
                <a:cxn ang="0">
                  <a:pos x="12" y="6"/>
                </a:cxn>
                <a:cxn ang="0">
                  <a:pos x="12" y="6"/>
                </a:cxn>
                <a:cxn ang="0">
                  <a:pos x="16" y="6"/>
                </a:cxn>
                <a:cxn ang="0">
                  <a:pos x="16" y="6"/>
                </a:cxn>
                <a:cxn ang="0">
                  <a:pos x="16" y="8"/>
                </a:cxn>
                <a:cxn ang="0">
                  <a:pos x="16" y="8"/>
                </a:cxn>
                <a:cxn ang="0">
                  <a:pos x="18" y="16"/>
                </a:cxn>
                <a:cxn ang="0">
                  <a:pos x="18" y="16"/>
                </a:cxn>
                <a:cxn ang="0">
                  <a:pos x="16" y="22"/>
                </a:cxn>
                <a:cxn ang="0">
                  <a:pos x="16" y="22"/>
                </a:cxn>
                <a:cxn ang="0">
                  <a:pos x="16" y="26"/>
                </a:cxn>
                <a:cxn ang="0">
                  <a:pos x="16" y="26"/>
                </a:cxn>
                <a:cxn ang="0">
                  <a:pos x="12" y="26"/>
                </a:cxn>
                <a:cxn ang="0">
                  <a:pos x="12" y="26"/>
                </a:cxn>
                <a:cxn ang="0">
                  <a:pos x="10" y="26"/>
                </a:cxn>
                <a:cxn ang="0">
                  <a:pos x="10" y="26"/>
                </a:cxn>
                <a:cxn ang="0">
                  <a:pos x="8" y="22"/>
                </a:cxn>
                <a:cxn ang="0">
                  <a:pos x="8" y="22"/>
                </a:cxn>
                <a:cxn ang="0">
                  <a:pos x="8" y="16"/>
                </a:cxn>
                <a:cxn ang="0">
                  <a:pos x="8" y="16"/>
                </a:cxn>
                <a:cxn ang="0">
                  <a:pos x="8" y="8"/>
                </a:cxn>
                <a:cxn ang="0">
                  <a:pos x="8" y="8"/>
                </a:cxn>
              </a:cxnLst>
              <a:rect l="0" t="0" r="r" b="b"/>
              <a:pathLst>
                <a:path w="26" h="30">
                  <a:moveTo>
                    <a:pt x="12" y="30"/>
                  </a:moveTo>
                  <a:lnTo>
                    <a:pt x="12" y="30"/>
                  </a:lnTo>
                  <a:lnTo>
                    <a:pt x="18" y="30"/>
                  </a:lnTo>
                  <a:lnTo>
                    <a:pt x="22" y="28"/>
                  </a:lnTo>
                  <a:lnTo>
                    <a:pt x="22" y="28"/>
                  </a:lnTo>
                  <a:lnTo>
                    <a:pt x="24" y="22"/>
                  </a:lnTo>
                  <a:lnTo>
                    <a:pt x="26" y="16"/>
                  </a:lnTo>
                  <a:lnTo>
                    <a:pt x="26" y="16"/>
                  </a:lnTo>
                  <a:lnTo>
                    <a:pt x="24" y="8"/>
                  </a:lnTo>
                  <a:lnTo>
                    <a:pt x="22" y="4"/>
                  </a:lnTo>
                  <a:lnTo>
                    <a:pt x="22" y="4"/>
                  </a:lnTo>
                  <a:lnTo>
                    <a:pt x="18" y="2"/>
                  </a:lnTo>
                  <a:lnTo>
                    <a:pt x="12" y="0"/>
                  </a:lnTo>
                  <a:lnTo>
                    <a:pt x="12" y="0"/>
                  </a:lnTo>
                  <a:lnTo>
                    <a:pt x="8" y="2"/>
                  </a:lnTo>
                  <a:lnTo>
                    <a:pt x="4" y="4"/>
                  </a:lnTo>
                  <a:lnTo>
                    <a:pt x="4" y="4"/>
                  </a:lnTo>
                  <a:lnTo>
                    <a:pt x="0" y="8"/>
                  </a:lnTo>
                  <a:lnTo>
                    <a:pt x="0" y="16"/>
                  </a:lnTo>
                  <a:lnTo>
                    <a:pt x="0" y="16"/>
                  </a:lnTo>
                  <a:lnTo>
                    <a:pt x="0" y="22"/>
                  </a:lnTo>
                  <a:lnTo>
                    <a:pt x="4" y="28"/>
                  </a:lnTo>
                  <a:lnTo>
                    <a:pt x="4" y="28"/>
                  </a:lnTo>
                  <a:lnTo>
                    <a:pt x="8" y="30"/>
                  </a:lnTo>
                  <a:lnTo>
                    <a:pt x="12" y="30"/>
                  </a:lnTo>
                  <a:lnTo>
                    <a:pt x="12" y="30"/>
                  </a:lnTo>
                  <a:close/>
                  <a:moveTo>
                    <a:pt x="8" y="8"/>
                  </a:moveTo>
                  <a:lnTo>
                    <a:pt x="8" y="8"/>
                  </a:lnTo>
                  <a:lnTo>
                    <a:pt x="10" y="6"/>
                  </a:lnTo>
                  <a:lnTo>
                    <a:pt x="10" y="6"/>
                  </a:lnTo>
                  <a:lnTo>
                    <a:pt x="12" y="6"/>
                  </a:lnTo>
                  <a:lnTo>
                    <a:pt x="12" y="6"/>
                  </a:lnTo>
                  <a:lnTo>
                    <a:pt x="16" y="6"/>
                  </a:lnTo>
                  <a:lnTo>
                    <a:pt x="16" y="6"/>
                  </a:lnTo>
                  <a:lnTo>
                    <a:pt x="16" y="8"/>
                  </a:lnTo>
                  <a:lnTo>
                    <a:pt x="16" y="8"/>
                  </a:lnTo>
                  <a:lnTo>
                    <a:pt x="18" y="16"/>
                  </a:lnTo>
                  <a:lnTo>
                    <a:pt x="18" y="16"/>
                  </a:lnTo>
                  <a:lnTo>
                    <a:pt x="16" y="22"/>
                  </a:lnTo>
                  <a:lnTo>
                    <a:pt x="16" y="22"/>
                  </a:lnTo>
                  <a:lnTo>
                    <a:pt x="16" y="26"/>
                  </a:lnTo>
                  <a:lnTo>
                    <a:pt x="16" y="26"/>
                  </a:lnTo>
                  <a:lnTo>
                    <a:pt x="12" y="26"/>
                  </a:lnTo>
                  <a:lnTo>
                    <a:pt x="12" y="26"/>
                  </a:lnTo>
                  <a:lnTo>
                    <a:pt x="10" y="26"/>
                  </a:lnTo>
                  <a:lnTo>
                    <a:pt x="10" y="26"/>
                  </a:lnTo>
                  <a:lnTo>
                    <a:pt x="8" y="22"/>
                  </a:lnTo>
                  <a:lnTo>
                    <a:pt x="8" y="22"/>
                  </a:lnTo>
                  <a:lnTo>
                    <a:pt x="8" y="16"/>
                  </a:lnTo>
                  <a:lnTo>
                    <a:pt x="8" y="16"/>
                  </a:lnTo>
                  <a:lnTo>
                    <a:pt x="8" y="8"/>
                  </a:lnTo>
                  <a:lnTo>
                    <a:pt x="8"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38" name="Freeform 1050"/>
            <p:cNvSpPr>
              <a:spLocks noEditPoints="1"/>
            </p:cNvSpPr>
            <p:nvPr/>
          </p:nvSpPr>
          <p:spPr bwMode="auto">
            <a:xfrm>
              <a:off x="10212388" y="-4024313"/>
              <a:ext cx="41275" cy="47625"/>
            </a:xfrm>
            <a:custGeom>
              <a:avLst/>
              <a:gdLst/>
              <a:ahLst/>
              <a:cxnLst>
                <a:cxn ang="0">
                  <a:pos x="14" y="30"/>
                </a:cxn>
                <a:cxn ang="0">
                  <a:pos x="14" y="30"/>
                </a:cxn>
                <a:cxn ang="0">
                  <a:pos x="18" y="30"/>
                </a:cxn>
                <a:cxn ang="0">
                  <a:pos x="22" y="28"/>
                </a:cxn>
                <a:cxn ang="0">
                  <a:pos x="22" y="28"/>
                </a:cxn>
                <a:cxn ang="0">
                  <a:pos x="26" y="22"/>
                </a:cxn>
                <a:cxn ang="0">
                  <a:pos x="26" y="16"/>
                </a:cxn>
                <a:cxn ang="0">
                  <a:pos x="26" y="16"/>
                </a:cxn>
                <a:cxn ang="0">
                  <a:pos x="26" y="8"/>
                </a:cxn>
                <a:cxn ang="0">
                  <a:pos x="22" y="4"/>
                </a:cxn>
                <a:cxn ang="0">
                  <a:pos x="22" y="4"/>
                </a:cxn>
                <a:cxn ang="0">
                  <a:pos x="18" y="2"/>
                </a:cxn>
                <a:cxn ang="0">
                  <a:pos x="14" y="0"/>
                </a:cxn>
                <a:cxn ang="0">
                  <a:pos x="14" y="0"/>
                </a:cxn>
                <a:cxn ang="0">
                  <a:pos x="8" y="2"/>
                </a:cxn>
                <a:cxn ang="0">
                  <a:pos x="4" y="4"/>
                </a:cxn>
                <a:cxn ang="0">
                  <a:pos x="4" y="4"/>
                </a:cxn>
                <a:cxn ang="0">
                  <a:pos x="2" y="8"/>
                </a:cxn>
                <a:cxn ang="0">
                  <a:pos x="0" y="16"/>
                </a:cxn>
                <a:cxn ang="0">
                  <a:pos x="0" y="16"/>
                </a:cxn>
                <a:cxn ang="0">
                  <a:pos x="2" y="22"/>
                </a:cxn>
                <a:cxn ang="0">
                  <a:pos x="4" y="28"/>
                </a:cxn>
                <a:cxn ang="0">
                  <a:pos x="4" y="28"/>
                </a:cxn>
                <a:cxn ang="0">
                  <a:pos x="8" y="30"/>
                </a:cxn>
                <a:cxn ang="0">
                  <a:pos x="14" y="30"/>
                </a:cxn>
                <a:cxn ang="0">
                  <a:pos x="14" y="30"/>
                </a:cxn>
                <a:cxn ang="0">
                  <a:pos x="10" y="8"/>
                </a:cxn>
                <a:cxn ang="0">
                  <a:pos x="10" y="8"/>
                </a:cxn>
                <a:cxn ang="0">
                  <a:pos x="12" y="6"/>
                </a:cxn>
                <a:cxn ang="0">
                  <a:pos x="12" y="6"/>
                </a:cxn>
                <a:cxn ang="0">
                  <a:pos x="14" y="6"/>
                </a:cxn>
                <a:cxn ang="0">
                  <a:pos x="14" y="6"/>
                </a:cxn>
                <a:cxn ang="0">
                  <a:pos x="16" y="6"/>
                </a:cxn>
                <a:cxn ang="0">
                  <a:pos x="16" y="6"/>
                </a:cxn>
                <a:cxn ang="0">
                  <a:pos x="18" y="8"/>
                </a:cxn>
                <a:cxn ang="0">
                  <a:pos x="18" y="8"/>
                </a:cxn>
                <a:cxn ang="0">
                  <a:pos x="18" y="16"/>
                </a:cxn>
                <a:cxn ang="0">
                  <a:pos x="18" y="16"/>
                </a:cxn>
                <a:cxn ang="0">
                  <a:pos x="18" y="22"/>
                </a:cxn>
                <a:cxn ang="0">
                  <a:pos x="18" y="22"/>
                </a:cxn>
                <a:cxn ang="0">
                  <a:pos x="16" y="26"/>
                </a:cxn>
                <a:cxn ang="0">
                  <a:pos x="16" y="26"/>
                </a:cxn>
                <a:cxn ang="0">
                  <a:pos x="14" y="26"/>
                </a:cxn>
                <a:cxn ang="0">
                  <a:pos x="14" y="26"/>
                </a:cxn>
                <a:cxn ang="0">
                  <a:pos x="12" y="26"/>
                </a:cxn>
                <a:cxn ang="0">
                  <a:pos x="12" y="26"/>
                </a:cxn>
                <a:cxn ang="0">
                  <a:pos x="10" y="22"/>
                </a:cxn>
                <a:cxn ang="0">
                  <a:pos x="10" y="22"/>
                </a:cxn>
                <a:cxn ang="0">
                  <a:pos x="8" y="16"/>
                </a:cxn>
                <a:cxn ang="0">
                  <a:pos x="8" y="16"/>
                </a:cxn>
                <a:cxn ang="0">
                  <a:pos x="10" y="8"/>
                </a:cxn>
                <a:cxn ang="0">
                  <a:pos x="10" y="8"/>
                </a:cxn>
              </a:cxnLst>
              <a:rect l="0" t="0" r="r" b="b"/>
              <a:pathLst>
                <a:path w="26" h="30">
                  <a:moveTo>
                    <a:pt x="14" y="30"/>
                  </a:moveTo>
                  <a:lnTo>
                    <a:pt x="14" y="30"/>
                  </a:lnTo>
                  <a:lnTo>
                    <a:pt x="18" y="30"/>
                  </a:lnTo>
                  <a:lnTo>
                    <a:pt x="22" y="28"/>
                  </a:lnTo>
                  <a:lnTo>
                    <a:pt x="22" y="28"/>
                  </a:lnTo>
                  <a:lnTo>
                    <a:pt x="26" y="22"/>
                  </a:lnTo>
                  <a:lnTo>
                    <a:pt x="26" y="16"/>
                  </a:lnTo>
                  <a:lnTo>
                    <a:pt x="26" y="16"/>
                  </a:lnTo>
                  <a:lnTo>
                    <a:pt x="26" y="8"/>
                  </a:lnTo>
                  <a:lnTo>
                    <a:pt x="22" y="4"/>
                  </a:lnTo>
                  <a:lnTo>
                    <a:pt x="22" y="4"/>
                  </a:lnTo>
                  <a:lnTo>
                    <a:pt x="18" y="2"/>
                  </a:lnTo>
                  <a:lnTo>
                    <a:pt x="14" y="0"/>
                  </a:lnTo>
                  <a:lnTo>
                    <a:pt x="14" y="0"/>
                  </a:lnTo>
                  <a:lnTo>
                    <a:pt x="8" y="2"/>
                  </a:lnTo>
                  <a:lnTo>
                    <a:pt x="4" y="4"/>
                  </a:lnTo>
                  <a:lnTo>
                    <a:pt x="4" y="4"/>
                  </a:lnTo>
                  <a:lnTo>
                    <a:pt x="2" y="8"/>
                  </a:lnTo>
                  <a:lnTo>
                    <a:pt x="0" y="16"/>
                  </a:lnTo>
                  <a:lnTo>
                    <a:pt x="0" y="16"/>
                  </a:lnTo>
                  <a:lnTo>
                    <a:pt x="2" y="22"/>
                  </a:lnTo>
                  <a:lnTo>
                    <a:pt x="4" y="28"/>
                  </a:lnTo>
                  <a:lnTo>
                    <a:pt x="4" y="28"/>
                  </a:lnTo>
                  <a:lnTo>
                    <a:pt x="8" y="30"/>
                  </a:lnTo>
                  <a:lnTo>
                    <a:pt x="14" y="30"/>
                  </a:lnTo>
                  <a:lnTo>
                    <a:pt x="14" y="30"/>
                  </a:lnTo>
                  <a:close/>
                  <a:moveTo>
                    <a:pt x="10" y="8"/>
                  </a:moveTo>
                  <a:lnTo>
                    <a:pt x="10" y="8"/>
                  </a:lnTo>
                  <a:lnTo>
                    <a:pt x="12" y="6"/>
                  </a:lnTo>
                  <a:lnTo>
                    <a:pt x="12" y="6"/>
                  </a:lnTo>
                  <a:lnTo>
                    <a:pt x="14" y="6"/>
                  </a:lnTo>
                  <a:lnTo>
                    <a:pt x="14" y="6"/>
                  </a:lnTo>
                  <a:lnTo>
                    <a:pt x="16" y="6"/>
                  </a:lnTo>
                  <a:lnTo>
                    <a:pt x="16" y="6"/>
                  </a:lnTo>
                  <a:lnTo>
                    <a:pt x="18" y="8"/>
                  </a:lnTo>
                  <a:lnTo>
                    <a:pt x="18" y="8"/>
                  </a:lnTo>
                  <a:lnTo>
                    <a:pt x="18" y="16"/>
                  </a:lnTo>
                  <a:lnTo>
                    <a:pt x="18" y="16"/>
                  </a:lnTo>
                  <a:lnTo>
                    <a:pt x="18" y="22"/>
                  </a:lnTo>
                  <a:lnTo>
                    <a:pt x="18" y="22"/>
                  </a:lnTo>
                  <a:lnTo>
                    <a:pt x="16" y="26"/>
                  </a:lnTo>
                  <a:lnTo>
                    <a:pt x="16" y="26"/>
                  </a:lnTo>
                  <a:lnTo>
                    <a:pt x="14" y="26"/>
                  </a:lnTo>
                  <a:lnTo>
                    <a:pt x="14" y="26"/>
                  </a:lnTo>
                  <a:lnTo>
                    <a:pt x="12" y="26"/>
                  </a:lnTo>
                  <a:lnTo>
                    <a:pt x="12" y="26"/>
                  </a:lnTo>
                  <a:lnTo>
                    <a:pt x="10" y="22"/>
                  </a:lnTo>
                  <a:lnTo>
                    <a:pt x="10" y="22"/>
                  </a:lnTo>
                  <a:lnTo>
                    <a:pt x="8" y="16"/>
                  </a:lnTo>
                  <a:lnTo>
                    <a:pt x="8" y="16"/>
                  </a:lnTo>
                  <a:lnTo>
                    <a:pt x="10" y="8"/>
                  </a:lnTo>
                  <a:lnTo>
                    <a:pt x="10"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39" name="Rectangle 1051"/>
            <p:cNvSpPr>
              <a:spLocks noChangeArrowheads="1"/>
            </p:cNvSpPr>
            <p:nvPr/>
          </p:nvSpPr>
          <p:spPr bwMode="auto">
            <a:xfrm>
              <a:off x="10263188" y="-3998913"/>
              <a:ext cx="25400" cy="9525"/>
            </a:xfrm>
            <a:prstGeom prst="rect">
              <a:avLst/>
            </a:prstGeom>
            <a:solidFill>
              <a:srgbClr val="FFFFFF"/>
            </a:solidFill>
            <a:ln w="9525">
              <a:noFill/>
              <a:miter lim="800000"/>
              <a:headEnd/>
              <a:tailEnd/>
            </a:ln>
          </p:spPr>
          <p:txBody>
            <a:bodyPr/>
            <a:lstStyle/>
            <a:p>
              <a:pPr>
                <a:defRPr/>
              </a:pPr>
              <a:endParaRPr lang="da-DK">
                <a:ea typeface="ＭＳ Ｐゴシック" pitchFamily="-97" charset="-128"/>
              </a:endParaRPr>
            </a:p>
          </p:txBody>
        </p:sp>
        <p:sp>
          <p:nvSpPr>
            <p:cNvPr id="740" name="Freeform 1052"/>
            <p:cNvSpPr>
              <a:spLocks/>
            </p:cNvSpPr>
            <p:nvPr/>
          </p:nvSpPr>
          <p:spPr bwMode="auto">
            <a:xfrm>
              <a:off x="8780463" y="-4024313"/>
              <a:ext cx="44450" cy="47625"/>
            </a:xfrm>
            <a:custGeom>
              <a:avLst/>
              <a:gdLst/>
              <a:ahLst/>
              <a:cxnLst>
                <a:cxn ang="0">
                  <a:pos x="28" y="24"/>
                </a:cxn>
                <a:cxn ang="0">
                  <a:pos x="8" y="24"/>
                </a:cxn>
                <a:cxn ang="0">
                  <a:pos x="8" y="0"/>
                </a:cxn>
                <a:cxn ang="0">
                  <a:pos x="0" y="0"/>
                </a:cxn>
                <a:cxn ang="0">
                  <a:pos x="0" y="30"/>
                </a:cxn>
                <a:cxn ang="0">
                  <a:pos x="28" y="30"/>
                </a:cxn>
                <a:cxn ang="0">
                  <a:pos x="28" y="24"/>
                </a:cxn>
              </a:cxnLst>
              <a:rect l="0" t="0" r="r" b="b"/>
              <a:pathLst>
                <a:path w="28" h="30">
                  <a:moveTo>
                    <a:pt x="28" y="24"/>
                  </a:moveTo>
                  <a:lnTo>
                    <a:pt x="8" y="24"/>
                  </a:lnTo>
                  <a:lnTo>
                    <a:pt x="8" y="0"/>
                  </a:lnTo>
                  <a:lnTo>
                    <a:pt x="0" y="0"/>
                  </a:lnTo>
                  <a:lnTo>
                    <a:pt x="0" y="30"/>
                  </a:lnTo>
                  <a:lnTo>
                    <a:pt x="28" y="30"/>
                  </a:lnTo>
                  <a:lnTo>
                    <a:pt x="28"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41" name="Freeform 1053"/>
            <p:cNvSpPr>
              <a:spLocks/>
            </p:cNvSpPr>
            <p:nvPr/>
          </p:nvSpPr>
          <p:spPr bwMode="auto">
            <a:xfrm>
              <a:off x="8834438" y="-4024313"/>
              <a:ext cx="63500" cy="47625"/>
            </a:xfrm>
            <a:custGeom>
              <a:avLst/>
              <a:gdLst/>
              <a:ahLst/>
              <a:cxnLst>
                <a:cxn ang="0">
                  <a:pos x="8" y="6"/>
                </a:cxn>
                <a:cxn ang="0">
                  <a:pos x="16" y="30"/>
                </a:cxn>
                <a:cxn ang="0">
                  <a:pos x="24" y="30"/>
                </a:cxn>
                <a:cxn ang="0">
                  <a:pos x="32" y="6"/>
                </a:cxn>
                <a:cxn ang="0">
                  <a:pos x="32" y="30"/>
                </a:cxn>
                <a:cxn ang="0">
                  <a:pos x="40" y="30"/>
                </a:cxn>
                <a:cxn ang="0">
                  <a:pos x="40" y="0"/>
                </a:cxn>
                <a:cxn ang="0">
                  <a:pos x="26" y="0"/>
                </a:cxn>
                <a:cxn ang="0">
                  <a:pos x="20" y="20"/>
                </a:cxn>
                <a:cxn ang="0">
                  <a:pos x="12" y="0"/>
                </a:cxn>
                <a:cxn ang="0">
                  <a:pos x="0" y="0"/>
                </a:cxn>
                <a:cxn ang="0">
                  <a:pos x="0" y="30"/>
                </a:cxn>
                <a:cxn ang="0">
                  <a:pos x="8" y="30"/>
                </a:cxn>
                <a:cxn ang="0">
                  <a:pos x="8" y="6"/>
                </a:cxn>
              </a:cxnLst>
              <a:rect l="0" t="0" r="r" b="b"/>
              <a:pathLst>
                <a:path w="40" h="30">
                  <a:moveTo>
                    <a:pt x="8" y="6"/>
                  </a:moveTo>
                  <a:lnTo>
                    <a:pt x="16" y="30"/>
                  </a:lnTo>
                  <a:lnTo>
                    <a:pt x="24" y="30"/>
                  </a:lnTo>
                  <a:lnTo>
                    <a:pt x="32" y="6"/>
                  </a:lnTo>
                  <a:lnTo>
                    <a:pt x="32" y="30"/>
                  </a:lnTo>
                  <a:lnTo>
                    <a:pt x="40" y="30"/>
                  </a:lnTo>
                  <a:lnTo>
                    <a:pt x="40" y="0"/>
                  </a:lnTo>
                  <a:lnTo>
                    <a:pt x="26" y="0"/>
                  </a:lnTo>
                  <a:lnTo>
                    <a:pt x="20" y="20"/>
                  </a:lnTo>
                  <a:lnTo>
                    <a:pt x="12" y="0"/>
                  </a:lnTo>
                  <a:lnTo>
                    <a:pt x="0" y="0"/>
                  </a:lnTo>
                  <a:lnTo>
                    <a:pt x="0" y="30"/>
                  </a:lnTo>
                  <a:lnTo>
                    <a:pt x="8" y="30"/>
                  </a:lnTo>
                  <a:lnTo>
                    <a:pt x="8" y="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42" name="Rectangle 1054"/>
            <p:cNvSpPr>
              <a:spLocks noChangeArrowheads="1"/>
            </p:cNvSpPr>
            <p:nvPr/>
          </p:nvSpPr>
          <p:spPr bwMode="auto">
            <a:xfrm>
              <a:off x="8755063" y="-4024313"/>
              <a:ext cx="12700" cy="47625"/>
            </a:xfrm>
            <a:prstGeom prst="rect">
              <a:avLst/>
            </a:prstGeom>
            <a:solidFill>
              <a:srgbClr val="FFFFFF"/>
            </a:solidFill>
            <a:ln w="9525">
              <a:noFill/>
              <a:miter lim="800000"/>
              <a:headEnd/>
              <a:tailEnd/>
            </a:ln>
          </p:spPr>
          <p:txBody>
            <a:bodyPr/>
            <a:lstStyle/>
            <a:p>
              <a:pPr>
                <a:defRPr/>
              </a:pPr>
              <a:endParaRPr lang="da-DK">
                <a:ea typeface="ＭＳ Ｐゴシック" pitchFamily="-97" charset="-128"/>
              </a:endParaRPr>
            </a:p>
          </p:txBody>
        </p:sp>
        <p:sp>
          <p:nvSpPr>
            <p:cNvPr id="743" name="Freeform 1055"/>
            <p:cNvSpPr>
              <a:spLocks/>
            </p:cNvSpPr>
            <p:nvPr/>
          </p:nvSpPr>
          <p:spPr bwMode="auto">
            <a:xfrm>
              <a:off x="8701088" y="-4024313"/>
              <a:ext cx="44450" cy="47625"/>
            </a:xfrm>
            <a:custGeom>
              <a:avLst/>
              <a:gdLst/>
              <a:ahLst/>
              <a:cxnLst>
                <a:cxn ang="0">
                  <a:pos x="8" y="16"/>
                </a:cxn>
                <a:cxn ang="0">
                  <a:pos x="26" y="16"/>
                </a:cxn>
                <a:cxn ang="0">
                  <a:pos x="26" y="12"/>
                </a:cxn>
                <a:cxn ang="0">
                  <a:pos x="8" y="12"/>
                </a:cxn>
                <a:cxn ang="0">
                  <a:pos x="8" y="4"/>
                </a:cxn>
                <a:cxn ang="0">
                  <a:pos x="28" y="4"/>
                </a:cxn>
                <a:cxn ang="0">
                  <a:pos x="28" y="0"/>
                </a:cxn>
                <a:cxn ang="0">
                  <a:pos x="0" y="0"/>
                </a:cxn>
                <a:cxn ang="0">
                  <a:pos x="0" y="30"/>
                </a:cxn>
                <a:cxn ang="0">
                  <a:pos x="8" y="30"/>
                </a:cxn>
                <a:cxn ang="0">
                  <a:pos x="8" y="16"/>
                </a:cxn>
              </a:cxnLst>
              <a:rect l="0" t="0" r="r" b="b"/>
              <a:pathLst>
                <a:path w="28" h="30">
                  <a:moveTo>
                    <a:pt x="8" y="16"/>
                  </a:moveTo>
                  <a:lnTo>
                    <a:pt x="26" y="16"/>
                  </a:lnTo>
                  <a:lnTo>
                    <a:pt x="26" y="12"/>
                  </a:lnTo>
                  <a:lnTo>
                    <a:pt x="8" y="12"/>
                  </a:lnTo>
                  <a:lnTo>
                    <a:pt x="8" y="4"/>
                  </a:lnTo>
                  <a:lnTo>
                    <a:pt x="28" y="4"/>
                  </a:lnTo>
                  <a:lnTo>
                    <a:pt x="28" y="0"/>
                  </a:lnTo>
                  <a:lnTo>
                    <a:pt x="0" y="0"/>
                  </a:lnTo>
                  <a:lnTo>
                    <a:pt x="0" y="30"/>
                  </a:lnTo>
                  <a:lnTo>
                    <a:pt x="8" y="30"/>
                  </a:lnTo>
                  <a:lnTo>
                    <a:pt x="8" y="1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44" name="Freeform 1056"/>
            <p:cNvSpPr>
              <a:spLocks/>
            </p:cNvSpPr>
            <p:nvPr/>
          </p:nvSpPr>
          <p:spPr bwMode="auto">
            <a:xfrm>
              <a:off x="9898063" y="-4030663"/>
              <a:ext cx="25400" cy="47625"/>
            </a:xfrm>
            <a:custGeom>
              <a:avLst/>
              <a:gdLst/>
              <a:ahLst/>
              <a:cxnLst>
                <a:cxn ang="0">
                  <a:pos x="10" y="30"/>
                </a:cxn>
                <a:cxn ang="0">
                  <a:pos x="16" y="30"/>
                </a:cxn>
                <a:cxn ang="0">
                  <a:pos x="16" y="0"/>
                </a:cxn>
                <a:cxn ang="0">
                  <a:pos x="10" y="0"/>
                </a:cxn>
                <a:cxn ang="0">
                  <a:pos x="10" y="0"/>
                </a:cxn>
                <a:cxn ang="0">
                  <a:pos x="6" y="6"/>
                </a:cxn>
                <a:cxn ang="0">
                  <a:pos x="6" y="6"/>
                </a:cxn>
                <a:cxn ang="0">
                  <a:pos x="0" y="8"/>
                </a:cxn>
                <a:cxn ang="0">
                  <a:pos x="0" y="14"/>
                </a:cxn>
                <a:cxn ang="0">
                  <a:pos x="0" y="14"/>
                </a:cxn>
                <a:cxn ang="0">
                  <a:pos x="10" y="10"/>
                </a:cxn>
                <a:cxn ang="0">
                  <a:pos x="10" y="30"/>
                </a:cxn>
              </a:cxnLst>
              <a:rect l="0" t="0" r="r" b="b"/>
              <a:pathLst>
                <a:path w="16" h="30">
                  <a:moveTo>
                    <a:pt x="10" y="30"/>
                  </a:moveTo>
                  <a:lnTo>
                    <a:pt x="16" y="30"/>
                  </a:lnTo>
                  <a:lnTo>
                    <a:pt x="16" y="0"/>
                  </a:lnTo>
                  <a:lnTo>
                    <a:pt x="10" y="0"/>
                  </a:lnTo>
                  <a:lnTo>
                    <a:pt x="10" y="0"/>
                  </a:lnTo>
                  <a:lnTo>
                    <a:pt x="6" y="6"/>
                  </a:lnTo>
                  <a:lnTo>
                    <a:pt x="6" y="6"/>
                  </a:lnTo>
                  <a:lnTo>
                    <a:pt x="0" y="8"/>
                  </a:lnTo>
                  <a:lnTo>
                    <a:pt x="0" y="14"/>
                  </a:lnTo>
                  <a:lnTo>
                    <a:pt x="0" y="14"/>
                  </a:lnTo>
                  <a:lnTo>
                    <a:pt x="10" y="10"/>
                  </a:lnTo>
                  <a:lnTo>
                    <a:pt x="10" y="3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45" name="Freeform 1057"/>
            <p:cNvSpPr>
              <a:spLocks noEditPoints="1"/>
            </p:cNvSpPr>
            <p:nvPr/>
          </p:nvSpPr>
          <p:spPr bwMode="auto">
            <a:xfrm>
              <a:off x="9745663" y="-4030663"/>
              <a:ext cx="41275" cy="47625"/>
            </a:xfrm>
            <a:custGeom>
              <a:avLst/>
              <a:gdLst/>
              <a:ahLst/>
              <a:cxnLst>
                <a:cxn ang="0">
                  <a:pos x="12" y="30"/>
                </a:cxn>
                <a:cxn ang="0">
                  <a:pos x="12" y="30"/>
                </a:cxn>
                <a:cxn ang="0">
                  <a:pos x="18" y="30"/>
                </a:cxn>
                <a:cxn ang="0">
                  <a:pos x="22" y="28"/>
                </a:cxn>
                <a:cxn ang="0">
                  <a:pos x="22" y="28"/>
                </a:cxn>
                <a:cxn ang="0">
                  <a:pos x="24" y="22"/>
                </a:cxn>
                <a:cxn ang="0">
                  <a:pos x="26" y="16"/>
                </a:cxn>
                <a:cxn ang="0">
                  <a:pos x="26" y="16"/>
                </a:cxn>
                <a:cxn ang="0">
                  <a:pos x="24" y="8"/>
                </a:cxn>
                <a:cxn ang="0">
                  <a:pos x="22" y="4"/>
                </a:cxn>
                <a:cxn ang="0">
                  <a:pos x="22" y="4"/>
                </a:cxn>
                <a:cxn ang="0">
                  <a:pos x="18" y="2"/>
                </a:cxn>
                <a:cxn ang="0">
                  <a:pos x="12" y="0"/>
                </a:cxn>
                <a:cxn ang="0">
                  <a:pos x="12" y="0"/>
                </a:cxn>
                <a:cxn ang="0">
                  <a:pos x="8" y="2"/>
                </a:cxn>
                <a:cxn ang="0">
                  <a:pos x="4" y="4"/>
                </a:cxn>
                <a:cxn ang="0">
                  <a:pos x="4" y="4"/>
                </a:cxn>
                <a:cxn ang="0">
                  <a:pos x="0" y="8"/>
                </a:cxn>
                <a:cxn ang="0">
                  <a:pos x="0" y="16"/>
                </a:cxn>
                <a:cxn ang="0">
                  <a:pos x="0" y="16"/>
                </a:cxn>
                <a:cxn ang="0">
                  <a:pos x="0" y="22"/>
                </a:cxn>
                <a:cxn ang="0">
                  <a:pos x="4" y="28"/>
                </a:cxn>
                <a:cxn ang="0">
                  <a:pos x="4" y="28"/>
                </a:cxn>
                <a:cxn ang="0">
                  <a:pos x="8" y="30"/>
                </a:cxn>
                <a:cxn ang="0">
                  <a:pos x="12" y="30"/>
                </a:cxn>
                <a:cxn ang="0">
                  <a:pos x="12" y="30"/>
                </a:cxn>
                <a:cxn ang="0">
                  <a:pos x="8" y="8"/>
                </a:cxn>
                <a:cxn ang="0">
                  <a:pos x="8" y="8"/>
                </a:cxn>
                <a:cxn ang="0">
                  <a:pos x="10" y="6"/>
                </a:cxn>
                <a:cxn ang="0">
                  <a:pos x="10" y="6"/>
                </a:cxn>
                <a:cxn ang="0">
                  <a:pos x="12" y="6"/>
                </a:cxn>
                <a:cxn ang="0">
                  <a:pos x="12" y="6"/>
                </a:cxn>
                <a:cxn ang="0">
                  <a:pos x="16" y="6"/>
                </a:cxn>
                <a:cxn ang="0">
                  <a:pos x="16" y="6"/>
                </a:cxn>
                <a:cxn ang="0">
                  <a:pos x="18" y="8"/>
                </a:cxn>
                <a:cxn ang="0">
                  <a:pos x="18" y="8"/>
                </a:cxn>
                <a:cxn ang="0">
                  <a:pos x="18" y="16"/>
                </a:cxn>
                <a:cxn ang="0">
                  <a:pos x="18" y="16"/>
                </a:cxn>
                <a:cxn ang="0">
                  <a:pos x="18" y="24"/>
                </a:cxn>
                <a:cxn ang="0">
                  <a:pos x="18" y="24"/>
                </a:cxn>
                <a:cxn ang="0">
                  <a:pos x="16" y="26"/>
                </a:cxn>
                <a:cxn ang="0">
                  <a:pos x="16" y="26"/>
                </a:cxn>
                <a:cxn ang="0">
                  <a:pos x="12" y="26"/>
                </a:cxn>
                <a:cxn ang="0">
                  <a:pos x="12" y="26"/>
                </a:cxn>
                <a:cxn ang="0">
                  <a:pos x="10" y="26"/>
                </a:cxn>
                <a:cxn ang="0">
                  <a:pos x="10" y="26"/>
                </a:cxn>
                <a:cxn ang="0">
                  <a:pos x="8" y="22"/>
                </a:cxn>
                <a:cxn ang="0">
                  <a:pos x="8" y="22"/>
                </a:cxn>
                <a:cxn ang="0">
                  <a:pos x="8" y="16"/>
                </a:cxn>
                <a:cxn ang="0">
                  <a:pos x="8" y="16"/>
                </a:cxn>
                <a:cxn ang="0">
                  <a:pos x="8" y="8"/>
                </a:cxn>
                <a:cxn ang="0">
                  <a:pos x="8" y="8"/>
                </a:cxn>
              </a:cxnLst>
              <a:rect l="0" t="0" r="r" b="b"/>
              <a:pathLst>
                <a:path w="26" h="30">
                  <a:moveTo>
                    <a:pt x="12" y="30"/>
                  </a:moveTo>
                  <a:lnTo>
                    <a:pt x="12" y="30"/>
                  </a:lnTo>
                  <a:lnTo>
                    <a:pt x="18" y="30"/>
                  </a:lnTo>
                  <a:lnTo>
                    <a:pt x="22" y="28"/>
                  </a:lnTo>
                  <a:lnTo>
                    <a:pt x="22" y="28"/>
                  </a:lnTo>
                  <a:lnTo>
                    <a:pt x="24" y="22"/>
                  </a:lnTo>
                  <a:lnTo>
                    <a:pt x="26" y="16"/>
                  </a:lnTo>
                  <a:lnTo>
                    <a:pt x="26" y="16"/>
                  </a:lnTo>
                  <a:lnTo>
                    <a:pt x="24" y="8"/>
                  </a:lnTo>
                  <a:lnTo>
                    <a:pt x="22" y="4"/>
                  </a:lnTo>
                  <a:lnTo>
                    <a:pt x="22" y="4"/>
                  </a:lnTo>
                  <a:lnTo>
                    <a:pt x="18" y="2"/>
                  </a:lnTo>
                  <a:lnTo>
                    <a:pt x="12" y="0"/>
                  </a:lnTo>
                  <a:lnTo>
                    <a:pt x="12" y="0"/>
                  </a:lnTo>
                  <a:lnTo>
                    <a:pt x="8" y="2"/>
                  </a:lnTo>
                  <a:lnTo>
                    <a:pt x="4" y="4"/>
                  </a:lnTo>
                  <a:lnTo>
                    <a:pt x="4" y="4"/>
                  </a:lnTo>
                  <a:lnTo>
                    <a:pt x="0" y="8"/>
                  </a:lnTo>
                  <a:lnTo>
                    <a:pt x="0" y="16"/>
                  </a:lnTo>
                  <a:lnTo>
                    <a:pt x="0" y="16"/>
                  </a:lnTo>
                  <a:lnTo>
                    <a:pt x="0" y="22"/>
                  </a:lnTo>
                  <a:lnTo>
                    <a:pt x="4" y="28"/>
                  </a:lnTo>
                  <a:lnTo>
                    <a:pt x="4" y="28"/>
                  </a:lnTo>
                  <a:lnTo>
                    <a:pt x="8" y="30"/>
                  </a:lnTo>
                  <a:lnTo>
                    <a:pt x="12" y="30"/>
                  </a:lnTo>
                  <a:lnTo>
                    <a:pt x="12" y="30"/>
                  </a:lnTo>
                  <a:close/>
                  <a:moveTo>
                    <a:pt x="8" y="8"/>
                  </a:moveTo>
                  <a:lnTo>
                    <a:pt x="8" y="8"/>
                  </a:lnTo>
                  <a:lnTo>
                    <a:pt x="10" y="6"/>
                  </a:lnTo>
                  <a:lnTo>
                    <a:pt x="10" y="6"/>
                  </a:lnTo>
                  <a:lnTo>
                    <a:pt x="12" y="6"/>
                  </a:lnTo>
                  <a:lnTo>
                    <a:pt x="12" y="6"/>
                  </a:lnTo>
                  <a:lnTo>
                    <a:pt x="16" y="6"/>
                  </a:lnTo>
                  <a:lnTo>
                    <a:pt x="16" y="6"/>
                  </a:lnTo>
                  <a:lnTo>
                    <a:pt x="18" y="8"/>
                  </a:lnTo>
                  <a:lnTo>
                    <a:pt x="18" y="8"/>
                  </a:lnTo>
                  <a:lnTo>
                    <a:pt x="18" y="16"/>
                  </a:lnTo>
                  <a:lnTo>
                    <a:pt x="18" y="16"/>
                  </a:lnTo>
                  <a:lnTo>
                    <a:pt x="18" y="24"/>
                  </a:lnTo>
                  <a:lnTo>
                    <a:pt x="18" y="24"/>
                  </a:lnTo>
                  <a:lnTo>
                    <a:pt x="16" y="26"/>
                  </a:lnTo>
                  <a:lnTo>
                    <a:pt x="16" y="26"/>
                  </a:lnTo>
                  <a:lnTo>
                    <a:pt x="12" y="26"/>
                  </a:lnTo>
                  <a:lnTo>
                    <a:pt x="12" y="26"/>
                  </a:lnTo>
                  <a:lnTo>
                    <a:pt x="10" y="26"/>
                  </a:lnTo>
                  <a:lnTo>
                    <a:pt x="10" y="26"/>
                  </a:lnTo>
                  <a:lnTo>
                    <a:pt x="8" y="22"/>
                  </a:lnTo>
                  <a:lnTo>
                    <a:pt x="8" y="22"/>
                  </a:lnTo>
                  <a:lnTo>
                    <a:pt x="8" y="16"/>
                  </a:lnTo>
                  <a:lnTo>
                    <a:pt x="8" y="16"/>
                  </a:lnTo>
                  <a:lnTo>
                    <a:pt x="8" y="8"/>
                  </a:lnTo>
                  <a:lnTo>
                    <a:pt x="8"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46" name="Freeform 1058"/>
            <p:cNvSpPr>
              <a:spLocks/>
            </p:cNvSpPr>
            <p:nvPr/>
          </p:nvSpPr>
          <p:spPr bwMode="auto">
            <a:xfrm>
              <a:off x="9844088" y="-4027488"/>
              <a:ext cx="44450" cy="44450"/>
            </a:xfrm>
            <a:custGeom>
              <a:avLst/>
              <a:gdLst/>
              <a:ahLst/>
              <a:cxnLst>
                <a:cxn ang="0">
                  <a:pos x="14" y="24"/>
                </a:cxn>
                <a:cxn ang="0">
                  <a:pos x="14" y="24"/>
                </a:cxn>
                <a:cxn ang="0">
                  <a:pos x="10" y="24"/>
                </a:cxn>
                <a:cxn ang="0">
                  <a:pos x="10" y="24"/>
                </a:cxn>
                <a:cxn ang="0">
                  <a:pos x="8" y="20"/>
                </a:cxn>
                <a:cxn ang="0">
                  <a:pos x="0" y="20"/>
                </a:cxn>
                <a:cxn ang="0">
                  <a:pos x="0" y="20"/>
                </a:cxn>
                <a:cxn ang="0">
                  <a:pos x="2" y="24"/>
                </a:cxn>
                <a:cxn ang="0">
                  <a:pos x="4" y="26"/>
                </a:cxn>
                <a:cxn ang="0">
                  <a:pos x="4" y="26"/>
                </a:cxn>
                <a:cxn ang="0">
                  <a:pos x="8" y="28"/>
                </a:cxn>
                <a:cxn ang="0">
                  <a:pos x="14" y="28"/>
                </a:cxn>
                <a:cxn ang="0">
                  <a:pos x="14" y="28"/>
                </a:cxn>
                <a:cxn ang="0">
                  <a:pos x="20" y="28"/>
                </a:cxn>
                <a:cxn ang="0">
                  <a:pos x="24" y="24"/>
                </a:cxn>
                <a:cxn ang="0">
                  <a:pos x="24" y="24"/>
                </a:cxn>
                <a:cxn ang="0">
                  <a:pos x="26" y="22"/>
                </a:cxn>
                <a:cxn ang="0">
                  <a:pos x="28" y="18"/>
                </a:cxn>
                <a:cxn ang="0">
                  <a:pos x="28" y="18"/>
                </a:cxn>
                <a:cxn ang="0">
                  <a:pos x="26" y="14"/>
                </a:cxn>
                <a:cxn ang="0">
                  <a:pos x="24" y="12"/>
                </a:cxn>
                <a:cxn ang="0">
                  <a:pos x="24" y="12"/>
                </a:cxn>
                <a:cxn ang="0">
                  <a:pos x="20" y="10"/>
                </a:cxn>
                <a:cxn ang="0">
                  <a:pos x="14" y="8"/>
                </a:cxn>
                <a:cxn ang="0">
                  <a:pos x="14" y="8"/>
                </a:cxn>
                <a:cxn ang="0">
                  <a:pos x="10" y="10"/>
                </a:cxn>
                <a:cxn ang="0">
                  <a:pos x="10" y="4"/>
                </a:cxn>
                <a:cxn ang="0">
                  <a:pos x="26" y="4"/>
                </a:cxn>
                <a:cxn ang="0">
                  <a:pos x="26" y="0"/>
                </a:cxn>
                <a:cxn ang="0">
                  <a:pos x="6" y="0"/>
                </a:cxn>
                <a:cxn ang="0">
                  <a:pos x="2" y="14"/>
                </a:cxn>
                <a:cxn ang="0">
                  <a:pos x="8" y="16"/>
                </a:cxn>
                <a:cxn ang="0">
                  <a:pos x="8" y="16"/>
                </a:cxn>
                <a:cxn ang="0">
                  <a:pos x="14" y="14"/>
                </a:cxn>
                <a:cxn ang="0">
                  <a:pos x="14" y="14"/>
                </a:cxn>
                <a:cxn ang="0">
                  <a:pos x="18" y="14"/>
                </a:cxn>
                <a:cxn ang="0">
                  <a:pos x="18" y="14"/>
                </a:cxn>
                <a:cxn ang="0">
                  <a:pos x="20" y="18"/>
                </a:cxn>
                <a:cxn ang="0">
                  <a:pos x="20" y="18"/>
                </a:cxn>
                <a:cxn ang="0">
                  <a:pos x="18" y="22"/>
                </a:cxn>
                <a:cxn ang="0">
                  <a:pos x="18" y="22"/>
                </a:cxn>
                <a:cxn ang="0">
                  <a:pos x="14" y="24"/>
                </a:cxn>
                <a:cxn ang="0">
                  <a:pos x="14" y="24"/>
                </a:cxn>
              </a:cxnLst>
              <a:rect l="0" t="0" r="r" b="b"/>
              <a:pathLst>
                <a:path w="28" h="28">
                  <a:moveTo>
                    <a:pt x="14" y="24"/>
                  </a:moveTo>
                  <a:lnTo>
                    <a:pt x="14" y="24"/>
                  </a:lnTo>
                  <a:lnTo>
                    <a:pt x="10" y="24"/>
                  </a:lnTo>
                  <a:lnTo>
                    <a:pt x="10" y="24"/>
                  </a:lnTo>
                  <a:lnTo>
                    <a:pt x="8" y="20"/>
                  </a:lnTo>
                  <a:lnTo>
                    <a:pt x="0" y="20"/>
                  </a:lnTo>
                  <a:lnTo>
                    <a:pt x="0" y="20"/>
                  </a:lnTo>
                  <a:lnTo>
                    <a:pt x="2" y="24"/>
                  </a:lnTo>
                  <a:lnTo>
                    <a:pt x="4" y="26"/>
                  </a:lnTo>
                  <a:lnTo>
                    <a:pt x="4" y="26"/>
                  </a:lnTo>
                  <a:lnTo>
                    <a:pt x="8" y="28"/>
                  </a:lnTo>
                  <a:lnTo>
                    <a:pt x="14" y="28"/>
                  </a:lnTo>
                  <a:lnTo>
                    <a:pt x="14" y="28"/>
                  </a:lnTo>
                  <a:lnTo>
                    <a:pt x="20" y="28"/>
                  </a:lnTo>
                  <a:lnTo>
                    <a:pt x="24" y="24"/>
                  </a:lnTo>
                  <a:lnTo>
                    <a:pt x="24" y="24"/>
                  </a:lnTo>
                  <a:lnTo>
                    <a:pt x="26" y="22"/>
                  </a:lnTo>
                  <a:lnTo>
                    <a:pt x="28" y="18"/>
                  </a:lnTo>
                  <a:lnTo>
                    <a:pt x="28" y="18"/>
                  </a:lnTo>
                  <a:lnTo>
                    <a:pt x="26" y="14"/>
                  </a:lnTo>
                  <a:lnTo>
                    <a:pt x="24" y="12"/>
                  </a:lnTo>
                  <a:lnTo>
                    <a:pt x="24" y="12"/>
                  </a:lnTo>
                  <a:lnTo>
                    <a:pt x="20" y="10"/>
                  </a:lnTo>
                  <a:lnTo>
                    <a:pt x="14" y="8"/>
                  </a:lnTo>
                  <a:lnTo>
                    <a:pt x="14" y="8"/>
                  </a:lnTo>
                  <a:lnTo>
                    <a:pt x="10" y="10"/>
                  </a:lnTo>
                  <a:lnTo>
                    <a:pt x="10" y="4"/>
                  </a:lnTo>
                  <a:lnTo>
                    <a:pt x="26" y="4"/>
                  </a:lnTo>
                  <a:lnTo>
                    <a:pt x="26" y="0"/>
                  </a:lnTo>
                  <a:lnTo>
                    <a:pt x="6" y="0"/>
                  </a:lnTo>
                  <a:lnTo>
                    <a:pt x="2" y="14"/>
                  </a:lnTo>
                  <a:lnTo>
                    <a:pt x="8" y="16"/>
                  </a:lnTo>
                  <a:lnTo>
                    <a:pt x="8" y="16"/>
                  </a:lnTo>
                  <a:lnTo>
                    <a:pt x="14" y="14"/>
                  </a:lnTo>
                  <a:lnTo>
                    <a:pt x="14" y="14"/>
                  </a:lnTo>
                  <a:lnTo>
                    <a:pt x="18" y="14"/>
                  </a:lnTo>
                  <a:lnTo>
                    <a:pt x="18" y="14"/>
                  </a:lnTo>
                  <a:lnTo>
                    <a:pt x="20" y="18"/>
                  </a:lnTo>
                  <a:lnTo>
                    <a:pt x="20" y="18"/>
                  </a:lnTo>
                  <a:lnTo>
                    <a:pt x="18" y="22"/>
                  </a:lnTo>
                  <a:lnTo>
                    <a:pt x="18" y="22"/>
                  </a:lnTo>
                  <a:lnTo>
                    <a:pt x="14" y="24"/>
                  </a:lnTo>
                  <a:lnTo>
                    <a:pt x="1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47" name="Freeform 1059"/>
            <p:cNvSpPr>
              <a:spLocks/>
            </p:cNvSpPr>
            <p:nvPr/>
          </p:nvSpPr>
          <p:spPr bwMode="auto">
            <a:xfrm>
              <a:off x="9793288" y="-4030663"/>
              <a:ext cx="41275" cy="47625"/>
            </a:xfrm>
            <a:custGeom>
              <a:avLst/>
              <a:gdLst/>
              <a:ahLst/>
              <a:cxnLst>
                <a:cxn ang="0">
                  <a:pos x="12" y="18"/>
                </a:cxn>
                <a:cxn ang="0">
                  <a:pos x="12" y="18"/>
                </a:cxn>
                <a:cxn ang="0">
                  <a:pos x="2" y="24"/>
                </a:cxn>
                <a:cxn ang="0">
                  <a:pos x="2" y="24"/>
                </a:cxn>
                <a:cxn ang="0">
                  <a:pos x="0" y="30"/>
                </a:cxn>
                <a:cxn ang="0">
                  <a:pos x="26" y="30"/>
                </a:cxn>
                <a:cxn ang="0">
                  <a:pos x="26" y="26"/>
                </a:cxn>
                <a:cxn ang="0">
                  <a:pos x="12" y="26"/>
                </a:cxn>
                <a:cxn ang="0">
                  <a:pos x="12" y="26"/>
                </a:cxn>
                <a:cxn ang="0">
                  <a:pos x="14" y="24"/>
                </a:cxn>
                <a:cxn ang="0">
                  <a:pos x="14" y="24"/>
                </a:cxn>
                <a:cxn ang="0">
                  <a:pos x="18" y="20"/>
                </a:cxn>
                <a:cxn ang="0">
                  <a:pos x="18" y="20"/>
                </a:cxn>
                <a:cxn ang="0">
                  <a:pos x="22" y="16"/>
                </a:cxn>
                <a:cxn ang="0">
                  <a:pos x="22" y="16"/>
                </a:cxn>
                <a:cxn ang="0">
                  <a:pos x="26" y="12"/>
                </a:cxn>
                <a:cxn ang="0">
                  <a:pos x="26" y="12"/>
                </a:cxn>
                <a:cxn ang="0">
                  <a:pos x="26" y="8"/>
                </a:cxn>
                <a:cxn ang="0">
                  <a:pos x="26" y="8"/>
                </a:cxn>
                <a:cxn ang="0">
                  <a:pos x="26" y="6"/>
                </a:cxn>
                <a:cxn ang="0">
                  <a:pos x="24" y="4"/>
                </a:cxn>
                <a:cxn ang="0">
                  <a:pos x="24" y="4"/>
                </a:cxn>
                <a:cxn ang="0">
                  <a:pos x="20" y="2"/>
                </a:cxn>
                <a:cxn ang="0">
                  <a:pos x="14" y="0"/>
                </a:cxn>
                <a:cxn ang="0">
                  <a:pos x="14" y="0"/>
                </a:cxn>
                <a:cxn ang="0">
                  <a:pos x="6" y="2"/>
                </a:cxn>
                <a:cxn ang="0">
                  <a:pos x="6" y="2"/>
                </a:cxn>
                <a:cxn ang="0">
                  <a:pos x="2" y="6"/>
                </a:cxn>
                <a:cxn ang="0">
                  <a:pos x="0" y="10"/>
                </a:cxn>
                <a:cxn ang="0">
                  <a:pos x="8" y="10"/>
                </a:cxn>
                <a:cxn ang="0">
                  <a:pos x="8" y="10"/>
                </a:cxn>
                <a:cxn ang="0">
                  <a:pos x="10" y="6"/>
                </a:cxn>
                <a:cxn ang="0">
                  <a:pos x="10" y="6"/>
                </a:cxn>
                <a:cxn ang="0">
                  <a:pos x="14" y="6"/>
                </a:cxn>
                <a:cxn ang="0">
                  <a:pos x="14" y="6"/>
                </a:cxn>
                <a:cxn ang="0">
                  <a:pos x="18" y="6"/>
                </a:cxn>
                <a:cxn ang="0">
                  <a:pos x="18" y="6"/>
                </a:cxn>
                <a:cxn ang="0">
                  <a:pos x="20" y="10"/>
                </a:cxn>
                <a:cxn ang="0">
                  <a:pos x="20" y="10"/>
                </a:cxn>
                <a:cxn ang="0">
                  <a:pos x="18" y="12"/>
                </a:cxn>
                <a:cxn ang="0">
                  <a:pos x="18" y="12"/>
                </a:cxn>
                <a:cxn ang="0">
                  <a:pos x="12" y="18"/>
                </a:cxn>
                <a:cxn ang="0">
                  <a:pos x="12" y="18"/>
                </a:cxn>
              </a:cxnLst>
              <a:rect l="0" t="0" r="r" b="b"/>
              <a:pathLst>
                <a:path w="26" h="30">
                  <a:moveTo>
                    <a:pt x="12" y="18"/>
                  </a:moveTo>
                  <a:lnTo>
                    <a:pt x="12" y="18"/>
                  </a:lnTo>
                  <a:lnTo>
                    <a:pt x="2" y="24"/>
                  </a:lnTo>
                  <a:lnTo>
                    <a:pt x="2" y="24"/>
                  </a:lnTo>
                  <a:lnTo>
                    <a:pt x="0" y="30"/>
                  </a:lnTo>
                  <a:lnTo>
                    <a:pt x="26" y="30"/>
                  </a:lnTo>
                  <a:lnTo>
                    <a:pt x="26" y="26"/>
                  </a:lnTo>
                  <a:lnTo>
                    <a:pt x="12" y="26"/>
                  </a:lnTo>
                  <a:lnTo>
                    <a:pt x="12" y="26"/>
                  </a:lnTo>
                  <a:lnTo>
                    <a:pt x="14" y="24"/>
                  </a:lnTo>
                  <a:lnTo>
                    <a:pt x="14" y="24"/>
                  </a:lnTo>
                  <a:lnTo>
                    <a:pt x="18" y="20"/>
                  </a:lnTo>
                  <a:lnTo>
                    <a:pt x="18" y="20"/>
                  </a:lnTo>
                  <a:lnTo>
                    <a:pt x="22" y="16"/>
                  </a:lnTo>
                  <a:lnTo>
                    <a:pt x="22" y="16"/>
                  </a:lnTo>
                  <a:lnTo>
                    <a:pt x="26" y="12"/>
                  </a:lnTo>
                  <a:lnTo>
                    <a:pt x="26" y="12"/>
                  </a:lnTo>
                  <a:lnTo>
                    <a:pt x="26" y="8"/>
                  </a:lnTo>
                  <a:lnTo>
                    <a:pt x="26" y="8"/>
                  </a:lnTo>
                  <a:lnTo>
                    <a:pt x="26" y="6"/>
                  </a:lnTo>
                  <a:lnTo>
                    <a:pt x="24" y="4"/>
                  </a:lnTo>
                  <a:lnTo>
                    <a:pt x="24" y="4"/>
                  </a:lnTo>
                  <a:lnTo>
                    <a:pt x="20" y="2"/>
                  </a:lnTo>
                  <a:lnTo>
                    <a:pt x="14" y="0"/>
                  </a:lnTo>
                  <a:lnTo>
                    <a:pt x="14" y="0"/>
                  </a:lnTo>
                  <a:lnTo>
                    <a:pt x="6" y="2"/>
                  </a:lnTo>
                  <a:lnTo>
                    <a:pt x="6" y="2"/>
                  </a:lnTo>
                  <a:lnTo>
                    <a:pt x="2" y="6"/>
                  </a:lnTo>
                  <a:lnTo>
                    <a:pt x="0" y="10"/>
                  </a:lnTo>
                  <a:lnTo>
                    <a:pt x="8" y="10"/>
                  </a:lnTo>
                  <a:lnTo>
                    <a:pt x="8" y="10"/>
                  </a:lnTo>
                  <a:lnTo>
                    <a:pt x="10" y="6"/>
                  </a:lnTo>
                  <a:lnTo>
                    <a:pt x="10" y="6"/>
                  </a:lnTo>
                  <a:lnTo>
                    <a:pt x="14" y="6"/>
                  </a:lnTo>
                  <a:lnTo>
                    <a:pt x="14" y="6"/>
                  </a:lnTo>
                  <a:lnTo>
                    <a:pt x="18" y="6"/>
                  </a:lnTo>
                  <a:lnTo>
                    <a:pt x="18" y="6"/>
                  </a:lnTo>
                  <a:lnTo>
                    <a:pt x="20" y="10"/>
                  </a:lnTo>
                  <a:lnTo>
                    <a:pt x="20" y="10"/>
                  </a:lnTo>
                  <a:lnTo>
                    <a:pt x="18" y="12"/>
                  </a:lnTo>
                  <a:lnTo>
                    <a:pt x="18" y="12"/>
                  </a:lnTo>
                  <a:lnTo>
                    <a:pt x="12" y="18"/>
                  </a:lnTo>
                  <a:lnTo>
                    <a:pt x="12" y="1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48" name="Freeform 1060"/>
            <p:cNvSpPr>
              <a:spLocks/>
            </p:cNvSpPr>
            <p:nvPr/>
          </p:nvSpPr>
          <p:spPr bwMode="auto">
            <a:xfrm>
              <a:off x="8961438" y="-1744663"/>
              <a:ext cx="82550" cy="47625"/>
            </a:xfrm>
            <a:custGeom>
              <a:avLst/>
              <a:gdLst/>
              <a:ahLst/>
              <a:cxnLst>
                <a:cxn ang="0">
                  <a:pos x="0" y="0"/>
                </a:cxn>
                <a:cxn ang="0">
                  <a:pos x="0" y="14"/>
                </a:cxn>
                <a:cxn ang="0">
                  <a:pos x="0" y="30"/>
                </a:cxn>
                <a:cxn ang="0">
                  <a:pos x="26" y="22"/>
                </a:cxn>
                <a:cxn ang="0">
                  <a:pos x="52" y="14"/>
                </a:cxn>
                <a:cxn ang="0">
                  <a:pos x="26" y="8"/>
                </a:cxn>
                <a:cxn ang="0">
                  <a:pos x="0" y="0"/>
                </a:cxn>
              </a:cxnLst>
              <a:rect l="0" t="0" r="r" b="b"/>
              <a:pathLst>
                <a:path w="52" h="30">
                  <a:moveTo>
                    <a:pt x="0" y="0"/>
                  </a:moveTo>
                  <a:lnTo>
                    <a:pt x="0" y="14"/>
                  </a:lnTo>
                  <a:lnTo>
                    <a:pt x="0" y="30"/>
                  </a:lnTo>
                  <a:lnTo>
                    <a:pt x="26" y="22"/>
                  </a:lnTo>
                  <a:lnTo>
                    <a:pt x="52" y="14"/>
                  </a:lnTo>
                  <a:lnTo>
                    <a:pt x="26" y="8"/>
                  </a:lnTo>
                  <a:lnTo>
                    <a:pt x="0"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49" name="Freeform 1061"/>
            <p:cNvSpPr>
              <a:spLocks/>
            </p:cNvSpPr>
            <p:nvPr/>
          </p:nvSpPr>
          <p:spPr bwMode="auto">
            <a:xfrm>
              <a:off x="9024938" y="-1779588"/>
              <a:ext cx="31750" cy="47625"/>
            </a:xfrm>
            <a:custGeom>
              <a:avLst/>
              <a:gdLst/>
              <a:ahLst/>
              <a:cxnLst>
                <a:cxn ang="0">
                  <a:pos x="14" y="14"/>
                </a:cxn>
                <a:cxn ang="0">
                  <a:pos x="14" y="14"/>
                </a:cxn>
                <a:cxn ang="0">
                  <a:pos x="16" y="10"/>
                </a:cxn>
                <a:cxn ang="0">
                  <a:pos x="18" y="8"/>
                </a:cxn>
                <a:cxn ang="0">
                  <a:pos x="18" y="8"/>
                </a:cxn>
                <a:cxn ang="0">
                  <a:pos x="16" y="2"/>
                </a:cxn>
                <a:cxn ang="0">
                  <a:pos x="16" y="2"/>
                </a:cxn>
                <a:cxn ang="0">
                  <a:pos x="14" y="0"/>
                </a:cxn>
                <a:cxn ang="0">
                  <a:pos x="10" y="0"/>
                </a:cxn>
                <a:cxn ang="0">
                  <a:pos x="10" y="0"/>
                </a:cxn>
                <a:cxn ang="0">
                  <a:pos x="6" y="2"/>
                </a:cxn>
                <a:cxn ang="0">
                  <a:pos x="6" y="2"/>
                </a:cxn>
                <a:cxn ang="0">
                  <a:pos x="2" y="4"/>
                </a:cxn>
                <a:cxn ang="0">
                  <a:pos x="2" y="4"/>
                </a:cxn>
                <a:cxn ang="0">
                  <a:pos x="0" y="8"/>
                </a:cxn>
                <a:cxn ang="0">
                  <a:pos x="6" y="8"/>
                </a:cxn>
                <a:cxn ang="0">
                  <a:pos x="6" y="8"/>
                </a:cxn>
                <a:cxn ang="0">
                  <a:pos x="8" y="6"/>
                </a:cxn>
                <a:cxn ang="0">
                  <a:pos x="8" y="6"/>
                </a:cxn>
                <a:cxn ang="0">
                  <a:pos x="10" y="4"/>
                </a:cxn>
                <a:cxn ang="0">
                  <a:pos x="10" y="4"/>
                </a:cxn>
                <a:cxn ang="0">
                  <a:pos x="12" y="6"/>
                </a:cxn>
                <a:cxn ang="0">
                  <a:pos x="12" y="6"/>
                </a:cxn>
                <a:cxn ang="0">
                  <a:pos x="12" y="8"/>
                </a:cxn>
                <a:cxn ang="0">
                  <a:pos x="12" y="8"/>
                </a:cxn>
                <a:cxn ang="0">
                  <a:pos x="12" y="10"/>
                </a:cxn>
                <a:cxn ang="0">
                  <a:pos x="12" y="10"/>
                </a:cxn>
                <a:cxn ang="0">
                  <a:pos x="8" y="12"/>
                </a:cxn>
                <a:cxn ang="0">
                  <a:pos x="8" y="16"/>
                </a:cxn>
                <a:cxn ang="0">
                  <a:pos x="8" y="16"/>
                </a:cxn>
                <a:cxn ang="0">
                  <a:pos x="10" y="16"/>
                </a:cxn>
                <a:cxn ang="0">
                  <a:pos x="10" y="16"/>
                </a:cxn>
                <a:cxn ang="0">
                  <a:pos x="12" y="16"/>
                </a:cxn>
                <a:cxn ang="0">
                  <a:pos x="12" y="16"/>
                </a:cxn>
                <a:cxn ang="0">
                  <a:pos x="14" y="20"/>
                </a:cxn>
                <a:cxn ang="0">
                  <a:pos x="14" y="20"/>
                </a:cxn>
                <a:cxn ang="0">
                  <a:pos x="12" y="24"/>
                </a:cxn>
                <a:cxn ang="0">
                  <a:pos x="12" y="24"/>
                </a:cxn>
                <a:cxn ang="0">
                  <a:pos x="10" y="24"/>
                </a:cxn>
                <a:cxn ang="0">
                  <a:pos x="10" y="24"/>
                </a:cxn>
                <a:cxn ang="0">
                  <a:pos x="8" y="24"/>
                </a:cxn>
                <a:cxn ang="0">
                  <a:pos x="8" y="24"/>
                </a:cxn>
                <a:cxn ang="0">
                  <a:pos x="6" y="20"/>
                </a:cxn>
                <a:cxn ang="0">
                  <a:pos x="0" y="22"/>
                </a:cxn>
                <a:cxn ang="0">
                  <a:pos x="0" y="22"/>
                </a:cxn>
                <a:cxn ang="0">
                  <a:pos x="2" y="24"/>
                </a:cxn>
                <a:cxn ang="0">
                  <a:pos x="4" y="28"/>
                </a:cxn>
                <a:cxn ang="0">
                  <a:pos x="4" y="28"/>
                </a:cxn>
                <a:cxn ang="0">
                  <a:pos x="6" y="28"/>
                </a:cxn>
                <a:cxn ang="0">
                  <a:pos x="10" y="30"/>
                </a:cxn>
                <a:cxn ang="0">
                  <a:pos x="10" y="30"/>
                </a:cxn>
                <a:cxn ang="0">
                  <a:pos x="14" y="28"/>
                </a:cxn>
                <a:cxn ang="0">
                  <a:pos x="16" y="26"/>
                </a:cxn>
                <a:cxn ang="0">
                  <a:pos x="16" y="26"/>
                </a:cxn>
                <a:cxn ang="0">
                  <a:pos x="18" y="24"/>
                </a:cxn>
                <a:cxn ang="0">
                  <a:pos x="20" y="20"/>
                </a:cxn>
                <a:cxn ang="0">
                  <a:pos x="20" y="20"/>
                </a:cxn>
                <a:cxn ang="0">
                  <a:pos x="18" y="16"/>
                </a:cxn>
                <a:cxn ang="0">
                  <a:pos x="18" y="16"/>
                </a:cxn>
                <a:cxn ang="0">
                  <a:pos x="14" y="14"/>
                </a:cxn>
                <a:cxn ang="0">
                  <a:pos x="14" y="14"/>
                </a:cxn>
              </a:cxnLst>
              <a:rect l="0" t="0" r="r" b="b"/>
              <a:pathLst>
                <a:path w="20" h="30">
                  <a:moveTo>
                    <a:pt x="14" y="14"/>
                  </a:moveTo>
                  <a:lnTo>
                    <a:pt x="14" y="14"/>
                  </a:lnTo>
                  <a:lnTo>
                    <a:pt x="16" y="10"/>
                  </a:lnTo>
                  <a:lnTo>
                    <a:pt x="18" y="8"/>
                  </a:lnTo>
                  <a:lnTo>
                    <a:pt x="18" y="8"/>
                  </a:lnTo>
                  <a:lnTo>
                    <a:pt x="16" y="2"/>
                  </a:lnTo>
                  <a:lnTo>
                    <a:pt x="16" y="2"/>
                  </a:lnTo>
                  <a:lnTo>
                    <a:pt x="14" y="0"/>
                  </a:lnTo>
                  <a:lnTo>
                    <a:pt x="10" y="0"/>
                  </a:lnTo>
                  <a:lnTo>
                    <a:pt x="10" y="0"/>
                  </a:lnTo>
                  <a:lnTo>
                    <a:pt x="6" y="2"/>
                  </a:lnTo>
                  <a:lnTo>
                    <a:pt x="6" y="2"/>
                  </a:lnTo>
                  <a:lnTo>
                    <a:pt x="2" y="4"/>
                  </a:lnTo>
                  <a:lnTo>
                    <a:pt x="2" y="4"/>
                  </a:lnTo>
                  <a:lnTo>
                    <a:pt x="0" y="8"/>
                  </a:lnTo>
                  <a:lnTo>
                    <a:pt x="6" y="8"/>
                  </a:lnTo>
                  <a:lnTo>
                    <a:pt x="6" y="8"/>
                  </a:lnTo>
                  <a:lnTo>
                    <a:pt x="8" y="6"/>
                  </a:lnTo>
                  <a:lnTo>
                    <a:pt x="8" y="6"/>
                  </a:lnTo>
                  <a:lnTo>
                    <a:pt x="10" y="4"/>
                  </a:lnTo>
                  <a:lnTo>
                    <a:pt x="10" y="4"/>
                  </a:lnTo>
                  <a:lnTo>
                    <a:pt x="12" y="6"/>
                  </a:lnTo>
                  <a:lnTo>
                    <a:pt x="12" y="6"/>
                  </a:lnTo>
                  <a:lnTo>
                    <a:pt x="12" y="8"/>
                  </a:lnTo>
                  <a:lnTo>
                    <a:pt x="12" y="8"/>
                  </a:lnTo>
                  <a:lnTo>
                    <a:pt x="12" y="10"/>
                  </a:lnTo>
                  <a:lnTo>
                    <a:pt x="12" y="10"/>
                  </a:lnTo>
                  <a:lnTo>
                    <a:pt x="8" y="12"/>
                  </a:lnTo>
                  <a:lnTo>
                    <a:pt x="8" y="16"/>
                  </a:lnTo>
                  <a:lnTo>
                    <a:pt x="8" y="16"/>
                  </a:lnTo>
                  <a:lnTo>
                    <a:pt x="10" y="16"/>
                  </a:lnTo>
                  <a:lnTo>
                    <a:pt x="10" y="16"/>
                  </a:lnTo>
                  <a:lnTo>
                    <a:pt x="12" y="16"/>
                  </a:lnTo>
                  <a:lnTo>
                    <a:pt x="12" y="16"/>
                  </a:lnTo>
                  <a:lnTo>
                    <a:pt x="14" y="20"/>
                  </a:lnTo>
                  <a:lnTo>
                    <a:pt x="14" y="20"/>
                  </a:lnTo>
                  <a:lnTo>
                    <a:pt x="12" y="24"/>
                  </a:lnTo>
                  <a:lnTo>
                    <a:pt x="12" y="24"/>
                  </a:lnTo>
                  <a:lnTo>
                    <a:pt x="10" y="24"/>
                  </a:lnTo>
                  <a:lnTo>
                    <a:pt x="10" y="24"/>
                  </a:lnTo>
                  <a:lnTo>
                    <a:pt x="8" y="24"/>
                  </a:lnTo>
                  <a:lnTo>
                    <a:pt x="8" y="24"/>
                  </a:lnTo>
                  <a:lnTo>
                    <a:pt x="6" y="20"/>
                  </a:lnTo>
                  <a:lnTo>
                    <a:pt x="0" y="22"/>
                  </a:lnTo>
                  <a:lnTo>
                    <a:pt x="0" y="22"/>
                  </a:lnTo>
                  <a:lnTo>
                    <a:pt x="2" y="24"/>
                  </a:lnTo>
                  <a:lnTo>
                    <a:pt x="4" y="28"/>
                  </a:lnTo>
                  <a:lnTo>
                    <a:pt x="4" y="28"/>
                  </a:lnTo>
                  <a:lnTo>
                    <a:pt x="6" y="28"/>
                  </a:lnTo>
                  <a:lnTo>
                    <a:pt x="10" y="30"/>
                  </a:lnTo>
                  <a:lnTo>
                    <a:pt x="10" y="30"/>
                  </a:lnTo>
                  <a:lnTo>
                    <a:pt x="14" y="28"/>
                  </a:lnTo>
                  <a:lnTo>
                    <a:pt x="16" y="26"/>
                  </a:lnTo>
                  <a:lnTo>
                    <a:pt x="16" y="26"/>
                  </a:lnTo>
                  <a:lnTo>
                    <a:pt x="18" y="24"/>
                  </a:lnTo>
                  <a:lnTo>
                    <a:pt x="20" y="20"/>
                  </a:lnTo>
                  <a:lnTo>
                    <a:pt x="20" y="20"/>
                  </a:lnTo>
                  <a:lnTo>
                    <a:pt x="18" y="16"/>
                  </a:lnTo>
                  <a:lnTo>
                    <a:pt x="18" y="16"/>
                  </a:lnTo>
                  <a:lnTo>
                    <a:pt x="14" y="14"/>
                  </a:lnTo>
                  <a:lnTo>
                    <a:pt x="14" y="1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50" name="Freeform 1062"/>
            <p:cNvSpPr>
              <a:spLocks/>
            </p:cNvSpPr>
            <p:nvPr/>
          </p:nvSpPr>
          <p:spPr bwMode="auto">
            <a:xfrm>
              <a:off x="8199438" y="-1779588"/>
              <a:ext cx="38100" cy="69850"/>
            </a:xfrm>
            <a:custGeom>
              <a:avLst/>
              <a:gdLst/>
              <a:ahLst/>
              <a:cxnLst>
                <a:cxn ang="0">
                  <a:pos x="20" y="20"/>
                </a:cxn>
                <a:cxn ang="0">
                  <a:pos x="22" y="16"/>
                </a:cxn>
                <a:cxn ang="0">
                  <a:pos x="24" y="12"/>
                </a:cxn>
                <a:cxn ang="0">
                  <a:pos x="20" y="4"/>
                </a:cxn>
                <a:cxn ang="0">
                  <a:pos x="16" y="2"/>
                </a:cxn>
                <a:cxn ang="0">
                  <a:pos x="10" y="0"/>
                </a:cxn>
                <a:cxn ang="0">
                  <a:pos x="2" y="2"/>
                </a:cxn>
                <a:cxn ang="0">
                  <a:pos x="0" y="6"/>
                </a:cxn>
                <a:cxn ang="0">
                  <a:pos x="0" y="14"/>
                </a:cxn>
                <a:cxn ang="0">
                  <a:pos x="10" y="10"/>
                </a:cxn>
                <a:cxn ang="0">
                  <a:pos x="10" y="8"/>
                </a:cxn>
                <a:cxn ang="0">
                  <a:pos x="12" y="6"/>
                </a:cxn>
                <a:cxn ang="0">
                  <a:pos x="12" y="8"/>
                </a:cxn>
                <a:cxn ang="0">
                  <a:pos x="14" y="10"/>
                </a:cxn>
                <a:cxn ang="0">
                  <a:pos x="14" y="12"/>
                </a:cxn>
                <a:cxn ang="0">
                  <a:pos x="12" y="16"/>
                </a:cxn>
                <a:cxn ang="0">
                  <a:pos x="12" y="18"/>
                </a:cxn>
                <a:cxn ang="0">
                  <a:pos x="8" y="24"/>
                </a:cxn>
                <a:cxn ang="0">
                  <a:pos x="12" y="24"/>
                </a:cxn>
                <a:cxn ang="0">
                  <a:pos x="12" y="26"/>
                </a:cxn>
                <a:cxn ang="0">
                  <a:pos x="14" y="28"/>
                </a:cxn>
                <a:cxn ang="0">
                  <a:pos x="14" y="32"/>
                </a:cxn>
                <a:cxn ang="0">
                  <a:pos x="12" y="36"/>
                </a:cxn>
                <a:cxn ang="0">
                  <a:pos x="12" y="38"/>
                </a:cxn>
                <a:cxn ang="0">
                  <a:pos x="10" y="36"/>
                </a:cxn>
                <a:cxn ang="0">
                  <a:pos x="10" y="26"/>
                </a:cxn>
                <a:cxn ang="0">
                  <a:pos x="0" y="30"/>
                </a:cxn>
                <a:cxn ang="0">
                  <a:pos x="0" y="38"/>
                </a:cxn>
                <a:cxn ang="0">
                  <a:pos x="4" y="42"/>
                </a:cxn>
                <a:cxn ang="0">
                  <a:pos x="12" y="44"/>
                </a:cxn>
                <a:cxn ang="0">
                  <a:pos x="18" y="42"/>
                </a:cxn>
                <a:cxn ang="0">
                  <a:pos x="22" y="38"/>
                </a:cxn>
                <a:cxn ang="0">
                  <a:pos x="24" y="30"/>
                </a:cxn>
                <a:cxn ang="0">
                  <a:pos x="22" y="22"/>
                </a:cxn>
                <a:cxn ang="0">
                  <a:pos x="20" y="20"/>
                </a:cxn>
              </a:cxnLst>
              <a:rect l="0" t="0" r="r" b="b"/>
              <a:pathLst>
                <a:path w="24" h="44">
                  <a:moveTo>
                    <a:pt x="20" y="20"/>
                  </a:moveTo>
                  <a:lnTo>
                    <a:pt x="20" y="20"/>
                  </a:lnTo>
                  <a:lnTo>
                    <a:pt x="22" y="16"/>
                  </a:lnTo>
                  <a:lnTo>
                    <a:pt x="22" y="16"/>
                  </a:lnTo>
                  <a:lnTo>
                    <a:pt x="24" y="12"/>
                  </a:lnTo>
                  <a:lnTo>
                    <a:pt x="24" y="12"/>
                  </a:lnTo>
                  <a:lnTo>
                    <a:pt x="22" y="6"/>
                  </a:lnTo>
                  <a:lnTo>
                    <a:pt x="20" y="4"/>
                  </a:lnTo>
                  <a:lnTo>
                    <a:pt x="20" y="4"/>
                  </a:lnTo>
                  <a:lnTo>
                    <a:pt x="16" y="2"/>
                  </a:lnTo>
                  <a:lnTo>
                    <a:pt x="10" y="0"/>
                  </a:lnTo>
                  <a:lnTo>
                    <a:pt x="10" y="0"/>
                  </a:lnTo>
                  <a:lnTo>
                    <a:pt x="6" y="2"/>
                  </a:lnTo>
                  <a:lnTo>
                    <a:pt x="2" y="2"/>
                  </a:lnTo>
                  <a:lnTo>
                    <a:pt x="2" y="2"/>
                  </a:lnTo>
                  <a:lnTo>
                    <a:pt x="0" y="6"/>
                  </a:lnTo>
                  <a:lnTo>
                    <a:pt x="0" y="10"/>
                  </a:lnTo>
                  <a:lnTo>
                    <a:pt x="0" y="14"/>
                  </a:lnTo>
                  <a:lnTo>
                    <a:pt x="10" y="14"/>
                  </a:lnTo>
                  <a:lnTo>
                    <a:pt x="10" y="10"/>
                  </a:lnTo>
                  <a:lnTo>
                    <a:pt x="10" y="10"/>
                  </a:lnTo>
                  <a:lnTo>
                    <a:pt x="10" y="8"/>
                  </a:lnTo>
                  <a:lnTo>
                    <a:pt x="10" y="8"/>
                  </a:lnTo>
                  <a:lnTo>
                    <a:pt x="12" y="6"/>
                  </a:lnTo>
                  <a:lnTo>
                    <a:pt x="12" y="6"/>
                  </a:lnTo>
                  <a:lnTo>
                    <a:pt x="12" y="8"/>
                  </a:lnTo>
                  <a:lnTo>
                    <a:pt x="12" y="8"/>
                  </a:lnTo>
                  <a:lnTo>
                    <a:pt x="14" y="10"/>
                  </a:lnTo>
                  <a:lnTo>
                    <a:pt x="14" y="12"/>
                  </a:lnTo>
                  <a:lnTo>
                    <a:pt x="14" y="12"/>
                  </a:lnTo>
                  <a:lnTo>
                    <a:pt x="12" y="16"/>
                  </a:lnTo>
                  <a:lnTo>
                    <a:pt x="12" y="16"/>
                  </a:lnTo>
                  <a:lnTo>
                    <a:pt x="12" y="18"/>
                  </a:lnTo>
                  <a:lnTo>
                    <a:pt x="12" y="18"/>
                  </a:lnTo>
                  <a:lnTo>
                    <a:pt x="8" y="18"/>
                  </a:lnTo>
                  <a:lnTo>
                    <a:pt x="8" y="24"/>
                  </a:lnTo>
                  <a:lnTo>
                    <a:pt x="8" y="24"/>
                  </a:lnTo>
                  <a:lnTo>
                    <a:pt x="12" y="24"/>
                  </a:lnTo>
                  <a:lnTo>
                    <a:pt x="12" y="24"/>
                  </a:lnTo>
                  <a:lnTo>
                    <a:pt x="12" y="26"/>
                  </a:lnTo>
                  <a:lnTo>
                    <a:pt x="12" y="26"/>
                  </a:lnTo>
                  <a:lnTo>
                    <a:pt x="14" y="28"/>
                  </a:lnTo>
                  <a:lnTo>
                    <a:pt x="14" y="32"/>
                  </a:lnTo>
                  <a:lnTo>
                    <a:pt x="14" y="32"/>
                  </a:lnTo>
                  <a:lnTo>
                    <a:pt x="12" y="36"/>
                  </a:lnTo>
                  <a:lnTo>
                    <a:pt x="12" y="36"/>
                  </a:lnTo>
                  <a:lnTo>
                    <a:pt x="12" y="38"/>
                  </a:lnTo>
                  <a:lnTo>
                    <a:pt x="12" y="38"/>
                  </a:lnTo>
                  <a:lnTo>
                    <a:pt x="10" y="36"/>
                  </a:lnTo>
                  <a:lnTo>
                    <a:pt x="10" y="36"/>
                  </a:lnTo>
                  <a:lnTo>
                    <a:pt x="10" y="34"/>
                  </a:lnTo>
                  <a:lnTo>
                    <a:pt x="10" y="26"/>
                  </a:lnTo>
                  <a:lnTo>
                    <a:pt x="0" y="26"/>
                  </a:lnTo>
                  <a:lnTo>
                    <a:pt x="0" y="30"/>
                  </a:lnTo>
                  <a:lnTo>
                    <a:pt x="0" y="30"/>
                  </a:lnTo>
                  <a:lnTo>
                    <a:pt x="0" y="38"/>
                  </a:lnTo>
                  <a:lnTo>
                    <a:pt x="0" y="38"/>
                  </a:lnTo>
                  <a:lnTo>
                    <a:pt x="4" y="42"/>
                  </a:lnTo>
                  <a:lnTo>
                    <a:pt x="4" y="42"/>
                  </a:lnTo>
                  <a:lnTo>
                    <a:pt x="12" y="44"/>
                  </a:lnTo>
                  <a:lnTo>
                    <a:pt x="12" y="44"/>
                  </a:lnTo>
                  <a:lnTo>
                    <a:pt x="18" y="42"/>
                  </a:lnTo>
                  <a:lnTo>
                    <a:pt x="18" y="42"/>
                  </a:lnTo>
                  <a:lnTo>
                    <a:pt x="22" y="38"/>
                  </a:lnTo>
                  <a:lnTo>
                    <a:pt x="22" y="38"/>
                  </a:lnTo>
                  <a:lnTo>
                    <a:pt x="24" y="30"/>
                  </a:lnTo>
                  <a:lnTo>
                    <a:pt x="24" y="30"/>
                  </a:lnTo>
                  <a:lnTo>
                    <a:pt x="22" y="22"/>
                  </a:lnTo>
                  <a:lnTo>
                    <a:pt x="22" y="22"/>
                  </a:lnTo>
                  <a:lnTo>
                    <a:pt x="20" y="20"/>
                  </a:lnTo>
                  <a:lnTo>
                    <a:pt x="20"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51" name="Freeform 1063"/>
            <p:cNvSpPr>
              <a:spLocks/>
            </p:cNvSpPr>
            <p:nvPr/>
          </p:nvSpPr>
          <p:spPr bwMode="auto">
            <a:xfrm>
              <a:off x="8345488" y="-1776413"/>
              <a:ext cx="95250" cy="69850"/>
            </a:xfrm>
            <a:custGeom>
              <a:avLst/>
              <a:gdLst/>
              <a:ahLst/>
              <a:cxnLst>
                <a:cxn ang="0">
                  <a:pos x="0" y="44"/>
                </a:cxn>
                <a:cxn ang="0">
                  <a:pos x="12" y="44"/>
                </a:cxn>
                <a:cxn ang="0">
                  <a:pos x="12" y="24"/>
                </a:cxn>
                <a:cxn ang="0">
                  <a:pos x="24" y="24"/>
                </a:cxn>
                <a:cxn ang="0">
                  <a:pos x="24" y="44"/>
                </a:cxn>
                <a:cxn ang="0">
                  <a:pos x="24" y="44"/>
                </a:cxn>
                <a:cxn ang="0">
                  <a:pos x="36" y="44"/>
                </a:cxn>
                <a:cxn ang="0">
                  <a:pos x="36" y="24"/>
                </a:cxn>
                <a:cxn ang="0">
                  <a:pos x="46" y="24"/>
                </a:cxn>
                <a:cxn ang="0">
                  <a:pos x="46" y="44"/>
                </a:cxn>
                <a:cxn ang="0">
                  <a:pos x="46" y="44"/>
                </a:cxn>
                <a:cxn ang="0">
                  <a:pos x="60" y="44"/>
                </a:cxn>
                <a:cxn ang="0">
                  <a:pos x="60" y="0"/>
                </a:cxn>
                <a:cxn ang="0">
                  <a:pos x="60" y="0"/>
                </a:cxn>
                <a:cxn ang="0">
                  <a:pos x="0" y="2"/>
                </a:cxn>
                <a:cxn ang="0">
                  <a:pos x="0" y="44"/>
                </a:cxn>
              </a:cxnLst>
              <a:rect l="0" t="0" r="r" b="b"/>
              <a:pathLst>
                <a:path w="60" h="44">
                  <a:moveTo>
                    <a:pt x="0" y="44"/>
                  </a:moveTo>
                  <a:lnTo>
                    <a:pt x="12" y="44"/>
                  </a:lnTo>
                  <a:lnTo>
                    <a:pt x="12" y="24"/>
                  </a:lnTo>
                  <a:lnTo>
                    <a:pt x="24" y="24"/>
                  </a:lnTo>
                  <a:lnTo>
                    <a:pt x="24" y="44"/>
                  </a:lnTo>
                  <a:lnTo>
                    <a:pt x="24" y="44"/>
                  </a:lnTo>
                  <a:lnTo>
                    <a:pt x="36" y="44"/>
                  </a:lnTo>
                  <a:lnTo>
                    <a:pt x="36" y="24"/>
                  </a:lnTo>
                  <a:lnTo>
                    <a:pt x="46" y="24"/>
                  </a:lnTo>
                  <a:lnTo>
                    <a:pt x="46" y="44"/>
                  </a:lnTo>
                  <a:lnTo>
                    <a:pt x="46" y="44"/>
                  </a:lnTo>
                  <a:lnTo>
                    <a:pt x="60" y="44"/>
                  </a:lnTo>
                  <a:lnTo>
                    <a:pt x="60" y="0"/>
                  </a:lnTo>
                  <a:lnTo>
                    <a:pt x="60" y="0"/>
                  </a:lnTo>
                  <a:lnTo>
                    <a:pt x="0" y="2"/>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52" name="Freeform 1064"/>
            <p:cNvSpPr>
              <a:spLocks/>
            </p:cNvSpPr>
            <p:nvPr/>
          </p:nvSpPr>
          <p:spPr bwMode="auto">
            <a:xfrm>
              <a:off x="8456613"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53" name="Freeform 1065"/>
            <p:cNvSpPr>
              <a:spLocks/>
            </p:cNvSpPr>
            <p:nvPr/>
          </p:nvSpPr>
          <p:spPr bwMode="auto">
            <a:xfrm>
              <a:off x="8494713" y="-1776413"/>
              <a:ext cx="57150" cy="69850"/>
            </a:xfrm>
            <a:custGeom>
              <a:avLst/>
              <a:gdLst/>
              <a:ahLst/>
              <a:cxnLst>
                <a:cxn ang="0">
                  <a:pos x="22" y="24"/>
                </a:cxn>
                <a:cxn ang="0">
                  <a:pos x="12" y="24"/>
                </a:cxn>
                <a:cxn ang="0">
                  <a:pos x="12" y="0"/>
                </a:cxn>
                <a:cxn ang="0">
                  <a:pos x="12" y="0"/>
                </a:cxn>
                <a:cxn ang="0">
                  <a:pos x="0" y="0"/>
                </a:cxn>
                <a:cxn ang="0">
                  <a:pos x="0" y="44"/>
                </a:cxn>
                <a:cxn ang="0">
                  <a:pos x="36" y="44"/>
                </a:cxn>
                <a:cxn ang="0">
                  <a:pos x="36" y="0"/>
                </a:cxn>
                <a:cxn ang="0">
                  <a:pos x="36" y="0"/>
                </a:cxn>
                <a:cxn ang="0">
                  <a:pos x="22" y="0"/>
                </a:cxn>
                <a:cxn ang="0">
                  <a:pos x="22" y="24"/>
                </a:cxn>
              </a:cxnLst>
              <a:rect l="0" t="0" r="r" b="b"/>
              <a:pathLst>
                <a:path w="36" h="44">
                  <a:moveTo>
                    <a:pt x="22" y="24"/>
                  </a:moveTo>
                  <a:lnTo>
                    <a:pt x="12" y="24"/>
                  </a:lnTo>
                  <a:lnTo>
                    <a:pt x="12" y="0"/>
                  </a:lnTo>
                  <a:lnTo>
                    <a:pt x="12" y="0"/>
                  </a:lnTo>
                  <a:lnTo>
                    <a:pt x="0" y="0"/>
                  </a:lnTo>
                  <a:lnTo>
                    <a:pt x="0" y="44"/>
                  </a:lnTo>
                  <a:lnTo>
                    <a:pt x="36" y="44"/>
                  </a:lnTo>
                  <a:lnTo>
                    <a:pt x="36" y="0"/>
                  </a:lnTo>
                  <a:lnTo>
                    <a:pt x="36" y="0"/>
                  </a:lnTo>
                  <a:lnTo>
                    <a:pt x="22" y="0"/>
                  </a:lnTo>
                  <a:lnTo>
                    <a:pt x="22"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54" name="Freeform 1066"/>
            <p:cNvSpPr>
              <a:spLocks/>
            </p:cNvSpPr>
            <p:nvPr/>
          </p:nvSpPr>
          <p:spPr bwMode="auto">
            <a:xfrm>
              <a:off x="8567738"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55" name="Freeform 1067"/>
            <p:cNvSpPr>
              <a:spLocks/>
            </p:cNvSpPr>
            <p:nvPr/>
          </p:nvSpPr>
          <p:spPr bwMode="auto">
            <a:xfrm>
              <a:off x="8624888" y="-1776413"/>
              <a:ext cx="73025" cy="69850"/>
            </a:xfrm>
            <a:custGeom>
              <a:avLst/>
              <a:gdLst/>
              <a:ahLst/>
              <a:cxnLst>
                <a:cxn ang="0">
                  <a:pos x="34" y="24"/>
                </a:cxn>
                <a:cxn ang="0">
                  <a:pos x="24" y="24"/>
                </a:cxn>
                <a:cxn ang="0">
                  <a:pos x="24" y="24"/>
                </a:cxn>
                <a:cxn ang="0">
                  <a:pos x="24" y="0"/>
                </a:cxn>
                <a:cxn ang="0">
                  <a:pos x="24" y="0"/>
                </a:cxn>
                <a:cxn ang="0">
                  <a:pos x="10" y="0"/>
                </a:cxn>
                <a:cxn ang="0">
                  <a:pos x="10" y="0"/>
                </a:cxn>
                <a:cxn ang="0">
                  <a:pos x="10" y="24"/>
                </a:cxn>
                <a:cxn ang="0">
                  <a:pos x="0" y="24"/>
                </a:cxn>
                <a:cxn ang="0">
                  <a:pos x="0" y="24"/>
                </a:cxn>
                <a:cxn ang="0">
                  <a:pos x="0" y="44"/>
                </a:cxn>
                <a:cxn ang="0">
                  <a:pos x="0" y="44"/>
                </a:cxn>
                <a:cxn ang="0">
                  <a:pos x="12" y="44"/>
                </a:cxn>
                <a:cxn ang="0">
                  <a:pos x="12" y="44"/>
                </a:cxn>
                <a:cxn ang="0">
                  <a:pos x="12" y="24"/>
                </a:cxn>
                <a:cxn ang="0">
                  <a:pos x="22" y="24"/>
                </a:cxn>
                <a:cxn ang="0">
                  <a:pos x="22" y="24"/>
                </a:cxn>
                <a:cxn ang="0">
                  <a:pos x="22" y="44"/>
                </a:cxn>
                <a:cxn ang="0">
                  <a:pos x="22" y="44"/>
                </a:cxn>
                <a:cxn ang="0">
                  <a:pos x="34" y="44"/>
                </a:cxn>
                <a:cxn ang="0">
                  <a:pos x="34" y="44"/>
                </a:cxn>
                <a:cxn ang="0">
                  <a:pos x="34" y="24"/>
                </a:cxn>
                <a:cxn ang="0">
                  <a:pos x="46" y="24"/>
                </a:cxn>
                <a:cxn ang="0">
                  <a:pos x="46" y="24"/>
                </a:cxn>
                <a:cxn ang="0">
                  <a:pos x="46" y="0"/>
                </a:cxn>
                <a:cxn ang="0">
                  <a:pos x="46" y="0"/>
                </a:cxn>
                <a:cxn ang="0">
                  <a:pos x="34" y="0"/>
                </a:cxn>
                <a:cxn ang="0">
                  <a:pos x="34" y="0"/>
                </a:cxn>
                <a:cxn ang="0">
                  <a:pos x="34" y="24"/>
                </a:cxn>
                <a:cxn ang="0">
                  <a:pos x="34" y="24"/>
                </a:cxn>
              </a:cxnLst>
              <a:rect l="0" t="0" r="r" b="b"/>
              <a:pathLst>
                <a:path w="46" h="44">
                  <a:moveTo>
                    <a:pt x="34" y="24"/>
                  </a:moveTo>
                  <a:lnTo>
                    <a:pt x="24" y="24"/>
                  </a:lnTo>
                  <a:lnTo>
                    <a:pt x="24" y="24"/>
                  </a:lnTo>
                  <a:lnTo>
                    <a:pt x="24" y="0"/>
                  </a:lnTo>
                  <a:lnTo>
                    <a:pt x="24" y="0"/>
                  </a:lnTo>
                  <a:lnTo>
                    <a:pt x="10" y="0"/>
                  </a:lnTo>
                  <a:lnTo>
                    <a:pt x="10" y="0"/>
                  </a:lnTo>
                  <a:lnTo>
                    <a:pt x="10" y="24"/>
                  </a:lnTo>
                  <a:lnTo>
                    <a:pt x="0" y="24"/>
                  </a:lnTo>
                  <a:lnTo>
                    <a:pt x="0" y="24"/>
                  </a:lnTo>
                  <a:lnTo>
                    <a:pt x="0" y="44"/>
                  </a:lnTo>
                  <a:lnTo>
                    <a:pt x="0" y="44"/>
                  </a:lnTo>
                  <a:lnTo>
                    <a:pt x="12" y="44"/>
                  </a:lnTo>
                  <a:lnTo>
                    <a:pt x="12" y="44"/>
                  </a:lnTo>
                  <a:lnTo>
                    <a:pt x="12" y="24"/>
                  </a:lnTo>
                  <a:lnTo>
                    <a:pt x="22" y="24"/>
                  </a:lnTo>
                  <a:lnTo>
                    <a:pt x="22" y="24"/>
                  </a:lnTo>
                  <a:lnTo>
                    <a:pt x="22" y="44"/>
                  </a:lnTo>
                  <a:lnTo>
                    <a:pt x="22" y="44"/>
                  </a:lnTo>
                  <a:lnTo>
                    <a:pt x="34" y="44"/>
                  </a:lnTo>
                  <a:lnTo>
                    <a:pt x="34" y="44"/>
                  </a:lnTo>
                  <a:lnTo>
                    <a:pt x="34" y="24"/>
                  </a:lnTo>
                  <a:lnTo>
                    <a:pt x="46" y="24"/>
                  </a:lnTo>
                  <a:lnTo>
                    <a:pt x="46" y="24"/>
                  </a:lnTo>
                  <a:lnTo>
                    <a:pt x="46" y="0"/>
                  </a:lnTo>
                  <a:lnTo>
                    <a:pt x="46" y="0"/>
                  </a:lnTo>
                  <a:lnTo>
                    <a:pt x="34" y="0"/>
                  </a:lnTo>
                  <a:lnTo>
                    <a:pt x="34" y="0"/>
                  </a:lnTo>
                  <a:lnTo>
                    <a:pt x="34" y="24"/>
                  </a:lnTo>
                  <a:lnTo>
                    <a:pt x="3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56" name="Freeform 1068"/>
            <p:cNvSpPr>
              <a:spLocks/>
            </p:cNvSpPr>
            <p:nvPr/>
          </p:nvSpPr>
          <p:spPr bwMode="auto">
            <a:xfrm>
              <a:off x="8605838" y="-1776413"/>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57" name="Freeform 1069"/>
            <p:cNvSpPr>
              <a:spLocks/>
            </p:cNvSpPr>
            <p:nvPr/>
          </p:nvSpPr>
          <p:spPr bwMode="auto">
            <a:xfrm>
              <a:off x="8716963"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58" name="Freeform 1070"/>
            <p:cNvSpPr>
              <a:spLocks/>
            </p:cNvSpPr>
            <p:nvPr/>
          </p:nvSpPr>
          <p:spPr bwMode="auto">
            <a:xfrm>
              <a:off x="87518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59" name="Freeform 1071"/>
            <p:cNvSpPr>
              <a:spLocks/>
            </p:cNvSpPr>
            <p:nvPr/>
          </p:nvSpPr>
          <p:spPr bwMode="auto">
            <a:xfrm>
              <a:off x="87899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60" name="Freeform 1072"/>
            <p:cNvSpPr>
              <a:spLocks/>
            </p:cNvSpPr>
            <p:nvPr/>
          </p:nvSpPr>
          <p:spPr bwMode="auto">
            <a:xfrm>
              <a:off x="88280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61" name="Freeform 1073"/>
            <p:cNvSpPr>
              <a:spLocks/>
            </p:cNvSpPr>
            <p:nvPr/>
          </p:nvSpPr>
          <p:spPr bwMode="auto">
            <a:xfrm>
              <a:off x="8863013" y="-1776413"/>
              <a:ext cx="57150" cy="69850"/>
            </a:xfrm>
            <a:custGeom>
              <a:avLst/>
              <a:gdLst/>
              <a:ahLst/>
              <a:cxnLst>
                <a:cxn ang="0">
                  <a:pos x="0" y="44"/>
                </a:cxn>
                <a:cxn ang="0">
                  <a:pos x="0" y="44"/>
                </a:cxn>
                <a:cxn ang="0">
                  <a:pos x="12" y="44"/>
                </a:cxn>
                <a:cxn ang="0">
                  <a:pos x="12" y="24"/>
                </a:cxn>
                <a:cxn ang="0">
                  <a:pos x="24" y="24"/>
                </a:cxn>
                <a:cxn ang="0">
                  <a:pos x="24" y="42"/>
                </a:cxn>
                <a:cxn ang="0">
                  <a:pos x="36" y="42"/>
                </a:cxn>
                <a:cxn ang="0">
                  <a:pos x="36" y="0"/>
                </a:cxn>
                <a:cxn ang="0">
                  <a:pos x="36" y="0"/>
                </a:cxn>
                <a:cxn ang="0">
                  <a:pos x="0" y="0"/>
                </a:cxn>
                <a:cxn ang="0">
                  <a:pos x="0" y="44"/>
                </a:cxn>
              </a:cxnLst>
              <a:rect l="0" t="0" r="r" b="b"/>
              <a:pathLst>
                <a:path w="36" h="44">
                  <a:moveTo>
                    <a:pt x="0" y="44"/>
                  </a:moveTo>
                  <a:lnTo>
                    <a:pt x="0" y="44"/>
                  </a:lnTo>
                  <a:lnTo>
                    <a:pt x="12" y="44"/>
                  </a:lnTo>
                  <a:lnTo>
                    <a:pt x="12" y="24"/>
                  </a:lnTo>
                  <a:lnTo>
                    <a:pt x="24" y="24"/>
                  </a:lnTo>
                  <a:lnTo>
                    <a:pt x="24" y="42"/>
                  </a:lnTo>
                  <a:lnTo>
                    <a:pt x="36" y="42"/>
                  </a:lnTo>
                  <a:lnTo>
                    <a:pt x="36" y="0"/>
                  </a:lnTo>
                  <a:lnTo>
                    <a:pt x="36"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grpSp>
      <p:sp>
        <p:nvSpPr>
          <p:cNvPr id="6178" name="Rectangle 448"/>
          <p:cNvSpPr>
            <a:spLocks noChangeArrowheads="1"/>
          </p:cNvSpPr>
          <p:nvPr/>
        </p:nvSpPr>
        <p:spPr bwMode="auto">
          <a:xfrm>
            <a:off x="7440613" y="3654425"/>
            <a:ext cx="1414462" cy="300038"/>
          </a:xfrm>
          <a:prstGeom prst="rect">
            <a:avLst/>
          </a:prstGeom>
          <a:noFill/>
          <a:ln w="9525">
            <a:noFill/>
            <a:miter lim="800000"/>
            <a:headEnd/>
            <a:tailEnd/>
          </a:ln>
        </p:spPr>
        <p:txBody>
          <a:bodyPr anchor="ctr"/>
          <a:lstStyle/>
          <a:p>
            <a:pPr indent="-342900" defTabSz="914400"/>
            <a:r>
              <a:rPr lang="en-US" noProof="1">
                <a:solidFill>
                  <a:schemeClr val="tx2"/>
                </a:solidFill>
                <a:latin typeface="Calibri" pitchFamily="-111" charset="0"/>
              </a:rPr>
              <a:t>1989 on</a:t>
            </a:r>
          </a:p>
        </p:txBody>
      </p:sp>
      <p:sp>
        <p:nvSpPr>
          <p:cNvPr id="6179" name="Rectangle 8"/>
          <p:cNvSpPr>
            <a:spLocks noChangeArrowheads="1"/>
          </p:cNvSpPr>
          <p:nvPr/>
        </p:nvSpPr>
        <p:spPr bwMode="gray">
          <a:xfrm>
            <a:off x="314325" y="195263"/>
            <a:ext cx="8520113" cy="600075"/>
          </a:xfrm>
          <a:prstGeom prst="rect">
            <a:avLst/>
          </a:prstGeom>
          <a:noFill/>
          <a:ln w="9525">
            <a:noFill/>
            <a:miter lim="800000"/>
            <a:headEnd/>
            <a:tailEnd/>
          </a:ln>
        </p:spPr>
        <p:txBody>
          <a:bodyPr lIns="0" rIns="0" anchor="ctr"/>
          <a:lstStyle/>
          <a:p>
            <a:r>
              <a:rPr lang="de-DE" sz="2400" b="1" dirty="0">
                <a:solidFill>
                  <a:srgbClr val="080808"/>
                </a:solidFill>
                <a:latin typeface="Calibri" pitchFamily="-111" charset="0"/>
              </a:rPr>
              <a:t>TIMELINE</a:t>
            </a:r>
          </a:p>
        </p:txBody>
      </p:sp>
      <p:pic>
        <p:nvPicPr>
          <p:cNvPr id="9" name="Picture 8"/>
          <p:cNvPicPr>
            <a:picLocks noChangeAspect="1"/>
          </p:cNvPicPr>
          <p:nvPr/>
        </p:nvPicPr>
        <p:blipFill>
          <a:blip r:embed="rId5"/>
          <a:stretch>
            <a:fillRect/>
          </a:stretch>
        </p:blipFill>
        <p:spPr>
          <a:xfrm>
            <a:off x="457516" y="1290006"/>
            <a:ext cx="1081241" cy="1081241"/>
          </a:xfrm>
          <a:prstGeom prst="rect">
            <a:avLst/>
          </a:prstGeom>
        </p:spPr>
      </p:pic>
      <p:pic>
        <p:nvPicPr>
          <p:cNvPr id="10" name="Picture 9"/>
          <p:cNvPicPr>
            <a:picLocks noChangeAspect="1"/>
          </p:cNvPicPr>
          <p:nvPr/>
        </p:nvPicPr>
        <p:blipFill>
          <a:blip r:embed="rId6"/>
          <a:stretch>
            <a:fillRect/>
          </a:stretch>
        </p:blipFill>
        <p:spPr>
          <a:xfrm>
            <a:off x="1770770" y="5332599"/>
            <a:ext cx="1313851" cy="611001"/>
          </a:xfrm>
          <a:prstGeom prst="rect">
            <a:avLst/>
          </a:prstGeom>
        </p:spPr>
      </p:pic>
      <p:pic>
        <p:nvPicPr>
          <p:cNvPr id="12" name="Picture 11"/>
          <p:cNvPicPr>
            <a:picLocks noChangeAspect="1"/>
          </p:cNvPicPr>
          <p:nvPr/>
        </p:nvPicPr>
        <p:blipFill>
          <a:blip r:embed="rId7"/>
          <a:stretch>
            <a:fillRect/>
          </a:stretch>
        </p:blipFill>
        <p:spPr>
          <a:xfrm>
            <a:off x="7201835" y="5176076"/>
            <a:ext cx="1535101" cy="941386"/>
          </a:xfrm>
          <a:prstGeom prst="rect">
            <a:avLst/>
          </a:prstGeom>
        </p:spPr>
      </p:pic>
      <p:pic>
        <p:nvPicPr>
          <p:cNvPr id="13" name="Picture 12"/>
          <p:cNvPicPr>
            <a:picLocks noChangeAspect="1"/>
          </p:cNvPicPr>
          <p:nvPr/>
        </p:nvPicPr>
        <p:blipFill>
          <a:blip r:embed="rId8"/>
          <a:stretch>
            <a:fillRect/>
          </a:stretch>
        </p:blipFill>
        <p:spPr>
          <a:xfrm>
            <a:off x="4559517" y="5136940"/>
            <a:ext cx="1434910" cy="980522"/>
          </a:xfrm>
          <a:prstGeom prst="rect">
            <a:avLst/>
          </a:prstGeom>
        </p:spPr>
      </p:pic>
    </p:spTree>
    <p:extLst>
      <p:ext uri="{BB962C8B-B14F-4D97-AF65-F5344CB8AC3E}">
        <p14:creationId xmlns:p14="http://schemas.microsoft.com/office/powerpoint/2010/main" val="1004633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6">
            <a:extLst>
              <a:ext uri="{FF2B5EF4-FFF2-40B4-BE49-F238E27FC236}">
                <a16:creationId xmlns:a16="http://schemas.microsoft.com/office/drawing/2014/main" id="{2BBAA640-9EEE-B64E-B454-3530DB8E0848}"/>
              </a:ext>
            </a:extLst>
          </p:cNvPr>
          <p:cNvSpPr>
            <a:spLocks noChangeArrowheads="1"/>
          </p:cNvSpPr>
          <p:nvPr/>
        </p:nvSpPr>
        <p:spPr bwMode="auto">
          <a:xfrm>
            <a:off x="3571875" y="579438"/>
            <a:ext cx="518160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4400" b="1">
                <a:solidFill>
                  <a:srgbClr val="660033"/>
                </a:solidFill>
              </a:rPr>
              <a:t>I. LINEAR STAGES THEORY</a:t>
            </a:r>
            <a:endParaRPr lang="es-ES" altLang="en-US" sz="4400" b="1">
              <a:solidFill>
                <a:srgbClr val="800080"/>
              </a:solidFill>
            </a:endParaRPr>
          </a:p>
        </p:txBody>
      </p:sp>
      <p:pic>
        <p:nvPicPr>
          <p:cNvPr id="6147" name="Picture 2" descr="http://images.clipartof.com/small/439431-Royalty-Free-RF-Clip-Art-Illustration-Of-A-Cartoon-Businesswoman-Noticing-An-Inconsistency-In-Steps.jpg">
            <a:extLst>
              <a:ext uri="{FF2B5EF4-FFF2-40B4-BE49-F238E27FC236}">
                <a16:creationId xmlns:a16="http://schemas.microsoft.com/office/drawing/2014/main" id="{A4253638-64EF-8A4F-9309-28CBB58E3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256"/>
          <a:stretch>
            <a:fillRect/>
          </a:stretch>
        </p:blipFill>
        <p:spPr bwMode="auto">
          <a:xfrm>
            <a:off x="5214938" y="3000375"/>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DD99737-5255-C144-893B-256262903D8E}"/>
              </a:ext>
            </a:extLst>
          </p:cNvPr>
          <p:cNvSpPr txBox="1"/>
          <p:nvPr/>
        </p:nvSpPr>
        <p:spPr>
          <a:xfrm>
            <a:off x="1133856" y="4242816"/>
            <a:ext cx="3415550" cy="646331"/>
          </a:xfrm>
          <a:prstGeom prst="rect">
            <a:avLst/>
          </a:prstGeom>
          <a:noFill/>
        </p:spPr>
        <p:txBody>
          <a:bodyPr wrap="none" rtlCol="0">
            <a:spAutoFit/>
          </a:bodyPr>
          <a:lstStyle/>
          <a:p>
            <a:r>
              <a:rPr lang="en-US" dirty="0"/>
              <a:t>BIBLICAL PRINCIPLES</a:t>
            </a:r>
          </a:p>
          <a:p>
            <a:r>
              <a:rPr lang="en-US" dirty="0"/>
              <a:t>SAVINGS LEADS TO PRODUCTION</a:t>
            </a:r>
          </a:p>
        </p:txBody>
      </p:sp>
    </p:spTree>
    <p:extLst>
      <p:ext uri="{BB962C8B-B14F-4D97-AF65-F5344CB8AC3E}">
        <p14:creationId xmlns:p14="http://schemas.microsoft.com/office/powerpoint/2010/main" val="41504711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6ECEF25-2FCE-4E57-9D1B-94BA2D173C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Shared+Space+presentation-+Jon+H</Template>
  <TotalTime>10747</TotalTime>
  <Words>4206</Words>
  <Application>Microsoft Macintosh PowerPoint</Application>
  <PresentationFormat>On-screen Show (4:3)</PresentationFormat>
  <Paragraphs>377</Paragraphs>
  <Slides>48</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Franklin Gothic Book</vt:lpstr>
      <vt:lpstr>Franklin Gothic Medium</vt:lpstr>
      <vt:lpstr>Wingdings</vt:lpstr>
      <vt:lpstr>Wingdings 2</vt:lpstr>
      <vt:lpstr>Trek</vt:lpstr>
      <vt:lpstr>Development Economics</vt:lpstr>
      <vt:lpstr>Its Focus?</vt:lpstr>
      <vt:lpstr>    APPLYING 10 Principles of Economic Discipleship TO NATIONAL DEVELOPMENT</vt:lpstr>
      <vt:lpstr>10,000 YEARS of Ideal Societies – and Future THEOLOGICAL Ideal</vt:lpstr>
      <vt:lpstr>Development to what? CURRENT Alternative Visions of the Future</vt:lpstr>
      <vt:lpstr>HISTORY of development economics </vt:lpstr>
      <vt:lpstr>PowerPoint Presentation</vt:lpstr>
      <vt:lpstr>PowerPoint Presentation</vt:lpstr>
      <vt:lpstr>PowerPoint Presentation</vt:lpstr>
      <vt:lpstr>I. LINEAR STAGES THEORY</vt:lpstr>
      <vt:lpstr>Linear Takeoff theory</vt:lpstr>
      <vt:lpstr>I. LINEAR STAGES THEORY</vt:lpstr>
      <vt:lpstr>LINEAR STAGES THEORY</vt:lpstr>
      <vt:lpstr>LINEAR STAGES THEORY</vt:lpstr>
      <vt:lpstr>PowerPoint Presentation</vt:lpstr>
      <vt:lpstr>II. STRUCTURAL CHANGE</vt:lpstr>
      <vt:lpstr>II. STRUCTURAL CHANGE</vt:lpstr>
      <vt:lpstr>PowerPoint Presentation</vt:lpstr>
      <vt:lpstr>III. The Opposite View:  Dependency Theory</vt:lpstr>
      <vt:lpstr>III. INTERNATIONAL-DEPENDENCE  </vt:lpstr>
      <vt:lpstr>IIIB. INTERNATIONAL-DEPENDENCE REVOLUTION  </vt:lpstr>
      <vt:lpstr>IIIB. INTERNATIONAL-DEPENDENCE </vt:lpstr>
      <vt:lpstr>IIIB. INTERNATIONAL-DEPENDENCE  </vt:lpstr>
      <vt:lpstr>III. INTERNATIONAL-DEPENDENCE  </vt:lpstr>
      <vt:lpstr>PowerPoint Presentation</vt:lpstr>
      <vt:lpstr>IV. Economic Dualism</vt:lpstr>
      <vt:lpstr>Economic Dualism</vt:lpstr>
      <vt:lpstr>Factors in Economic Dualism</vt:lpstr>
      <vt:lpstr>Factors in Economic Dualism</vt:lpstr>
      <vt:lpstr>Factors in Economic Dualism</vt:lpstr>
      <vt:lpstr>Domestic/Local Dualism</vt:lpstr>
      <vt:lpstr>DOMESTIC Dualism (cont). </vt:lpstr>
      <vt:lpstr>PowerPoint Presentation</vt:lpstr>
      <vt:lpstr>V. NEOCLASSICAL COUNTERREVOLUTION</vt:lpstr>
      <vt:lpstr>Neoclassical theory (Neo-liberalism)</vt:lpstr>
      <vt:lpstr>V. NEOCLASSICAL COUNTERREVOLUTION</vt:lpstr>
      <vt:lpstr>V. NEOCLASSICAL COUNTERREVOLUTION</vt:lpstr>
      <vt:lpstr>V. NEOCLASSICAL COUNTERREVOLUTION</vt:lpstr>
      <vt:lpstr>V. NEOCLASSICAL COUNTERREVOLUTION</vt:lpstr>
      <vt:lpstr>V. NEOCLASSICAL COUNTERREVOLUTION</vt:lpstr>
      <vt:lpstr>VI. The Sustainability Debate</vt:lpstr>
      <vt:lpstr>Kingdom Economics and Sustainability</vt:lpstr>
      <vt:lpstr>PowerPoint Presentation</vt:lpstr>
      <vt:lpstr>PowerPoint Presentation</vt:lpstr>
      <vt:lpstr>PowerPoint Presentation</vt:lpstr>
      <vt:lpstr>Determinants of Freedom</vt:lpstr>
      <vt:lpstr>Removing Obstacles to Freedom</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keywords/>
  <cp:lastModifiedBy>Viv Grigg</cp:lastModifiedBy>
  <cp:revision>83</cp:revision>
  <dcterms:modified xsi:type="dcterms:W3CDTF">2020-12-01T22:50:04Z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TC018754929991</vt:lpwstr>
  </property>
</Properties>
</file>