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7" r:id="rId4"/>
    <p:sldId id="278" r:id="rId5"/>
    <p:sldId id="259" r:id="rId6"/>
    <p:sldId id="260" r:id="rId7"/>
    <p:sldId id="276" r:id="rId8"/>
    <p:sldId id="261" r:id="rId9"/>
    <p:sldId id="257" r:id="rId10"/>
    <p:sldId id="262" r:id="rId11"/>
    <p:sldId id="264" r:id="rId12"/>
    <p:sldId id="266" r:id="rId13"/>
    <p:sldId id="268" r:id="rId14"/>
    <p:sldId id="270" r:id="rId15"/>
    <p:sldId id="274" r:id="rId16"/>
    <p:sldId id="272" r:id="rId17"/>
    <p:sldId id="273"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1360" y="1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02FA1F-03D8-A047-857F-311AF00E046C}" type="datetimeFigureOut">
              <a:rPr lang="en-US" smtClean="0"/>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3586413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02FA1F-03D8-A047-857F-311AF00E046C}" type="datetimeFigureOut">
              <a:rPr lang="en-US" smtClean="0"/>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370743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02FA1F-03D8-A047-857F-311AF00E046C}" type="datetimeFigureOut">
              <a:rPr lang="en-US" smtClean="0"/>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282693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02FA1F-03D8-A047-857F-311AF00E046C}" type="datetimeFigureOut">
              <a:rPr lang="en-US" smtClean="0"/>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334491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02FA1F-03D8-A047-857F-311AF00E046C}" type="datetimeFigureOut">
              <a:rPr lang="en-US" smtClean="0"/>
              <a:t>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1758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02FA1F-03D8-A047-857F-311AF00E046C}" type="datetimeFigureOut">
              <a:rPr lang="en-US" smtClean="0"/>
              <a:t>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297981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02FA1F-03D8-A047-857F-311AF00E046C}" type="datetimeFigureOut">
              <a:rPr lang="en-US" smtClean="0"/>
              <a:t>10/8/13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206999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02FA1F-03D8-A047-857F-311AF00E046C}" type="datetimeFigureOut">
              <a:rPr lang="en-US" smtClean="0"/>
              <a:t>10/8/13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345773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2FA1F-03D8-A047-857F-311AF00E046C}" type="datetimeFigureOut">
              <a:rPr lang="en-US" smtClean="0"/>
              <a:t>10/8/13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33611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02FA1F-03D8-A047-857F-311AF00E046C}" type="datetimeFigureOut">
              <a:rPr lang="en-US" smtClean="0"/>
              <a:t>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371976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02FA1F-03D8-A047-857F-311AF00E046C}" type="datetimeFigureOut">
              <a:rPr lang="en-US" smtClean="0"/>
              <a:t>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4E887A-09FE-B94B-99C9-7EE33CABA6C7}" type="slidenum">
              <a:rPr lang="en-US" smtClean="0"/>
              <a:t>‹#›</a:t>
            </a:fld>
            <a:endParaRPr lang="en-US"/>
          </a:p>
        </p:txBody>
      </p:sp>
    </p:spTree>
    <p:extLst>
      <p:ext uri="{BB962C8B-B14F-4D97-AF65-F5344CB8AC3E}">
        <p14:creationId xmlns:p14="http://schemas.microsoft.com/office/powerpoint/2010/main" val="20512872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6000">
              <a:schemeClr val="bg2">
                <a:lumMod val="40000"/>
                <a:lumOff val="60000"/>
              </a:schemeClr>
            </a:gs>
            <a:gs pos="100000">
              <a:srgbClr val="000000"/>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2FA1F-03D8-A047-857F-311AF00E046C}" type="datetimeFigureOut">
              <a:rPr lang="en-US" smtClean="0"/>
              <a:t>10/8/13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E887A-09FE-B94B-99C9-7EE33CABA6C7}" type="slidenum">
              <a:rPr lang="en-US" smtClean="0"/>
              <a:t>‹#›</a:t>
            </a:fld>
            <a:endParaRPr lang="en-US"/>
          </a:p>
        </p:txBody>
      </p:sp>
    </p:spTree>
    <p:extLst>
      <p:ext uri="{BB962C8B-B14F-4D97-AF65-F5344CB8AC3E}">
        <p14:creationId xmlns:p14="http://schemas.microsoft.com/office/powerpoint/2010/main" val="3871800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conomicsconcepts.com/harrod_domar_growth_model.ht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conomicsconcepts.com/linear_stages_theory_and_rostow's_stages_of_economic_growth.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Linear Stages Theory and </a:t>
            </a:r>
            <a:r>
              <a:rPr lang="en-US" b="1" dirty="0" err="1" smtClean="0"/>
              <a:t>Rostow's</a:t>
            </a:r>
            <a:r>
              <a:rPr lang="en-US" b="1" dirty="0" smtClean="0"/>
              <a:t> Stages of Economic Growth</a:t>
            </a:r>
            <a:r>
              <a:rPr lang="en-US" dirty="0" smtClean="0">
                <a:effectLst/>
              </a:rPr>
              <a:t> </a:t>
            </a:r>
            <a:endParaRPr lang="en-US" dirty="0"/>
          </a:p>
        </p:txBody>
      </p:sp>
      <p:sp>
        <p:nvSpPr>
          <p:cNvPr id="3" name="Subtitle 2"/>
          <p:cNvSpPr>
            <a:spLocks noGrp="1"/>
          </p:cNvSpPr>
          <p:nvPr>
            <p:ph type="subTitle" idx="1"/>
          </p:nvPr>
        </p:nvSpPr>
        <p:spPr/>
        <p:txBody>
          <a:bodyPr>
            <a:normAutofit/>
          </a:bodyPr>
          <a:lstStyle/>
          <a:p>
            <a:r>
              <a:rPr lang="en-US" dirty="0" smtClean="0">
                <a:solidFill>
                  <a:srgbClr val="FF0000"/>
                </a:solidFill>
              </a:rPr>
              <a:t>Summary of W. W. </a:t>
            </a:r>
            <a:r>
              <a:rPr lang="en-US" dirty="0" err="1" smtClean="0">
                <a:solidFill>
                  <a:srgbClr val="FF0000"/>
                </a:solidFill>
              </a:rPr>
              <a:t>Rostow’s</a:t>
            </a:r>
            <a:r>
              <a:rPr lang="en-US" dirty="0" smtClean="0">
                <a:solidFill>
                  <a:srgbClr val="FF0000"/>
                </a:solidFill>
              </a:rPr>
              <a:t>,</a:t>
            </a:r>
          </a:p>
          <a:p>
            <a:r>
              <a:rPr lang="en-US" i="1" dirty="0" smtClean="0">
                <a:solidFill>
                  <a:srgbClr val="FF0000"/>
                </a:solidFill>
              </a:rPr>
              <a:t>The Stages of Economic Growth: A Non-Communist Manifesto</a:t>
            </a:r>
            <a:endParaRPr lang="en-US" i="1" dirty="0">
              <a:solidFill>
                <a:srgbClr val="FF0000"/>
              </a:solidFill>
            </a:endParaRPr>
          </a:p>
        </p:txBody>
      </p:sp>
      <p:sp>
        <p:nvSpPr>
          <p:cNvPr id="4" name="TextBox 3"/>
          <p:cNvSpPr txBox="1"/>
          <p:nvPr/>
        </p:nvSpPr>
        <p:spPr>
          <a:xfrm>
            <a:off x="5098143" y="5987143"/>
            <a:ext cx="2172390" cy="369332"/>
          </a:xfrm>
          <a:prstGeom prst="rect">
            <a:avLst/>
          </a:prstGeom>
          <a:noFill/>
        </p:spPr>
        <p:txBody>
          <a:bodyPr wrap="none" rtlCol="0">
            <a:spAutoFit/>
          </a:bodyPr>
          <a:lstStyle/>
          <a:p>
            <a:r>
              <a:rPr lang="en-US" dirty="0" smtClean="0"/>
              <a:t>Viv Grigg/ Josh Lopez</a:t>
            </a:r>
            <a:endParaRPr lang="en-US" dirty="0"/>
          </a:p>
        </p:txBody>
      </p:sp>
    </p:spTree>
    <p:extLst>
      <p:ext uri="{BB962C8B-B14F-4D97-AF65-F5344CB8AC3E}">
        <p14:creationId xmlns:p14="http://schemas.microsoft.com/office/powerpoint/2010/main" val="2549938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Take Off Stage:</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b="1" dirty="0" smtClean="0"/>
              <a:t>(</a:t>
            </a:r>
            <a:r>
              <a:rPr lang="en-US" b="1" dirty="0" err="1" smtClean="0"/>
              <a:t>i</a:t>
            </a:r>
            <a:r>
              <a:rPr lang="en-US" b="1" dirty="0" smtClean="0"/>
              <a:t>) Increase in rate of investment: </a:t>
            </a:r>
            <a:r>
              <a:rPr lang="en-US" dirty="0" smtClean="0"/>
              <a:t>attached with changes in income distribution, (e.g. income begins flows into the hands of capitalists who re-invest to increase rate of capital formation.) Capital formation will further be promoted by fiscal measures of govt., banking institutions and capital markets. </a:t>
            </a:r>
          </a:p>
          <a:p>
            <a:r>
              <a:rPr lang="en-US" b="1" dirty="0" smtClean="0"/>
              <a:t>(ii) Emergence of leading sectors:</a:t>
            </a:r>
            <a:r>
              <a:rPr lang="en-US" dirty="0" smtClean="0"/>
              <a:t> Entrepreneurs of one or two leading sectors re-plough their profits. Moreover, the expansion of leading sectors helps to pay for imports and debt charges. (e.g. Canadian grain, Swedish timber and Japanese silk). </a:t>
            </a:r>
          </a:p>
          <a:p>
            <a:r>
              <a:rPr lang="en-US" b="1" dirty="0" smtClean="0"/>
              <a:t>Loanable funds </a:t>
            </a:r>
            <a:r>
              <a:rPr lang="en-US" dirty="0" smtClean="0"/>
              <a:t>play an important role in the emergence of leading sectors, particularly in financing large overhead capital. 3 sectors:(a) Primary growth sectors, (b) The Supplementary growth sectors,(c) The Derived growth sectors</a:t>
            </a:r>
          </a:p>
          <a:p>
            <a:endParaRPr lang="en-US" dirty="0"/>
          </a:p>
        </p:txBody>
      </p:sp>
    </p:spTree>
    <p:extLst>
      <p:ext uri="{BB962C8B-B14F-4D97-AF65-F5344CB8AC3E}">
        <p14:creationId xmlns:p14="http://schemas.microsoft.com/office/powerpoint/2010/main" val="157848009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(4) Drive to Maturity Stage</a:t>
            </a:r>
            <a:r>
              <a:rPr lang="en-US" b="1" dirty="0" smtClean="0"/>
              <a:t>:</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40 </a:t>
            </a:r>
            <a:r>
              <a:rPr lang="en-US" dirty="0"/>
              <a:t>years after the </a:t>
            </a:r>
            <a:r>
              <a:rPr lang="en-US" dirty="0" err="1"/>
              <a:t>take-off</a:t>
            </a:r>
            <a:r>
              <a:rPr lang="en-US" dirty="0"/>
              <a:t> </a:t>
            </a:r>
            <a:r>
              <a:rPr lang="en-US" dirty="0" smtClean="0"/>
              <a:t>stage </a:t>
            </a:r>
            <a:r>
              <a:rPr lang="en-US" dirty="0"/>
              <a:t>long </a:t>
            </a:r>
            <a:r>
              <a:rPr lang="en-US" dirty="0" smtClean="0"/>
              <a:t>interval where economy </a:t>
            </a:r>
            <a:r>
              <a:rPr lang="en-US" dirty="0"/>
              <a:t>experiences a regular growth and modern technology </a:t>
            </a:r>
            <a:r>
              <a:rPr lang="en-US" dirty="0" smtClean="0"/>
              <a:t>extended to </a:t>
            </a:r>
            <a:r>
              <a:rPr lang="en-US" dirty="0"/>
              <a:t>a bulk of resources. </a:t>
            </a:r>
            <a:endParaRPr lang="en-US" dirty="0" smtClean="0"/>
          </a:p>
          <a:p>
            <a:r>
              <a:rPr lang="en-US" dirty="0" smtClean="0"/>
              <a:t>May be shift </a:t>
            </a:r>
            <a:r>
              <a:rPr lang="en-US" dirty="0"/>
              <a:t>in emphasis from coal, iron and heavy engineering to machine tools, chemicals and electrical </a:t>
            </a:r>
            <a:r>
              <a:rPr lang="en-US" dirty="0" smtClean="0"/>
              <a:t>equipment's.</a:t>
            </a:r>
            <a:endParaRPr lang="en-US" dirty="0"/>
          </a:p>
          <a:p>
            <a:r>
              <a:rPr lang="en-US" dirty="0"/>
              <a:t>Germany, France, UK and US passed through this period during the end of 19th century. </a:t>
            </a:r>
            <a:endParaRPr lang="en-US" dirty="0" smtClean="0"/>
          </a:p>
          <a:p>
            <a:r>
              <a:rPr lang="en-US" dirty="0" smtClean="0"/>
              <a:t>10</a:t>
            </a:r>
            <a:r>
              <a:rPr lang="en-US" dirty="0"/>
              <a:t>% to 20% of GNP </a:t>
            </a:r>
            <a:r>
              <a:rPr lang="en-US" dirty="0" smtClean="0"/>
              <a:t>ploughed </a:t>
            </a:r>
            <a:r>
              <a:rPr lang="en-US" dirty="0"/>
              <a:t>in </a:t>
            </a:r>
            <a:r>
              <a:rPr lang="en-US" dirty="0" smtClean="0"/>
              <a:t>investment, output </a:t>
            </a:r>
            <a:r>
              <a:rPr lang="en-US" dirty="0"/>
              <a:t>grows more than increase in population. </a:t>
            </a:r>
            <a:endParaRPr lang="en-US" dirty="0" smtClean="0"/>
          </a:p>
          <a:p>
            <a:r>
              <a:rPr lang="en-US" dirty="0" smtClean="0"/>
              <a:t>Goods </a:t>
            </a:r>
            <a:r>
              <a:rPr lang="en-US" dirty="0"/>
              <a:t>which were earlier imported now </a:t>
            </a:r>
            <a:r>
              <a:rPr lang="en-US" dirty="0" smtClean="0"/>
              <a:t>produced </a:t>
            </a:r>
            <a:r>
              <a:rPr lang="en-US" dirty="0"/>
              <a:t>at home. </a:t>
            </a:r>
          </a:p>
          <a:p>
            <a:r>
              <a:rPr lang="en-US" dirty="0" smtClean="0"/>
              <a:t>Economy </a:t>
            </a:r>
            <a:r>
              <a:rPr lang="en-US" dirty="0"/>
              <a:t>becomes a part of international economy.                </a:t>
            </a:r>
          </a:p>
        </p:txBody>
      </p:sp>
    </p:spTree>
    <p:extLst>
      <p:ext uri="{BB962C8B-B14F-4D97-AF65-F5344CB8AC3E}">
        <p14:creationId xmlns:p14="http://schemas.microsoft.com/office/powerpoint/2010/main" val="278470621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(5) Age of High Mass Consumption Stage:</a:t>
            </a:r>
            <a:r>
              <a:rPr lang="en-US" dirty="0"/>
              <a:t/>
            </a:r>
            <a:br>
              <a:rPr lang="en-US" dirty="0"/>
            </a:b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As societies </a:t>
            </a:r>
            <a:r>
              <a:rPr lang="en-US" dirty="0"/>
              <a:t>achieved maturity in 20th century, real incomes rose and </a:t>
            </a:r>
            <a:r>
              <a:rPr lang="en-US" dirty="0" smtClean="0"/>
              <a:t>people </a:t>
            </a:r>
            <a:r>
              <a:rPr lang="en-US" dirty="0"/>
              <a:t>became </a:t>
            </a:r>
            <a:r>
              <a:rPr lang="en-US" dirty="0" smtClean="0"/>
              <a:t>aware/anxious </a:t>
            </a:r>
            <a:r>
              <a:rPr lang="en-US" dirty="0"/>
              <a:t>to have a command over </a:t>
            </a:r>
            <a:r>
              <a:rPr lang="en-US" dirty="0" smtClean="0"/>
              <a:t>consumption </a:t>
            </a:r>
            <a:r>
              <a:rPr lang="en-US" dirty="0"/>
              <a:t>of </a:t>
            </a:r>
            <a:r>
              <a:rPr lang="en-US" dirty="0" smtClean="0"/>
              <a:t>fruits </a:t>
            </a:r>
            <a:r>
              <a:rPr lang="en-US" dirty="0"/>
              <a:t>of mature economy. </a:t>
            </a:r>
            <a:endParaRPr lang="en-US" dirty="0" smtClean="0"/>
          </a:p>
          <a:p>
            <a:r>
              <a:rPr lang="en-US" dirty="0" smtClean="0"/>
              <a:t>Leading </a:t>
            </a:r>
            <a:r>
              <a:rPr lang="en-US" dirty="0"/>
              <a:t>sectors </a:t>
            </a:r>
            <a:r>
              <a:rPr lang="en-US" dirty="0" smtClean="0"/>
              <a:t>produced </a:t>
            </a:r>
            <a:r>
              <a:rPr lang="en-US" dirty="0"/>
              <a:t>consumer durables </a:t>
            </a:r>
            <a:r>
              <a:rPr lang="en-US" dirty="0" smtClean="0"/>
              <a:t>(e.g. TV</a:t>
            </a:r>
            <a:r>
              <a:rPr lang="en-US" dirty="0"/>
              <a:t>, fridges and </a:t>
            </a:r>
            <a:r>
              <a:rPr lang="en-US" dirty="0" smtClean="0"/>
              <a:t>automobiles, </a:t>
            </a:r>
            <a:r>
              <a:rPr lang="en-US" dirty="0"/>
              <a:t>etc</a:t>
            </a:r>
            <a:r>
              <a:rPr lang="en-US" dirty="0" smtClean="0"/>
              <a:t>.) </a:t>
            </a:r>
          </a:p>
          <a:p>
            <a:r>
              <a:rPr lang="en-US" dirty="0" smtClean="0"/>
              <a:t>Society </a:t>
            </a:r>
            <a:r>
              <a:rPr lang="en-US" dirty="0"/>
              <a:t>pays more attention on social welfare </a:t>
            </a:r>
            <a:r>
              <a:rPr lang="en-US" dirty="0" smtClean="0"/>
              <a:t>&amp; social </a:t>
            </a:r>
            <a:r>
              <a:rPr lang="en-US" dirty="0"/>
              <a:t>security than </a:t>
            </a:r>
            <a:r>
              <a:rPr lang="en-US" dirty="0" smtClean="0"/>
              <a:t>economic growth. (US </a:t>
            </a:r>
            <a:r>
              <a:rPr lang="en-US" dirty="0"/>
              <a:t>passed through </a:t>
            </a:r>
            <a:r>
              <a:rPr lang="en-US" dirty="0" smtClean="0"/>
              <a:t>stage </a:t>
            </a:r>
            <a:r>
              <a:rPr lang="en-US" dirty="0"/>
              <a:t>in 1913-14, and </a:t>
            </a:r>
            <a:r>
              <a:rPr lang="en-US" dirty="0" smtClean="0"/>
              <a:t>post </a:t>
            </a:r>
            <a:r>
              <a:rPr lang="en-US" dirty="0"/>
              <a:t>war </a:t>
            </a:r>
            <a:r>
              <a:rPr lang="en-US" dirty="0" smtClean="0"/>
              <a:t>1946</a:t>
            </a:r>
            <a:r>
              <a:rPr lang="en-US" dirty="0"/>
              <a:t>-56</a:t>
            </a:r>
            <a:r>
              <a:rPr lang="en-US" dirty="0" smtClean="0"/>
              <a:t>.)</a:t>
            </a:r>
            <a:endParaRPr lang="en-US" dirty="0"/>
          </a:p>
          <a:p>
            <a:endParaRPr lang="en-US" dirty="0"/>
          </a:p>
        </p:txBody>
      </p:sp>
    </p:spTree>
    <p:extLst>
      <p:ext uri="{BB962C8B-B14F-4D97-AF65-F5344CB8AC3E}">
        <p14:creationId xmlns:p14="http://schemas.microsoft.com/office/powerpoint/2010/main" val="9290534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Practical Importance of </a:t>
            </a:r>
            <a:r>
              <a:rPr lang="en-US" b="1" dirty="0" err="1"/>
              <a:t>Rostow's</a:t>
            </a:r>
            <a:r>
              <a:rPr lang="en-US" b="1" dirty="0"/>
              <a:t> Stages</a:t>
            </a:r>
            <a:r>
              <a:rPr lang="en-US" b="1" dirty="0" smtClean="0"/>
              <a:t>:</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UDCs </a:t>
            </a:r>
            <a:r>
              <a:rPr lang="en-US" dirty="0"/>
              <a:t>must learn </a:t>
            </a:r>
            <a:r>
              <a:rPr lang="en-US" dirty="0" smtClean="0"/>
              <a:t>lessons </a:t>
            </a:r>
            <a:r>
              <a:rPr lang="en-US" dirty="0"/>
              <a:t>from </a:t>
            </a:r>
            <a:r>
              <a:rPr lang="en-US" dirty="0" smtClean="0"/>
              <a:t>economic </a:t>
            </a:r>
            <a:r>
              <a:rPr lang="en-US" dirty="0"/>
              <a:t>history of advanced </a:t>
            </a:r>
            <a:r>
              <a:rPr lang="en-US" dirty="0" smtClean="0"/>
              <a:t>nations. (a)follow </a:t>
            </a:r>
            <a:r>
              <a:rPr lang="en-US" dirty="0"/>
              <a:t>the rules of development to </a:t>
            </a:r>
            <a:r>
              <a:rPr lang="en-US" dirty="0" err="1" smtClean="0"/>
              <a:t>take-off</a:t>
            </a:r>
            <a:r>
              <a:rPr lang="en-US" dirty="0" smtClean="0"/>
              <a:t> </a:t>
            </a:r>
            <a:r>
              <a:rPr lang="en-US" dirty="0"/>
              <a:t>and then to self-sustaining economic </a:t>
            </a:r>
            <a:r>
              <a:rPr lang="en-US" dirty="0" smtClean="0"/>
              <a:t>growth, (b) mobilize </a:t>
            </a:r>
            <a:r>
              <a:rPr lang="en-US" dirty="0"/>
              <a:t>domestic and foreign savings in order to generate sufficient investment to accelerate economic </a:t>
            </a:r>
            <a:r>
              <a:rPr lang="en-US" dirty="0" smtClean="0"/>
              <a:t>growth</a:t>
            </a:r>
            <a:endParaRPr lang="en-US" dirty="0"/>
          </a:p>
          <a:p>
            <a:r>
              <a:rPr lang="en-US" dirty="0" smtClean="0"/>
              <a:t>E.g. </a:t>
            </a:r>
            <a:r>
              <a:rPr lang="en-US" dirty="0" err="1" smtClean="0"/>
              <a:t>Harrod</a:t>
            </a:r>
            <a:r>
              <a:rPr lang="en-US" dirty="0" smtClean="0"/>
              <a:t> </a:t>
            </a:r>
            <a:r>
              <a:rPr lang="en-US" dirty="0" err="1" smtClean="0"/>
              <a:t>Domar</a:t>
            </a:r>
            <a:r>
              <a:rPr lang="en-US" dirty="0" smtClean="0"/>
              <a:t> Model of Econ Growth</a:t>
            </a:r>
          </a:p>
          <a:p>
            <a:r>
              <a:rPr lang="en-US" dirty="0" err="1" smtClean="0"/>
              <a:t>Rostow</a:t>
            </a:r>
            <a:r>
              <a:rPr lang="en-US" dirty="0" smtClean="0"/>
              <a:t> </a:t>
            </a:r>
            <a:r>
              <a:rPr lang="en-US" dirty="0"/>
              <a:t>stage theory stressed upon capital formation for the sake of economic </a:t>
            </a:r>
            <a:r>
              <a:rPr lang="en-US" dirty="0" smtClean="0"/>
              <a:t>development &amp; H</a:t>
            </a:r>
            <a:r>
              <a:rPr lang="en-US" dirty="0"/>
              <a:t>-D model </a:t>
            </a:r>
            <a:r>
              <a:rPr lang="en-US" dirty="0" smtClean="0"/>
              <a:t>guides UDCs</a:t>
            </a:r>
            <a:endParaRPr lang="en-US" dirty="0"/>
          </a:p>
        </p:txBody>
      </p:sp>
    </p:spTree>
    <p:extLst>
      <p:ext uri="{BB962C8B-B14F-4D97-AF65-F5344CB8AC3E}">
        <p14:creationId xmlns:p14="http://schemas.microsoft.com/office/powerpoint/2010/main" val="20214671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00"/>
            <a:ext cx="8229600" cy="499869"/>
          </a:xfrm>
        </p:spPr>
        <p:txBody>
          <a:bodyPr>
            <a:normAutofit fontScale="90000"/>
          </a:bodyPr>
          <a:lstStyle/>
          <a:p>
            <a:r>
              <a:rPr lang="en-US" b="1" dirty="0" smtClean="0"/>
              <a:t>Criticisms</a:t>
            </a:r>
            <a:endParaRPr lang="en-US" dirty="0"/>
          </a:p>
        </p:txBody>
      </p:sp>
      <p:sp>
        <p:nvSpPr>
          <p:cNvPr id="3" name="Content Placeholder 2"/>
          <p:cNvSpPr>
            <a:spLocks noGrp="1"/>
          </p:cNvSpPr>
          <p:nvPr>
            <p:ph idx="1"/>
          </p:nvPr>
        </p:nvSpPr>
        <p:spPr>
          <a:xfrm>
            <a:off x="0" y="634969"/>
            <a:ext cx="9144000" cy="6223031"/>
          </a:xfrm>
        </p:spPr>
        <p:txBody>
          <a:bodyPr>
            <a:noAutofit/>
          </a:bodyPr>
          <a:lstStyle/>
          <a:p>
            <a:pPr marL="0" indent="0">
              <a:buNone/>
            </a:pPr>
            <a:r>
              <a:rPr lang="en-US" sz="2400" b="1" i="1" dirty="0" smtClean="0"/>
              <a:t>R 5 stages </a:t>
            </a:r>
            <a:r>
              <a:rPr lang="en-US" sz="2400" dirty="0" smtClean="0"/>
              <a:t>-against </a:t>
            </a:r>
            <a:r>
              <a:rPr lang="en-US" sz="2400" dirty="0"/>
              <a:t>Marx stages of feudalism, bourgeoisie, capitalism, socialism and communism. </a:t>
            </a:r>
            <a:r>
              <a:rPr lang="en-US" sz="2400" dirty="0" smtClean="0"/>
              <a:t>Exist </a:t>
            </a:r>
            <a:r>
              <a:rPr lang="en-US" sz="2400" dirty="0"/>
              <a:t>certain dissimilarities in both these approaches. </a:t>
            </a:r>
            <a:r>
              <a:rPr lang="en-US" sz="2400" dirty="0" smtClean="0"/>
              <a:t>(e.g. </a:t>
            </a:r>
            <a:r>
              <a:rPr lang="en-US" sz="2400" dirty="0" err="1" smtClean="0"/>
              <a:t>Rostow</a:t>
            </a:r>
            <a:r>
              <a:rPr lang="en-US" sz="2400" dirty="0" smtClean="0"/>
              <a:t> </a:t>
            </a:r>
            <a:r>
              <a:rPr lang="en-US" sz="2400" dirty="0"/>
              <a:t>did not discuss the class conflict, while it is very much available in Marx's stage </a:t>
            </a:r>
            <a:r>
              <a:rPr lang="en-US" sz="2400" dirty="0" smtClean="0"/>
              <a:t>theory).</a:t>
            </a:r>
          </a:p>
          <a:p>
            <a:pPr marL="0" indent="0">
              <a:buNone/>
            </a:pPr>
            <a:endParaRPr lang="en-US" sz="2400" dirty="0" smtClean="0"/>
          </a:p>
          <a:p>
            <a:pPr marL="0" indent="0">
              <a:buNone/>
            </a:pPr>
            <a:r>
              <a:rPr lang="en-US" sz="2400" b="1" dirty="0" smtClean="0"/>
              <a:t>(</a:t>
            </a:r>
            <a:r>
              <a:rPr lang="en-US" sz="2400" b="1" dirty="0" err="1" smtClean="0"/>
              <a:t>i</a:t>
            </a:r>
            <a:r>
              <a:rPr lang="en-US" sz="2400" b="1" dirty="0" smtClean="0"/>
              <a:t>)Stage </a:t>
            </a:r>
            <a:r>
              <a:rPr lang="en-US" sz="2400" b="1" dirty="0"/>
              <a:t>Making Idea is Misleading:</a:t>
            </a:r>
            <a:r>
              <a:rPr lang="en-US" sz="2400" dirty="0"/>
              <a:t> </a:t>
            </a:r>
            <a:r>
              <a:rPr lang="en-US" sz="2400" dirty="0" smtClean="0"/>
              <a:t>all </a:t>
            </a:r>
            <a:r>
              <a:rPr lang="en-US" sz="2400" dirty="0"/>
              <a:t>the nations have passed through these </a:t>
            </a:r>
            <a:r>
              <a:rPr lang="en-US" sz="2400" dirty="0" smtClean="0"/>
              <a:t>stages. Not all </a:t>
            </a:r>
            <a:r>
              <a:rPr lang="en-US" sz="2400" dirty="0"/>
              <a:t>the nations have followed this </a:t>
            </a:r>
            <a:r>
              <a:rPr lang="en-US" sz="2400" dirty="0" smtClean="0"/>
              <a:t>route due to different </a:t>
            </a:r>
            <a:r>
              <a:rPr lang="en-US" sz="2400" dirty="0"/>
              <a:t>environment and resources </a:t>
            </a:r>
            <a:r>
              <a:rPr lang="en-US" sz="2400" dirty="0" smtClean="0"/>
              <a:t>etc. </a:t>
            </a:r>
          </a:p>
          <a:p>
            <a:pPr marL="0" indent="0">
              <a:buNone/>
            </a:pPr>
            <a:endParaRPr lang="en-US" sz="2400" dirty="0" smtClean="0"/>
          </a:p>
          <a:p>
            <a:pPr marL="0" indent="0">
              <a:buNone/>
            </a:pPr>
            <a:r>
              <a:rPr lang="en-US" sz="2400" b="1" dirty="0" smtClean="0"/>
              <a:t>(ii) Leading </a:t>
            </a:r>
            <a:r>
              <a:rPr lang="en-US" sz="2400" b="1" dirty="0"/>
              <a:t>Sectors: </a:t>
            </a:r>
            <a:r>
              <a:rPr lang="en-US" sz="2400" dirty="0" smtClean="0"/>
              <a:t>leading sectors </a:t>
            </a:r>
            <a:r>
              <a:rPr lang="en-US" sz="2400" dirty="0"/>
              <a:t>are responsible for economic </a:t>
            </a:r>
            <a:r>
              <a:rPr lang="en-US" sz="2400" dirty="0" smtClean="0"/>
              <a:t>expansion, </a:t>
            </a:r>
            <a:r>
              <a:rPr lang="en-US" sz="2400" dirty="0"/>
              <a:t>Kuznets says that </a:t>
            </a:r>
            <a:r>
              <a:rPr lang="en-US" sz="2400" dirty="0" err="1"/>
              <a:t>Rostow</a:t>
            </a:r>
            <a:r>
              <a:rPr lang="en-US" sz="2400" dirty="0"/>
              <a:t> did not identify the chronology of leading sectors</a:t>
            </a:r>
            <a:r>
              <a:rPr lang="en-US" sz="2400" dirty="0" smtClean="0"/>
              <a:t>.</a:t>
            </a:r>
          </a:p>
        </p:txBody>
      </p:sp>
    </p:spTree>
    <p:extLst>
      <p:ext uri="{BB962C8B-B14F-4D97-AF65-F5344CB8AC3E}">
        <p14:creationId xmlns:p14="http://schemas.microsoft.com/office/powerpoint/2010/main" val="23242091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00"/>
            <a:ext cx="8229600" cy="499869"/>
          </a:xfrm>
        </p:spPr>
        <p:txBody>
          <a:bodyPr>
            <a:normAutofit fontScale="90000"/>
          </a:bodyPr>
          <a:lstStyle/>
          <a:p>
            <a:r>
              <a:rPr lang="en-US" b="1" dirty="0" smtClean="0"/>
              <a:t>Criticisms</a:t>
            </a:r>
            <a:endParaRPr lang="en-US" dirty="0"/>
          </a:p>
        </p:txBody>
      </p:sp>
      <p:sp>
        <p:nvSpPr>
          <p:cNvPr id="3" name="Content Placeholder 2"/>
          <p:cNvSpPr>
            <a:spLocks noGrp="1"/>
          </p:cNvSpPr>
          <p:nvPr>
            <p:ph idx="1"/>
          </p:nvPr>
        </p:nvSpPr>
        <p:spPr>
          <a:xfrm>
            <a:off x="0" y="634969"/>
            <a:ext cx="9144000" cy="6223031"/>
          </a:xfrm>
        </p:spPr>
        <p:txBody>
          <a:bodyPr>
            <a:noAutofit/>
          </a:bodyPr>
          <a:lstStyle/>
          <a:p>
            <a:pPr marL="0" indent="0">
              <a:buNone/>
            </a:pPr>
            <a:r>
              <a:rPr lang="en-US" sz="2000" dirty="0" smtClean="0"/>
              <a:t> </a:t>
            </a:r>
            <a:r>
              <a:rPr lang="en-US" sz="2000" b="1" dirty="0" smtClean="0"/>
              <a:t>(</a:t>
            </a:r>
            <a:r>
              <a:rPr lang="en-US" sz="2000" b="1" dirty="0"/>
              <a:t>iii) Data is Unconfirmed:</a:t>
            </a:r>
            <a:r>
              <a:rPr lang="en-US" sz="2000" dirty="0"/>
              <a:t> Kuznets says that the statistical data presented by </a:t>
            </a:r>
            <a:r>
              <a:rPr lang="en-US" sz="2000" dirty="0" err="1"/>
              <a:t>Rostow</a:t>
            </a:r>
            <a:r>
              <a:rPr lang="en-US" sz="2000" dirty="0"/>
              <a:t> regarding doubling of productivity in the period of </a:t>
            </a:r>
            <a:r>
              <a:rPr lang="en-US" sz="2000" dirty="0" err="1"/>
              <a:t>take-off</a:t>
            </a:r>
            <a:r>
              <a:rPr lang="en-US" sz="2000" dirty="0"/>
              <a:t> stage is not reliable and confirmed</a:t>
            </a:r>
            <a:r>
              <a:rPr lang="en-US" sz="2000" dirty="0" smtClean="0"/>
              <a:t>. </a:t>
            </a:r>
          </a:p>
          <a:p>
            <a:pPr marL="0" indent="0">
              <a:buNone/>
            </a:pPr>
            <a:r>
              <a:rPr lang="en-US" sz="2000" b="1" dirty="0" smtClean="0"/>
              <a:t>(iv</a:t>
            </a:r>
            <a:r>
              <a:rPr lang="en-US" sz="2000" b="1" dirty="0"/>
              <a:t>) No Distinction Between Pre-Conditions and Take-Off: </a:t>
            </a:r>
            <a:r>
              <a:rPr lang="en-US" sz="2000" dirty="0" smtClean="0"/>
              <a:t>characteristics </a:t>
            </a:r>
            <a:r>
              <a:rPr lang="en-US" sz="2000" dirty="0"/>
              <a:t>of pre-conditions and </a:t>
            </a:r>
            <a:r>
              <a:rPr lang="en-US" sz="2000" dirty="0" err="1"/>
              <a:t>take-off</a:t>
            </a:r>
            <a:r>
              <a:rPr lang="en-US" sz="2000" dirty="0"/>
              <a:t> </a:t>
            </a:r>
            <a:r>
              <a:rPr lang="en-US" sz="2000" dirty="0" smtClean="0"/>
              <a:t>very </a:t>
            </a:r>
            <a:r>
              <a:rPr lang="en-US" sz="2000" dirty="0"/>
              <a:t>much </a:t>
            </a:r>
            <a:r>
              <a:rPr lang="en-US" sz="2000" dirty="0" smtClean="0"/>
              <a:t>similar, not </a:t>
            </a:r>
            <a:r>
              <a:rPr lang="en-US" sz="2000" dirty="0"/>
              <a:t>possible to assess when </a:t>
            </a:r>
            <a:r>
              <a:rPr lang="en-US" sz="2000" dirty="0" err="1"/>
              <a:t>take-off</a:t>
            </a:r>
            <a:r>
              <a:rPr lang="en-US" sz="2000" dirty="0"/>
              <a:t> starts after pre-conditions</a:t>
            </a:r>
            <a:r>
              <a:rPr lang="en-US" sz="2000" dirty="0" smtClean="0"/>
              <a:t>.</a:t>
            </a:r>
          </a:p>
          <a:p>
            <a:pPr marL="0" indent="0">
              <a:buNone/>
            </a:pPr>
            <a:r>
              <a:rPr lang="en-US" sz="2000" b="1" dirty="0" smtClean="0"/>
              <a:t>(</a:t>
            </a:r>
            <a:r>
              <a:rPr lang="en-US" sz="2000" b="1" dirty="0"/>
              <a:t>v) Self-Sustained Growth:</a:t>
            </a:r>
            <a:r>
              <a:rPr lang="en-US" sz="2000" dirty="0"/>
              <a:t> Kuznets </a:t>
            </a:r>
            <a:r>
              <a:rPr lang="en-US" sz="2000" dirty="0" smtClean="0"/>
              <a:t>greatly </a:t>
            </a:r>
            <a:r>
              <a:rPr lang="en-US" sz="2000" dirty="0"/>
              <a:t>criticized self-sustained growth </a:t>
            </a:r>
            <a:r>
              <a:rPr lang="en-US" sz="2000" dirty="0" smtClean="0"/>
              <a:t>(during </a:t>
            </a:r>
            <a:r>
              <a:rPr lang="en-US" sz="2000" dirty="0"/>
              <a:t>takeoff </a:t>
            </a:r>
            <a:r>
              <a:rPr lang="en-US" sz="2000" dirty="0" smtClean="0"/>
              <a:t>stage, as increase </a:t>
            </a:r>
            <a:r>
              <a:rPr lang="en-US" sz="2000" dirty="0"/>
              <a:t>in per capita income, </a:t>
            </a:r>
            <a:r>
              <a:rPr lang="en-US" sz="2000" dirty="0" smtClean="0"/>
              <a:t>savings</a:t>
            </a:r>
            <a:r>
              <a:rPr lang="en-US" sz="2000" dirty="0"/>
              <a:t>, and investment may </a:t>
            </a:r>
            <a:r>
              <a:rPr lang="en-US" sz="2000" dirty="0" smtClean="0"/>
              <a:t>take </a:t>
            </a:r>
            <a:r>
              <a:rPr lang="en-US" sz="2000" dirty="0"/>
              <a:t>place </a:t>
            </a:r>
            <a:r>
              <a:rPr lang="en-US" sz="2000" b="1" dirty="0"/>
              <a:t>before</a:t>
            </a:r>
            <a:r>
              <a:rPr lang="en-US" sz="2000" dirty="0"/>
              <a:t> </a:t>
            </a:r>
            <a:r>
              <a:rPr lang="en-US" sz="2000" dirty="0" err="1"/>
              <a:t>take-off</a:t>
            </a:r>
            <a:r>
              <a:rPr lang="en-US" sz="2000" dirty="0" smtClean="0"/>
              <a:t>. </a:t>
            </a:r>
          </a:p>
          <a:p>
            <a:pPr marL="0" indent="0">
              <a:buNone/>
            </a:pPr>
            <a:r>
              <a:rPr lang="en-US" sz="2000" b="1" dirty="0" smtClean="0"/>
              <a:t>(</a:t>
            </a:r>
            <a:r>
              <a:rPr lang="en-US" sz="2000" b="1" dirty="0"/>
              <a:t>vi) Pre-Conditions is Not a Chronological Concept: </a:t>
            </a:r>
            <a:r>
              <a:rPr lang="en-US" sz="2000" dirty="0" err="1" smtClean="0"/>
              <a:t>Caironcross</a:t>
            </a:r>
            <a:r>
              <a:rPr lang="en-US" sz="2000" dirty="0" smtClean="0"/>
              <a:t>, incorrect </a:t>
            </a:r>
            <a:r>
              <a:rPr lang="en-US" sz="2000" dirty="0"/>
              <a:t>to say that </a:t>
            </a:r>
            <a:r>
              <a:rPr lang="en-US" sz="2000" dirty="0" smtClean="0"/>
              <a:t>SOC </a:t>
            </a:r>
            <a:r>
              <a:rPr lang="en-US" sz="2000" dirty="0"/>
              <a:t>will attain </a:t>
            </a:r>
            <a:r>
              <a:rPr lang="en-US" sz="2000" dirty="0" smtClean="0"/>
              <a:t>minimum </a:t>
            </a:r>
            <a:r>
              <a:rPr lang="en-US" sz="2000" dirty="0"/>
              <a:t>size </a:t>
            </a:r>
            <a:r>
              <a:rPr lang="en-US" sz="2000" dirty="0" smtClean="0"/>
              <a:t>before </a:t>
            </a:r>
            <a:r>
              <a:rPr lang="en-US" sz="2000" dirty="0"/>
              <a:t>the </a:t>
            </a:r>
            <a:r>
              <a:rPr lang="en-US" sz="2000" dirty="0" err="1"/>
              <a:t>take-off</a:t>
            </a:r>
            <a:r>
              <a:rPr lang="en-US" sz="2000" dirty="0"/>
              <a:t>. </a:t>
            </a:r>
            <a:r>
              <a:rPr lang="en-US" sz="2000" dirty="0" err="1" smtClean="0"/>
              <a:t>Rostow's</a:t>
            </a:r>
            <a:r>
              <a:rPr lang="en-US" sz="2000" dirty="0" smtClean="0"/>
              <a:t> </a:t>
            </a:r>
            <a:r>
              <a:rPr lang="en-US" sz="2000" dirty="0"/>
              <a:t>views </a:t>
            </a:r>
            <a:r>
              <a:rPr lang="en-US" sz="2000" dirty="0" smtClean="0"/>
              <a:t>on agriculture </a:t>
            </a:r>
            <a:r>
              <a:rPr lang="en-US" sz="2000" dirty="0"/>
              <a:t>are not true </a:t>
            </a:r>
            <a:r>
              <a:rPr lang="en-US" sz="2000" dirty="0" smtClean="0"/>
              <a:t>historically, some countries </a:t>
            </a:r>
            <a:r>
              <a:rPr lang="en-US" sz="2000" dirty="0"/>
              <a:t>agri. expanded during industrialization, and SOC was mostly required during the industrialization</a:t>
            </a:r>
            <a:r>
              <a:rPr lang="en-US" sz="2000" dirty="0" smtClean="0"/>
              <a:t>.</a:t>
            </a:r>
          </a:p>
          <a:p>
            <a:pPr marL="0" indent="0">
              <a:buNone/>
            </a:pPr>
            <a:r>
              <a:rPr lang="en-US" sz="2000" b="1" dirty="0" smtClean="0"/>
              <a:t>(</a:t>
            </a:r>
            <a:r>
              <a:rPr lang="en-US" sz="2000" b="1" dirty="0"/>
              <a:t>vii) Idea of Increase in </a:t>
            </a:r>
            <a:r>
              <a:rPr lang="en-US" sz="2000" b="1" dirty="0" smtClean="0"/>
              <a:t>Investment is </a:t>
            </a:r>
            <a:r>
              <a:rPr lang="en-US" sz="2000" b="1" dirty="0"/>
              <a:t>Not New:</a:t>
            </a:r>
            <a:r>
              <a:rPr lang="en-US" sz="2000" dirty="0"/>
              <a:t> </a:t>
            </a:r>
            <a:r>
              <a:rPr lang="en-US" sz="2000" dirty="0" smtClean="0"/>
              <a:t>increase in </a:t>
            </a:r>
            <a:r>
              <a:rPr lang="en-US" sz="2000" dirty="0"/>
              <a:t>investment from 5% to 10%</a:t>
            </a:r>
            <a:r>
              <a:rPr lang="en-US" sz="2000" i="1" dirty="0"/>
              <a:t> </a:t>
            </a:r>
            <a:r>
              <a:rPr lang="en-US" sz="2000" dirty="0"/>
              <a:t>will take the economy into </a:t>
            </a:r>
            <a:r>
              <a:rPr lang="en-US" sz="2000" dirty="0" err="1"/>
              <a:t>take-off</a:t>
            </a:r>
            <a:r>
              <a:rPr lang="en-US" sz="2000" dirty="0"/>
              <a:t> </a:t>
            </a:r>
            <a:r>
              <a:rPr lang="en-US" sz="2000" dirty="0" smtClean="0"/>
              <a:t>stage, </a:t>
            </a:r>
            <a:r>
              <a:rPr lang="en-US" sz="2000" dirty="0" err="1" smtClean="0"/>
              <a:t>Caironcross</a:t>
            </a:r>
            <a:r>
              <a:rPr lang="en-US" sz="2000" dirty="0" smtClean="0"/>
              <a:t> </a:t>
            </a:r>
            <a:r>
              <a:rPr lang="en-US" sz="2000" dirty="0"/>
              <a:t>says </a:t>
            </a:r>
            <a:r>
              <a:rPr lang="en-US" sz="2000" dirty="0" smtClean="0"/>
              <a:t>that this is </a:t>
            </a:r>
            <a:r>
              <a:rPr lang="en-US" sz="2000" dirty="0"/>
              <a:t>not a </a:t>
            </a:r>
            <a:r>
              <a:rPr lang="en-US" sz="2000" dirty="0" smtClean="0"/>
              <a:t>new idea</a:t>
            </a:r>
            <a:endParaRPr lang="en-US" sz="2000" dirty="0"/>
          </a:p>
        </p:txBody>
      </p:sp>
    </p:spTree>
    <p:extLst>
      <p:ext uri="{BB962C8B-B14F-4D97-AF65-F5344CB8AC3E}">
        <p14:creationId xmlns:p14="http://schemas.microsoft.com/office/powerpoint/2010/main" val="12685765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Rostow's</a:t>
            </a:r>
            <a:r>
              <a:rPr lang="en-US" b="1" dirty="0"/>
              <a:t> Stages and </a:t>
            </a:r>
            <a:r>
              <a:rPr lang="en-US" b="1"/>
              <a:t>UDCs</a:t>
            </a:r>
            <a:r>
              <a:rPr lang="en-US" b="1" smtClean="0"/>
              <a:t>:</a:t>
            </a:r>
            <a:endParaRPr lang="en-US" dirty="0"/>
          </a:p>
        </p:txBody>
      </p:sp>
      <p:sp>
        <p:nvSpPr>
          <p:cNvPr id="3" name="Content Placeholder 2"/>
          <p:cNvSpPr>
            <a:spLocks noGrp="1"/>
          </p:cNvSpPr>
          <p:nvPr>
            <p:ph idx="1"/>
          </p:nvPr>
        </p:nvSpPr>
        <p:spPr>
          <a:xfrm>
            <a:off x="1" y="1256428"/>
            <a:ext cx="9144000" cy="5601572"/>
          </a:xfrm>
        </p:spPr>
        <p:txBody>
          <a:bodyPr>
            <a:normAutofit fontScale="85000" lnSpcReduction="10000"/>
          </a:bodyPr>
          <a:lstStyle/>
          <a:p>
            <a:r>
              <a:rPr lang="en-US" dirty="0" err="1" smtClean="0"/>
              <a:t>Rostow</a:t>
            </a:r>
            <a:r>
              <a:rPr lang="en-US" dirty="0" smtClean="0"/>
              <a:t> stages have a greater appeal for UDCs, </a:t>
            </a:r>
            <a:r>
              <a:rPr lang="en-US" dirty="0" err="1" smtClean="0"/>
              <a:t>take-off</a:t>
            </a:r>
            <a:r>
              <a:rPr lang="en-US" dirty="0" smtClean="0"/>
              <a:t> stage analogous to industrialization,  UDCs desirous to industrialize their economies a.s.a.p. </a:t>
            </a:r>
          </a:p>
          <a:p>
            <a:r>
              <a:rPr lang="en-US" dirty="0" smtClean="0"/>
              <a:t>Exist following problems whereby </a:t>
            </a:r>
            <a:r>
              <a:rPr lang="en-US" dirty="0" err="1" smtClean="0"/>
              <a:t>Rostow</a:t>
            </a:r>
            <a:r>
              <a:rPr lang="en-US" dirty="0" smtClean="0"/>
              <a:t> and H-D models will be least beneficial for UDCs:</a:t>
            </a:r>
          </a:p>
          <a:p>
            <a:r>
              <a:rPr lang="en-US" b="1" dirty="0" smtClean="0"/>
              <a:t>(</a:t>
            </a:r>
            <a:r>
              <a:rPr lang="en-US" b="1" dirty="0" err="1" smtClean="0"/>
              <a:t>i</a:t>
            </a:r>
            <a:r>
              <a:rPr lang="en-US" b="1" dirty="0" smtClean="0"/>
              <a:t>) Attitudes and Arrangements in UDCs:</a:t>
            </a:r>
            <a:r>
              <a:rPr lang="en-US" dirty="0" smtClean="0"/>
              <a:t> </a:t>
            </a:r>
            <a:r>
              <a:rPr lang="en-US" dirty="0" err="1" smtClean="0"/>
              <a:t>Rostow</a:t>
            </a:r>
            <a:r>
              <a:rPr lang="en-US" dirty="0" smtClean="0"/>
              <a:t> and H-D models were found applicable in DCs because the European countries received aid under </a:t>
            </a:r>
            <a:r>
              <a:rPr lang="en-US" b="1" i="1" dirty="0" smtClean="0"/>
              <a:t>'Marshall Aid Program'</a:t>
            </a:r>
            <a:r>
              <a:rPr lang="en-US" dirty="0" smtClean="0"/>
              <a:t>, to construct war affected economies of Europe possessed necessary structural, institutional and attitudinal conditions (e.g. had well integrated commodity and money markets, highly developed transport facilities, well trained and educated manpower, the motivation to succeed, and efficient govt. bureaucracy)</a:t>
            </a:r>
          </a:p>
        </p:txBody>
      </p:sp>
    </p:spTree>
    <p:extLst>
      <p:ext uri="{BB962C8B-B14F-4D97-AF65-F5344CB8AC3E}">
        <p14:creationId xmlns:p14="http://schemas.microsoft.com/office/powerpoint/2010/main" val="3692120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Rostow's</a:t>
            </a:r>
            <a:r>
              <a:rPr lang="en-US" b="1" dirty="0"/>
              <a:t> Stages and </a:t>
            </a:r>
            <a:r>
              <a:rPr lang="en-US" b="1"/>
              <a:t>UDCs</a:t>
            </a:r>
            <a:r>
              <a:rPr lang="en-US" b="1" smtClean="0"/>
              <a:t>:</a:t>
            </a:r>
            <a:endParaRPr lang="en-US" dirty="0"/>
          </a:p>
        </p:txBody>
      </p:sp>
      <p:sp>
        <p:nvSpPr>
          <p:cNvPr id="3" name="Content Placeholder 2"/>
          <p:cNvSpPr>
            <a:spLocks noGrp="1"/>
          </p:cNvSpPr>
          <p:nvPr>
            <p:ph idx="1"/>
          </p:nvPr>
        </p:nvSpPr>
        <p:spPr>
          <a:xfrm>
            <a:off x="1" y="1256428"/>
            <a:ext cx="9144000" cy="5601572"/>
          </a:xfrm>
        </p:spPr>
        <p:txBody>
          <a:bodyPr>
            <a:normAutofit fontScale="85000" lnSpcReduction="20000"/>
          </a:bodyPr>
          <a:lstStyle/>
          <a:p>
            <a:r>
              <a:rPr lang="en-US" b="1" dirty="0" smtClean="0"/>
              <a:t>(ii) Removal of Unemployment:</a:t>
            </a:r>
            <a:r>
              <a:rPr lang="en-US" dirty="0" smtClean="0"/>
              <a:t> conditions do not entertain the case of countries which have abundance population, and increasing unemployment. </a:t>
            </a:r>
          </a:p>
          <a:p>
            <a:r>
              <a:rPr lang="en-US" b="1" dirty="0" smtClean="0"/>
              <a:t>(iii) Value of COR is not Constant:</a:t>
            </a:r>
            <a:r>
              <a:rPr lang="en-US" dirty="0" smtClean="0"/>
              <a:t> In </a:t>
            </a:r>
            <a:r>
              <a:rPr lang="en-US" dirty="0" err="1" smtClean="0"/>
              <a:t>Rostow</a:t>
            </a:r>
            <a:r>
              <a:rPr lang="en-US" dirty="0" smtClean="0"/>
              <a:t> &amp;H-D models of growth the value of </a:t>
            </a:r>
            <a:r>
              <a:rPr lang="en-US" dirty="0" smtClean="0">
                <a:hlinkClick r:id="rId2"/>
              </a:rPr>
              <a:t>COR</a:t>
            </a:r>
            <a:r>
              <a:rPr lang="en-US" dirty="0" smtClean="0"/>
              <a:t> has been kept constant. </a:t>
            </a:r>
          </a:p>
          <a:p>
            <a:r>
              <a:rPr lang="en-US" b="1" dirty="0" smtClean="0"/>
              <a:t>(iv) Spontaneous and Automatic Growth:</a:t>
            </a:r>
            <a:r>
              <a:rPr lang="en-US" dirty="0" smtClean="0"/>
              <a:t> </a:t>
            </a:r>
            <a:r>
              <a:rPr lang="en-US" dirty="0" err="1" smtClean="0"/>
              <a:t>Rostow's</a:t>
            </a:r>
            <a:r>
              <a:rPr lang="en-US" dirty="0" smtClean="0"/>
              <a:t> take offstage shows that here the growth is automatic and spontaneous. But in case of UDCs, there does not exist any possibility that a sudden growth will take place.</a:t>
            </a:r>
          </a:p>
          <a:p>
            <a:r>
              <a:rPr lang="en-US" b="1" dirty="0" smtClean="0"/>
              <a:t>(v) Integration with World Economy:</a:t>
            </a:r>
            <a:r>
              <a:rPr lang="en-US" dirty="0" smtClean="0"/>
              <a:t> Today the UDCs are well integrated with the world economy. The external factors which are beyond their control can nullify the best strategies followed by UDCs. It means that development can not be attained just through supplying the missing factors like capital, foreign exchange and skill.</a:t>
            </a:r>
          </a:p>
        </p:txBody>
      </p:sp>
    </p:spTree>
    <p:extLst>
      <p:ext uri="{BB962C8B-B14F-4D97-AF65-F5344CB8AC3E}">
        <p14:creationId xmlns:p14="http://schemas.microsoft.com/office/powerpoint/2010/main" val="3361081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NZ" dirty="0" smtClean="0"/>
              <a:t>Rostow</a:t>
            </a:r>
            <a:r>
              <a:rPr lang="en-NZ" dirty="0"/>
              <a:t>, W.W. (1991). </a:t>
            </a:r>
            <a:r>
              <a:rPr lang="en-NZ" i="1" dirty="0">
                <a:hlinkClick r:id="rId2"/>
              </a:rPr>
              <a:t>The Stages of Economic Growth: A Non-Communist Manifesto</a:t>
            </a:r>
            <a:r>
              <a:rPr lang="en-NZ" dirty="0"/>
              <a:t> (3rd ed.). Cambridge: Cambridge University </a:t>
            </a:r>
            <a:r>
              <a:rPr lang="en-NZ" dirty="0" smtClean="0"/>
              <a:t>Press</a:t>
            </a:r>
            <a:r>
              <a:rPr lang="en-NZ" dirty="0" smtClean="0"/>
              <a:t>.</a:t>
            </a:r>
          </a:p>
          <a:p>
            <a:r>
              <a:rPr lang="en-NZ" dirty="0"/>
              <a:t>http://economicsconcepts.com/linear_stages_theory_and_rostow's_stages_of_economic_growth.htm</a:t>
            </a:r>
            <a:endParaRPr lang="en-US" dirty="0"/>
          </a:p>
        </p:txBody>
      </p:sp>
    </p:spTree>
    <p:extLst>
      <p:ext uri="{BB962C8B-B14F-4D97-AF65-F5344CB8AC3E}">
        <p14:creationId xmlns:p14="http://schemas.microsoft.com/office/powerpoint/2010/main" val="241516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W.W. </a:t>
            </a:r>
            <a:r>
              <a:rPr lang="en-US" b="1" dirty="0" err="1"/>
              <a:t>Rostow</a:t>
            </a:r>
            <a:r>
              <a:rPr lang="en-US" dirty="0"/>
              <a:t/>
            </a:r>
            <a:br>
              <a:rPr lang="en-US" dirty="0"/>
            </a:br>
            <a:endParaRPr lang="en-US" b="1" dirty="0"/>
          </a:p>
        </p:txBody>
      </p:sp>
      <p:sp>
        <p:nvSpPr>
          <p:cNvPr id="3" name="Content Placeholder 2"/>
          <p:cNvSpPr>
            <a:spLocks noGrp="1"/>
          </p:cNvSpPr>
          <p:nvPr>
            <p:ph idx="1"/>
          </p:nvPr>
        </p:nvSpPr>
        <p:spPr/>
        <p:txBody>
          <a:bodyPr>
            <a:normAutofit/>
          </a:bodyPr>
          <a:lstStyle/>
          <a:p>
            <a:endParaRPr lang="en-US" dirty="0" smtClean="0"/>
          </a:p>
          <a:p>
            <a:r>
              <a:rPr lang="en-US" dirty="0" smtClean="0"/>
              <a:t>A </a:t>
            </a:r>
            <a:r>
              <a:rPr lang="en-US" dirty="0"/>
              <a:t>h</a:t>
            </a:r>
            <a:r>
              <a:rPr lang="en-US" dirty="0" smtClean="0"/>
              <a:t>istorical economics </a:t>
            </a:r>
            <a:r>
              <a:rPr lang="en-US" dirty="0"/>
              <a:t>t</a:t>
            </a:r>
            <a:r>
              <a:rPr lang="en-US" dirty="0" smtClean="0"/>
              <a:t>heorist </a:t>
            </a:r>
            <a:r>
              <a:rPr lang="en-US" dirty="0"/>
              <a:t>of </a:t>
            </a:r>
            <a:r>
              <a:rPr lang="en-US" dirty="0" smtClean="0"/>
              <a:t>the 1950s </a:t>
            </a:r>
            <a:r>
              <a:rPr lang="en-US" dirty="0"/>
              <a:t>and early </a:t>
            </a:r>
            <a:r>
              <a:rPr lang="en-US" dirty="0" smtClean="0"/>
              <a:t>1960s</a:t>
            </a:r>
            <a:endParaRPr lang="en-US" dirty="0"/>
          </a:p>
          <a:p>
            <a:r>
              <a:rPr lang="en-US" dirty="0" smtClean="0"/>
              <a:t>Historical </a:t>
            </a:r>
            <a:r>
              <a:rPr lang="en-US" dirty="0"/>
              <a:t>experience </a:t>
            </a:r>
            <a:r>
              <a:rPr lang="en-US" dirty="0" smtClean="0"/>
              <a:t>of transforming economies </a:t>
            </a:r>
            <a:r>
              <a:rPr lang="en-US" dirty="0"/>
              <a:t>from poor </a:t>
            </a:r>
            <a:r>
              <a:rPr lang="en-US" dirty="0" smtClean="0"/>
              <a:t>agricultural </a:t>
            </a:r>
            <a:r>
              <a:rPr lang="en-US" dirty="0"/>
              <a:t>subsistence societies to modern industrial giants had important lessons for backward countries </a:t>
            </a:r>
            <a:r>
              <a:rPr lang="en-US" dirty="0" smtClean="0"/>
              <a:t>in Asia</a:t>
            </a:r>
            <a:r>
              <a:rPr lang="en-US" dirty="0"/>
              <a:t>, Africa and Latin America. </a:t>
            </a:r>
          </a:p>
          <a:p>
            <a:endParaRPr lang="en-US" dirty="0"/>
          </a:p>
        </p:txBody>
      </p:sp>
    </p:spTree>
    <p:extLst>
      <p:ext uri="{BB962C8B-B14F-4D97-AF65-F5344CB8AC3E}">
        <p14:creationId xmlns:p14="http://schemas.microsoft.com/office/powerpoint/2010/main" val="491331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0232"/>
          </a:xfrm>
        </p:spPr>
        <p:txBody>
          <a:bodyPr>
            <a:normAutofit/>
          </a:bodyPr>
          <a:lstStyle/>
          <a:p>
            <a:r>
              <a:rPr lang="en-US" sz="2700" dirty="0" smtClean="0"/>
              <a:t>Ideal Societies in Historical </a:t>
            </a:r>
            <a:r>
              <a:rPr lang="en-US" sz="2400" dirty="0" smtClean="0"/>
              <a:t>Anthropology</a:t>
            </a:r>
            <a:endParaRPr lang="en-US" sz="2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16931540"/>
              </p:ext>
            </p:extLst>
          </p:nvPr>
        </p:nvGraphicFramePr>
        <p:xfrm>
          <a:off x="457200" y="924870"/>
          <a:ext cx="8229600" cy="527304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526071">
                <a:tc>
                  <a:txBody>
                    <a:bodyPr/>
                    <a:lstStyle/>
                    <a:p>
                      <a:r>
                        <a:rPr lang="en-US" sz="1600" dirty="0" smtClean="0"/>
                        <a:t>Dimension</a:t>
                      </a:r>
                      <a:r>
                        <a:rPr lang="en-US" sz="1600" baseline="0" dirty="0" smtClean="0"/>
                        <a:t> of Integration</a:t>
                      </a:r>
                      <a:endParaRPr lang="en-US" sz="1600" dirty="0"/>
                    </a:p>
                  </a:txBody>
                  <a:tcPr/>
                </a:tc>
                <a:tc>
                  <a:txBody>
                    <a:bodyPr/>
                    <a:lstStyle/>
                    <a:p>
                      <a:r>
                        <a:rPr lang="en-US" sz="1600" dirty="0" smtClean="0"/>
                        <a:t>Band</a:t>
                      </a:r>
                      <a:endParaRPr lang="en-US" sz="1600" dirty="0"/>
                    </a:p>
                  </a:txBody>
                  <a:tcPr/>
                </a:tc>
                <a:tc>
                  <a:txBody>
                    <a:bodyPr/>
                    <a:lstStyle/>
                    <a:p>
                      <a:r>
                        <a:rPr lang="en-US" sz="1600" dirty="0" smtClean="0"/>
                        <a:t>Tribal</a:t>
                      </a:r>
                      <a:endParaRPr lang="en-US" sz="1600" dirty="0"/>
                    </a:p>
                  </a:txBody>
                  <a:tcPr/>
                </a:tc>
                <a:tc>
                  <a:txBody>
                    <a:bodyPr/>
                    <a:lstStyle/>
                    <a:p>
                      <a:r>
                        <a:rPr lang="en-US" sz="1600" dirty="0" smtClean="0"/>
                        <a:t>Peasant</a:t>
                      </a:r>
                      <a:endParaRPr lang="en-US" sz="1600" dirty="0"/>
                    </a:p>
                  </a:txBody>
                  <a:tcPr/>
                </a:tc>
                <a:tc>
                  <a:txBody>
                    <a:bodyPr/>
                    <a:lstStyle/>
                    <a:p>
                      <a:r>
                        <a:rPr lang="en-US" sz="1600" dirty="0" smtClean="0"/>
                        <a:t>Urban/Modern</a:t>
                      </a:r>
                      <a:endParaRPr lang="en-US" sz="1600" dirty="0"/>
                    </a:p>
                  </a:txBody>
                  <a:tcPr/>
                </a:tc>
                <a:tc>
                  <a:txBody>
                    <a:bodyPr/>
                    <a:lstStyle/>
                    <a:p>
                      <a:r>
                        <a:rPr lang="en-US" sz="1600" dirty="0" smtClean="0"/>
                        <a:t>Postmodern Megacity</a:t>
                      </a:r>
                      <a:endParaRPr lang="en-US" sz="1600" dirty="0"/>
                    </a:p>
                  </a:txBody>
                  <a:tcPr/>
                </a:tc>
              </a:tr>
              <a:tr h="969079">
                <a:tc>
                  <a:txBody>
                    <a:bodyPr/>
                    <a:lstStyle/>
                    <a:p>
                      <a:r>
                        <a:rPr lang="en-US" sz="1600" dirty="0" smtClean="0"/>
                        <a:t>Economic</a:t>
                      </a:r>
                      <a:r>
                        <a:rPr lang="en-US" sz="1600" baseline="0" dirty="0" smtClean="0"/>
                        <a:t> Production</a:t>
                      </a:r>
                      <a:endParaRPr lang="en-US" sz="1600" dirty="0"/>
                    </a:p>
                  </a:txBody>
                  <a:tcPr/>
                </a:tc>
                <a:tc>
                  <a:txBody>
                    <a:bodyPr/>
                    <a:lstStyle/>
                    <a:p>
                      <a:r>
                        <a:rPr lang="en-US" sz="1600" dirty="0" smtClean="0"/>
                        <a:t>Mobile</a:t>
                      </a:r>
                      <a:endParaRPr lang="en-US" sz="1600" dirty="0"/>
                    </a:p>
                  </a:txBody>
                  <a:tcPr/>
                </a:tc>
                <a:tc>
                  <a:txBody>
                    <a:bodyPr/>
                    <a:lstStyle/>
                    <a:p>
                      <a:r>
                        <a:rPr lang="en-US" sz="1600" dirty="0" smtClean="0"/>
                        <a:t>Slash and Burn</a:t>
                      </a:r>
                      <a:endParaRPr lang="en-US" sz="1600" dirty="0"/>
                    </a:p>
                  </a:txBody>
                  <a:tcPr/>
                </a:tc>
                <a:tc>
                  <a:txBody>
                    <a:bodyPr/>
                    <a:lstStyle/>
                    <a:p>
                      <a:r>
                        <a:rPr lang="en-US" sz="1600" dirty="0" smtClean="0"/>
                        <a:t>Settled Agriculture</a:t>
                      </a:r>
                      <a:endParaRPr lang="en-US" sz="1600" dirty="0"/>
                    </a:p>
                  </a:txBody>
                  <a:tcPr/>
                </a:tc>
                <a:tc>
                  <a:txBody>
                    <a:bodyPr/>
                    <a:lstStyle/>
                    <a:p>
                      <a:r>
                        <a:rPr lang="en-US" sz="1600" dirty="0" smtClean="0"/>
                        <a:t>Manufacturing + Agriculture</a:t>
                      </a:r>
                      <a:endParaRPr lang="en-US" sz="1600" dirty="0"/>
                    </a:p>
                  </a:txBody>
                  <a:tcPr/>
                </a:tc>
                <a:tc>
                  <a:txBody>
                    <a:bodyPr/>
                    <a:lstStyle/>
                    <a:p>
                      <a:r>
                        <a:rPr lang="en-US" sz="1600" dirty="0" smtClean="0"/>
                        <a:t>High Tech + Manufacturing + Agriculture</a:t>
                      </a:r>
                      <a:endParaRPr lang="en-US" sz="1600" dirty="0"/>
                    </a:p>
                  </a:txBody>
                  <a:tcPr/>
                </a:tc>
              </a:tr>
              <a:tr h="747575">
                <a:tc>
                  <a:txBody>
                    <a:bodyPr/>
                    <a:lstStyle/>
                    <a:p>
                      <a:r>
                        <a:rPr lang="en-US" sz="1600" dirty="0" smtClean="0"/>
                        <a:t>Leadership &amp; Decision-making</a:t>
                      </a:r>
                      <a:endParaRPr lang="en-US" sz="1600" dirty="0"/>
                    </a:p>
                  </a:txBody>
                  <a:tcPr/>
                </a:tc>
                <a:tc>
                  <a:txBody>
                    <a:bodyPr/>
                    <a:lstStyle/>
                    <a:p>
                      <a:r>
                        <a:rPr lang="en-US" sz="1600" dirty="0" smtClean="0"/>
                        <a:t>Familial</a:t>
                      </a:r>
                      <a:endParaRPr lang="en-US" sz="1600" dirty="0"/>
                    </a:p>
                  </a:txBody>
                  <a:tcPr/>
                </a:tc>
                <a:tc>
                  <a:txBody>
                    <a:bodyPr/>
                    <a:lstStyle/>
                    <a:p>
                      <a:r>
                        <a:rPr lang="en-US" sz="1600" dirty="0" smtClean="0"/>
                        <a:t>Clans and Chiefs</a:t>
                      </a:r>
                      <a:endParaRPr lang="en-US" sz="1600" dirty="0"/>
                    </a:p>
                  </a:txBody>
                  <a:tcPr/>
                </a:tc>
                <a:tc>
                  <a:txBody>
                    <a:bodyPr/>
                    <a:lstStyle/>
                    <a:p>
                      <a:r>
                        <a:rPr lang="en-US" sz="1600" dirty="0" smtClean="0"/>
                        <a:t>Feudal Lord and Peasant</a:t>
                      </a:r>
                      <a:endParaRPr lang="en-US" sz="1600" dirty="0"/>
                    </a:p>
                  </a:txBody>
                  <a:tcPr/>
                </a:tc>
                <a:tc>
                  <a:txBody>
                    <a:bodyPr/>
                    <a:lstStyle/>
                    <a:p>
                      <a:r>
                        <a:rPr lang="en-US" sz="1600" dirty="0" smtClean="0"/>
                        <a:t>Councils, elections</a:t>
                      </a:r>
                      <a:endParaRPr lang="en-US" sz="1600" dirty="0"/>
                    </a:p>
                  </a:txBody>
                  <a:tcPr/>
                </a:tc>
                <a:tc>
                  <a:txBody>
                    <a:bodyPr/>
                    <a:lstStyle/>
                    <a:p>
                      <a:r>
                        <a:rPr lang="en-US" sz="1600" dirty="0" smtClean="0"/>
                        <a:t>Big Man, diverse</a:t>
                      </a:r>
                      <a:endParaRPr lang="en-US" sz="1600" dirty="0"/>
                    </a:p>
                  </a:txBody>
                  <a:tcPr/>
                </a:tc>
              </a:tr>
              <a:tr h="969079">
                <a:tc>
                  <a:txBody>
                    <a:bodyPr/>
                    <a:lstStyle/>
                    <a:p>
                      <a:r>
                        <a:rPr lang="en-US" sz="1600" dirty="0" smtClean="0"/>
                        <a:t>Technology</a:t>
                      </a:r>
                      <a:endParaRPr lang="en-US" sz="1600" dirty="0"/>
                    </a:p>
                  </a:txBody>
                  <a:tcPr/>
                </a:tc>
                <a:tc>
                  <a:txBody>
                    <a:bodyPr/>
                    <a:lstStyle/>
                    <a:p>
                      <a:r>
                        <a:rPr lang="en-US" sz="1600" dirty="0" smtClean="0"/>
                        <a:t>Stone age</a:t>
                      </a:r>
                      <a:endParaRPr lang="en-US" sz="1600" dirty="0"/>
                    </a:p>
                  </a:txBody>
                  <a:tcPr/>
                </a:tc>
                <a:tc>
                  <a:txBody>
                    <a:bodyPr/>
                    <a:lstStyle/>
                    <a:p>
                      <a:r>
                        <a:rPr lang="en-US" sz="1600" dirty="0" smtClean="0"/>
                        <a:t>Bronze, iron utensils</a:t>
                      </a:r>
                      <a:endParaRPr lang="en-US" sz="1600" dirty="0"/>
                    </a:p>
                  </a:txBody>
                  <a:tcPr/>
                </a:tc>
                <a:tc>
                  <a:txBody>
                    <a:bodyPr/>
                    <a:lstStyle/>
                    <a:p>
                      <a:r>
                        <a:rPr lang="en-US" sz="1600" dirty="0" smtClean="0"/>
                        <a:t>Farming utensils, blacksmith</a:t>
                      </a:r>
                      <a:endParaRPr lang="en-US" sz="1600" dirty="0"/>
                    </a:p>
                  </a:txBody>
                  <a:tcPr/>
                </a:tc>
                <a:tc>
                  <a:txBody>
                    <a:bodyPr/>
                    <a:lstStyle/>
                    <a:p>
                      <a:r>
                        <a:rPr lang="en-US" sz="1600" dirty="0" smtClean="0"/>
                        <a:t>City systems, auto, manufactured goods</a:t>
                      </a:r>
                      <a:endParaRPr lang="en-US" sz="1600" dirty="0"/>
                    </a:p>
                  </a:txBody>
                  <a:tcPr/>
                </a:tc>
                <a:tc>
                  <a:txBody>
                    <a:bodyPr/>
                    <a:lstStyle/>
                    <a:p>
                      <a:r>
                        <a:rPr lang="en-US" sz="1600" dirty="0" smtClean="0"/>
                        <a:t>Electronic, biological,</a:t>
                      </a:r>
                      <a:r>
                        <a:rPr lang="en-US" sz="1600" baseline="0" dirty="0" smtClean="0"/>
                        <a:t> internet</a:t>
                      </a:r>
                      <a:endParaRPr lang="en-US" sz="1600" dirty="0"/>
                    </a:p>
                  </a:txBody>
                  <a:tcPr/>
                </a:tc>
              </a:tr>
              <a:tr h="969079">
                <a:tc>
                  <a:txBody>
                    <a:bodyPr/>
                    <a:lstStyle/>
                    <a:p>
                      <a:r>
                        <a:rPr lang="en-US" sz="1600" dirty="0" smtClean="0"/>
                        <a:t>Religion</a:t>
                      </a:r>
                      <a:endParaRPr lang="en-US" sz="1600" dirty="0"/>
                    </a:p>
                  </a:txBody>
                  <a:tcPr/>
                </a:tc>
                <a:tc>
                  <a:txBody>
                    <a:bodyPr/>
                    <a:lstStyle/>
                    <a:p>
                      <a:r>
                        <a:rPr lang="en-US" sz="1600" dirty="0" smtClean="0"/>
                        <a:t>Spirit</a:t>
                      </a:r>
                      <a:r>
                        <a:rPr lang="en-US" sz="1600" baseline="0" dirty="0" smtClean="0"/>
                        <a:t> worship</a:t>
                      </a:r>
                      <a:endParaRPr lang="en-US" sz="1600" dirty="0"/>
                    </a:p>
                  </a:txBody>
                  <a:tcPr/>
                </a:tc>
                <a:tc>
                  <a:txBody>
                    <a:bodyPr/>
                    <a:lstStyle/>
                    <a:p>
                      <a:r>
                        <a:rPr lang="en-US" sz="1600" dirty="0" smtClean="0"/>
                        <a:t>Spirit,</a:t>
                      </a:r>
                      <a:r>
                        <a:rPr lang="en-US" sz="1600" baseline="0" dirty="0" smtClean="0"/>
                        <a:t> totemic</a:t>
                      </a:r>
                      <a:endParaRPr lang="en-US" sz="1600" dirty="0"/>
                    </a:p>
                  </a:txBody>
                  <a:tcPr/>
                </a:tc>
                <a:tc>
                  <a:txBody>
                    <a:bodyPr/>
                    <a:lstStyle/>
                    <a:p>
                      <a:r>
                        <a:rPr lang="en-US" sz="1600" dirty="0" smtClean="0"/>
                        <a:t>Folk Religion within Larger traditions</a:t>
                      </a:r>
                      <a:endParaRPr lang="en-US" sz="1600" dirty="0"/>
                    </a:p>
                  </a:txBody>
                  <a:tcPr/>
                </a:tc>
                <a:tc>
                  <a:txBody>
                    <a:bodyPr/>
                    <a:lstStyle/>
                    <a:p>
                      <a:r>
                        <a:rPr lang="en-US" sz="1600" dirty="0" smtClean="0"/>
                        <a:t>Multiple traditions, disjoint, </a:t>
                      </a:r>
                      <a:r>
                        <a:rPr lang="en-US" sz="1600" dirty="0" err="1" smtClean="0"/>
                        <a:t>secularising</a:t>
                      </a:r>
                      <a:endParaRPr lang="en-US" sz="1600" dirty="0"/>
                    </a:p>
                  </a:txBody>
                  <a:tcPr/>
                </a:tc>
                <a:tc>
                  <a:txBody>
                    <a:bodyPr/>
                    <a:lstStyle/>
                    <a:p>
                      <a:r>
                        <a:rPr lang="en-US" sz="1600" dirty="0" smtClean="0"/>
                        <a:t>Multi-dimensioned</a:t>
                      </a:r>
                      <a:r>
                        <a:rPr lang="en-US" sz="1600" baseline="0" dirty="0" smtClean="0"/>
                        <a:t> Cross overs, secular</a:t>
                      </a:r>
                      <a:endParaRPr lang="en-US" sz="1600" dirty="0"/>
                    </a:p>
                  </a:txBody>
                  <a:tcPr/>
                </a:tc>
              </a:tr>
              <a:tr h="3045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err="1" smtClean="0"/>
                        <a:t>etc</a:t>
                      </a:r>
                      <a:endParaRPr lang="en-US" sz="1600" dirty="0" smtClean="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04568">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12" name="TextBox 11"/>
          <p:cNvSpPr txBox="1"/>
          <p:nvPr/>
        </p:nvSpPr>
        <p:spPr>
          <a:xfrm>
            <a:off x="1234757" y="5831078"/>
            <a:ext cx="4845479" cy="733663"/>
          </a:xfrm>
          <a:prstGeom prst="notchedRightArrow">
            <a:avLst/>
          </a:prstGeom>
          <a:noFill/>
        </p:spPr>
        <p:txBody>
          <a:bodyPr wrap="square" rtlCol="0">
            <a:spAutoFit/>
          </a:bodyPr>
          <a:lstStyle/>
          <a:p>
            <a:r>
              <a:rPr lang="en-US" dirty="0" smtClean="0"/>
              <a:t>!0,000 year progressions  </a:t>
            </a:r>
            <a:endParaRPr lang="en-US" dirty="0"/>
          </a:p>
        </p:txBody>
      </p:sp>
    </p:spTree>
    <p:extLst>
      <p:ext uri="{BB962C8B-B14F-4D97-AF65-F5344CB8AC3E}">
        <p14:creationId xmlns:p14="http://schemas.microsoft.com/office/powerpoint/2010/main" val="1022950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Rostow</a:t>
            </a:r>
            <a:r>
              <a:rPr lang="en-US" dirty="0" smtClean="0"/>
              <a:t> as Reaction to Marx</a:t>
            </a:r>
            <a:endParaRPr lang="en-US" dirty="0"/>
          </a:p>
        </p:txBody>
      </p:sp>
      <p:sp>
        <p:nvSpPr>
          <p:cNvPr id="3" name="Content Placeholder 2"/>
          <p:cNvSpPr>
            <a:spLocks noGrp="1"/>
          </p:cNvSpPr>
          <p:nvPr>
            <p:ph idx="1"/>
          </p:nvPr>
        </p:nvSpPr>
        <p:spPr>
          <a:xfrm>
            <a:off x="457200" y="1600200"/>
            <a:ext cx="8229600" cy="5154786"/>
          </a:xfrm>
        </p:spPr>
        <p:txBody>
          <a:bodyPr>
            <a:normAutofit fontScale="77500" lnSpcReduction="20000"/>
          </a:bodyPr>
          <a:lstStyle/>
          <a:p>
            <a:r>
              <a:rPr lang="en-US" dirty="0" smtClean="0"/>
              <a:t>Marx’s Communist Manifesto purported to be a historic analysis of the evolution of society from feudal monarchy into modernism</a:t>
            </a:r>
          </a:p>
          <a:p>
            <a:r>
              <a:rPr lang="en-US" dirty="0" smtClean="0"/>
              <a:t>Unfortunately he only had the British model to build from – neither France, nor Russia had made the transition.</a:t>
            </a:r>
          </a:p>
          <a:p>
            <a:r>
              <a:rPr lang="en-US" dirty="0" smtClean="0"/>
              <a:t>It floundered when the </a:t>
            </a:r>
            <a:r>
              <a:rPr lang="en-US" dirty="0" err="1" smtClean="0"/>
              <a:t>proleteriat</a:t>
            </a:r>
            <a:r>
              <a:rPr lang="en-US" dirty="0" smtClean="0"/>
              <a:t> did not wish to rule – a central platform in his argument.  Lenin fixed this by making sure they ruled through his dictatorship. </a:t>
            </a:r>
          </a:p>
          <a:p>
            <a:r>
              <a:rPr lang="en-US" dirty="0" smtClean="0"/>
              <a:t>The </a:t>
            </a:r>
            <a:r>
              <a:rPr lang="en-US" dirty="0"/>
              <a:t>M</a:t>
            </a:r>
            <a:r>
              <a:rPr lang="en-US" dirty="0" smtClean="0"/>
              <a:t>arxist rejection of morality and the consensus processes of democracy </a:t>
            </a:r>
          </a:p>
          <a:p>
            <a:r>
              <a:rPr lang="en-US" dirty="0" err="1" smtClean="0"/>
              <a:t>Rostow</a:t>
            </a:r>
            <a:r>
              <a:rPr lang="en-US" dirty="0" smtClean="0"/>
              <a:t> is reflecting on an alternative historic analysis which becomes the basis of interpretation of expanding global capitalism and current WB/ UN development processes</a:t>
            </a:r>
            <a:endParaRPr lang="en-US" dirty="0"/>
          </a:p>
        </p:txBody>
      </p:sp>
    </p:spTree>
    <p:extLst>
      <p:ext uri="{BB962C8B-B14F-4D97-AF65-F5344CB8AC3E}">
        <p14:creationId xmlns:p14="http://schemas.microsoft.com/office/powerpoint/2010/main" val="1491872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W.W. </a:t>
            </a:r>
            <a:r>
              <a:rPr lang="en-US" b="1" dirty="0" err="1"/>
              <a:t>Rostow's</a:t>
            </a:r>
            <a:r>
              <a:rPr lang="en-US" b="1" dirty="0"/>
              <a:t> Stages of Economic Growth:</a:t>
            </a:r>
            <a:r>
              <a:rPr lang="en-US" dirty="0"/>
              <a:t/>
            </a:r>
            <a:br>
              <a:rPr lang="en-US" dirty="0"/>
            </a:br>
            <a:endParaRPr lang="en-US" dirty="0"/>
          </a:p>
        </p:txBody>
      </p:sp>
      <p:sp>
        <p:nvSpPr>
          <p:cNvPr id="3" name="Content Placeholder 2"/>
          <p:cNvSpPr>
            <a:spLocks noGrp="1"/>
          </p:cNvSpPr>
          <p:nvPr>
            <p:ph idx="1"/>
          </p:nvPr>
        </p:nvSpPr>
        <p:spPr>
          <a:xfrm>
            <a:off x="310768" y="1269938"/>
            <a:ext cx="8376032" cy="5225206"/>
          </a:xfrm>
        </p:spPr>
        <p:txBody>
          <a:bodyPr>
            <a:normAutofit/>
          </a:bodyPr>
          <a:lstStyle/>
          <a:p>
            <a:r>
              <a:rPr lang="en-US" dirty="0" smtClean="0"/>
              <a:t> The </a:t>
            </a:r>
            <a:r>
              <a:rPr lang="en-US" dirty="0"/>
              <a:t>process </a:t>
            </a:r>
            <a:r>
              <a:rPr lang="en-US" dirty="0" smtClean="0"/>
              <a:t>where developed </a:t>
            </a:r>
            <a:r>
              <a:rPr lang="en-US" dirty="0"/>
              <a:t>industrial nations </a:t>
            </a:r>
            <a:r>
              <a:rPr lang="en-US" dirty="0" smtClean="0"/>
              <a:t>transformed </a:t>
            </a:r>
            <a:r>
              <a:rPr lang="en-US" dirty="0"/>
              <a:t>themselves from backwardness to prosperity can be described in terms of a series of </a:t>
            </a:r>
            <a:r>
              <a:rPr lang="en-US" dirty="0" smtClean="0"/>
              <a:t>stages:</a:t>
            </a:r>
            <a:endParaRPr lang="en-US" dirty="0"/>
          </a:p>
          <a:p>
            <a:pPr lvl="2"/>
            <a:r>
              <a:rPr lang="en-US" dirty="0" smtClean="0"/>
              <a:t>(</a:t>
            </a:r>
            <a:r>
              <a:rPr lang="en-US" dirty="0"/>
              <a:t>1) Traditional </a:t>
            </a:r>
            <a:r>
              <a:rPr lang="en-US" dirty="0" smtClean="0"/>
              <a:t>society</a:t>
            </a:r>
            <a:endParaRPr lang="en-US" dirty="0"/>
          </a:p>
          <a:p>
            <a:pPr lvl="2"/>
            <a:r>
              <a:rPr lang="en-US" dirty="0" smtClean="0"/>
              <a:t>(</a:t>
            </a:r>
            <a:r>
              <a:rPr lang="en-US" dirty="0"/>
              <a:t>2) Pre-conditions to </a:t>
            </a:r>
            <a:r>
              <a:rPr lang="en-US" dirty="0" err="1"/>
              <a:t>take-</a:t>
            </a:r>
            <a:r>
              <a:rPr lang="en-US" dirty="0" err="1" smtClean="0"/>
              <a:t>off</a:t>
            </a:r>
            <a:r>
              <a:rPr lang="en-US" dirty="0" smtClean="0"/>
              <a:t> </a:t>
            </a:r>
          </a:p>
          <a:p>
            <a:pPr lvl="2"/>
            <a:r>
              <a:rPr lang="en-US" dirty="0" smtClean="0"/>
              <a:t>(</a:t>
            </a:r>
            <a:r>
              <a:rPr lang="en-US" dirty="0"/>
              <a:t>3) Take-</a:t>
            </a:r>
            <a:r>
              <a:rPr lang="en-US" dirty="0" smtClean="0"/>
              <a:t>off </a:t>
            </a:r>
          </a:p>
          <a:p>
            <a:pPr lvl="2"/>
            <a:r>
              <a:rPr lang="en-US" dirty="0" smtClean="0"/>
              <a:t>(</a:t>
            </a:r>
            <a:r>
              <a:rPr lang="en-US" dirty="0"/>
              <a:t>4) Drive to </a:t>
            </a:r>
            <a:r>
              <a:rPr lang="en-US" dirty="0" smtClean="0"/>
              <a:t>maturity</a:t>
            </a:r>
            <a:endParaRPr lang="en-US" dirty="0"/>
          </a:p>
          <a:p>
            <a:pPr lvl="2"/>
            <a:r>
              <a:rPr lang="en-US" dirty="0" smtClean="0"/>
              <a:t>(</a:t>
            </a:r>
            <a:r>
              <a:rPr lang="en-US" dirty="0"/>
              <a:t>5) High mass </a:t>
            </a:r>
            <a:r>
              <a:rPr lang="en-US" dirty="0" smtClean="0"/>
              <a:t>consumption</a:t>
            </a:r>
            <a:endParaRPr lang="en-US" dirty="0"/>
          </a:p>
          <a:p>
            <a:pPr lvl="2"/>
            <a:endParaRPr lang="en-US" dirty="0"/>
          </a:p>
        </p:txBody>
      </p:sp>
    </p:spTree>
    <p:extLst>
      <p:ext uri="{BB962C8B-B14F-4D97-AF65-F5344CB8AC3E}">
        <p14:creationId xmlns:p14="http://schemas.microsoft.com/office/powerpoint/2010/main" val="62793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(1) Traditional Society</a:t>
            </a:r>
            <a:r>
              <a:rPr lang="en-US" b="1"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One whose </a:t>
            </a:r>
            <a:r>
              <a:rPr lang="en-US" dirty="0"/>
              <a:t>production functions are based </a:t>
            </a:r>
            <a:r>
              <a:rPr lang="en-US" dirty="0" smtClean="0"/>
              <a:t>on pre</a:t>
            </a:r>
            <a:r>
              <a:rPr lang="en-US" dirty="0"/>
              <a:t>-Newton science and technology. </a:t>
            </a:r>
            <a:endParaRPr lang="en-US" dirty="0" smtClean="0"/>
          </a:p>
          <a:p>
            <a:r>
              <a:rPr lang="en-US" dirty="0" smtClean="0"/>
              <a:t>Method places </a:t>
            </a:r>
            <a:r>
              <a:rPr lang="en-US" dirty="0"/>
              <a:t>a ceiling on productivity. </a:t>
            </a:r>
            <a:endParaRPr lang="en-US" dirty="0" smtClean="0"/>
          </a:p>
          <a:p>
            <a:r>
              <a:rPr lang="en-US" dirty="0" smtClean="0"/>
              <a:t>Higher </a:t>
            </a:r>
            <a:r>
              <a:rPr lang="en-US" dirty="0"/>
              <a:t>proportion of resources is devoted to agriculture. </a:t>
            </a:r>
            <a:endParaRPr lang="en-US" dirty="0" smtClean="0"/>
          </a:p>
          <a:p>
            <a:r>
              <a:rPr lang="en-US" dirty="0" smtClean="0"/>
              <a:t>Humans valued </a:t>
            </a:r>
            <a:r>
              <a:rPr lang="en-US" dirty="0"/>
              <a:t>on family basis, not on the basis of </a:t>
            </a:r>
            <a:r>
              <a:rPr lang="en-US" dirty="0" smtClean="0"/>
              <a:t>capabilities</a:t>
            </a:r>
            <a:r>
              <a:rPr lang="en-US" dirty="0"/>
              <a:t>. </a:t>
            </a:r>
            <a:endParaRPr lang="en-US" dirty="0" smtClean="0"/>
          </a:p>
          <a:p>
            <a:r>
              <a:rPr lang="en-US" dirty="0" smtClean="0"/>
              <a:t>The </a:t>
            </a:r>
            <a:r>
              <a:rPr lang="en-US" dirty="0"/>
              <a:t>range of possibilities for a </a:t>
            </a:r>
            <a:r>
              <a:rPr lang="en-US" dirty="0" smtClean="0"/>
              <a:t>grandchildren </a:t>
            </a:r>
            <a:r>
              <a:rPr lang="en-US" dirty="0"/>
              <a:t>are the same what they were for </a:t>
            </a:r>
            <a:r>
              <a:rPr lang="en-US" dirty="0" smtClean="0"/>
              <a:t>grandfather</a:t>
            </a:r>
            <a:r>
              <a:rPr lang="en-US" dirty="0"/>
              <a:t>. </a:t>
            </a:r>
            <a:endParaRPr lang="en-US" dirty="0" smtClean="0"/>
          </a:p>
          <a:p>
            <a:r>
              <a:rPr lang="en-US" dirty="0" smtClean="0"/>
              <a:t>The </a:t>
            </a:r>
            <a:r>
              <a:rPr lang="en-US" dirty="0"/>
              <a:t>society is ruled by those who owned or controlled land. </a:t>
            </a:r>
            <a:r>
              <a:rPr lang="en-US" dirty="0" smtClean="0"/>
              <a:t>(e.g</a:t>
            </a:r>
            <a:r>
              <a:rPr lang="en-US" dirty="0" smtClean="0"/>
              <a:t>. Medieval </a:t>
            </a:r>
            <a:r>
              <a:rPr lang="en-US" dirty="0"/>
              <a:t>Ages in </a:t>
            </a:r>
            <a:r>
              <a:rPr lang="en-US" dirty="0" smtClean="0"/>
              <a:t>Europe)</a:t>
            </a:r>
            <a:endParaRPr lang="en-US" dirty="0"/>
          </a:p>
          <a:p>
            <a:endParaRPr lang="en-US" dirty="0"/>
          </a:p>
        </p:txBody>
      </p:sp>
    </p:spTree>
    <p:extLst>
      <p:ext uri="{BB962C8B-B14F-4D97-AF65-F5344CB8AC3E}">
        <p14:creationId xmlns:p14="http://schemas.microsoft.com/office/powerpoint/2010/main" val="3148423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Pre-Conditions </a:t>
            </a:r>
            <a:r>
              <a:rPr lang="en-US" b="1" dirty="0"/>
              <a:t>to Take </a:t>
            </a:r>
            <a:r>
              <a:rPr lang="en-US" b="1" dirty="0" smtClean="0"/>
              <a:t>Off</a:t>
            </a:r>
            <a:r>
              <a:rPr lang="en-US" b="1" dirty="0"/>
              <a:t> </a:t>
            </a:r>
            <a:r>
              <a:rPr lang="en-US" b="1" dirty="0" smtClean="0"/>
              <a:t>(1)</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Establishment of Financial </a:t>
            </a:r>
            <a:r>
              <a:rPr lang="en-US" dirty="0" smtClean="0"/>
              <a:t>I</a:t>
            </a:r>
            <a:r>
              <a:rPr lang="en-US" dirty="0" smtClean="0"/>
              <a:t>nstitutions</a:t>
            </a:r>
          </a:p>
          <a:p>
            <a:r>
              <a:rPr lang="en-US" dirty="0" smtClean="0"/>
              <a:t>Establishment of an efficient state </a:t>
            </a:r>
            <a:r>
              <a:rPr lang="en-US" dirty="0" err="1" smtClean="0"/>
              <a:t>vs</a:t>
            </a:r>
            <a:r>
              <a:rPr lang="en-US" dirty="0" smtClean="0"/>
              <a:t> landlordism</a:t>
            </a:r>
          </a:p>
          <a:p>
            <a:r>
              <a:rPr lang="en-US" dirty="0" smtClean="0"/>
              <a:t>(in his last chapter) the necessary conditions for people-lead governmental processes</a:t>
            </a:r>
          </a:p>
          <a:p>
            <a:pPr lvl="1"/>
            <a:r>
              <a:rPr lang="en-US" dirty="0" smtClean="0"/>
              <a:t>Based on an underlying theology of the worth of the individual and of consensus decision-making (my addition).</a:t>
            </a:r>
            <a:endParaRPr lang="en-US" dirty="0" smtClean="0"/>
          </a:p>
        </p:txBody>
      </p:sp>
    </p:spTree>
    <p:extLst>
      <p:ext uri="{BB962C8B-B14F-4D97-AF65-F5344CB8AC3E}">
        <p14:creationId xmlns:p14="http://schemas.microsoft.com/office/powerpoint/2010/main" val="67261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 </a:t>
            </a:r>
            <a:r>
              <a:rPr lang="en-US" b="1" dirty="0"/>
              <a:t>Conditions to Take </a:t>
            </a:r>
            <a:r>
              <a:rPr lang="en-US" b="1" dirty="0" smtClean="0"/>
              <a:t>Off</a:t>
            </a:r>
            <a:r>
              <a:rPr lang="en-US" b="1" dirty="0"/>
              <a:t> </a:t>
            </a:r>
            <a:r>
              <a:rPr lang="en-US" b="1" dirty="0" smtClean="0"/>
              <a:t>(2)</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marL="0" indent="0">
              <a:buNone/>
            </a:pPr>
            <a:r>
              <a:rPr lang="en-US" b="1" dirty="0" smtClean="0"/>
              <a:t>Crucial </a:t>
            </a:r>
            <a:r>
              <a:rPr lang="en-US" b="1" dirty="0"/>
              <a:t>Role By Agriculture:</a:t>
            </a:r>
            <a:r>
              <a:rPr lang="en-US" dirty="0"/>
              <a:t> </a:t>
            </a:r>
            <a:r>
              <a:rPr lang="en-US" dirty="0" smtClean="0"/>
              <a:t> </a:t>
            </a:r>
            <a:endParaRPr lang="en-US" dirty="0" smtClean="0"/>
          </a:p>
          <a:p>
            <a:r>
              <a:rPr lang="en-US" dirty="0" smtClean="0"/>
              <a:t>(</a:t>
            </a:r>
            <a:r>
              <a:rPr lang="en-US" dirty="0"/>
              <a:t>a) To meet the increased needs of growing population</a:t>
            </a:r>
            <a:r>
              <a:rPr lang="en-US" dirty="0" smtClean="0"/>
              <a:t>.</a:t>
            </a:r>
          </a:p>
          <a:p>
            <a:r>
              <a:rPr lang="en-US" dirty="0" smtClean="0"/>
              <a:t>(</a:t>
            </a:r>
            <a:r>
              <a:rPr lang="en-US" dirty="0"/>
              <a:t>b) With agri. surplus foreign exchange can be earned to meet the import bill of capital goods</a:t>
            </a:r>
            <a:r>
              <a:rPr lang="en-US" dirty="0" smtClean="0"/>
              <a:t>.</a:t>
            </a:r>
          </a:p>
          <a:p>
            <a:r>
              <a:rPr lang="en-US" dirty="0" smtClean="0"/>
              <a:t>(</a:t>
            </a:r>
            <a:r>
              <a:rPr lang="en-US" dirty="0"/>
              <a:t>c) The overall increase in the productivity due to agri. development will provide stimulus to other sectors of the </a:t>
            </a:r>
            <a:r>
              <a:rPr lang="en-US" dirty="0" smtClean="0"/>
              <a:t>economy.</a:t>
            </a:r>
          </a:p>
          <a:p>
            <a:r>
              <a:rPr lang="en-US" dirty="0" smtClean="0"/>
              <a:t>Agri</a:t>
            </a:r>
            <a:r>
              <a:rPr lang="en-US" dirty="0"/>
              <a:t>. sector must supply expanded food, expanded markets and expanded funds to the modern sector</a:t>
            </a:r>
            <a:r>
              <a:rPr lang="en-US" dirty="0" smtClean="0"/>
              <a:t>.</a:t>
            </a:r>
          </a:p>
          <a:p>
            <a:r>
              <a:rPr lang="en-US" b="1" dirty="0" smtClean="0"/>
              <a:t>(</a:t>
            </a:r>
            <a:r>
              <a:rPr lang="en-US" b="1" dirty="0"/>
              <a:t>ii) Growing Outlays on SOC: </a:t>
            </a:r>
            <a:r>
              <a:rPr lang="en-US" dirty="0" smtClean="0"/>
              <a:t> SOC </a:t>
            </a:r>
            <a:r>
              <a:rPr lang="en-US" dirty="0"/>
              <a:t>has three distinctive characteristics</a:t>
            </a:r>
            <a:r>
              <a:rPr lang="en-US" dirty="0" smtClean="0"/>
              <a:t>:</a:t>
            </a:r>
            <a:r>
              <a:rPr lang="en-US" dirty="0"/>
              <a:t> </a:t>
            </a:r>
            <a:r>
              <a:rPr lang="en-US" dirty="0" smtClean="0"/>
              <a:t>(</a:t>
            </a:r>
            <a:r>
              <a:rPr lang="en-US" dirty="0"/>
              <a:t>a) The gestation period is long, (b) </a:t>
            </a:r>
            <a:r>
              <a:rPr lang="en-US" dirty="0" smtClean="0"/>
              <a:t>lumpy</a:t>
            </a:r>
            <a:r>
              <a:rPr lang="en-US" dirty="0"/>
              <a:t>, (c) </a:t>
            </a:r>
            <a:r>
              <a:rPr lang="en-US" dirty="0" smtClean="0"/>
              <a:t>beneficial </a:t>
            </a:r>
            <a:r>
              <a:rPr lang="en-US" dirty="0"/>
              <a:t>for the </a:t>
            </a:r>
            <a:r>
              <a:rPr lang="en-US" dirty="0" smtClean="0"/>
              <a:t>community. </a:t>
            </a:r>
          </a:p>
        </p:txBody>
      </p:sp>
    </p:spTree>
    <p:extLst>
      <p:ext uri="{BB962C8B-B14F-4D97-AF65-F5344CB8AC3E}">
        <p14:creationId xmlns:p14="http://schemas.microsoft.com/office/powerpoint/2010/main" val="1478098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Take Off Stage:</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A break</a:t>
            </a:r>
            <a:r>
              <a:rPr lang="en-US" dirty="0"/>
              <a:t>-through in the </a:t>
            </a:r>
            <a:r>
              <a:rPr lang="en-US" dirty="0" smtClean="0"/>
              <a:t>history. More </a:t>
            </a:r>
            <a:r>
              <a:rPr lang="en-US" dirty="0"/>
              <a:t>than two or three </a:t>
            </a:r>
            <a:r>
              <a:rPr lang="en-US" dirty="0" smtClean="0"/>
              <a:t>decades. Three </a:t>
            </a:r>
            <a:r>
              <a:rPr lang="en-US" dirty="0"/>
              <a:t>conditions must be satisfied</a:t>
            </a:r>
            <a:r>
              <a:rPr lang="en-US" dirty="0" smtClean="0"/>
              <a:t>:</a:t>
            </a:r>
          </a:p>
          <a:p>
            <a:pPr lvl="1"/>
            <a:r>
              <a:rPr lang="en-US" dirty="0" smtClean="0"/>
              <a:t>(</a:t>
            </a:r>
            <a:r>
              <a:rPr lang="en-US" dirty="0" err="1"/>
              <a:t>i</a:t>
            </a:r>
            <a:r>
              <a:rPr lang="en-US" dirty="0"/>
              <a:t>) r</a:t>
            </a:r>
            <a:r>
              <a:rPr lang="en-US" dirty="0" smtClean="0"/>
              <a:t>ate </a:t>
            </a:r>
            <a:r>
              <a:rPr lang="en-US" dirty="0"/>
              <a:t>of investment must rise from 5% to 10% of </a:t>
            </a:r>
            <a:r>
              <a:rPr lang="en-US" dirty="0" smtClean="0"/>
              <a:t>GNP</a:t>
            </a:r>
          </a:p>
          <a:p>
            <a:pPr lvl="1"/>
            <a:r>
              <a:rPr lang="en-US" dirty="0" smtClean="0"/>
              <a:t>(</a:t>
            </a:r>
            <a:r>
              <a:rPr lang="en-US" dirty="0"/>
              <a:t>ii) </a:t>
            </a:r>
            <a:r>
              <a:rPr lang="en-US" dirty="0" smtClean="0"/>
              <a:t>development </a:t>
            </a:r>
            <a:r>
              <a:rPr lang="en-US" dirty="0"/>
              <a:t>of one or more substantial manufactured sector with </a:t>
            </a:r>
            <a:r>
              <a:rPr lang="en-US" dirty="0" smtClean="0"/>
              <a:t>high </a:t>
            </a:r>
            <a:r>
              <a:rPr lang="en-US" dirty="0"/>
              <a:t>growth </a:t>
            </a:r>
            <a:r>
              <a:rPr lang="en-US" dirty="0" smtClean="0"/>
              <a:t>rate</a:t>
            </a:r>
          </a:p>
          <a:p>
            <a:pPr lvl="1"/>
            <a:r>
              <a:rPr lang="en-US" dirty="0" smtClean="0"/>
              <a:t>(</a:t>
            </a:r>
            <a:r>
              <a:rPr lang="en-US" dirty="0"/>
              <a:t>iii) </a:t>
            </a:r>
            <a:r>
              <a:rPr lang="en-US" dirty="0" smtClean="0"/>
              <a:t>existence </a:t>
            </a:r>
            <a:r>
              <a:rPr lang="en-US" dirty="0"/>
              <a:t>of social, political and institutional framework which could give impulses to modern sector expansion</a:t>
            </a:r>
            <a:r>
              <a:rPr lang="en-US" dirty="0" smtClean="0"/>
              <a:t>.</a:t>
            </a:r>
          </a:p>
          <a:p>
            <a:endParaRPr lang="en-US" dirty="0" smtClean="0"/>
          </a:p>
          <a:p>
            <a:endParaRPr lang="en-US" dirty="0"/>
          </a:p>
          <a:p>
            <a:endParaRPr lang="en-US" dirty="0"/>
          </a:p>
        </p:txBody>
      </p:sp>
    </p:spTree>
    <p:extLst>
      <p:ext uri="{BB962C8B-B14F-4D97-AF65-F5344CB8AC3E}">
        <p14:creationId xmlns:p14="http://schemas.microsoft.com/office/powerpoint/2010/main" val="9603252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7">
      <a:dk1>
        <a:srgbClr val="565656"/>
      </a:dk1>
      <a:lt1>
        <a:sysClr val="window" lastClr="FFFFFF"/>
      </a:lt1>
      <a:dk2>
        <a:srgbClr val="1F497D"/>
      </a:dk2>
      <a:lt2>
        <a:srgbClr val="EEB46C"/>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2144</TotalTime>
  <Words>1081</Words>
  <Application>Microsoft Macintosh PowerPoint</Application>
  <PresentationFormat>On-screen Show (4:3)</PresentationFormat>
  <Paragraphs>122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Linear Stages Theory and Rostow's Stages of Economic Growth </vt:lpstr>
      <vt:lpstr>W.W. Rostow </vt:lpstr>
      <vt:lpstr>Ideal Societies in Historical Anthropology</vt:lpstr>
      <vt:lpstr>Rostow as Reaction to Marx</vt:lpstr>
      <vt:lpstr>W.W. Rostow's Stages of Economic Growth: </vt:lpstr>
      <vt:lpstr>(1) Traditional Society:</vt:lpstr>
      <vt:lpstr>Pre-Conditions to Take Off (1)</vt:lpstr>
      <vt:lpstr>Pre Conditions to Take Off (2)</vt:lpstr>
      <vt:lpstr>(3) Take Off Stage:</vt:lpstr>
      <vt:lpstr>(3) Take Off Stage:</vt:lpstr>
      <vt:lpstr>(4) Drive to Maturity Stage:</vt:lpstr>
      <vt:lpstr>(5) Age of High Mass Consumption Stage: </vt:lpstr>
      <vt:lpstr>Practical Importance of Rostow's Stages:</vt:lpstr>
      <vt:lpstr>Criticisms</vt:lpstr>
      <vt:lpstr>Criticisms</vt:lpstr>
      <vt:lpstr>Rostow's Stages and UDCs:</vt:lpstr>
      <vt:lpstr>Rostow's Stages and UDCs: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Stages Theory and Rostow's Stages of Economic Growth </dc:title>
  <dc:creator>Manuel Joshua Lopez</dc:creator>
  <cp:lastModifiedBy>Viv Grigg</cp:lastModifiedBy>
  <cp:revision>24</cp:revision>
  <dcterms:created xsi:type="dcterms:W3CDTF">2013-07-15T13:47:54Z</dcterms:created>
  <dcterms:modified xsi:type="dcterms:W3CDTF">2013-10-10T04:35:24Z</dcterms:modified>
</cp:coreProperties>
</file>