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785" r:id="rId1"/>
  </p:sld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58" r:id="rId18"/>
    <p:sldId id="259" r:id="rId19"/>
    <p:sldId id="260" r:id="rId20"/>
    <p:sldId id="276" r:id="rId21"/>
    <p:sldId id="277" r:id="rId22"/>
    <p:sldId id="278" r:id="rId23"/>
    <p:sldId id="279" r:id="rId24"/>
    <p:sldId id="280" r:id="rId25"/>
    <p:sldId id="281" r:id="rId26"/>
    <p:sldId id="26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5" d="100"/>
          <a:sy n="85" d="100"/>
        </p:scale>
        <p:origin x="-152"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1" Type="http://schemas.openxmlformats.org/officeDocument/2006/relationships/theme" Target="theme/theme1.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interSettings" Target="printerSettings/printerSettings1.bin"/><Relationship Id="rId26" Type="http://schemas.openxmlformats.org/officeDocument/2006/relationships/slide" Target="slides/slide25.xml"/><Relationship Id="rId30" Type="http://schemas.openxmlformats.org/officeDocument/2006/relationships/viewProps" Target="viewProps.xml"/><Relationship Id="rId11" Type="http://schemas.openxmlformats.org/officeDocument/2006/relationships/slide" Target="slides/slide10.xml"/><Relationship Id="rId29" Type="http://schemas.openxmlformats.org/officeDocument/2006/relationships/presProps" Target="pres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A1365B-75E7-474B-AAE7-549C4AE0BD09}" type="datetimeFigureOut">
              <a:rPr lang="en-US" smtClean="0"/>
              <a:pPr/>
              <a:t>4/22/12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ABD9A72-6938-C446-B457-48B3783BF43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A1365B-75E7-474B-AAE7-549C4AE0BD09}"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D9A72-6938-C446-B457-48B3783BF43A}"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A1365B-75E7-474B-AAE7-549C4AE0BD09}"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D9A72-6938-C446-B457-48B3783BF43A}"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AA1365B-75E7-474B-AAE7-549C4AE0BD09}" type="datetimeFigureOut">
              <a:rPr lang="en-US" smtClean="0"/>
              <a:pPr/>
              <a:t>4/22/12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BD9A72-6938-C446-B457-48B3783BF43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A1365B-75E7-474B-AAE7-549C4AE0BD09}" type="datetimeFigureOut">
              <a:rPr lang="en-US" smtClean="0"/>
              <a:pPr/>
              <a:t>4/22/12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ABD9A72-6938-C446-B457-48B3783BF43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AA1365B-75E7-474B-AAE7-549C4AE0BD09}" type="datetimeFigureOut">
              <a:rPr lang="en-US" smtClean="0"/>
              <a:pPr/>
              <a:t>4/22/12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D9A72-6938-C446-B457-48B3783BF43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AA1365B-75E7-474B-AAE7-549C4AE0BD09}" type="datetimeFigureOut">
              <a:rPr lang="en-US" smtClean="0"/>
              <a:pPr/>
              <a:t>4/22/12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BD9A72-6938-C446-B457-48B3783BF43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AA1365B-75E7-474B-AAE7-549C4AE0BD09}" type="datetimeFigureOut">
              <a:rPr lang="en-US" smtClean="0"/>
              <a:pPr/>
              <a:t>4/22/12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BD9A72-6938-C446-B457-48B3783BF43A}"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1365B-75E7-474B-AAE7-549C4AE0BD09}" type="datetimeFigureOut">
              <a:rPr lang="en-US" smtClean="0"/>
              <a:pPr/>
              <a:t>4/22/12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BD9A72-6938-C446-B457-48B3783BF43A}" type="slidenum">
              <a:rPr lang="en-US" smtClean="0"/>
              <a:pPr/>
              <a:t>‹#›</a:t>
            </a:fld>
            <a:endParaRPr lang="en-US"/>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A1365B-75E7-474B-AAE7-549C4AE0BD09}" type="datetimeFigureOut">
              <a:rPr lang="en-US" smtClean="0"/>
              <a:pPr/>
              <a:t>4/22/12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BD9A72-6938-C446-B457-48B3783BF43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A1365B-75E7-474B-AAE7-549C4AE0BD09}" type="datetimeFigureOut">
              <a:rPr lang="en-US" smtClean="0"/>
              <a:pPr/>
              <a:t>4/22/12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ABD9A72-6938-C446-B457-48B3783BF43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065D9ED-FC37-ED4B-813C-1108BAF254FF}" type="datetimeFigureOut">
              <a:rPr lang="en-US" smtClean="0"/>
              <a:t>4/23/12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772955C-9032-7845-A088-D8941C3DB9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ransition spd="slow">
    <p:fade/>
  </p:transition>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Marx’s most famous work</a:t>
            </a:r>
            <a:endParaRPr lang="en-US" dirty="0"/>
          </a:p>
        </p:txBody>
      </p:sp>
      <p:sp>
        <p:nvSpPr>
          <p:cNvPr id="2" name="Title 1"/>
          <p:cNvSpPr>
            <a:spLocks noGrp="1"/>
          </p:cNvSpPr>
          <p:nvPr>
            <p:ph type="ctrTitle"/>
          </p:nvPr>
        </p:nvSpPr>
        <p:spPr/>
        <p:txBody>
          <a:bodyPr/>
          <a:lstStyle/>
          <a:p>
            <a:r>
              <a:rPr lang="en-US" dirty="0" smtClean="0"/>
              <a:t>A few themes from Das </a:t>
            </a:r>
            <a:r>
              <a:rPr lang="en-US" dirty="0" err="1" smtClean="0"/>
              <a:t>Kapital</a:t>
            </a:r>
            <a:endParaRPr lang="en-US" dirty="0"/>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t>
            </a:r>
            <a:r>
              <a:rPr lang="en-US" dirty="0" smtClean="0"/>
              <a:t>he Crux of Marx: the Nature of </a:t>
            </a:r>
            <a:r>
              <a:rPr lang="en-US" dirty="0" err="1" smtClean="0"/>
              <a:t>Labour</a:t>
            </a:r>
            <a:endParaRPr lang="en-US" dirty="0"/>
          </a:p>
        </p:txBody>
      </p:sp>
      <p:sp>
        <p:nvSpPr>
          <p:cNvPr id="3" name="Content Placeholder 2"/>
          <p:cNvSpPr>
            <a:spLocks noGrp="1"/>
          </p:cNvSpPr>
          <p:nvPr>
            <p:ph sz="quarter" idx="1"/>
          </p:nvPr>
        </p:nvSpPr>
        <p:spPr/>
        <p:txBody>
          <a:bodyPr/>
          <a:lstStyle/>
          <a:p>
            <a:r>
              <a:rPr lang="en-US" dirty="0" smtClean="0"/>
              <a:t>Abstract </a:t>
            </a:r>
            <a:r>
              <a:rPr lang="en-US" dirty="0" err="1" smtClean="0"/>
              <a:t>labour</a:t>
            </a:r>
            <a:r>
              <a:rPr lang="en-US" dirty="0" smtClean="0"/>
              <a:t>: though different kinds of </a:t>
            </a:r>
            <a:r>
              <a:rPr lang="en-US" dirty="0" err="1" smtClean="0"/>
              <a:t>labour</a:t>
            </a:r>
            <a:r>
              <a:rPr lang="en-US" dirty="0" smtClean="0"/>
              <a:t> are not materially equal, they can be regarded as such </a:t>
            </a:r>
          </a:p>
          <a:p>
            <a:r>
              <a:rPr lang="en-US" dirty="0" smtClean="0"/>
              <a:t>Useful </a:t>
            </a:r>
            <a:r>
              <a:rPr lang="en-US" dirty="0" err="1" smtClean="0"/>
              <a:t>labour</a:t>
            </a:r>
            <a:r>
              <a:rPr lang="en-US" dirty="0" smtClean="0"/>
              <a:t> can be treated as abstract </a:t>
            </a:r>
            <a:r>
              <a:rPr lang="en-US" dirty="0" err="1" smtClean="0"/>
              <a:t>labour</a:t>
            </a:r>
            <a:r>
              <a:rPr lang="en-US" dirty="0" smtClean="0"/>
              <a:t>. </a:t>
            </a:r>
          </a:p>
          <a:p>
            <a:endParaRPr lang="en-US" dirty="0" smtClean="0"/>
          </a:p>
          <a:p>
            <a:endParaRPr lang="en-US" dirty="0"/>
          </a:p>
        </p:txBody>
      </p:sp>
      <p:graphicFrame>
        <p:nvGraphicFramePr>
          <p:cNvPr id="4" name="Table 3"/>
          <p:cNvGraphicFramePr>
            <a:graphicFrameLocks noGrp="1"/>
          </p:cNvGraphicFramePr>
          <p:nvPr/>
        </p:nvGraphicFramePr>
        <p:xfrm>
          <a:off x="1733176" y="3520440"/>
          <a:ext cx="6096000" cy="21234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Useful </a:t>
                      </a:r>
                      <a:r>
                        <a:rPr lang="en-US" dirty="0" err="1" smtClean="0"/>
                        <a:t>Labour</a:t>
                      </a:r>
                      <a:endParaRPr lang="en-US" dirty="0"/>
                    </a:p>
                  </a:txBody>
                  <a:tcPr/>
                </a:tc>
                <a:tc>
                  <a:txBody>
                    <a:bodyPr/>
                    <a:lstStyle/>
                    <a:p>
                      <a:r>
                        <a:rPr lang="en-US" dirty="0" smtClean="0"/>
                        <a:t>Abstract </a:t>
                      </a:r>
                      <a:r>
                        <a:rPr lang="en-US" dirty="0" err="1" smtClean="0"/>
                        <a:t>Labour</a:t>
                      </a:r>
                      <a:endParaRPr lang="en-US" dirty="0"/>
                    </a:p>
                  </a:txBody>
                  <a:tcPr/>
                </a:tc>
              </a:tr>
              <a:tr h="370840">
                <a:tc>
                  <a:txBody>
                    <a:bodyPr/>
                    <a:lstStyle/>
                    <a:p>
                      <a:r>
                        <a:rPr lang="en-US" dirty="0" smtClean="0"/>
                        <a:t>Work </a:t>
                      </a:r>
                      <a:r>
                        <a:rPr lang="en-US" dirty="0" err="1" smtClean="0"/>
                        <a:t>activites</a:t>
                      </a:r>
                      <a:r>
                        <a:rPr lang="en-US" dirty="0" smtClean="0"/>
                        <a:t> as they really are with unique material qualities</a:t>
                      </a:r>
                      <a:endParaRPr lang="en-US" dirty="0"/>
                    </a:p>
                  </a:txBody>
                  <a:tcPr/>
                </a:tc>
                <a:tc>
                  <a:txBody>
                    <a:bodyPr/>
                    <a:lstStyle/>
                    <a:p>
                      <a:r>
                        <a:rPr lang="en-US" dirty="0" smtClean="0"/>
                        <a:t>Work activities</a:t>
                      </a:r>
                      <a:r>
                        <a:rPr lang="en-US" baseline="0" dirty="0" smtClean="0"/>
                        <a:t> treated as if they had no distinguishing qualities</a:t>
                      </a:r>
                      <a:endParaRPr lang="en-US" dirty="0"/>
                    </a:p>
                  </a:txBody>
                  <a:tcPr/>
                </a:tc>
              </a:tr>
              <a:tr h="370840">
                <a:tc>
                  <a:txBody>
                    <a:bodyPr/>
                    <a:lstStyle/>
                    <a:p>
                      <a:r>
                        <a:rPr lang="en-US" dirty="0" smtClean="0"/>
                        <a:t>Embodied</a:t>
                      </a:r>
                      <a:r>
                        <a:rPr lang="en-US" baseline="0" dirty="0" smtClean="0"/>
                        <a:t> in use-value</a:t>
                      </a:r>
                      <a:endParaRPr lang="en-US" dirty="0"/>
                    </a:p>
                  </a:txBody>
                  <a:tcPr/>
                </a:tc>
                <a:tc>
                  <a:txBody>
                    <a:bodyPr/>
                    <a:lstStyle/>
                    <a:p>
                      <a:r>
                        <a:rPr lang="en-US" dirty="0" smtClean="0"/>
                        <a:t>Embodied in value</a:t>
                      </a:r>
                      <a:endParaRPr lang="en-US" dirty="0"/>
                    </a:p>
                  </a:txBody>
                  <a:tcPr/>
                </a:tc>
              </a:tr>
              <a:tr h="370840">
                <a:tc>
                  <a:txBody>
                    <a:bodyPr/>
                    <a:lstStyle/>
                    <a:p>
                      <a:endParaRPr lang="en-US"/>
                    </a:p>
                  </a:txBody>
                  <a:tcPr/>
                </a:tc>
                <a:tc>
                  <a:txBody>
                    <a:bodyPr/>
                    <a:lstStyle/>
                    <a:p>
                      <a:endParaRPr lang="en-US" dirty="0"/>
                    </a:p>
                  </a:txBody>
                  <a:tcPr/>
                </a:tc>
              </a:tr>
              <a:tr h="370840">
                <a:tc>
                  <a:txBody>
                    <a:bodyPr/>
                    <a:lstStyle/>
                    <a:p>
                      <a:endParaRPr lang="en-US"/>
                    </a:p>
                  </a:txBody>
                  <a:tcPr/>
                </a:tc>
                <a:tc>
                  <a:txBody>
                    <a:bodyPr/>
                    <a:lstStyle/>
                    <a:p>
                      <a:endParaRPr lang="en-US" dirty="0"/>
                    </a:p>
                  </a:txBody>
                  <a:tcPr/>
                </a:tc>
              </a:tr>
            </a:tbl>
          </a:graphicData>
        </a:graphic>
      </p:graphicFrame>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Alienation of Useful </a:t>
            </a:r>
            <a:r>
              <a:rPr lang="en-US" dirty="0" err="1" smtClean="0"/>
              <a:t>Labour</a:t>
            </a:r>
            <a:endParaRPr lang="en-US" dirty="0"/>
          </a:p>
        </p:txBody>
      </p:sp>
      <p:sp>
        <p:nvSpPr>
          <p:cNvPr id="3" name="Content Placeholder 2"/>
          <p:cNvSpPr>
            <a:spLocks noGrp="1"/>
          </p:cNvSpPr>
          <p:nvPr>
            <p:ph sz="quarter" idx="1"/>
          </p:nvPr>
        </p:nvSpPr>
        <p:spPr/>
        <p:txBody>
          <a:bodyPr/>
          <a:lstStyle/>
          <a:p>
            <a:r>
              <a:rPr lang="en-US" dirty="0" smtClean="0"/>
              <a:t>Socially Standard </a:t>
            </a:r>
            <a:r>
              <a:rPr lang="en-US" dirty="0" err="1" smtClean="0"/>
              <a:t>labour</a:t>
            </a:r>
            <a:r>
              <a:rPr lang="en-US" dirty="0" smtClean="0"/>
              <a:t> – abstract </a:t>
            </a:r>
            <a:r>
              <a:rPr lang="en-US" dirty="0" err="1" smtClean="0"/>
              <a:t>labour</a:t>
            </a:r>
            <a:r>
              <a:rPr lang="en-US" dirty="0" smtClean="0"/>
              <a:t> – needed to produce. </a:t>
            </a:r>
          </a:p>
          <a:p>
            <a:pPr lvl="1"/>
            <a:r>
              <a:rPr lang="en-US" dirty="0" smtClean="0"/>
              <a:t>E.g. the power loom when introduced into England halved the time to produce cloth, thus the standard </a:t>
            </a:r>
            <a:r>
              <a:rPr lang="en-US" dirty="0" err="1" smtClean="0"/>
              <a:t>labour</a:t>
            </a:r>
            <a:r>
              <a:rPr lang="en-US" dirty="0" smtClean="0"/>
              <a:t> value was halved. </a:t>
            </a:r>
          </a:p>
          <a:p>
            <a:pPr lvl="1"/>
            <a:r>
              <a:rPr lang="en-US" dirty="0" smtClean="0"/>
              <a:t>“Equal </a:t>
            </a:r>
            <a:r>
              <a:rPr lang="en-US" dirty="0" err="1" smtClean="0"/>
              <a:t>labour</a:t>
            </a:r>
            <a:r>
              <a:rPr lang="en-US" dirty="0" smtClean="0"/>
              <a:t>” is not real material </a:t>
            </a:r>
            <a:r>
              <a:rPr lang="en-US" dirty="0" err="1" smtClean="0"/>
              <a:t>labour</a:t>
            </a:r>
            <a:r>
              <a:rPr lang="en-US" dirty="0" smtClean="0"/>
              <a:t> but” socially abstract </a:t>
            </a:r>
            <a:r>
              <a:rPr lang="en-US" dirty="0" err="1" smtClean="0"/>
              <a:t>labour</a:t>
            </a:r>
            <a:r>
              <a:rPr lang="en-US" dirty="0" smtClean="0"/>
              <a:t>”</a:t>
            </a:r>
          </a:p>
          <a:p>
            <a:r>
              <a:rPr lang="en-US" dirty="0" smtClean="0"/>
              <a:t>Alienation</a:t>
            </a:r>
          </a:p>
          <a:p>
            <a:pPr lvl="1"/>
            <a:r>
              <a:rPr lang="en-US" dirty="0" err="1" smtClean="0"/>
              <a:t>Exhange</a:t>
            </a:r>
            <a:r>
              <a:rPr lang="en-US" dirty="0" smtClean="0"/>
              <a:t> is an act of human relations</a:t>
            </a:r>
          </a:p>
          <a:p>
            <a:pPr lvl="1"/>
            <a:r>
              <a:rPr lang="en-US" dirty="0" smtClean="0"/>
              <a:t>Can never find the </a:t>
            </a:r>
            <a:r>
              <a:rPr lang="en-US" dirty="0" err="1" smtClean="0"/>
              <a:t>labour</a:t>
            </a:r>
            <a:r>
              <a:rPr lang="en-US" dirty="0" smtClean="0"/>
              <a:t> that is in the commodities.</a:t>
            </a:r>
            <a:endParaRPr lang="en-US" dirty="0"/>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Money &amp; the Growth of Capitalism</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Commodities are use-</a:t>
            </a:r>
            <a:r>
              <a:rPr lang="en-US" dirty="0" smtClean="0"/>
              <a:t>v</a:t>
            </a:r>
            <a:r>
              <a:rPr lang="en-US" dirty="0" smtClean="0"/>
              <a:t>alues produced for exchange</a:t>
            </a:r>
          </a:p>
          <a:p>
            <a:r>
              <a:rPr lang="en-US" dirty="0" smtClean="0"/>
              <a:t>Money is the universal commodity</a:t>
            </a:r>
          </a:p>
          <a:p>
            <a:pPr lvl="1"/>
            <a:r>
              <a:rPr lang="en-US" dirty="0" smtClean="0"/>
              <a:t>Marx: Money is the standard measure of the values of all commodities.  It emerges as the universe of commodities grows, with the growth of capitalism.</a:t>
            </a:r>
          </a:p>
          <a:p>
            <a:pPr lvl="1"/>
            <a:r>
              <a:rPr lang="en-US" dirty="0" smtClean="0"/>
              <a:t>In a trading society this is guesswork</a:t>
            </a:r>
          </a:p>
          <a:p>
            <a:pPr lvl="1"/>
            <a:r>
              <a:rPr lang="en-US" dirty="0" smtClean="0"/>
              <a:t>As more and more commodities are exchanged, value relationships increase and can become more </a:t>
            </a:r>
            <a:r>
              <a:rPr lang="en-US" dirty="0" err="1" smtClean="0"/>
              <a:t>standardised</a:t>
            </a:r>
            <a:endParaRPr lang="en-US" dirty="0" smtClean="0"/>
          </a:p>
          <a:p>
            <a:pPr lvl="2"/>
            <a:r>
              <a:rPr lang="en-US" dirty="0" smtClean="0"/>
              <a:t>One coat = 20 meters of linen = 10 kilos of tea = 40 kilos of coffee = 20 </a:t>
            </a:r>
            <a:r>
              <a:rPr lang="en-US" dirty="0" err="1" smtClean="0"/>
              <a:t>grammes</a:t>
            </a:r>
            <a:r>
              <a:rPr lang="en-US" dirty="0" smtClean="0"/>
              <a:t> of gold</a:t>
            </a:r>
          </a:p>
          <a:p>
            <a:r>
              <a:rPr lang="en-US" dirty="0" smtClean="0"/>
              <a:t>Capital is money invested to produce more money</a:t>
            </a:r>
          </a:p>
          <a:p>
            <a:r>
              <a:rPr lang="en-US" dirty="0" smtClean="0"/>
              <a:t>Finally a system of commodity production arises in which the relative values of the different commodities are systematically fixed. </a:t>
            </a:r>
            <a:endParaRPr lang="en-US" dirty="0"/>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 Standard</a:t>
            </a:r>
            <a:endParaRPr lang="en-US" dirty="0"/>
          </a:p>
        </p:txBody>
      </p:sp>
      <p:sp>
        <p:nvSpPr>
          <p:cNvPr id="3" name="Content Placeholder 2"/>
          <p:cNvSpPr>
            <a:spLocks noGrp="1"/>
          </p:cNvSpPr>
          <p:nvPr>
            <p:ph sz="quarter" idx="1"/>
          </p:nvPr>
        </p:nvSpPr>
        <p:spPr/>
        <p:txBody>
          <a:bodyPr/>
          <a:lstStyle/>
          <a:p>
            <a:r>
              <a:rPr lang="en-US" dirty="0" smtClean="0"/>
              <a:t>Gold became the standard with paper representing it.</a:t>
            </a:r>
          </a:p>
          <a:p>
            <a:r>
              <a:rPr lang="en-US" dirty="0" smtClean="0"/>
              <a:t>Then the US made its $ the standard</a:t>
            </a:r>
          </a:p>
          <a:p>
            <a:r>
              <a:rPr lang="en-US" dirty="0" smtClean="0"/>
              <a:t>With an eventually collapsing US$ a global unit will be called for. </a:t>
            </a:r>
            <a:endParaRPr lang="en-US" dirty="0"/>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Second Crux of Marx’ Analysis: The Accumulation of Capital</a:t>
            </a:r>
            <a:endParaRPr lang="en-US" dirty="0"/>
          </a:p>
        </p:txBody>
      </p:sp>
      <p:sp>
        <p:nvSpPr>
          <p:cNvPr id="3" name="Content Placeholder 2"/>
          <p:cNvSpPr>
            <a:spLocks noGrp="1"/>
          </p:cNvSpPr>
          <p:nvPr>
            <p:ph sz="quarter" idx="1"/>
          </p:nvPr>
        </p:nvSpPr>
        <p:spPr/>
        <p:txBody>
          <a:bodyPr/>
          <a:lstStyle/>
          <a:p>
            <a:r>
              <a:rPr lang="en-US" dirty="0" smtClean="0"/>
              <a:t>When we speak of capitalism we speak not just of money but of money gain, of money invested as capital to generate profit. </a:t>
            </a:r>
          </a:p>
          <a:p>
            <a:r>
              <a:rPr lang="en-US" dirty="0" smtClean="0"/>
              <a:t>Where does the surplus value come from to increase that money?</a:t>
            </a:r>
          </a:p>
          <a:p>
            <a:pPr lvl="1"/>
            <a:r>
              <a:rPr lang="en-US" dirty="0" smtClean="0"/>
              <a:t>The self employed or employed direct producers sell in order to buy: (the tailor (sells the ability to make coats), the owner of the tailors shop (sells to buy linen)  C-M-C</a:t>
            </a:r>
          </a:p>
          <a:p>
            <a:pPr lvl="1"/>
            <a:r>
              <a:rPr lang="en-US" dirty="0" smtClean="0"/>
              <a:t>The Capitalist (</a:t>
            </a:r>
            <a:r>
              <a:rPr lang="en-US" dirty="0" err="1" smtClean="0"/>
              <a:t>Mr</a:t>
            </a:r>
            <a:r>
              <a:rPr lang="en-US" dirty="0" smtClean="0"/>
              <a:t> Moneybags) buys in order to sell.  M-C-M</a:t>
            </a:r>
          </a:p>
          <a:p>
            <a:pPr lvl="1"/>
            <a:endParaRPr lang="en-US" dirty="0" smtClean="0"/>
          </a:p>
          <a:p>
            <a:pPr lvl="1"/>
            <a:r>
              <a:rPr lang="en-US" dirty="0" smtClean="0"/>
              <a:t>“More money for less” – that is his motto</a:t>
            </a:r>
            <a:endParaRPr lang="en-US" dirty="0"/>
          </a:p>
        </p:txBody>
      </p: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M-C-M’</a:t>
            </a:r>
            <a:endParaRPr lang="en-US" dirty="0"/>
          </a:p>
        </p:txBody>
      </p:sp>
      <p:sp>
        <p:nvSpPr>
          <p:cNvPr id="3" name="Content Placeholder 2"/>
          <p:cNvSpPr>
            <a:spLocks noGrp="1"/>
          </p:cNvSpPr>
          <p:nvPr>
            <p:ph sz="quarter" idx="1"/>
          </p:nvPr>
        </p:nvSpPr>
        <p:spPr/>
        <p:txBody>
          <a:bodyPr>
            <a:normAutofit/>
          </a:bodyPr>
          <a:lstStyle/>
          <a:p>
            <a:r>
              <a:rPr lang="en-US" dirty="0" smtClean="0"/>
              <a:t>But to the original M is added some surplus value, some profit: </a:t>
            </a:r>
          </a:p>
          <a:p>
            <a:pPr lvl="1"/>
            <a:r>
              <a:rPr lang="en-US" dirty="0" smtClean="0"/>
              <a:t>Interest – pays off the interest on the </a:t>
            </a:r>
            <a:r>
              <a:rPr lang="en-US" dirty="0" err="1" smtClean="0"/>
              <a:t>orignal</a:t>
            </a:r>
            <a:r>
              <a:rPr lang="en-US" dirty="0" smtClean="0"/>
              <a:t> money, since some of it is likely borrowed</a:t>
            </a:r>
          </a:p>
          <a:p>
            <a:pPr lvl="1"/>
            <a:r>
              <a:rPr lang="en-US" dirty="0" smtClean="0"/>
              <a:t>Rent –of land or equipment </a:t>
            </a:r>
          </a:p>
          <a:p>
            <a:pPr lvl="1"/>
            <a:r>
              <a:rPr lang="en-US" dirty="0" smtClean="0"/>
              <a:t>Profit – after interest and rent</a:t>
            </a:r>
          </a:p>
          <a:p>
            <a:pPr lvl="1"/>
            <a:endParaRPr lang="en-US" dirty="0" smtClean="0"/>
          </a:p>
          <a:p>
            <a:r>
              <a:rPr lang="en-US" dirty="0" smtClean="0"/>
              <a:t>Marx: Capital accumulation is the defining principle of capitalism, the economic goal</a:t>
            </a:r>
          </a:p>
          <a:p>
            <a:pPr lvl="1"/>
            <a:r>
              <a:rPr lang="en-US" dirty="0" smtClean="0"/>
              <a:t>Buy cheap , sell dear</a:t>
            </a:r>
          </a:p>
        </p:txBody>
      </p: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Labour</a:t>
            </a:r>
            <a:r>
              <a:rPr lang="en-US" dirty="0" smtClean="0"/>
              <a:t>-Power</a:t>
            </a:r>
            <a:endParaRPr lang="en-US" dirty="0"/>
          </a:p>
        </p:txBody>
      </p:sp>
      <p:sp>
        <p:nvSpPr>
          <p:cNvPr id="3" name="Content Placeholder 2"/>
          <p:cNvSpPr>
            <a:spLocks noGrp="1"/>
          </p:cNvSpPr>
          <p:nvPr>
            <p:ph sz="quarter" idx="1"/>
          </p:nvPr>
        </p:nvSpPr>
        <p:spPr/>
        <p:txBody>
          <a:bodyPr/>
          <a:lstStyle/>
          <a:p>
            <a:pPr marL="274320" lvl="1" indent="-274320">
              <a:spcBef>
                <a:spcPts val="580"/>
              </a:spcBef>
              <a:buClr>
                <a:schemeClr val="accent1"/>
              </a:buClr>
            </a:pPr>
            <a:r>
              <a:rPr lang="en-US" dirty="0" smtClean="0"/>
              <a:t>But between buying and selling there must be a process of production, of value added.</a:t>
            </a:r>
            <a:endParaRPr lang="en-US" dirty="0" smtClean="0"/>
          </a:p>
          <a:p>
            <a:r>
              <a:rPr lang="en-US" dirty="0" smtClean="0"/>
              <a:t>Where to get that extra value, what can produce this surplus value?</a:t>
            </a:r>
          </a:p>
          <a:p>
            <a:r>
              <a:rPr lang="en-US" dirty="0" smtClean="0"/>
              <a:t>Human </a:t>
            </a:r>
            <a:r>
              <a:rPr lang="en-US" dirty="0" err="1" smtClean="0"/>
              <a:t>labour</a:t>
            </a:r>
            <a:r>
              <a:rPr lang="en-US" dirty="0" smtClean="0"/>
              <a:t>-power, the super-commodity – the free worker available on the market as the seller of </a:t>
            </a:r>
            <a:r>
              <a:rPr lang="en-US" dirty="0" err="1" smtClean="0"/>
              <a:t>labour</a:t>
            </a:r>
            <a:r>
              <a:rPr lang="en-US" dirty="0" smtClean="0"/>
              <a:t> – power</a:t>
            </a:r>
          </a:p>
          <a:p>
            <a:r>
              <a:rPr lang="en-US" dirty="0" smtClean="0"/>
              <a:t>Here Marx analyses European and particularly British history (though we can </a:t>
            </a:r>
            <a:r>
              <a:rPr lang="en-US" dirty="0" err="1" smtClean="0"/>
              <a:t>aply</a:t>
            </a:r>
            <a:r>
              <a:rPr lang="en-US" dirty="0" smtClean="0"/>
              <a:t> this to the excess free </a:t>
            </a:r>
            <a:r>
              <a:rPr lang="en-US" dirty="0" err="1" smtClean="0"/>
              <a:t>labour</a:t>
            </a:r>
            <a:r>
              <a:rPr lang="en-US" dirty="0" smtClean="0"/>
              <a:t> pouring into the slums as the rural peasant is </a:t>
            </a:r>
            <a:r>
              <a:rPr lang="en-US" dirty="0" err="1" smtClean="0"/>
              <a:t>disposessed</a:t>
            </a:r>
            <a:r>
              <a:rPr lang="en-US" dirty="0" smtClean="0"/>
              <a:t>. </a:t>
            </a:r>
            <a:endParaRPr lang="en-US" dirty="0"/>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Expropriation = Dispossession</a:t>
            </a:r>
            <a:endParaRPr lang="en-US" dirty="0"/>
          </a:p>
        </p:txBody>
      </p:sp>
      <p:sp>
        <p:nvSpPr>
          <p:cNvPr id="3" name="Content Placeholder 2"/>
          <p:cNvSpPr>
            <a:spLocks noGrp="1"/>
          </p:cNvSpPr>
          <p:nvPr>
            <p:ph sz="quarter" idx="1"/>
          </p:nvPr>
        </p:nvSpPr>
        <p:spPr/>
        <p:txBody>
          <a:bodyPr>
            <a:normAutofit/>
          </a:bodyPr>
          <a:lstStyle/>
          <a:p>
            <a:r>
              <a:rPr lang="en-US" dirty="0" smtClean="0"/>
              <a:t>Production is the combination of </a:t>
            </a:r>
          </a:p>
          <a:p>
            <a:r>
              <a:rPr lang="en-US" dirty="0" smtClean="0"/>
              <a:t>human resources=</a:t>
            </a:r>
            <a:r>
              <a:rPr lang="en-US" dirty="0" err="1" smtClean="0"/>
              <a:t>labour</a:t>
            </a:r>
            <a:r>
              <a:rPr lang="en-US" dirty="0" smtClean="0"/>
              <a:t>-power and </a:t>
            </a:r>
          </a:p>
          <a:p>
            <a:r>
              <a:rPr lang="en-US" dirty="0" smtClean="0"/>
              <a:t>production resources =  means of production</a:t>
            </a:r>
          </a:p>
          <a:p>
            <a:r>
              <a:rPr lang="en-US" dirty="0" smtClean="0"/>
              <a:t>When production is controlled by direct producers, </a:t>
            </a:r>
            <a:r>
              <a:rPr lang="en-US" dirty="0" err="1" smtClean="0"/>
              <a:t>labour</a:t>
            </a:r>
            <a:r>
              <a:rPr lang="en-US" dirty="0" smtClean="0"/>
              <a:t> power and and production combine organically leading to independence and self-sufficiency. </a:t>
            </a:r>
          </a:p>
          <a:p>
            <a:r>
              <a:rPr lang="en-US" i="1" dirty="0" smtClean="0"/>
              <a:t>But take away the land - the livestock - the energy resources, wrench the tools form the producers hands and what is left? An uprooted vagabond whose only possession is </a:t>
            </a:r>
            <a:r>
              <a:rPr lang="en-US" i="1" dirty="0" err="1" smtClean="0"/>
              <a:t>labour</a:t>
            </a:r>
            <a:r>
              <a:rPr lang="en-US" i="1" dirty="0" smtClean="0"/>
              <a:t>-power</a:t>
            </a:r>
            <a:endParaRPr lang="en-US" i="1" dirty="0"/>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owners of production to  the “for sale” proletariat </a:t>
            </a:r>
            <a:endParaRPr lang="en-US" dirty="0"/>
          </a:p>
        </p:txBody>
      </p:sp>
      <p:sp>
        <p:nvSpPr>
          <p:cNvPr id="3" name="Content Placeholder 2"/>
          <p:cNvSpPr>
            <a:spLocks noGrp="1"/>
          </p:cNvSpPr>
          <p:nvPr>
            <p:ph sz="quarter" idx="1"/>
          </p:nvPr>
        </p:nvSpPr>
        <p:spPr/>
        <p:txBody>
          <a:bodyPr>
            <a:normAutofit/>
          </a:bodyPr>
          <a:lstStyle/>
          <a:p>
            <a:r>
              <a:rPr lang="en-US" dirty="0" smtClean="0"/>
              <a:t>The former producer to survive must sell his or her </a:t>
            </a:r>
            <a:r>
              <a:rPr lang="en-US" dirty="0" err="1" smtClean="0"/>
              <a:t>labour</a:t>
            </a:r>
            <a:r>
              <a:rPr lang="en-US" dirty="0" smtClean="0"/>
              <a:t>-power, as a proletarian, abjectly dependent on the capitalist who now owns the means of production.    </a:t>
            </a:r>
          </a:p>
          <a:p>
            <a:r>
              <a:rPr lang="en-US" dirty="0" smtClean="0"/>
              <a:t>Though the proletarian does all the productive </a:t>
            </a:r>
            <a:r>
              <a:rPr lang="en-US" dirty="0" err="1" smtClean="0"/>
              <a:t>labour</a:t>
            </a:r>
            <a:r>
              <a:rPr lang="en-US" dirty="0" smtClean="0"/>
              <a:t>, the capitalist alone controls production – simply by owning the means of production, which allows him to buy and thus own the </a:t>
            </a:r>
            <a:r>
              <a:rPr lang="en-US" dirty="0" err="1" smtClean="0"/>
              <a:t>labour</a:t>
            </a:r>
            <a:r>
              <a:rPr lang="en-US" dirty="0" smtClean="0"/>
              <a:t>-power.</a:t>
            </a:r>
          </a:p>
          <a:p>
            <a:pPr>
              <a:buNone/>
            </a:pPr>
            <a:endParaRPr lang="en-US" dirty="0"/>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Historical Expropriation in England</a:t>
            </a:r>
            <a:endParaRPr lang="en-US" dirty="0"/>
          </a:p>
        </p:txBody>
      </p:sp>
      <p:sp>
        <p:nvSpPr>
          <p:cNvPr id="3" name="Content Placeholder 2"/>
          <p:cNvSpPr>
            <a:spLocks noGrp="1"/>
          </p:cNvSpPr>
          <p:nvPr>
            <p:ph sz="quarter" idx="1"/>
          </p:nvPr>
        </p:nvSpPr>
        <p:spPr>
          <a:xfrm>
            <a:off x="554735" y="1584008"/>
            <a:ext cx="8204235" cy="5273992"/>
          </a:xfrm>
        </p:spPr>
        <p:txBody>
          <a:bodyPr>
            <a:normAutofit fontScale="77500" lnSpcReduction="20000"/>
          </a:bodyPr>
          <a:lstStyle/>
          <a:p>
            <a:r>
              <a:rPr lang="en-US" dirty="0" smtClean="0"/>
              <a:t>Exploitation is the control of surplus </a:t>
            </a:r>
            <a:r>
              <a:rPr lang="en-US" dirty="0" err="1" smtClean="0"/>
              <a:t>labour</a:t>
            </a:r>
            <a:r>
              <a:rPr lang="en-US" dirty="0" smtClean="0"/>
              <a:t> by an armed oppressor class. </a:t>
            </a:r>
          </a:p>
          <a:p>
            <a:r>
              <a:rPr lang="en-US" dirty="0" smtClean="0"/>
              <a:t>By the end of the 14</a:t>
            </a:r>
            <a:r>
              <a:rPr lang="en-US" baseline="30000" dirty="0" smtClean="0"/>
              <a:t>th</a:t>
            </a:r>
            <a:r>
              <a:rPr lang="en-US" dirty="0" smtClean="0"/>
              <a:t> century English serfdom had practically disappeared as most were free peasants</a:t>
            </a:r>
          </a:p>
          <a:p>
            <a:r>
              <a:rPr lang="en-US" dirty="0" smtClean="0"/>
              <a:t>The King disempowered the nobles creating unemployed aides de camp.  The feudal Lords responded by forcibly </a:t>
            </a:r>
            <a:r>
              <a:rPr lang="en-US" dirty="0" err="1" smtClean="0"/>
              <a:t>siezing</a:t>
            </a:r>
            <a:r>
              <a:rPr lang="en-US" dirty="0" smtClean="0"/>
              <a:t> peasant holdings in order to magnify their power. </a:t>
            </a:r>
          </a:p>
          <a:p>
            <a:r>
              <a:rPr lang="en-US" dirty="0" smtClean="0"/>
              <a:t>They enclosed the common lands of sheep grazing in order to make money from wool in Flanders.</a:t>
            </a:r>
          </a:p>
          <a:p>
            <a:r>
              <a:rPr lang="en-US" dirty="0" smtClean="0"/>
              <a:t>The expropriation process continued with the theft of Catholic church lands (during the Protestant Revolution). Beggars, unemployed over 14 were flogged (Elizabethan law, 1542).  </a:t>
            </a:r>
          </a:p>
          <a:p>
            <a:r>
              <a:rPr lang="en-US" i="1" dirty="0" smtClean="0"/>
              <a:t>Thus were the farming folk of England expropriated, chased from their homes, turned into vagabonds, and then whipped, branded and tortured by grotesquely terroristic laws into accepting the discipline necessary for the system of wage </a:t>
            </a:r>
            <a:r>
              <a:rPr lang="en-US" i="1" dirty="0" err="1" smtClean="0"/>
              <a:t>labour</a:t>
            </a:r>
            <a:r>
              <a:rPr lang="en-US" i="1" dirty="0" smtClean="0"/>
              <a:t>.</a:t>
            </a:r>
          </a:p>
          <a:p>
            <a:r>
              <a:rPr lang="en-US" i="1" dirty="0" smtClean="0"/>
              <a:t>The discovery of gold and silver in America, the elimination, enslavement and entombment in mines of the original American population, the beginning of the conquest and plunder of India, and the conversion of Africa into a preserve for the commercial hunting of Black skins – these are the idyllic proceedings that </a:t>
            </a:r>
            <a:r>
              <a:rPr lang="en-US" i="1" dirty="0" err="1" smtClean="0"/>
              <a:t>characterised</a:t>
            </a:r>
            <a:r>
              <a:rPr lang="en-US" i="1" dirty="0" smtClean="0"/>
              <a:t> the dawn of production.</a:t>
            </a:r>
            <a:endParaRPr lang="en-US" i="1" dirty="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Perspective</a:t>
            </a:r>
            <a:endParaRPr lang="en-US" dirty="0"/>
          </a:p>
        </p:txBody>
      </p:sp>
      <p:sp>
        <p:nvSpPr>
          <p:cNvPr id="3" name="Content Placeholder 2"/>
          <p:cNvSpPr>
            <a:spLocks noGrp="1"/>
          </p:cNvSpPr>
          <p:nvPr>
            <p:ph sz="quarter" idx="1"/>
          </p:nvPr>
        </p:nvSpPr>
        <p:spPr/>
        <p:txBody>
          <a:bodyPr>
            <a:normAutofit/>
          </a:bodyPr>
          <a:lstStyle/>
          <a:p>
            <a:r>
              <a:rPr lang="en-US" dirty="0" smtClean="0"/>
              <a:t>During foundations of Economic Theory (born 1818 in Germany)</a:t>
            </a:r>
          </a:p>
          <a:p>
            <a:r>
              <a:rPr lang="en-US" dirty="0" smtClean="0"/>
              <a:t>Same period as David Ricardo’s </a:t>
            </a:r>
            <a:r>
              <a:rPr lang="en-US" i="1" dirty="0" smtClean="0"/>
              <a:t>The Principles of Economic Economy</a:t>
            </a:r>
          </a:p>
          <a:p>
            <a:r>
              <a:rPr lang="en-US" dirty="0" smtClean="0"/>
              <a:t>Middle of Industrial Revolution – where machines were making dramatic increases in factory production and could only be afforded by the rich. (Watt invented the steam engine in 1769).</a:t>
            </a:r>
          </a:p>
          <a:p>
            <a:r>
              <a:rPr lang="en-US" dirty="0" smtClean="0"/>
              <a:t>Doctorate in philosophy, then turned to </a:t>
            </a:r>
            <a:r>
              <a:rPr lang="en-US" dirty="0" smtClean="0"/>
              <a:t>revolutionary in an age of revolutionaries</a:t>
            </a:r>
          </a:p>
          <a:p>
            <a:endParaRPr lang="en-US"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Making of the Working Class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Surplus </a:t>
            </a:r>
            <a:r>
              <a:rPr lang="en-US" dirty="0" err="1" smtClean="0"/>
              <a:t>labour</a:t>
            </a:r>
            <a:r>
              <a:rPr lang="en-US" dirty="0" smtClean="0"/>
              <a:t> is extracted from the proletariat in the form of surplus </a:t>
            </a:r>
            <a:r>
              <a:rPr lang="en-US" dirty="0" err="1" smtClean="0"/>
              <a:t>labour</a:t>
            </a:r>
            <a:endParaRPr lang="en-US" dirty="0" smtClean="0"/>
          </a:p>
          <a:p>
            <a:r>
              <a:rPr lang="en-US" dirty="0" smtClean="0"/>
              <a:t>The </a:t>
            </a:r>
            <a:r>
              <a:rPr lang="en-US" dirty="0" err="1" smtClean="0"/>
              <a:t>immesne</a:t>
            </a:r>
            <a:r>
              <a:rPr lang="en-US" dirty="0" smtClean="0"/>
              <a:t> majority of the English population became proletarians (except </a:t>
            </a:r>
            <a:r>
              <a:rPr lang="en-US" dirty="0" err="1" smtClean="0"/>
              <a:t>thoose</a:t>
            </a:r>
            <a:r>
              <a:rPr lang="en-US" dirty="0" smtClean="0"/>
              <a:t> who fled to New Zealand, who set up a society of self-employed entrepreneurs…)</a:t>
            </a:r>
          </a:p>
          <a:p>
            <a:r>
              <a:rPr lang="en-US" i="1" dirty="0" smtClean="0"/>
              <a:t>“Now the silent compulsion of economic relations sets the seal on the domination of the capitalist over the worker.  Direct extra-economic force is still of course used, but only in exceptional cases.  In the ordinary run of things, workers can safely be left to the gentle mercy of production relations – to fears of joblessness, to hunger and need…”</a:t>
            </a:r>
            <a:endParaRPr lang="en-US" i="1" dirty="0" smtClean="0"/>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Alienation of </a:t>
            </a:r>
            <a:r>
              <a:rPr lang="en-US" dirty="0" err="1" smtClean="0"/>
              <a:t>Labour</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Because they possess no means of production, the workers have no option but to “freely” sell their </a:t>
            </a:r>
            <a:r>
              <a:rPr lang="en-US" dirty="0" err="1" smtClean="0"/>
              <a:t>labour</a:t>
            </a:r>
            <a:r>
              <a:rPr lang="en-US" dirty="0" smtClean="0"/>
              <a:t>-power.</a:t>
            </a:r>
          </a:p>
          <a:p>
            <a:r>
              <a:rPr lang="en-US" dirty="0" smtClean="0"/>
              <a:t>Differ from slaves</a:t>
            </a:r>
          </a:p>
          <a:p>
            <a:pPr lvl="1"/>
            <a:r>
              <a:rPr lang="en-US" dirty="0" smtClean="0"/>
              <a:t>Free to sell </a:t>
            </a:r>
            <a:r>
              <a:rPr lang="en-US" dirty="0" err="1" smtClean="0"/>
              <a:t>labour</a:t>
            </a:r>
            <a:endParaRPr lang="en-US" dirty="0" smtClean="0"/>
          </a:p>
          <a:p>
            <a:pPr lvl="1"/>
            <a:r>
              <a:rPr lang="en-US" dirty="0" smtClean="0"/>
              <a:t>Free to starve – can choose to be unemployed!!</a:t>
            </a:r>
          </a:p>
          <a:p>
            <a:pPr lvl="1"/>
            <a:r>
              <a:rPr lang="en-US" dirty="0" smtClean="0"/>
              <a:t>Free of the means of production</a:t>
            </a:r>
          </a:p>
          <a:p>
            <a:pPr lvl="1"/>
            <a:endParaRPr lang="en-US" dirty="0" smtClean="0"/>
          </a:p>
          <a:p>
            <a:pPr lvl="1"/>
            <a:r>
              <a:rPr lang="en-US" dirty="0" smtClean="0"/>
              <a:t>The worker loses all control over what is produced and how, and the methods of </a:t>
            </a:r>
            <a:r>
              <a:rPr lang="en-US" dirty="0" err="1" smtClean="0"/>
              <a:t>labour</a:t>
            </a:r>
            <a:r>
              <a:rPr lang="en-US" dirty="0" smtClean="0"/>
              <a:t> – these are the questions the capitalist only may answer</a:t>
            </a:r>
          </a:p>
          <a:p>
            <a:pPr lvl="1"/>
            <a:r>
              <a:rPr lang="en-US" dirty="0" smtClean="0"/>
              <a:t>The motives of the workers are entirely discounted in production for the profit motive. </a:t>
            </a:r>
          </a:p>
          <a:p>
            <a:pPr lvl="1"/>
            <a:r>
              <a:rPr lang="en-US" dirty="0" smtClean="0"/>
              <a:t>Resisting Moneybags is possible </a:t>
            </a:r>
            <a:r>
              <a:rPr lang="en-US" dirty="0" err="1" smtClean="0"/>
              <a:t>buyt</a:t>
            </a:r>
            <a:r>
              <a:rPr lang="en-US" dirty="0" smtClean="0"/>
              <a:t> difficult for one who is dependent.  And Moneybags has the law on his side.  After all he buys your </a:t>
            </a:r>
            <a:r>
              <a:rPr lang="en-US" dirty="0" err="1" smtClean="0"/>
              <a:t>labour</a:t>
            </a:r>
            <a:r>
              <a:rPr lang="en-US" dirty="0" smtClean="0"/>
              <a:t>. </a:t>
            </a:r>
            <a:endParaRPr lang="en-US" dirty="0"/>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Marx Breakthrough 3: Surplus value = variable capital = proletariat</a:t>
            </a:r>
            <a:endParaRPr lang="en-US" dirty="0"/>
          </a:p>
        </p:txBody>
      </p:sp>
      <p:sp>
        <p:nvSpPr>
          <p:cNvPr id="3" name="Content Placeholder 2"/>
          <p:cNvSpPr>
            <a:spLocks noGrp="1"/>
          </p:cNvSpPr>
          <p:nvPr>
            <p:ph sz="quarter" idx="1"/>
          </p:nvPr>
        </p:nvSpPr>
        <p:spPr>
          <a:xfrm>
            <a:off x="914400" y="1447799"/>
            <a:ext cx="7772400" cy="5171141"/>
          </a:xfrm>
        </p:spPr>
        <p:txBody>
          <a:bodyPr>
            <a:normAutofit fontScale="92500" lnSpcReduction="10000"/>
          </a:bodyPr>
          <a:lstStyle/>
          <a:p>
            <a:r>
              <a:rPr lang="en-US" dirty="0" smtClean="0"/>
              <a:t>Alienation of </a:t>
            </a:r>
            <a:r>
              <a:rPr lang="en-US" dirty="0" err="1" smtClean="0"/>
              <a:t>labour</a:t>
            </a:r>
            <a:r>
              <a:rPr lang="en-US" dirty="0" smtClean="0"/>
              <a:t> is the prerequisite for exploitation of </a:t>
            </a:r>
            <a:r>
              <a:rPr lang="en-US" dirty="0" err="1" smtClean="0"/>
              <a:t>labour</a:t>
            </a:r>
            <a:r>
              <a:rPr lang="en-US" dirty="0" smtClean="0"/>
              <a:t>. </a:t>
            </a:r>
          </a:p>
          <a:p>
            <a:r>
              <a:rPr lang="en-US" dirty="0" err="1" smtClean="0"/>
              <a:t>Overcharingfor</a:t>
            </a:r>
            <a:r>
              <a:rPr lang="en-US" dirty="0" smtClean="0"/>
              <a:t> commodities does not create surplus value: exploiting the working class does. </a:t>
            </a:r>
          </a:p>
          <a:p>
            <a:r>
              <a:rPr lang="en-US" dirty="0" smtClean="0"/>
              <a:t>The value of </a:t>
            </a:r>
            <a:r>
              <a:rPr lang="en-US" dirty="0" err="1" smtClean="0"/>
              <a:t>labour</a:t>
            </a:r>
            <a:r>
              <a:rPr lang="en-US" dirty="0" smtClean="0"/>
              <a:t> power &lt; the value of </a:t>
            </a:r>
            <a:r>
              <a:rPr lang="en-US" dirty="0" err="1" smtClean="0"/>
              <a:t>labour</a:t>
            </a:r>
            <a:r>
              <a:rPr lang="en-US" dirty="0" smtClean="0"/>
              <a:t> product </a:t>
            </a:r>
          </a:p>
          <a:p>
            <a:r>
              <a:rPr lang="en-US" dirty="0" smtClean="0"/>
              <a:t>This difference is the secret of surplus value</a:t>
            </a:r>
          </a:p>
          <a:p>
            <a:pPr lvl="1"/>
            <a:r>
              <a:rPr lang="en-US" dirty="0" smtClean="0"/>
              <a:t>Produce more in less time</a:t>
            </a:r>
          </a:p>
          <a:p>
            <a:pPr lvl="1"/>
            <a:r>
              <a:rPr lang="en-US" dirty="0" smtClean="0"/>
              <a:t>E.g. Recent Time article indicating some US businesses have become fifty times more productive over the last decade – </a:t>
            </a:r>
            <a:r>
              <a:rPr lang="en-US" dirty="0" err="1" smtClean="0"/>
              <a:t>indidcating</a:t>
            </a:r>
            <a:r>
              <a:rPr lang="en-US" dirty="0" smtClean="0"/>
              <a:t> the basic cause of massive unemployment increase is the increased efficiency of the US worker.  But not all workers can work at this level so many have become alienated from an increasingly educated requirement in the work context.</a:t>
            </a:r>
          </a:p>
          <a:p>
            <a:pPr lvl="1"/>
            <a:r>
              <a:rPr lang="en-US" dirty="0" smtClean="0"/>
              <a:t>The machines cost, so that is a constant factor, but the variable is the worker-power</a:t>
            </a:r>
            <a:endParaRPr lang="en-US" dirty="0"/>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Opposing the Exploitation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Only the workers </a:t>
            </a:r>
            <a:r>
              <a:rPr lang="en-US" dirty="0" err="1" smtClean="0"/>
              <a:t>organised</a:t>
            </a:r>
            <a:r>
              <a:rPr lang="en-US" dirty="0" smtClean="0"/>
              <a:t> for their own ends can resist this kind of process. </a:t>
            </a:r>
          </a:p>
          <a:p>
            <a:r>
              <a:rPr lang="en-US" dirty="0" smtClean="0"/>
              <a:t>When the working class is strong they can enforce a relatively higher standard of living.</a:t>
            </a:r>
          </a:p>
          <a:p>
            <a:r>
              <a:rPr lang="en-US" dirty="0" smtClean="0"/>
              <a:t>A </a:t>
            </a:r>
            <a:r>
              <a:rPr lang="en-US" dirty="0" err="1" smtClean="0"/>
              <a:t>serch</a:t>
            </a:r>
            <a:r>
              <a:rPr lang="en-US" dirty="0" smtClean="0"/>
              <a:t> for a </a:t>
            </a:r>
            <a:r>
              <a:rPr lang="en-US" dirty="0" err="1" smtClean="0"/>
              <a:t>abalance</a:t>
            </a:r>
            <a:r>
              <a:rPr lang="en-US" dirty="0" smtClean="0"/>
              <a:t> of power between </a:t>
            </a:r>
            <a:r>
              <a:rPr lang="en-US" dirty="0" err="1" smtClean="0"/>
              <a:t>capitla</a:t>
            </a:r>
            <a:r>
              <a:rPr lang="en-US" dirty="0" smtClean="0"/>
              <a:t> and </a:t>
            </a:r>
            <a:r>
              <a:rPr lang="en-US" dirty="0" err="1" smtClean="0"/>
              <a:t>labour</a:t>
            </a:r>
            <a:endParaRPr lang="en-US" dirty="0" smtClean="0"/>
          </a:p>
          <a:p>
            <a:r>
              <a:rPr lang="en-US" dirty="0" smtClean="0"/>
              <a:t>Forced to pay high wages in one place, Moneybags will relocate production elsewhere to secure cheap </a:t>
            </a:r>
            <a:r>
              <a:rPr lang="en-US" dirty="0" err="1" smtClean="0"/>
              <a:t>labour</a:t>
            </a:r>
            <a:r>
              <a:rPr lang="en-US" dirty="0" smtClean="0"/>
              <a:t>.</a:t>
            </a:r>
          </a:p>
          <a:p>
            <a:r>
              <a:rPr lang="en-US" dirty="0" smtClean="0"/>
              <a:t>Results in wars etc. when such assets are threatened.  Calls on the poor of their own country to combat the threatening insurgency.  Fear and dislike of eh foreign poor must be cultivated. </a:t>
            </a:r>
          </a:p>
          <a:p>
            <a:r>
              <a:rPr lang="en-US" dirty="0" smtClean="0"/>
              <a:t>Only a global alliance of workers can put a stop to predatory capitalism.</a:t>
            </a:r>
            <a:endParaRPr lang="en-US" dirty="0"/>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Abolition of Wage </a:t>
            </a:r>
            <a:r>
              <a:rPr lang="en-US" dirty="0" err="1" smtClean="0"/>
              <a:t>Labour</a:t>
            </a:r>
            <a:endParaRPr lang="en-US" dirty="0"/>
          </a:p>
        </p:txBody>
      </p:sp>
      <p:sp>
        <p:nvSpPr>
          <p:cNvPr id="3" name="Content Placeholder 2"/>
          <p:cNvSpPr>
            <a:spLocks noGrp="1"/>
          </p:cNvSpPr>
          <p:nvPr>
            <p:ph sz="quarter" idx="1"/>
          </p:nvPr>
        </p:nvSpPr>
        <p:spPr/>
        <p:txBody>
          <a:bodyPr>
            <a:normAutofit fontScale="92500"/>
          </a:bodyPr>
          <a:lstStyle/>
          <a:p>
            <a:r>
              <a:rPr lang="en-US" dirty="0" smtClean="0"/>
              <a:t>Why should workers not rule themselves? </a:t>
            </a:r>
          </a:p>
          <a:p>
            <a:r>
              <a:rPr lang="en-US" dirty="0" smtClean="0"/>
              <a:t>Work does not have to be a commodity with a particular exchange value</a:t>
            </a:r>
          </a:p>
          <a:p>
            <a:r>
              <a:rPr lang="en-US" dirty="0" smtClean="0"/>
              <a:t>Real working people may unite for democratic, </a:t>
            </a:r>
            <a:r>
              <a:rPr lang="en-US" dirty="0" err="1" smtClean="0"/>
              <a:t>nationless</a:t>
            </a:r>
            <a:r>
              <a:rPr lang="en-US" dirty="0" smtClean="0"/>
              <a:t>, sexually equal cooperative production for shared use = communism – producing for use not for exchange and profit.</a:t>
            </a:r>
          </a:p>
          <a:p>
            <a:r>
              <a:rPr lang="en-US" dirty="0" smtClean="0"/>
              <a:t>Abolition of the wages system, not just reforms or higher wages seeking a fair wage.  The search for a fair wage masks the underlying exploitation.</a:t>
            </a:r>
          </a:p>
          <a:p>
            <a:r>
              <a:rPr lang="en-US" dirty="0" smtClean="0"/>
              <a:t>In reality workers are not paid for their </a:t>
            </a:r>
            <a:r>
              <a:rPr lang="en-US" dirty="0" err="1" smtClean="0"/>
              <a:t>labour</a:t>
            </a:r>
            <a:r>
              <a:rPr lang="en-US" dirty="0" smtClean="0"/>
              <a:t> nor is there such a thing as a fair wage.  Capitalist production is based on exploitation  </a:t>
            </a:r>
            <a:endParaRPr lang="en-US" dirty="0"/>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Expropriators are Expropriated. </a:t>
            </a:r>
            <a:endParaRPr lang="en-US" dirty="0"/>
          </a:p>
        </p:txBody>
      </p:sp>
      <p:sp>
        <p:nvSpPr>
          <p:cNvPr id="3" name="Content Placeholder 2"/>
          <p:cNvSpPr>
            <a:spLocks noGrp="1"/>
          </p:cNvSpPr>
          <p:nvPr>
            <p:ph sz="quarter" idx="1"/>
          </p:nvPr>
        </p:nvSpPr>
        <p:spPr>
          <a:xfrm>
            <a:off x="914400" y="1447800"/>
            <a:ext cx="7772400" cy="5410200"/>
          </a:xfrm>
        </p:spPr>
        <p:txBody>
          <a:bodyPr>
            <a:normAutofit fontScale="92500" lnSpcReduction="20000"/>
          </a:bodyPr>
          <a:lstStyle/>
          <a:p>
            <a:r>
              <a:rPr lang="en-US" dirty="0" smtClean="0"/>
              <a:t>It is not natural for workers to be divorced from the means of production.  This has been the result of a long process of expropriation.  </a:t>
            </a:r>
          </a:p>
          <a:p>
            <a:r>
              <a:rPr lang="en-US" dirty="0" smtClean="0"/>
              <a:t>Without capital, - without bosses empowered by the possession of money to buy and control </a:t>
            </a:r>
            <a:r>
              <a:rPr lang="en-US" dirty="0" err="1" smtClean="0"/>
              <a:t>labour</a:t>
            </a:r>
            <a:r>
              <a:rPr lang="en-US" dirty="0" smtClean="0"/>
              <a:t> power – workers could be genuinely free.  </a:t>
            </a:r>
          </a:p>
          <a:p>
            <a:r>
              <a:rPr lang="en-US" dirty="0" smtClean="0"/>
              <a:t>It would be possible to combine </a:t>
            </a:r>
            <a:r>
              <a:rPr lang="en-US" dirty="0" err="1" smtClean="0"/>
              <a:t>labour</a:t>
            </a:r>
            <a:r>
              <a:rPr lang="en-US" dirty="0" smtClean="0"/>
              <a:t> power and the means of production </a:t>
            </a:r>
            <a:r>
              <a:rPr lang="en-US" i="1" dirty="0" smtClean="0"/>
              <a:t>organically</a:t>
            </a:r>
            <a:r>
              <a:rPr lang="en-US" dirty="0" smtClean="0"/>
              <a:t>, directly.</a:t>
            </a:r>
          </a:p>
          <a:p>
            <a:r>
              <a:rPr lang="en-US" smtClean="0"/>
              <a:t>Democracy between </a:t>
            </a:r>
            <a:r>
              <a:rPr lang="en-US" dirty="0" smtClean="0"/>
              <a:t>workers rather than the tyranny of capital over workers would become possible. </a:t>
            </a:r>
          </a:p>
          <a:p>
            <a:r>
              <a:rPr lang="en-US" dirty="0" smtClean="0"/>
              <a:t>This requires the self – organization of the working class for the revolutionary overthrow of capitalism – for an end of commodity production – for the defeat of imperialism and the capitalist state – for the creation of anew and truly free system.</a:t>
            </a:r>
          </a:p>
          <a:p>
            <a:r>
              <a:rPr lang="en-US" dirty="0" smtClean="0"/>
              <a:t>A global struggle.   </a:t>
            </a:r>
            <a:endParaRPr lang="en-US" dirty="0"/>
          </a:p>
        </p:txBody>
      </p:sp>
    </p:spTree>
  </p:cSld>
  <p:clrMapOvr>
    <a:masterClrMapping/>
  </p:clrMapOvr>
  <p:transition spd="slow">
    <p:fad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sz="quarter" idx="1"/>
          </p:nvPr>
        </p:nvSpPr>
        <p:spPr/>
        <p:txBody>
          <a:bodyPr/>
          <a:lstStyle/>
          <a:p>
            <a:pPr>
              <a:buNone/>
            </a:pPr>
            <a:endParaRPr lang="en-US" dirty="0" smtClean="0"/>
          </a:p>
          <a:p>
            <a:r>
              <a:rPr lang="en-US" dirty="0" smtClean="0"/>
              <a:t>Marx, Karl &amp; Friedrich Engels. (1867). Das </a:t>
            </a:r>
            <a:r>
              <a:rPr lang="en-US" dirty="0" err="1" smtClean="0"/>
              <a:t>Kapital</a:t>
            </a:r>
            <a:r>
              <a:rPr lang="en-US" dirty="0" smtClean="0"/>
              <a:t>: A Critique of Political Economy.  (99c on Kindle).</a:t>
            </a:r>
          </a:p>
          <a:p>
            <a:r>
              <a:rPr lang="en-US" dirty="0" smtClean="0"/>
              <a:t>Marx, Karl &amp; Friedrich </a:t>
            </a:r>
            <a:r>
              <a:rPr lang="en-US" dirty="0" smtClean="0"/>
              <a:t>Engels. (2008)</a:t>
            </a:r>
            <a:r>
              <a:rPr lang="en-US" i="1" dirty="0" smtClean="0"/>
              <a:t> Communist Manifesto</a:t>
            </a:r>
            <a:r>
              <a:rPr lang="en-US" dirty="0" smtClean="0"/>
              <a:t>. Wordsworth </a:t>
            </a:r>
            <a:r>
              <a:rPr lang="en-US" dirty="0" smtClean="0"/>
              <a:t>Classics of World </a:t>
            </a:r>
            <a:r>
              <a:rPr lang="en-US" dirty="0" smtClean="0"/>
              <a:t>Literature. Free on Kindle.</a:t>
            </a:r>
          </a:p>
          <a:p>
            <a:endParaRPr lang="en-US"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perspective (Cont) </a:t>
            </a:r>
            <a:endParaRPr lang="en-US" dirty="0"/>
          </a:p>
        </p:txBody>
      </p:sp>
      <p:sp>
        <p:nvSpPr>
          <p:cNvPr id="3" name="Content Placeholder 2"/>
          <p:cNvSpPr>
            <a:spLocks noGrp="1"/>
          </p:cNvSpPr>
          <p:nvPr>
            <p:ph sz="quarter" idx="1"/>
          </p:nvPr>
        </p:nvSpPr>
        <p:spPr/>
        <p:txBody>
          <a:bodyPr/>
          <a:lstStyle/>
          <a:p>
            <a:r>
              <a:rPr lang="en-US" dirty="0" smtClean="0"/>
              <a:t>Kicked out of Germany, then France</a:t>
            </a:r>
          </a:p>
          <a:p>
            <a:r>
              <a:rPr lang="en-US" dirty="0" smtClean="0"/>
              <a:t>Ended in England</a:t>
            </a:r>
          </a:p>
          <a:p>
            <a:r>
              <a:rPr lang="en-US" dirty="0" smtClean="0"/>
              <a:t>Moved on from Revolution, as it did not catch on apart from the foreigners, and </a:t>
            </a:r>
            <a:r>
              <a:rPr lang="en-US" dirty="0" err="1" smtClean="0"/>
              <a:t>focussed</a:t>
            </a:r>
            <a:r>
              <a:rPr lang="en-US" dirty="0" smtClean="0"/>
              <a:t> on his journalism</a:t>
            </a:r>
          </a:p>
          <a:p>
            <a:r>
              <a:rPr lang="en-US" dirty="0" smtClean="0"/>
              <a:t>Worked with Engels in this, son of a capitalist. </a:t>
            </a:r>
          </a:p>
          <a:p>
            <a:endParaRPr lang="en-US" dirty="0" smtClean="0"/>
          </a:p>
          <a:p>
            <a:r>
              <a:rPr lang="en-US" dirty="0" smtClean="0"/>
              <a:t>Thus a mixture of high level analysis and the </a:t>
            </a:r>
            <a:r>
              <a:rPr lang="en-US" dirty="0" err="1" smtClean="0"/>
              <a:t>bitternesses</a:t>
            </a:r>
            <a:r>
              <a:rPr lang="en-US" dirty="0" smtClean="0"/>
              <a:t> of a revolutionary. </a:t>
            </a:r>
            <a:endParaRPr lang="en-US" dirty="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Central Conviction</a:t>
            </a:r>
            <a:endParaRPr lang="en-US" dirty="0"/>
          </a:p>
        </p:txBody>
      </p:sp>
      <p:sp>
        <p:nvSpPr>
          <p:cNvPr id="3" name="Content Placeholder 2"/>
          <p:cNvSpPr>
            <a:spLocks noGrp="1"/>
          </p:cNvSpPr>
          <p:nvPr>
            <p:ph sz="quarter" idx="1"/>
          </p:nvPr>
        </p:nvSpPr>
        <p:spPr/>
        <p:txBody>
          <a:bodyPr/>
          <a:lstStyle/>
          <a:p>
            <a:r>
              <a:rPr lang="en-US" dirty="0" smtClean="0"/>
              <a:t>The working class can  - and must – abolish production for profit and build instead a society based on freely associated </a:t>
            </a:r>
            <a:r>
              <a:rPr lang="en-US" dirty="0" err="1" smtClean="0"/>
              <a:t>labour</a:t>
            </a:r>
            <a:r>
              <a:rPr lang="en-US" dirty="0" smtClean="0"/>
              <a:t> engaging in production “for use”.  </a:t>
            </a:r>
            <a:endParaRPr lang="en-US" dirty="0"/>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 the idea of commodities (Adams Smith) </a:t>
            </a:r>
            <a:endParaRPr lang="en-US" dirty="0"/>
          </a:p>
        </p:txBody>
      </p:sp>
      <p:sp>
        <p:nvSpPr>
          <p:cNvPr id="3" name="Content Placeholder 2"/>
          <p:cNvSpPr>
            <a:spLocks noGrp="1"/>
          </p:cNvSpPr>
          <p:nvPr>
            <p:ph sz="quarter" idx="1"/>
          </p:nvPr>
        </p:nvSpPr>
        <p:spPr/>
        <p:txBody>
          <a:bodyPr>
            <a:normAutofit/>
          </a:bodyPr>
          <a:lstStyle/>
          <a:p>
            <a:pPr>
              <a:buNone/>
            </a:pPr>
            <a:r>
              <a:rPr lang="en-US" sz="3200" dirty="0" smtClean="0"/>
              <a:t>The commodity is an oddity</a:t>
            </a:r>
          </a:p>
          <a:p>
            <a:pPr lvl="1"/>
            <a:r>
              <a:rPr lang="en-US" sz="3000" dirty="0" smtClean="0"/>
              <a:t>Anything with a price tag is a commodity. </a:t>
            </a:r>
            <a:endParaRPr lang="en-US" sz="3000" dirty="0" smtClean="0"/>
          </a:p>
          <a:p>
            <a:r>
              <a:rPr lang="en-US" sz="3200" dirty="0" smtClean="0"/>
              <a:t>Because it leads a double life</a:t>
            </a:r>
          </a:p>
          <a:p>
            <a:pPr lvl="1"/>
            <a:r>
              <a:rPr lang="en-US" sz="3000" dirty="0" smtClean="0"/>
              <a:t>Use  - it is  - an object</a:t>
            </a:r>
          </a:p>
          <a:p>
            <a:pPr lvl="2"/>
            <a:r>
              <a:rPr lang="en-US" sz="2600" dirty="0" smtClean="0"/>
              <a:t>A rose is a rose is a rose – Gertrude Stein</a:t>
            </a:r>
          </a:p>
          <a:p>
            <a:pPr lvl="1"/>
            <a:r>
              <a:rPr lang="en-US" sz="3000" dirty="0" smtClean="0"/>
              <a:t>Exchange – it has a worth – an object with a price – use-value.  </a:t>
            </a:r>
          </a:p>
          <a:p>
            <a:pPr lvl="2"/>
            <a:r>
              <a:rPr lang="en-US" sz="2600" dirty="0" smtClean="0"/>
              <a:t>A rose = a handful of chocolates</a:t>
            </a:r>
            <a:endParaRPr lang="en-US" sz="2600" dirty="0"/>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for use</a:t>
            </a:r>
            <a:endParaRPr lang="en-US" dirty="0"/>
          </a:p>
        </p:txBody>
      </p:sp>
      <p:sp>
        <p:nvSpPr>
          <p:cNvPr id="3" name="Content Placeholder 2"/>
          <p:cNvSpPr>
            <a:spLocks noGrp="1"/>
          </p:cNvSpPr>
          <p:nvPr>
            <p:ph sz="quarter" idx="1"/>
          </p:nvPr>
        </p:nvSpPr>
        <p:spPr/>
        <p:txBody>
          <a:bodyPr/>
          <a:lstStyle/>
          <a:p>
            <a:r>
              <a:rPr lang="en-US" dirty="0" smtClean="0"/>
              <a:t>Aristotle in defining economics as the name for “</a:t>
            </a:r>
            <a:r>
              <a:rPr lang="en-US" i="1" dirty="0" smtClean="0"/>
              <a:t>production for use</a:t>
            </a:r>
            <a:r>
              <a:rPr lang="en-US" dirty="0" smtClean="0"/>
              <a:t>”.</a:t>
            </a:r>
          </a:p>
          <a:p>
            <a:r>
              <a:rPr lang="en-US" dirty="0" smtClean="0"/>
              <a:t>Until the industrial revolution dresses were made to be worn not sold, chocolates were made to be eaten not exchanged for roses</a:t>
            </a:r>
          </a:p>
          <a:p>
            <a:r>
              <a:rPr lang="en-US" dirty="0" smtClean="0"/>
              <a:t>Only with the industrial revolution did </a:t>
            </a:r>
            <a:r>
              <a:rPr lang="en-US" i="1" dirty="0" smtClean="0"/>
              <a:t>production for exchange</a:t>
            </a:r>
            <a:r>
              <a:rPr lang="en-US" dirty="0" smtClean="0"/>
              <a:t> become prevalent.</a:t>
            </a:r>
          </a:p>
          <a:p>
            <a:r>
              <a:rPr lang="en-US" dirty="0" smtClean="0"/>
              <a:t>Producing to sell for profit was considered immoral. </a:t>
            </a:r>
          </a:p>
          <a:p>
            <a:endParaRPr lang="en-US" dirty="0" smtClean="0"/>
          </a:p>
          <a:p>
            <a:r>
              <a:rPr lang="en-US" dirty="0" smtClean="0"/>
              <a:t>Goods now have a double life – use value and use</a:t>
            </a:r>
            <a:endParaRPr lang="en-US" dirty="0"/>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Marx: Alienation of Use Value</a:t>
            </a:r>
            <a:endParaRPr lang="en-US" dirty="0"/>
          </a:p>
        </p:txBody>
      </p:sp>
      <p:sp>
        <p:nvSpPr>
          <p:cNvPr id="3" name="Content Placeholder 2"/>
          <p:cNvSpPr>
            <a:spLocks noGrp="1"/>
          </p:cNvSpPr>
          <p:nvPr>
            <p:ph sz="quarter" idx="1"/>
          </p:nvPr>
        </p:nvSpPr>
        <p:spPr/>
        <p:txBody>
          <a:bodyPr/>
          <a:lstStyle/>
          <a:p>
            <a:r>
              <a:rPr lang="en-US" dirty="0" smtClean="0"/>
              <a:t>The double life of a commodity is neither peaceful nor harmonious.  Value and Use-Value clash.  The capitalist quest for profit (ever greater sums of value) clashes with human desires for food, shelter and other use-values. </a:t>
            </a:r>
          </a:p>
          <a:p>
            <a:r>
              <a:rPr lang="en-US" dirty="0" smtClean="0"/>
              <a:t>Thus Value is alienated from Use Value</a:t>
            </a:r>
          </a:p>
          <a:p>
            <a:endParaRPr lang="en-US" dirty="0" smtClean="0"/>
          </a:p>
          <a:p>
            <a:r>
              <a:rPr lang="en-US" dirty="0" smtClean="0"/>
              <a:t>A commodity must have some use –value to sell.  But it is the SALE OF the COMMODITY, the exchange that is important. </a:t>
            </a:r>
          </a:p>
          <a:p>
            <a:r>
              <a:rPr lang="en-US" dirty="0" smtClean="0"/>
              <a:t>Thus does “Alien exchange dominate natural use”</a:t>
            </a:r>
            <a:endParaRPr lang="en-US" dirty="0"/>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 of Conflict: Overproduction</a:t>
            </a:r>
            <a:endParaRPr lang="en-US" dirty="0"/>
          </a:p>
        </p:txBody>
      </p:sp>
      <p:sp>
        <p:nvSpPr>
          <p:cNvPr id="3" name="Content Placeholder 2"/>
          <p:cNvSpPr>
            <a:spLocks noGrp="1"/>
          </p:cNvSpPr>
          <p:nvPr>
            <p:ph sz="quarter" idx="1"/>
          </p:nvPr>
        </p:nvSpPr>
        <p:spPr/>
        <p:txBody>
          <a:bodyPr>
            <a:normAutofit/>
          </a:bodyPr>
          <a:lstStyle/>
          <a:p>
            <a:r>
              <a:rPr lang="en-US" dirty="0" smtClean="0"/>
              <a:t>Commodity </a:t>
            </a:r>
            <a:r>
              <a:rPr lang="en-US" i="1" dirty="0" smtClean="0"/>
              <a:t>values</a:t>
            </a:r>
            <a:r>
              <a:rPr lang="en-US" dirty="0" smtClean="0"/>
              <a:t> are at odds with </a:t>
            </a:r>
            <a:r>
              <a:rPr lang="en-US" i="1" dirty="0" smtClean="0"/>
              <a:t>use</a:t>
            </a:r>
            <a:r>
              <a:rPr lang="en-US" dirty="0" smtClean="0"/>
              <a:t>: </a:t>
            </a:r>
          </a:p>
          <a:p>
            <a:pPr lvl="1"/>
            <a:r>
              <a:rPr lang="en-US" dirty="0" smtClean="0"/>
              <a:t>Food full of carcinogens sells, </a:t>
            </a:r>
          </a:p>
          <a:p>
            <a:pPr lvl="1"/>
            <a:r>
              <a:rPr lang="en-US" dirty="0" smtClean="0"/>
              <a:t>as does poisonous baby formulas, </a:t>
            </a:r>
          </a:p>
          <a:p>
            <a:pPr lvl="1"/>
            <a:r>
              <a:rPr lang="en-US" dirty="0" smtClean="0"/>
              <a:t>and unsafe cars, </a:t>
            </a:r>
          </a:p>
          <a:p>
            <a:pPr lvl="1"/>
            <a:r>
              <a:rPr lang="en-US" dirty="0" smtClean="0"/>
              <a:t>medicine that kills</a:t>
            </a:r>
          </a:p>
          <a:p>
            <a:r>
              <a:rPr lang="en-US" dirty="0" smtClean="0"/>
              <a:t>An excess of commodities</a:t>
            </a:r>
          </a:p>
          <a:p>
            <a:pPr lvl="1"/>
            <a:r>
              <a:rPr lang="en-US" dirty="0" smtClean="0"/>
              <a:t>Hence prices fall. </a:t>
            </a:r>
          </a:p>
          <a:p>
            <a:pPr lvl="1"/>
            <a:r>
              <a:rPr lang="en-US" dirty="0" smtClean="0"/>
              <a:t>Business destroys some of its production to raise prices. </a:t>
            </a:r>
          </a:p>
          <a:p>
            <a:pPr lvl="2"/>
            <a:r>
              <a:rPr lang="en-US" dirty="0" smtClean="0"/>
              <a:t>During the great depression when unemployed were starving, there was an excess of pigs which were destroyed to safeguard profits. </a:t>
            </a:r>
          </a:p>
          <a:p>
            <a:pPr lvl="1"/>
            <a:r>
              <a:rPr lang="en-US" dirty="0" smtClean="0"/>
              <a:t>Much capacity is left idle. </a:t>
            </a:r>
            <a:endParaRPr lang="en-US" dirty="0"/>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Aristotle &amp; Marx: The Meaning of Exchange</a:t>
            </a:r>
            <a:endParaRPr lang="en-US" dirty="0"/>
          </a:p>
        </p:txBody>
      </p:sp>
      <p:sp>
        <p:nvSpPr>
          <p:cNvPr id="3" name="Content Placeholder 2"/>
          <p:cNvSpPr>
            <a:spLocks noGrp="1"/>
          </p:cNvSpPr>
          <p:nvPr>
            <p:ph sz="quarter" idx="1"/>
          </p:nvPr>
        </p:nvSpPr>
        <p:spPr/>
        <p:txBody>
          <a:bodyPr/>
          <a:lstStyle/>
          <a:p>
            <a:r>
              <a:rPr lang="en-US" dirty="0" smtClean="0"/>
              <a:t>Aristotle concluded that real equality between commodities is impossible.</a:t>
            </a:r>
          </a:p>
          <a:p>
            <a:pPr lvl="1"/>
            <a:r>
              <a:rPr lang="en-US" dirty="0" smtClean="0"/>
              <a:t>Five beds are not = one house in value, different qualities.  People simply decide to exchange unequal things.</a:t>
            </a:r>
          </a:p>
          <a:p>
            <a:pPr lvl="1"/>
            <a:endParaRPr lang="en-US" dirty="0" smtClean="0"/>
          </a:p>
          <a:p>
            <a:pPr lvl="1"/>
            <a:r>
              <a:rPr lang="en-US" dirty="0" smtClean="0"/>
              <a:t>Marx solves this. </a:t>
            </a:r>
          </a:p>
          <a:p>
            <a:pPr lvl="1"/>
            <a:r>
              <a:rPr lang="en-US" dirty="0" smtClean="0"/>
              <a:t>The object has a </a:t>
            </a:r>
            <a:r>
              <a:rPr lang="en-US" dirty="0" err="1" smtClean="0"/>
              <a:t>particlar</a:t>
            </a:r>
            <a:r>
              <a:rPr lang="en-US" dirty="0" smtClean="0"/>
              <a:t> form to which is added </a:t>
            </a:r>
            <a:r>
              <a:rPr lang="en-US" dirty="0" err="1" smtClean="0"/>
              <a:t>labour</a:t>
            </a:r>
            <a:endParaRPr lang="en-US" dirty="0" smtClean="0"/>
          </a:p>
          <a:p>
            <a:pPr lvl="1"/>
            <a:r>
              <a:rPr lang="en-US" dirty="0" smtClean="0"/>
              <a:t>The principle that regulates systematic commodity exchanges is “</a:t>
            </a:r>
            <a:r>
              <a:rPr lang="en-US" dirty="0" err="1" smtClean="0"/>
              <a:t>labour</a:t>
            </a:r>
            <a:r>
              <a:rPr lang="en-US" dirty="0" smtClean="0"/>
              <a:t>-time”</a:t>
            </a:r>
          </a:p>
          <a:p>
            <a:pPr lvl="2"/>
            <a:r>
              <a:rPr lang="en-US" dirty="0" err="1" smtClean="0"/>
              <a:t>E.g</a:t>
            </a:r>
            <a:r>
              <a:rPr lang="en-US" dirty="0" smtClean="0"/>
              <a:t> If it takes seven days to catch a deer and one to catch a beaver, then seen beaver are worth one deer. </a:t>
            </a:r>
            <a:endParaRPr lang="en-US" dirty="0"/>
          </a:p>
        </p:txBody>
      </p:sp>
    </p:spTree>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Equity.thmx</Template>
  <TotalTime>2672</TotalTime>
  <Words>2313</Words>
  <Application>Microsoft Macintosh PowerPoint</Application>
  <PresentationFormat>On-screen Show (4:3)</PresentationFormat>
  <Paragraphs>168</Paragraphs>
  <Slides>26</Slides>
  <Notes>0</Notes>
  <HiddenSlides>0</HiddenSlides>
  <MMClips>0</MMClips>
  <ScaleCrop>false</ScaleCrop>
  <HeadingPairs>
    <vt:vector size="4" baseType="variant">
      <vt:variant>
        <vt:lpstr>Design Template</vt:lpstr>
      </vt:variant>
      <vt:variant>
        <vt:i4>1</vt:i4>
      </vt:variant>
      <vt:variant>
        <vt:lpstr>Slide Titles</vt:lpstr>
      </vt:variant>
      <vt:variant>
        <vt:i4>26</vt:i4>
      </vt:variant>
    </vt:vector>
  </HeadingPairs>
  <TitlesOfParts>
    <vt:vector size="27" baseType="lpstr">
      <vt:lpstr>Equity</vt:lpstr>
      <vt:lpstr>A few themes from Das Kapital</vt:lpstr>
      <vt:lpstr>Historical Perspective</vt:lpstr>
      <vt:lpstr>Historical perspective (Cont) </vt:lpstr>
      <vt:lpstr>Central Conviction</vt:lpstr>
      <vt:lpstr>Understand the idea of commodities (Adams Smith) </vt:lpstr>
      <vt:lpstr>Production for use</vt:lpstr>
      <vt:lpstr>Marx: Alienation of Use Value</vt:lpstr>
      <vt:lpstr>Result of Conflict: Overproduction</vt:lpstr>
      <vt:lpstr>Aristotle &amp; Marx: The Meaning of Exchange</vt:lpstr>
      <vt:lpstr>The Crux of Marx: the Nature of Labour</vt:lpstr>
      <vt:lpstr>Alienation of Useful Labour</vt:lpstr>
      <vt:lpstr>Money &amp; the Growth of Capitalism</vt:lpstr>
      <vt:lpstr>Gold Standard</vt:lpstr>
      <vt:lpstr>The Second Crux of Marx’ Analysis: The Accumulation of Capital</vt:lpstr>
      <vt:lpstr>M-C-M’</vt:lpstr>
      <vt:lpstr>Labour-Power</vt:lpstr>
      <vt:lpstr>Expropriation = Dispossession</vt:lpstr>
      <vt:lpstr>From owners of production to  the “for sale” proletariat </vt:lpstr>
      <vt:lpstr>Historical Expropriation in England</vt:lpstr>
      <vt:lpstr>The Making of the Working Class</vt:lpstr>
      <vt:lpstr>Alienation of Labour</vt:lpstr>
      <vt:lpstr>Marx Breakthrough 3: Surplus value = variable capital = proletariat</vt:lpstr>
      <vt:lpstr>Opposing the Exploitation</vt:lpstr>
      <vt:lpstr>Abolition of Wage Labour</vt:lpstr>
      <vt:lpstr>The Expropriators are Expropriated. </vt:lpstr>
      <vt:lpstr>Readings</vt:lpstr>
    </vt:vector>
  </TitlesOfParts>
  <Company>Azusa Pacific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Kapital</dc:title>
  <dc:creator>Viv Grigg</dc:creator>
  <cp:lastModifiedBy>Viv Grigg</cp:lastModifiedBy>
  <cp:revision>5</cp:revision>
  <dcterms:created xsi:type="dcterms:W3CDTF">2012-04-23T04:08:32Z</dcterms:created>
  <dcterms:modified xsi:type="dcterms:W3CDTF">2012-04-24T02:37:53Z</dcterms:modified>
</cp:coreProperties>
</file>