
<file path=[Content_Types].xml><?xml version="1.0" encoding="utf-8"?>
<Types xmlns="http://schemas.openxmlformats.org/package/2006/content-types">
  <Default Extension="xml" ContentType="application/xml"/>
  <Default Extension="wav" ContentType="audio/x-wav"/>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2"/>
  </p:notesMasterIdLst>
  <p:handoutMasterIdLst>
    <p:handoutMasterId r:id="rId23"/>
  </p:handoutMasterIdLst>
  <p:sldIdLst>
    <p:sldId id="256" r:id="rId3"/>
    <p:sldId id="257" r:id="rId4"/>
    <p:sldId id="284" r:id="rId5"/>
    <p:sldId id="285" r:id="rId6"/>
    <p:sldId id="258" r:id="rId7"/>
    <p:sldId id="286" r:id="rId8"/>
    <p:sldId id="287" r:id="rId9"/>
    <p:sldId id="288" r:id="rId10"/>
    <p:sldId id="289" r:id="rId11"/>
    <p:sldId id="260" r:id="rId12"/>
    <p:sldId id="290" r:id="rId13"/>
    <p:sldId id="291" r:id="rId14"/>
    <p:sldId id="292" r:id="rId15"/>
    <p:sldId id="293" r:id="rId16"/>
    <p:sldId id="263" r:id="rId17"/>
    <p:sldId id="282" r:id="rId18"/>
    <p:sldId id="264" r:id="rId19"/>
    <p:sldId id="271" r:id="rId20"/>
    <p:sldId id="28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595" autoAdjust="0"/>
  </p:normalViewPr>
  <p:slideViewPr>
    <p:cSldViewPr>
      <p:cViewPr varScale="1">
        <p:scale>
          <a:sx n="96" d="100"/>
          <a:sy n="96" d="100"/>
        </p:scale>
        <p:origin x="1384" y="16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vProcess5" loCatId="process" qsTypeId="urn:microsoft.com/office/officeart/2005/8/quickstyle/simple2" qsCatId="simple" csTypeId="urn:microsoft.com/office/officeart/2005/8/colors/accent2_5" csCatId="accent2" phldr="1"/>
      <dgm:spPr/>
      <dgm:t>
        <a:bodyPr/>
        <a:lstStyle/>
        <a:p>
          <a:endParaRPr lang="en-US"/>
        </a:p>
      </dgm:t>
    </dgm:pt>
    <dgm:pt modelId="{EC912083-46BA-47EC-834F-B53C28E6D0BD}">
      <dgm:prSet phldrT="[Text]" custT="1"/>
      <dgm:spPr/>
      <dgm:t>
        <a:bodyPr/>
        <a:lstStyle/>
        <a:p>
          <a:r>
            <a:rPr lang="en-US" sz="1600" baseline="0" dirty="0" smtClean="0"/>
            <a:t>Condition 1</a:t>
          </a:r>
          <a:endParaRPr lang="en-US" sz="1600" baseline="0" dirty="0"/>
        </a:p>
      </dgm:t>
    </dgm:pt>
    <dgm:pt modelId="{F1078060-4F1D-4792-900A-9DC3C71D1776}" type="parTrans" cxnId="{58B63ADD-6CB4-4181-ADBB-3F961B5EAB75}">
      <dgm:prSet/>
      <dgm:spPr/>
      <dgm:t>
        <a:bodyPr/>
        <a:lstStyle/>
        <a:p>
          <a:endParaRPr lang="en-US"/>
        </a:p>
      </dgm:t>
    </dgm:pt>
    <dgm:pt modelId="{B4159C30-DBE3-473F-B6E7-4D39883C930F}" type="sibTrans" cxnId="{58B63ADD-6CB4-4181-ADBB-3F961B5EAB75}">
      <dgm:prSet/>
      <dgm:spPr/>
      <dgm:t>
        <a:bodyPr/>
        <a:lstStyle/>
        <a:p>
          <a:endParaRPr lang="en-US"/>
        </a:p>
      </dgm:t>
    </dgm:pt>
    <dgm:pt modelId="{F0ED2BDD-5EFF-4B2D-AF97-3470E2C34E25}">
      <dgm:prSet phldrT="[Text]" custT="1"/>
      <dgm:spPr/>
      <dgm:t>
        <a:bodyPr/>
        <a:lstStyle/>
        <a:p>
          <a:r>
            <a:rPr lang="en-US" sz="1600" baseline="0" dirty="0" smtClean="0"/>
            <a:t>Condition 2</a:t>
          </a:r>
          <a:endParaRPr lang="en-US" sz="1600" dirty="0"/>
        </a:p>
      </dgm:t>
    </dgm:pt>
    <dgm:pt modelId="{7BF5762E-CA5A-4A96-8A1D-4699EADF930C}" type="parTrans" cxnId="{F016BFB9-37DA-4093-BD60-A308E45ECEEC}">
      <dgm:prSet/>
      <dgm:spPr/>
      <dgm:t>
        <a:bodyPr/>
        <a:lstStyle/>
        <a:p>
          <a:endParaRPr lang="en-US"/>
        </a:p>
      </dgm:t>
    </dgm:pt>
    <dgm:pt modelId="{6D32A681-E82D-4E18-A176-1E4E849D3EF8}" type="sibTrans" cxnId="{F016BFB9-37DA-4093-BD60-A308E45ECEEC}">
      <dgm:prSet/>
      <dgm:spPr/>
      <dgm:t>
        <a:bodyPr/>
        <a:lstStyle/>
        <a:p>
          <a:endParaRPr lang="en-US"/>
        </a:p>
      </dgm:t>
    </dgm:pt>
    <dgm:pt modelId="{1E1A8527-A3B0-4204-9526-E7C9685F8CBD}">
      <dgm:prSet phldrT="[Text]" custT="1"/>
      <dgm:spPr/>
      <dgm:t>
        <a:bodyPr/>
        <a:lstStyle/>
        <a:p>
          <a:r>
            <a:rPr lang="en-US" sz="1600" dirty="0" smtClean="0"/>
            <a:t>Condition 4</a:t>
          </a:r>
          <a:endParaRPr lang="en-US" sz="1600" dirty="0"/>
        </a:p>
      </dgm:t>
    </dgm:pt>
    <dgm:pt modelId="{F7FCF020-7ACD-4A24-BC78-D1D976F069E0}" type="parTrans" cxnId="{AAD415A9-6971-4C21-BBCC-8CD0BC8727B5}">
      <dgm:prSet/>
      <dgm:spPr/>
      <dgm:t>
        <a:bodyPr/>
        <a:lstStyle/>
        <a:p>
          <a:endParaRPr lang="en-US"/>
        </a:p>
      </dgm:t>
    </dgm:pt>
    <dgm:pt modelId="{45220C32-92E3-4D99-B720-31149B16D515}" type="sibTrans" cxnId="{AAD415A9-6971-4C21-BBCC-8CD0BC8727B5}">
      <dgm:prSet/>
      <dgm:spPr/>
      <dgm:t>
        <a:bodyPr/>
        <a:lstStyle/>
        <a:p>
          <a:endParaRPr lang="en-US"/>
        </a:p>
      </dgm:t>
    </dgm:pt>
    <dgm:pt modelId="{EE33DF1E-8F9C-4334-A6A3-B26F6CC659C7}">
      <dgm:prSet phldrT="[Text]" custT="1"/>
      <dgm:spPr/>
      <dgm:t>
        <a:bodyPr/>
        <a:lstStyle/>
        <a:p>
          <a:r>
            <a:rPr lang="en-US" sz="1600" dirty="0" smtClean="0"/>
            <a:t>Condition 3</a:t>
          </a:r>
          <a:endParaRPr lang="en-US" sz="1600" dirty="0"/>
        </a:p>
      </dgm:t>
    </dgm:pt>
    <dgm:pt modelId="{7089E595-419A-443B-BD31-B556AE9E259C}" type="parTrans" cxnId="{17FB83F0-2F8F-4FF0-B937-9220DFDF4A9F}">
      <dgm:prSet/>
      <dgm:spPr/>
      <dgm:t>
        <a:bodyPr/>
        <a:lstStyle/>
        <a:p>
          <a:endParaRPr lang="en-US"/>
        </a:p>
      </dgm:t>
    </dgm:pt>
    <dgm:pt modelId="{DB4F21EA-D11D-4A25-BF88-2413959F8ED0}" type="sibTrans" cxnId="{17FB83F0-2F8F-4FF0-B937-9220DFDF4A9F}">
      <dgm:prSet/>
      <dgm:spPr/>
      <dgm:t>
        <a:bodyPr/>
        <a:lstStyle/>
        <a:p>
          <a:endParaRPr lang="en-US"/>
        </a:p>
      </dgm:t>
    </dgm:pt>
    <dgm:pt modelId="{80401E7A-BCB9-4D10-B973-D16B066B8206}">
      <dgm:prSet custT="1"/>
      <dgm:spPr/>
      <dgm:t>
        <a:bodyPr/>
        <a:lstStyle/>
        <a:p>
          <a:r>
            <a:rPr lang="en-US" sz="1400" dirty="0" smtClean="0"/>
            <a:t>Creation of Secure Property Rights</a:t>
          </a:r>
          <a:endParaRPr lang="en-US" sz="1400" dirty="0"/>
        </a:p>
      </dgm:t>
    </dgm:pt>
    <dgm:pt modelId="{09CEE983-00E4-4D26-953E-9014106D0C3B}" type="parTrans" cxnId="{1879F377-FBB0-4E18-ABF6-277400CD8E4C}">
      <dgm:prSet/>
      <dgm:spPr/>
      <dgm:t>
        <a:bodyPr/>
        <a:lstStyle/>
        <a:p>
          <a:endParaRPr lang="en-US"/>
        </a:p>
      </dgm:t>
    </dgm:pt>
    <dgm:pt modelId="{FADF3F86-C65F-4388-8706-696CFEF2D729}" type="sibTrans" cxnId="{1879F377-FBB0-4E18-ABF6-277400CD8E4C}">
      <dgm:prSet/>
      <dgm:spPr/>
      <dgm:t>
        <a:bodyPr/>
        <a:lstStyle/>
        <a:p>
          <a:endParaRPr lang="en-US"/>
        </a:p>
      </dgm:t>
    </dgm:pt>
    <dgm:pt modelId="{2E047BE2-D293-4BCC-8851-55ADCCC94919}">
      <dgm:prSet custT="1"/>
      <dgm:spPr/>
      <dgm:t>
        <a:bodyPr/>
        <a:lstStyle/>
        <a:p>
          <a:r>
            <a:rPr lang="en-US" sz="1400" dirty="0" smtClean="0"/>
            <a:t>Creation of a System of Prices that Reflects Relative Scarcity</a:t>
          </a:r>
          <a:endParaRPr lang="en-US" sz="1400" dirty="0"/>
        </a:p>
      </dgm:t>
    </dgm:pt>
    <dgm:pt modelId="{3A995F21-C7E6-42C8-B404-7B3CB1EE3828}" type="parTrans" cxnId="{BCB2650E-2F39-4302-AB71-091B8B0D0D6B}">
      <dgm:prSet/>
      <dgm:spPr/>
      <dgm:t>
        <a:bodyPr/>
        <a:lstStyle/>
        <a:p>
          <a:endParaRPr lang="en-US"/>
        </a:p>
      </dgm:t>
    </dgm:pt>
    <dgm:pt modelId="{B85A5EC9-8F9D-42D2-8C4D-38E10F3ADD5B}" type="sibTrans" cxnId="{BCB2650E-2F39-4302-AB71-091B8B0D0D6B}">
      <dgm:prSet/>
      <dgm:spPr/>
      <dgm:t>
        <a:bodyPr/>
        <a:lstStyle/>
        <a:p>
          <a:endParaRPr lang="en-US"/>
        </a:p>
      </dgm:t>
    </dgm:pt>
    <dgm:pt modelId="{AEB23AF3-8D07-47CF-89E5-2A8CA015F217}">
      <dgm:prSet custT="1"/>
      <dgm:spPr/>
      <dgm:t>
        <a:bodyPr/>
        <a:lstStyle/>
        <a:p>
          <a:r>
            <a:rPr lang="en-US" sz="1400" dirty="0" smtClean="0"/>
            <a:t>A Monetary system that  produces price </a:t>
          </a:r>
          <a:r>
            <a:rPr lang="en-US" sz="1400" dirty="0" err="1" smtClean="0"/>
            <a:t>stabiilty</a:t>
          </a:r>
          <a:r>
            <a:rPr lang="en-US" sz="1400" dirty="0" smtClean="0"/>
            <a:t> and relative scarcity prices</a:t>
          </a:r>
          <a:endParaRPr lang="en-US" sz="1400" dirty="0"/>
        </a:p>
      </dgm:t>
    </dgm:pt>
    <dgm:pt modelId="{79ABEE43-7BBF-444D-8071-D01BAE59D719}" type="parTrans" cxnId="{FBCC6080-D54B-4E97-ACEA-64D4252B2733}">
      <dgm:prSet/>
      <dgm:spPr/>
      <dgm:t>
        <a:bodyPr/>
        <a:lstStyle/>
        <a:p>
          <a:endParaRPr lang="en-US"/>
        </a:p>
      </dgm:t>
    </dgm:pt>
    <dgm:pt modelId="{4A4464B4-1A10-4BA5-83ED-921EEEE3D0EE}" type="sibTrans" cxnId="{FBCC6080-D54B-4E97-ACEA-64D4252B2733}">
      <dgm:prSet/>
      <dgm:spPr/>
      <dgm:t>
        <a:bodyPr/>
        <a:lstStyle/>
        <a:p>
          <a:endParaRPr lang="en-US"/>
        </a:p>
      </dgm:t>
    </dgm:pt>
    <dgm:pt modelId="{E6009B91-2704-480F-AD87-3FFBC80A015A}">
      <dgm:prSet custT="1"/>
      <dgm:spPr/>
      <dgm:t>
        <a:bodyPr/>
        <a:lstStyle/>
        <a:p>
          <a:r>
            <a:rPr lang="en-US" sz="1400" dirty="0" smtClean="0"/>
            <a:t>Political and Economic systems that support the above</a:t>
          </a:r>
          <a:endParaRPr lang="en-US" sz="1400" dirty="0"/>
        </a:p>
      </dgm:t>
    </dgm:pt>
    <dgm:pt modelId="{580AC03A-443E-48C1-B94C-78A567EE4F50}" type="parTrans" cxnId="{68610A71-0FDD-4EE6-8893-6797332CCA22}">
      <dgm:prSet/>
      <dgm:spPr/>
      <dgm:t>
        <a:bodyPr/>
        <a:lstStyle/>
        <a:p>
          <a:endParaRPr lang="en-US"/>
        </a:p>
      </dgm:t>
    </dgm:pt>
    <dgm:pt modelId="{6BBC8980-E19B-4DFB-9F06-4F89F17E94E7}" type="sibTrans" cxnId="{68610A71-0FDD-4EE6-8893-6797332CCA22}">
      <dgm:prSet/>
      <dgm:spPr/>
      <dgm:t>
        <a:bodyPr/>
        <a:lstStyle/>
        <a:p>
          <a:endParaRPr lang="en-US"/>
        </a:p>
      </dgm:t>
    </dgm:pt>
    <dgm:pt modelId="{BB850E98-07A9-4E7E-965D-94AB3676B12B}" type="pres">
      <dgm:prSet presAssocID="{1BAD8522-E1D8-4100-9F9C-B922C6893C90}" presName="outerComposite" presStyleCnt="0">
        <dgm:presLayoutVars>
          <dgm:chMax val="5"/>
          <dgm:dir/>
          <dgm:resizeHandles val="exact"/>
        </dgm:presLayoutVars>
      </dgm:prSet>
      <dgm:spPr/>
      <dgm:t>
        <a:bodyPr/>
        <a:lstStyle/>
        <a:p>
          <a:endParaRPr lang="en-US"/>
        </a:p>
      </dgm:t>
    </dgm:pt>
    <dgm:pt modelId="{90316031-6528-470C-8D0C-04BE86F2A744}" type="pres">
      <dgm:prSet presAssocID="{1BAD8522-E1D8-4100-9F9C-B922C6893C90}" presName="dummyMaxCanvas" presStyleCnt="0">
        <dgm:presLayoutVars/>
      </dgm:prSet>
      <dgm:spPr/>
      <dgm:t>
        <a:bodyPr/>
        <a:lstStyle/>
        <a:p>
          <a:endParaRPr lang="en-US"/>
        </a:p>
      </dgm:t>
    </dgm:pt>
    <dgm:pt modelId="{9AD7B99D-BE1A-43B7-A8BC-D1DFCB83D81C}" type="pres">
      <dgm:prSet presAssocID="{1BAD8522-E1D8-4100-9F9C-B922C6893C90}" presName="FourNodes_1" presStyleLbl="node1" presStyleIdx="0" presStyleCnt="4">
        <dgm:presLayoutVars>
          <dgm:bulletEnabled val="1"/>
        </dgm:presLayoutVars>
      </dgm:prSet>
      <dgm:spPr/>
      <dgm:t>
        <a:bodyPr/>
        <a:lstStyle/>
        <a:p>
          <a:endParaRPr lang="en-US"/>
        </a:p>
      </dgm:t>
    </dgm:pt>
    <dgm:pt modelId="{19F8AD78-9AD1-4242-8500-750DB4531421}" type="pres">
      <dgm:prSet presAssocID="{1BAD8522-E1D8-4100-9F9C-B922C6893C90}" presName="FourNodes_2" presStyleLbl="node1" presStyleIdx="1" presStyleCnt="4">
        <dgm:presLayoutVars>
          <dgm:bulletEnabled val="1"/>
        </dgm:presLayoutVars>
      </dgm:prSet>
      <dgm:spPr/>
      <dgm:t>
        <a:bodyPr/>
        <a:lstStyle/>
        <a:p>
          <a:endParaRPr lang="en-US"/>
        </a:p>
      </dgm:t>
    </dgm:pt>
    <dgm:pt modelId="{A289F40D-48F4-4D47-B04F-26532AE85D72}" type="pres">
      <dgm:prSet presAssocID="{1BAD8522-E1D8-4100-9F9C-B922C6893C90}" presName="FourNodes_3" presStyleLbl="node1" presStyleIdx="2" presStyleCnt="4">
        <dgm:presLayoutVars>
          <dgm:bulletEnabled val="1"/>
        </dgm:presLayoutVars>
      </dgm:prSet>
      <dgm:spPr/>
      <dgm:t>
        <a:bodyPr/>
        <a:lstStyle/>
        <a:p>
          <a:endParaRPr lang="en-US"/>
        </a:p>
      </dgm:t>
    </dgm:pt>
    <dgm:pt modelId="{FB1E1DA4-6477-4999-8B5F-ED631F710D7D}" type="pres">
      <dgm:prSet presAssocID="{1BAD8522-E1D8-4100-9F9C-B922C6893C90}" presName="FourNodes_4" presStyleLbl="node1" presStyleIdx="3" presStyleCnt="4">
        <dgm:presLayoutVars>
          <dgm:bulletEnabled val="1"/>
        </dgm:presLayoutVars>
      </dgm:prSet>
      <dgm:spPr/>
      <dgm:t>
        <a:bodyPr/>
        <a:lstStyle/>
        <a:p>
          <a:endParaRPr lang="en-US"/>
        </a:p>
      </dgm:t>
    </dgm:pt>
    <dgm:pt modelId="{DD965A54-D03C-46D0-83A1-B605358D9587}" type="pres">
      <dgm:prSet presAssocID="{1BAD8522-E1D8-4100-9F9C-B922C6893C90}" presName="FourConn_1-2" presStyleLbl="fgAccFollowNode1" presStyleIdx="0" presStyleCnt="3">
        <dgm:presLayoutVars>
          <dgm:bulletEnabled val="1"/>
        </dgm:presLayoutVars>
      </dgm:prSet>
      <dgm:spPr/>
      <dgm:t>
        <a:bodyPr/>
        <a:lstStyle/>
        <a:p>
          <a:endParaRPr lang="en-US"/>
        </a:p>
      </dgm:t>
    </dgm:pt>
    <dgm:pt modelId="{08B8413A-9778-4111-AAFD-657C0C7E1739}" type="pres">
      <dgm:prSet presAssocID="{1BAD8522-E1D8-4100-9F9C-B922C6893C90}" presName="FourConn_2-3" presStyleLbl="fgAccFollowNode1" presStyleIdx="1" presStyleCnt="3">
        <dgm:presLayoutVars>
          <dgm:bulletEnabled val="1"/>
        </dgm:presLayoutVars>
      </dgm:prSet>
      <dgm:spPr/>
      <dgm:t>
        <a:bodyPr/>
        <a:lstStyle/>
        <a:p>
          <a:endParaRPr lang="en-US"/>
        </a:p>
      </dgm:t>
    </dgm:pt>
    <dgm:pt modelId="{63324664-786A-431F-B17F-56A70F8E5B2E}" type="pres">
      <dgm:prSet presAssocID="{1BAD8522-E1D8-4100-9F9C-B922C6893C90}" presName="FourConn_3-4" presStyleLbl="fgAccFollowNode1" presStyleIdx="2" presStyleCnt="3">
        <dgm:presLayoutVars>
          <dgm:bulletEnabled val="1"/>
        </dgm:presLayoutVars>
      </dgm:prSet>
      <dgm:spPr/>
      <dgm:t>
        <a:bodyPr/>
        <a:lstStyle/>
        <a:p>
          <a:endParaRPr lang="en-US"/>
        </a:p>
      </dgm:t>
    </dgm:pt>
    <dgm:pt modelId="{10C31F78-BA1C-4AE6-AAC7-F4CEDEE4509D}" type="pres">
      <dgm:prSet presAssocID="{1BAD8522-E1D8-4100-9F9C-B922C6893C90}" presName="FourNodes_1_text" presStyleLbl="node1" presStyleIdx="3" presStyleCnt="4">
        <dgm:presLayoutVars>
          <dgm:bulletEnabled val="1"/>
        </dgm:presLayoutVars>
      </dgm:prSet>
      <dgm:spPr/>
      <dgm:t>
        <a:bodyPr/>
        <a:lstStyle/>
        <a:p>
          <a:endParaRPr lang="en-US"/>
        </a:p>
      </dgm:t>
    </dgm:pt>
    <dgm:pt modelId="{57DBCC0B-2BE1-4764-93CB-D849978182CA}" type="pres">
      <dgm:prSet presAssocID="{1BAD8522-E1D8-4100-9F9C-B922C6893C90}" presName="FourNodes_2_text" presStyleLbl="node1" presStyleIdx="3" presStyleCnt="4">
        <dgm:presLayoutVars>
          <dgm:bulletEnabled val="1"/>
        </dgm:presLayoutVars>
      </dgm:prSet>
      <dgm:spPr/>
      <dgm:t>
        <a:bodyPr/>
        <a:lstStyle/>
        <a:p>
          <a:endParaRPr lang="en-US"/>
        </a:p>
      </dgm:t>
    </dgm:pt>
    <dgm:pt modelId="{E02E5316-68CD-4B75-95AD-ED9E629B8237}" type="pres">
      <dgm:prSet presAssocID="{1BAD8522-E1D8-4100-9F9C-B922C6893C90}" presName="FourNodes_3_text" presStyleLbl="node1" presStyleIdx="3" presStyleCnt="4">
        <dgm:presLayoutVars>
          <dgm:bulletEnabled val="1"/>
        </dgm:presLayoutVars>
      </dgm:prSet>
      <dgm:spPr/>
      <dgm:t>
        <a:bodyPr/>
        <a:lstStyle/>
        <a:p>
          <a:endParaRPr lang="en-US"/>
        </a:p>
      </dgm:t>
    </dgm:pt>
    <dgm:pt modelId="{8D0C063B-554E-4EF5-822B-A07A69BF0B7B}" type="pres">
      <dgm:prSet presAssocID="{1BAD8522-E1D8-4100-9F9C-B922C6893C90}" presName="FourNodes_4_text" presStyleLbl="node1" presStyleIdx="3" presStyleCnt="4">
        <dgm:presLayoutVars>
          <dgm:bulletEnabled val="1"/>
        </dgm:presLayoutVars>
      </dgm:prSet>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BFEE0822-3C04-4D76-B79A-1620D2AD5CC0}" type="presOf" srcId="{DB4F21EA-D11D-4A25-BF88-2413959F8ED0}" destId="{63324664-786A-431F-B17F-56A70F8E5B2E}" srcOrd="0" destOrd="0" presId="urn:microsoft.com/office/officeart/2005/8/layout/vProcess5"/>
    <dgm:cxn modelId="{C9402054-0EC8-4088-BB08-2BAB95AB2950}" type="presOf" srcId="{2E047BE2-D293-4BCC-8851-55ADCCC94919}" destId="{19F8AD78-9AD1-4242-8500-750DB4531421}" srcOrd="0" destOrd="1" presId="urn:microsoft.com/office/officeart/2005/8/layout/vProcess5"/>
    <dgm:cxn modelId="{17A43F80-AA3F-4273-8B9E-AED6100CEAE3}" type="presOf" srcId="{80401E7A-BCB9-4D10-B973-D16B066B8206}" destId="{10C31F78-BA1C-4AE6-AAC7-F4CEDEE4509D}" srcOrd="1" destOrd="1" presId="urn:microsoft.com/office/officeart/2005/8/layout/vProcess5"/>
    <dgm:cxn modelId="{A38E1587-A66B-4BBC-B10B-BA461F120CE9}" type="presOf" srcId="{F0ED2BDD-5EFF-4B2D-AF97-3470E2C34E25}" destId="{19F8AD78-9AD1-4242-8500-750DB4531421}" srcOrd="0" destOrd="0" presId="urn:microsoft.com/office/officeart/2005/8/layout/vProcess5"/>
    <dgm:cxn modelId="{AAD415A9-6971-4C21-BBCC-8CD0BC8727B5}" srcId="{1BAD8522-E1D8-4100-9F9C-B922C6893C90}" destId="{1E1A8527-A3B0-4204-9526-E7C9685F8CBD}" srcOrd="3" destOrd="0" parTransId="{F7FCF020-7ACD-4A24-BC78-D1D976F069E0}" sibTransId="{45220C32-92E3-4D99-B720-31149B16D515}"/>
    <dgm:cxn modelId="{E8364DFF-8C03-4BC6-8CC4-787B6F9C5B10}" type="presOf" srcId="{1E1A8527-A3B0-4204-9526-E7C9685F8CBD}" destId="{FB1E1DA4-6477-4999-8B5F-ED631F710D7D}" srcOrd="0" destOrd="0" presId="urn:microsoft.com/office/officeart/2005/8/layout/vProcess5"/>
    <dgm:cxn modelId="{BCB2650E-2F39-4302-AB71-091B8B0D0D6B}" srcId="{F0ED2BDD-5EFF-4B2D-AF97-3470E2C34E25}" destId="{2E047BE2-D293-4BCC-8851-55ADCCC94919}" srcOrd="0" destOrd="0" parTransId="{3A995F21-C7E6-42C8-B404-7B3CB1EE3828}" sibTransId="{B85A5EC9-8F9D-42D2-8C4D-38E10F3ADD5B}"/>
    <dgm:cxn modelId="{644D5215-0979-48C4-B0A1-CA7553CAD152}" type="presOf" srcId="{EC912083-46BA-47EC-834F-B53C28E6D0BD}" destId="{10C31F78-BA1C-4AE6-AAC7-F4CEDEE4509D}" srcOrd="1" destOrd="0" presId="urn:microsoft.com/office/officeart/2005/8/layout/vProcess5"/>
    <dgm:cxn modelId="{1879F377-FBB0-4E18-ABF6-277400CD8E4C}" srcId="{EC912083-46BA-47EC-834F-B53C28E6D0BD}" destId="{80401E7A-BCB9-4D10-B973-D16B066B8206}" srcOrd="0" destOrd="0" parTransId="{09CEE983-00E4-4D26-953E-9014106D0C3B}" sibTransId="{FADF3F86-C65F-4388-8706-696CFEF2D729}"/>
    <dgm:cxn modelId="{78ECD69B-55FF-41B6-B670-1372F83F88A5}" type="presOf" srcId="{AEB23AF3-8D07-47CF-89E5-2A8CA015F217}" destId="{A289F40D-48F4-4D47-B04F-26532AE85D72}" srcOrd="0" destOrd="1" presId="urn:microsoft.com/office/officeart/2005/8/layout/vProcess5"/>
    <dgm:cxn modelId="{C51716FE-EA5E-4F21-963D-29B3F2384BC3}" type="presOf" srcId="{B4159C30-DBE3-473F-B6E7-4D39883C930F}" destId="{DD965A54-D03C-46D0-83A1-B605358D9587}" srcOrd="0" destOrd="0" presId="urn:microsoft.com/office/officeart/2005/8/layout/vProcess5"/>
    <dgm:cxn modelId="{BB3A69C9-A3A9-4890-9C31-5311CB09A945}" type="presOf" srcId="{EE33DF1E-8F9C-4334-A6A3-B26F6CC659C7}" destId="{E02E5316-68CD-4B75-95AD-ED9E629B8237}" srcOrd="1" destOrd="0" presId="urn:microsoft.com/office/officeart/2005/8/layout/vProcess5"/>
    <dgm:cxn modelId="{74A74778-1ADB-44B6-B39C-1B26426FD9CB}" type="presOf" srcId="{E6009B91-2704-480F-AD87-3FFBC80A015A}" destId="{8D0C063B-554E-4EF5-822B-A07A69BF0B7B}" srcOrd="1" destOrd="1" presId="urn:microsoft.com/office/officeart/2005/8/layout/vProcess5"/>
    <dgm:cxn modelId="{EB0F0808-9E78-4B7A-B597-4353CF7DF893}" type="presOf" srcId="{AEB23AF3-8D07-47CF-89E5-2A8CA015F217}" destId="{E02E5316-68CD-4B75-95AD-ED9E629B8237}" srcOrd="1" destOrd="1" presId="urn:microsoft.com/office/officeart/2005/8/layout/vProcess5"/>
    <dgm:cxn modelId="{687E5ABA-4D7C-4EDA-9374-F2AA2B6B4DF3}" type="presOf" srcId="{80401E7A-BCB9-4D10-B973-D16B066B8206}" destId="{9AD7B99D-BE1A-43B7-A8BC-D1DFCB83D81C}" srcOrd="0" destOrd="1" presId="urn:microsoft.com/office/officeart/2005/8/layout/vProcess5"/>
    <dgm:cxn modelId="{9ECB27A7-DF8C-45BF-B481-2ABCB06423DD}" type="presOf" srcId="{1E1A8527-A3B0-4204-9526-E7C9685F8CBD}" destId="{8D0C063B-554E-4EF5-822B-A07A69BF0B7B}" srcOrd="1" destOrd="0" presId="urn:microsoft.com/office/officeart/2005/8/layout/vProcess5"/>
    <dgm:cxn modelId="{17FB83F0-2F8F-4FF0-B937-9220DFDF4A9F}" srcId="{1BAD8522-E1D8-4100-9F9C-B922C6893C90}" destId="{EE33DF1E-8F9C-4334-A6A3-B26F6CC659C7}" srcOrd="2" destOrd="0" parTransId="{7089E595-419A-443B-BD31-B556AE9E259C}" sibTransId="{DB4F21EA-D11D-4A25-BF88-2413959F8ED0}"/>
    <dgm:cxn modelId="{6CE7E654-5EAA-4965-9D4A-0B410776C8E2}" type="presOf" srcId="{EE33DF1E-8F9C-4334-A6A3-B26F6CC659C7}" destId="{A289F40D-48F4-4D47-B04F-26532AE85D72}" srcOrd="0" destOrd="0" presId="urn:microsoft.com/office/officeart/2005/8/layout/vProcess5"/>
    <dgm:cxn modelId="{DAC986A3-77BE-4B0E-AA33-B6E415C66799}" type="presOf" srcId="{2E047BE2-D293-4BCC-8851-55ADCCC94919}" destId="{57DBCC0B-2BE1-4764-93CB-D849978182CA}" srcOrd="1" destOrd="1" presId="urn:microsoft.com/office/officeart/2005/8/layout/vProcess5"/>
    <dgm:cxn modelId="{F0BDD6CC-4448-441A-AE4A-21DBC32A50B3}" type="presOf" srcId="{E6009B91-2704-480F-AD87-3FFBC80A015A}" destId="{FB1E1DA4-6477-4999-8B5F-ED631F710D7D}" srcOrd="0" destOrd="1" presId="urn:microsoft.com/office/officeart/2005/8/layout/vProcess5"/>
    <dgm:cxn modelId="{FBCC6080-D54B-4E97-ACEA-64D4252B2733}" srcId="{EE33DF1E-8F9C-4334-A6A3-B26F6CC659C7}" destId="{AEB23AF3-8D07-47CF-89E5-2A8CA015F217}" srcOrd="0" destOrd="0" parTransId="{79ABEE43-7BBF-444D-8071-D01BAE59D719}" sibTransId="{4A4464B4-1A10-4BA5-83ED-921EEEE3D0EE}"/>
    <dgm:cxn modelId="{F016BFB9-37DA-4093-BD60-A308E45ECEEC}" srcId="{1BAD8522-E1D8-4100-9F9C-B922C6893C90}" destId="{F0ED2BDD-5EFF-4B2D-AF97-3470E2C34E25}" srcOrd="1" destOrd="0" parTransId="{7BF5762E-CA5A-4A96-8A1D-4699EADF930C}" sibTransId="{6D32A681-E82D-4E18-A176-1E4E849D3EF8}"/>
    <dgm:cxn modelId="{68610A71-0FDD-4EE6-8893-6797332CCA22}" srcId="{1E1A8527-A3B0-4204-9526-E7C9685F8CBD}" destId="{E6009B91-2704-480F-AD87-3FFBC80A015A}" srcOrd="0" destOrd="0" parTransId="{580AC03A-443E-48C1-B94C-78A567EE4F50}" sibTransId="{6BBC8980-E19B-4DFB-9F06-4F89F17E94E7}"/>
    <dgm:cxn modelId="{9C2B28F7-A5BD-49C3-8762-8AF51917D57C}" type="presOf" srcId="{F0ED2BDD-5EFF-4B2D-AF97-3470E2C34E25}" destId="{57DBCC0B-2BE1-4764-93CB-D849978182CA}" srcOrd="1" destOrd="0" presId="urn:microsoft.com/office/officeart/2005/8/layout/vProcess5"/>
    <dgm:cxn modelId="{AEFAD5D3-E738-44A9-A8AF-DD9F9E180111}" type="presOf" srcId="{6D32A681-E82D-4E18-A176-1E4E849D3EF8}" destId="{08B8413A-9778-4111-AAFD-657C0C7E1739}" srcOrd="0" destOrd="0" presId="urn:microsoft.com/office/officeart/2005/8/layout/vProcess5"/>
    <dgm:cxn modelId="{F11FA7F2-DD74-4FB0-9AC8-DD5802838032}" type="presOf" srcId="{1BAD8522-E1D8-4100-9F9C-B922C6893C90}" destId="{BB850E98-07A9-4E7E-965D-94AB3676B12B}" srcOrd="0" destOrd="0" presId="urn:microsoft.com/office/officeart/2005/8/layout/vProcess5"/>
    <dgm:cxn modelId="{6EC89C2C-792E-4DA0-B6A8-ECECCD2F815D}" type="presOf" srcId="{EC912083-46BA-47EC-834F-B53C28E6D0BD}" destId="{9AD7B99D-BE1A-43B7-A8BC-D1DFCB83D81C}" srcOrd="0" destOrd="0" presId="urn:microsoft.com/office/officeart/2005/8/layout/vProcess5"/>
    <dgm:cxn modelId="{7D0A2025-5947-418B-8308-C9BAE0842D60}" type="presParOf" srcId="{BB850E98-07A9-4E7E-965D-94AB3676B12B}" destId="{90316031-6528-470C-8D0C-04BE86F2A744}" srcOrd="0" destOrd="0" presId="urn:microsoft.com/office/officeart/2005/8/layout/vProcess5"/>
    <dgm:cxn modelId="{C3D4F419-0D76-45B0-A74D-B1B78C7C1ABF}" type="presParOf" srcId="{BB850E98-07A9-4E7E-965D-94AB3676B12B}" destId="{9AD7B99D-BE1A-43B7-A8BC-D1DFCB83D81C}" srcOrd="1" destOrd="0" presId="urn:microsoft.com/office/officeart/2005/8/layout/vProcess5"/>
    <dgm:cxn modelId="{336BF409-758C-4D8C-9753-5BB8129B0A03}" type="presParOf" srcId="{BB850E98-07A9-4E7E-965D-94AB3676B12B}" destId="{19F8AD78-9AD1-4242-8500-750DB4531421}" srcOrd="2" destOrd="0" presId="urn:microsoft.com/office/officeart/2005/8/layout/vProcess5"/>
    <dgm:cxn modelId="{E6728E54-84FB-4898-8B9A-03EFEFDE76D5}" type="presParOf" srcId="{BB850E98-07A9-4E7E-965D-94AB3676B12B}" destId="{A289F40D-48F4-4D47-B04F-26532AE85D72}" srcOrd="3" destOrd="0" presId="urn:microsoft.com/office/officeart/2005/8/layout/vProcess5"/>
    <dgm:cxn modelId="{4430DAC7-17D5-4CFC-B0E2-95C8708B8C95}" type="presParOf" srcId="{BB850E98-07A9-4E7E-965D-94AB3676B12B}" destId="{FB1E1DA4-6477-4999-8B5F-ED631F710D7D}" srcOrd="4" destOrd="0" presId="urn:microsoft.com/office/officeart/2005/8/layout/vProcess5"/>
    <dgm:cxn modelId="{08BE089A-3100-4A80-B89D-CFB64DF8AB28}" type="presParOf" srcId="{BB850E98-07A9-4E7E-965D-94AB3676B12B}" destId="{DD965A54-D03C-46D0-83A1-B605358D9587}" srcOrd="5" destOrd="0" presId="urn:microsoft.com/office/officeart/2005/8/layout/vProcess5"/>
    <dgm:cxn modelId="{84906936-3CE5-48F9-A6BD-9966185CE62C}" type="presParOf" srcId="{BB850E98-07A9-4E7E-965D-94AB3676B12B}" destId="{08B8413A-9778-4111-AAFD-657C0C7E1739}" srcOrd="6" destOrd="0" presId="urn:microsoft.com/office/officeart/2005/8/layout/vProcess5"/>
    <dgm:cxn modelId="{885B4D33-1FAF-4A53-8C0C-102FECA72623}" type="presParOf" srcId="{BB850E98-07A9-4E7E-965D-94AB3676B12B}" destId="{63324664-786A-431F-B17F-56A70F8E5B2E}" srcOrd="7" destOrd="0" presId="urn:microsoft.com/office/officeart/2005/8/layout/vProcess5"/>
    <dgm:cxn modelId="{6E8A1173-96CA-49F8-A486-C323E750C503}" type="presParOf" srcId="{BB850E98-07A9-4E7E-965D-94AB3676B12B}" destId="{10C31F78-BA1C-4AE6-AAC7-F4CEDEE4509D}" srcOrd="8" destOrd="0" presId="urn:microsoft.com/office/officeart/2005/8/layout/vProcess5"/>
    <dgm:cxn modelId="{7D4197DF-E7F2-403A-83AD-FB79CF7CCA84}" type="presParOf" srcId="{BB850E98-07A9-4E7E-965D-94AB3676B12B}" destId="{57DBCC0B-2BE1-4764-93CB-D849978182CA}" srcOrd="9" destOrd="0" presId="urn:microsoft.com/office/officeart/2005/8/layout/vProcess5"/>
    <dgm:cxn modelId="{1F4B0210-8796-4D5E-8A8F-992A77E95C76}" type="presParOf" srcId="{BB850E98-07A9-4E7E-965D-94AB3676B12B}" destId="{E02E5316-68CD-4B75-95AD-ED9E629B8237}" srcOrd="10" destOrd="0" presId="urn:microsoft.com/office/officeart/2005/8/layout/vProcess5"/>
    <dgm:cxn modelId="{8C38F6A6-E337-4446-84B2-D43A0B330B91}" type="presParOf" srcId="{BB850E98-07A9-4E7E-965D-94AB3676B12B}" destId="{8D0C063B-554E-4EF5-822B-A07A69BF0B7B}" srcOrd="11" destOrd="0" presId="urn:microsoft.com/office/officeart/2005/8/layout/vProcess5"/>
  </dgm:cxnLst>
  <dgm:bg>
    <a:effectLst>
      <a:outerShdw blurRad="50800" dist="50800" dir="5400000" algn="ctr" rotWithShape="0">
        <a:schemeClr val="tx1">
          <a:lumMod val="65000"/>
          <a:lumOff val="35000"/>
        </a:scheme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B99D-BE1A-43B7-A8BC-D1DFCB83D81C}">
      <dsp:nvSpPr>
        <dsp:cNvPr id="0" name=""/>
        <dsp:cNvSpPr/>
      </dsp:nvSpPr>
      <dsp:spPr>
        <a:xfrm>
          <a:off x="0" y="0"/>
          <a:ext cx="4389120" cy="838200"/>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2">
              <a:alpha val="9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baseline="0" dirty="0" smtClean="0"/>
            <a:t>Condition 1</a:t>
          </a:r>
          <a:endParaRPr lang="en-US" sz="1600" kern="1200" baseline="0" dirty="0"/>
        </a:p>
        <a:p>
          <a:pPr marL="114300" lvl="1" indent="-114300" algn="l" defTabSz="622300">
            <a:lnSpc>
              <a:spcPct val="90000"/>
            </a:lnSpc>
            <a:spcBef>
              <a:spcPct val="0"/>
            </a:spcBef>
            <a:spcAft>
              <a:spcPct val="15000"/>
            </a:spcAft>
            <a:buChar char="••"/>
          </a:pPr>
          <a:r>
            <a:rPr lang="en-US" sz="1400" kern="1200" dirty="0" smtClean="0"/>
            <a:t>Creation of Secure Property Rights</a:t>
          </a:r>
          <a:endParaRPr lang="en-US" sz="1400" kern="1200" dirty="0"/>
        </a:p>
      </dsp:txBody>
      <dsp:txXfrm>
        <a:off x="24550" y="24550"/>
        <a:ext cx="3413809" cy="789100"/>
      </dsp:txXfrm>
    </dsp:sp>
    <dsp:sp modelId="{19F8AD78-9AD1-4242-8500-750DB4531421}">
      <dsp:nvSpPr>
        <dsp:cNvPr id="0" name=""/>
        <dsp:cNvSpPr/>
      </dsp:nvSpPr>
      <dsp:spPr>
        <a:xfrm>
          <a:off x="367588" y="990600"/>
          <a:ext cx="4389120" cy="838200"/>
        </a:xfrm>
        <a:prstGeom prst="roundRect">
          <a:avLst>
            <a:gd name="adj" fmla="val 10000"/>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glow rad="63500">
            <a:schemeClr val="accent2">
              <a:alpha val="90000"/>
              <a:hueOff val="0"/>
              <a:satOff val="0"/>
              <a:lumOff val="0"/>
              <a:alphaOff val="-13333"/>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baseline="0" dirty="0" smtClean="0"/>
            <a:t>Condition 2</a:t>
          </a:r>
          <a:endParaRPr lang="en-US" sz="1600" kern="1200" dirty="0"/>
        </a:p>
        <a:p>
          <a:pPr marL="114300" lvl="1" indent="-114300" algn="l" defTabSz="622300">
            <a:lnSpc>
              <a:spcPct val="90000"/>
            </a:lnSpc>
            <a:spcBef>
              <a:spcPct val="0"/>
            </a:spcBef>
            <a:spcAft>
              <a:spcPct val="15000"/>
            </a:spcAft>
            <a:buChar char="••"/>
          </a:pPr>
          <a:r>
            <a:rPr lang="en-US" sz="1400" kern="1200" dirty="0" smtClean="0"/>
            <a:t>Creation of a System of Prices that Reflects Relative Scarcity</a:t>
          </a:r>
          <a:endParaRPr lang="en-US" sz="1400" kern="1200" dirty="0"/>
        </a:p>
      </dsp:txBody>
      <dsp:txXfrm>
        <a:off x="392138" y="1015150"/>
        <a:ext cx="3427601" cy="789099"/>
      </dsp:txXfrm>
    </dsp:sp>
    <dsp:sp modelId="{A289F40D-48F4-4D47-B04F-26532AE85D72}">
      <dsp:nvSpPr>
        <dsp:cNvPr id="0" name=""/>
        <dsp:cNvSpPr/>
      </dsp:nvSpPr>
      <dsp:spPr>
        <a:xfrm>
          <a:off x="729691" y="1981200"/>
          <a:ext cx="4389120" cy="838200"/>
        </a:xfrm>
        <a:prstGeom prst="roundRect">
          <a:avLst>
            <a:gd name="adj" fmla="val 10000"/>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glow rad="63500">
            <a:schemeClr val="accent2">
              <a:alpha val="90000"/>
              <a:hueOff val="0"/>
              <a:satOff val="0"/>
              <a:lumOff val="0"/>
              <a:alphaOff val="-26667"/>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Condition 3</a:t>
          </a:r>
          <a:endParaRPr lang="en-US" sz="1600" kern="1200" dirty="0"/>
        </a:p>
        <a:p>
          <a:pPr marL="114300" lvl="1" indent="-114300" algn="l" defTabSz="622300">
            <a:lnSpc>
              <a:spcPct val="90000"/>
            </a:lnSpc>
            <a:spcBef>
              <a:spcPct val="0"/>
            </a:spcBef>
            <a:spcAft>
              <a:spcPct val="15000"/>
            </a:spcAft>
            <a:buChar char="••"/>
          </a:pPr>
          <a:r>
            <a:rPr lang="en-US" sz="1400" kern="1200" dirty="0" smtClean="0"/>
            <a:t>A Monetary system that  produces price </a:t>
          </a:r>
          <a:r>
            <a:rPr lang="en-US" sz="1400" kern="1200" dirty="0" err="1" smtClean="0"/>
            <a:t>stabiilty</a:t>
          </a:r>
          <a:r>
            <a:rPr lang="en-US" sz="1400" kern="1200" dirty="0" smtClean="0"/>
            <a:t> and relative scarcity prices</a:t>
          </a:r>
          <a:endParaRPr lang="en-US" sz="1400" kern="1200" dirty="0"/>
        </a:p>
      </dsp:txBody>
      <dsp:txXfrm>
        <a:off x="754241" y="2005750"/>
        <a:ext cx="3433087" cy="789099"/>
      </dsp:txXfrm>
    </dsp:sp>
    <dsp:sp modelId="{FB1E1DA4-6477-4999-8B5F-ED631F710D7D}">
      <dsp:nvSpPr>
        <dsp:cNvPr id="0" name=""/>
        <dsp:cNvSpPr/>
      </dsp:nvSpPr>
      <dsp:spPr>
        <a:xfrm>
          <a:off x="1097279" y="2971800"/>
          <a:ext cx="4389120" cy="838200"/>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glow rad="63500">
            <a:schemeClr val="accent2">
              <a:alpha val="90000"/>
              <a:hueOff val="0"/>
              <a:satOff val="0"/>
              <a:lumOff val="0"/>
              <a:alphaOff val="-4000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Condition 4</a:t>
          </a:r>
          <a:endParaRPr lang="en-US" sz="1600" kern="1200" dirty="0"/>
        </a:p>
        <a:p>
          <a:pPr marL="114300" lvl="1" indent="-114300" algn="l" defTabSz="622300">
            <a:lnSpc>
              <a:spcPct val="90000"/>
            </a:lnSpc>
            <a:spcBef>
              <a:spcPct val="0"/>
            </a:spcBef>
            <a:spcAft>
              <a:spcPct val="15000"/>
            </a:spcAft>
            <a:buChar char="••"/>
          </a:pPr>
          <a:r>
            <a:rPr lang="en-US" sz="1400" kern="1200" dirty="0" smtClean="0"/>
            <a:t>Political and Economic systems that support the above</a:t>
          </a:r>
          <a:endParaRPr lang="en-US" sz="1400" kern="1200" dirty="0"/>
        </a:p>
      </dsp:txBody>
      <dsp:txXfrm>
        <a:off x="1121829" y="2996350"/>
        <a:ext cx="3427601" cy="789099"/>
      </dsp:txXfrm>
    </dsp:sp>
    <dsp:sp modelId="{DD965A54-D03C-46D0-83A1-B605358D9587}">
      <dsp:nvSpPr>
        <dsp:cNvPr id="0" name=""/>
        <dsp:cNvSpPr/>
      </dsp:nvSpPr>
      <dsp:spPr>
        <a:xfrm>
          <a:off x="3844290" y="641985"/>
          <a:ext cx="544830" cy="544830"/>
        </a:xfrm>
        <a:prstGeom prst="downArrow">
          <a:avLst>
            <a:gd name="adj1" fmla="val 55000"/>
            <a:gd name="adj2" fmla="val 45000"/>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3966877" y="641985"/>
        <a:ext cx="299656" cy="409985"/>
      </dsp:txXfrm>
    </dsp:sp>
    <dsp:sp modelId="{08B8413A-9778-4111-AAFD-657C0C7E1739}">
      <dsp:nvSpPr>
        <dsp:cNvPr id="0" name=""/>
        <dsp:cNvSpPr/>
      </dsp:nvSpPr>
      <dsp:spPr>
        <a:xfrm>
          <a:off x="4211878" y="1632584"/>
          <a:ext cx="544830" cy="544830"/>
        </a:xfrm>
        <a:prstGeom prst="downArrow">
          <a:avLst>
            <a:gd name="adj1" fmla="val 55000"/>
            <a:gd name="adj2" fmla="val 45000"/>
          </a:avLst>
        </a:prstGeom>
        <a:solidFill>
          <a:schemeClr val="accent2">
            <a:alpha val="90000"/>
            <a:tint val="40000"/>
            <a:hueOff val="0"/>
            <a:satOff val="0"/>
            <a:lumOff val="0"/>
            <a:alphaOff val="-2000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4334465" y="1632584"/>
        <a:ext cx="299656" cy="409985"/>
      </dsp:txXfrm>
    </dsp:sp>
    <dsp:sp modelId="{63324664-786A-431F-B17F-56A70F8E5B2E}">
      <dsp:nvSpPr>
        <dsp:cNvPr id="0" name=""/>
        <dsp:cNvSpPr/>
      </dsp:nvSpPr>
      <dsp:spPr>
        <a:xfrm>
          <a:off x="4573981" y="2623185"/>
          <a:ext cx="544830" cy="544830"/>
        </a:xfrm>
        <a:prstGeom prst="downArrow">
          <a:avLst>
            <a:gd name="adj1" fmla="val 55000"/>
            <a:gd name="adj2" fmla="val 45000"/>
          </a:avLst>
        </a:prstGeom>
        <a:solidFill>
          <a:schemeClr val="accent2">
            <a:alpha val="90000"/>
            <a:tint val="40000"/>
            <a:hueOff val="0"/>
            <a:satOff val="0"/>
            <a:lumOff val="0"/>
            <a:alphaOff val="-4000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4696568" y="2623185"/>
        <a:ext cx="299656" cy="40998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293770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36296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18</a:t>
            </a:fld>
            <a:endParaRPr lang="en-US"/>
          </a:p>
        </p:txBody>
      </p:sp>
    </p:spTree>
    <p:extLst>
      <p:ext uri="{BB962C8B-B14F-4D97-AF65-F5344CB8AC3E}">
        <p14:creationId xmlns:p14="http://schemas.microsoft.com/office/powerpoint/2010/main" val="1051888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8650" y="76200"/>
            <a:ext cx="7258050" cy="7741920"/>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048000" y="957601"/>
            <a:ext cx="7772400" cy="860425"/>
          </a:xfrm>
        </p:spPr>
        <p:txBody>
          <a:bodyPr anchor="b" anchorCtr="0"/>
          <a:lstStyle>
            <a:lvl1pPr algn="l">
              <a:buFontTx/>
              <a:buNone/>
              <a:defRPr>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66600" y="1676400"/>
            <a:ext cx="7753800" cy="1752600"/>
          </a:xfrm>
        </p:spPr>
        <p:txBody>
          <a:bodyPr>
            <a:normAutofit/>
          </a:bodyPr>
          <a:lstStyle>
            <a:lvl1pPr marL="0" indent="0" algn="l">
              <a:buNone/>
              <a:defRPr sz="24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tx1">
                    <a:lumMod val="75000"/>
                    <a:lumOff val="2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tx1">
                    <a:lumMod val="75000"/>
                    <a:lumOff val="2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77000" y="4038600"/>
            <a:ext cx="3017951" cy="3219147"/>
          </a:xfrm>
          <a:prstGeom prst="rect">
            <a:avLst/>
          </a:prstGeom>
        </p:spPr>
      </p:pic>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5629835" y="6275668"/>
            <a:ext cx="2133600" cy="365125"/>
          </a:xfrm>
          <a:prstGeom prst="rect">
            <a:avLst/>
          </a:prstGeom>
        </p:spPr>
        <p:txBody>
          <a:bodyPr/>
          <a:lstStyle/>
          <a:p>
            <a:fld id="{10A30993-28BF-4F94-9E33-75AF7F5CF5B7}" type="datetimeFigureOut">
              <a:rPr lang="en-US" smtClean="0"/>
              <a:pPr/>
              <a:t>11/17/16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C1DE3-D9D4-48E8-A40B-23B6B4077642}" type="slidenum">
              <a:rPr lang="en-US" smtClean="0"/>
              <a:pPr/>
              <a:t>‹#›</a:t>
            </a:fld>
            <a:endParaRPr lang="en-US"/>
          </a:p>
        </p:txBody>
      </p:sp>
    </p:spTree>
    <p:extLst>
      <p:ext uri="{BB962C8B-B14F-4D97-AF65-F5344CB8AC3E}">
        <p14:creationId xmlns:p14="http://schemas.microsoft.com/office/powerpoint/2010/main" val="69842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tx1">
                  <a:lumMod val="95000"/>
                  <a:lumOff val="5000"/>
                </a:schemeClr>
              </a:buClr>
              <a:defRPr sz="2000"/>
            </a:lvl1pPr>
            <a:lvl2pPr>
              <a:lnSpc>
                <a:spcPct val="100000"/>
              </a:lnSpc>
              <a:buClr>
                <a:schemeClr val="tx1">
                  <a:lumMod val="95000"/>
                  <a:lumOff val="5000"/>
                </a:schemeClr>
              </a:buClr>
              <a:defRPr sz="2000"/>
            </a:lvl2pPr>
            <a:lvl3pPr>
              <a:lnSpc>
                <a:spcPct val="100000"/>
              </a:lnSpc>
              <a:buClr>
                <a:schemeClr val="tx1">
                  <a:lumMod val="95000"/>
                  <a:lumOff val="5000"/>
                </a:schemeClr>
              </a:buClr>
              <a:defRPr sz="1800"/>
            </a:lvl3pPr>
            <a:lvl4pPr>
              <a:lnSpc>
                <a:spcPct val="100000"/>
              </a:lnSpc>
              <a:buClr>
                <a:schemeClr val="tx1">
                  <a:lumMod val="95000"/>
                  <a:lumOff val="5000"/>
                </a:schemeClr>
              </a:buClr>
              <a:defRPr sz="1600"/>
            </a:lvl4pPr>
            <a:lvl5pPr>
              <a:lnSpc>
                <a:spcPct val="100000"/>
              </a:lnSpc>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116388" y="1752601"/>
            <a:ext cx="4041775" cy="4068763"/>
          </a:xfrm>
        </p:spPr>
        <p:txBody>
          <a:bodyPr/>
          <a:lstStyle>
            <a:lvl1pPr>
              <a:buClr>
                <a:schemeClr val="tx1">
                  <a:lumMod val="95000"/>
                  <a:lumOff val="5000"/>
                </a:schemeClr>
              </a:buClr>
              <a:defRPr sz="2000"/>
            </a:lvl1pPr>
            <a:lvl2pPr>
              <a:buClr>
                <a:schemeClr val="tx1">
                  <a:lumMod val="95000"/>
                  <a:lumOff val="5000"/>
                </a:schemeClr>
              </a:buClr>
              <a:defRPr sz="2000"/>
            </a:lvl2pPr>
            <a:lvl3pPr>
              <a:buClr>
                <a:schemeClr val="tx1">
                  <a:lumMod val="95000"/>
                  <a:lumOff val="5000"/>
                </a:schemeClr>
              </a:buClr>
              <a:defRPr sz="1800"/>
            </a:lvl3pPr>
            <a:lvl4pPr>
              <a:buClr>
                <a:schemeClr val="tx1">
                  <a:lumMod val="95000"/>
                  <a:lumOff val="5000"/>
                </a:schemeClr>
              </a:buClr>
              <a:defRPr sz="1600"/>
            </a:lvl4pPr>
            <a:lvl5pPr>
              <a:buClr>
                <a:schemeClr val="tx1">
                  <a:lumMod val="95000"/>
                  <a:lumOff val="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119561"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77000" y="4038600"/>
            <a:ext cx="3017951" cy="3219147"/>
          </a:xfrm>
          <a:prstGeom prst="rect">
            <a:avLst/>
          </a:prstGeom>
        </p:spPr>
      </p:pic>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Lst>
  <p:timing>
    <p:tnLst>
      <p:par>
        <p:cTn id="1" dur="indefinite" restart="never" nodeType="tmRoot"/>
      </p:par>
    </p:tnLst>
  </p:timing>
  <p:hf sldNum="0" hdr="0" ftr="0" dt="0"/>
  <p:txStyles>
    <p:titleStyle>
      <a:lvl1pPr algn="l" defTabSz="914400" rtl="0" eaLnBrk="1" latinLnBrk="0" hangingPunct="1">
        <a:spcBef>
          <a:spcPct val="0"/>
        </a:spcBef>
        <a:buClr>
          <a:schemeClr val="accent1">
            <a:lumMod val="75000"/>
          </a:schemeClr>
        </a:buClr>
        <a:buFont typeface="Arial" pitchFamily="34" charset="0"/>
        <a:buChar char="•"/>
        <a:defRPr sz="3600" b="1" kern="1200" baseline="0">
          <a:solidFill>
            <a:schemeClr val="accent2">
              <a:lumMod val="7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1">
            <a:lumMod val="75000"/>
          </a:schemeClr>
        </a:buClr>
        <a:buSzPct val="70000"/>
        <a:buFont typeface="Arial" pitchFamily="34" charset="0"/>
        <a:buChar char="•"/>
        <a:defRPr sz="3200" kern="1200">
          <a:solidFill>
            <a:schemeClr val="accent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1">
            <a:lumMod val="75000"/>
          </a:schemeClr>
        </a:buClr>
        <a:buSzPct val="70000"/>
        <a:buFont typeface="Arial" pitchFamily="34" charset="0"/>
        <a:buChar char="•"/>
        <a:defRPr sz="2800" kern="1200">
          <a:solidFill>
            <a:schemeClr val="accent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400" kern="1200">
          <a:solidFill>
            <a:schemeClr val="accent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1">
            <a:lumMod val="75000"/>
          </a:schemeClr>
        </a:buClr>
        <a:buSzPct val="70000"/>
        <a:buFont typeface="Arial" pitchFamily="34" charset="0"/>
        <a:buChar char="•"/>
        <a:defRPr sz="2000" kern="1200">
          <a:solidFill>
            <a:schemeClr val="accent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http://www.presentermedia.com/mspp.html" TargetMode="External"/><Relationship Id="rId5" Type="http://schemas.openxmlformats.org/officeDocument/2006/relationships/image" Target="../media/image7.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7.png"/><Relationship Id="rId1" Type="http://schemas.microsoft.com/office/2007/relationships/media" Target="../media/media4.wav"/><Relationship Id="rId2" Type="http://schemas.openxmlformats.org/officeDocument/2006/relationships/audio" Target="../media/media4.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1" Type="http://schemas.microsoft.com/office/2007/relationships/media" Target="../media/media5.wav"/><Relationship Id="rId2" Type="http://schemas.openxmlformats.org/officeDocument/2006/relationships/audio" Target="../media/media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png"/><Relationship Id="rId1" Type="http://schemas.microsoft.com/office/2007/relationships/media" Target="../media/media6.wav"/><Relationship Id="rId2" Type="http://schemas.openxmlformats.org/officeDocument/2006/relationships/audio" Target="../media/media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7.png"/><Relationship Id="rId1" Type="http://schemas.microsoft.com/office/2007/relationships/media" Target="../media/media7.wav"/><Relationship Id="rId2" Type="http://schemas.openxmlformats.org/officeDocument/2006/relationships/audio" Target="../media/media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7.png"/><Relationship Id="rId1" Type="http://schemas.microsoft.com/office/2007/relationships/media" Target="../media/media8.wav"/><Relationship Id="rId2" Type="http://schemas.openxmlformats.org/officeDocument/2006/relationships/audio" Target="../media/media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7.png"/><Relationship Id="rId1" Type="http://schemas.microsoft.com/office/2007/relationships/media" Target="../media/media9.wav"/><Relationship Id="rId2" Type="http://schemas.openxmlformats.org/officeDocument/2006/relationships/audio" Target="../media/media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7.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3.wav"/><Relationship Id="rId2" Type="http://schemas.openxmlformats.org/officeDocument/2006/relationships/audio" Target="../media/media3.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Global Economic Systems</a:t>
            </a:r>
            <a:endParaRPr lang="en-US" dirty="0"/>
          </a:p>
        </p:txBody>
      </p:sp>
      <p:sp>
        <p:nvSpPr>
          <p:cNvPr id="3" name="Subtitle 2"/>
          <p:cNvSpPr>
            <a:spLocks noGrp="1"/>
          </p:cNvSpPr>
          <p:nvPr>
            <p:ph type="subTitle" idx="1"/>
          </p:nvPr>
        </p:nvSpPr>
        <p:spPr/>
        <p:txBody>
          <a:bodyPr/>
          <a:lstStyle/>
          <a:p>
            <a:r>
              <a:rPr lang="en-US" dirty="0" smtClean="0"/>
              <a:t>Viv Grigg</a:t>
            </a:r>
            <a:endParaRPr lang="en-US" dirty="0"/>
          </a:p>
        </p:txBody>
      </p:sp>
      <p:sp>
        <p:nvSpPr>
          <p:cNvPr id="4" name="TextBox 3"/>
          <p:cNvSpPr txBox="1"/>
          <p:nvPr/>
        </p:nvSpPr>
        <p:spPr>
          <a:xfrm>
            <a:off x="6858000" y="6456128"/>
            <a:ext cx="2362200" cy="228600"/>
          </a:xfrm>
          <a:prstGeom prst="rect">
            <a:avLst/>
          </a:prstGeom>
        </p:spPr>
        <p:txBody>
          <a:bodyPr vert="horz" wrap="square" lIns="91440" tIns="45720" rIns="91440" bIns="45720" rtlCol="0" anchor="ctr">
            <a:noAutofit/>
          </a:bodyPr>
          <a:lstStyle/>
          <a:p>
            <a:pPr>
              <a:spcBef>
                <a:spcPct val="0"/>
              </a:spcBef>
            </a:pPr>
            <a:r>
              <a:rPr lang="en-US" sz="1400" dirty="0">
                <a:solidFill>
                  <a:schemeClr val="bg1"/>
                </a:solidFill>
              </a:rPr>
              <a:t>By</a:t>
            </a:r>
            <a:r>
              <a:rPr lang="en-US" sz="1400" dirty="0"/>
              <a:t> </a:t>
            </a:r>
            <a:r>
              <a:rPr lang="en-US" sz="1400" b="1" dirty="0">
                <a:hlinkClick r:id="rId4"/>
              </a:rPr>
              <a:t>PresenterMedia.com</a:t>
            </a:r>
            <a:endParaRPr kumimoji="0" lang="en-US" sz="1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94"/>
    </mc:Choice>
    <mc:Fallback xmlns="">
      <p:transition xmlns:p14="http://schemas.microsoft.com/office/powerpoint/2010/main" spd="slow" advTm="2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PUBLIC</a:t>
            </a:r>
            <a:endParaRPr lang="en-US" dirty="0"/>
          </a:p>
        </p:txBody>
      </p:sp>
      <p:sp>
        <p:nvSpPr>
          <p:cNvPr id="3" name="Content Placeholder 2"/>
          <p:cNvSpPr>
            <a:spLocks noGrp="1"/>
          </p:cNvSpPr>
          <p:nvPr>
            <p:ph sz="half" idx="2"/>
          </p:nvPr>
        </p:nvSpPr>
        <p:spPr/>
        <p:txBody>
          <a:bodyPr/>
          <a:lstStyle/>
          <a:p>
            <a:r>
              <a:rPr lang="en-US" dirty="0" smtClean="0"/>
              <a:t>Enables planned redistribution</a:t>
            </a:r>
          </a:p>
          <a:p>
            <a:r>
              <a:rPr lang="en-US" dirty="0" smtClean="0"/>
              <a:t>Results in an expanding bureaucracy</a:t>
            </a:r>
          </a:p>
          <a:p>
            <a:pPr lvl="3"/>
            <a:endParaRPr lang="en-US" dirty="0"/>
          </a:p>
        </p:txBody>
      </p:sp>
      <p:sp>
        <p:nvSpPr>
          <p:cNvPr id="4" name="Content Placeholder 3"/>
          <p:cNvSpPr>
            <a:spLocks noGrp="1"/>
          </p:cNvSpPr>
          <p:nvPr>
            <p:ph sz="quarter" idx="4"/>
          </p:nvPr>
        </p:nvSpPr>
        <p:spPr/>
        <p:txBody>
          <a:bodyPr/>
          <a:lstStyle/>
          <a:p>
            <a:r>
              <a:rPr lang="en-US" dirty="0" smtClean="0"/>
              <a:t>Creates incentive and innovation</a:t>
            </a:r>
          </a:p>
          <a:p>
            <a:r>
              <a:rPr lang="en-US" dirty="0" smtClean="0"/>
              <a:t>Creates differentiation of rich and poor, oppressed and oppressor, owners and workers</a:t>
            </a:r>
            <a:endParaRPr lang="en-US" dirty="0"/>
          </a:p>
        </p:txBody>
      </p:sp>
      <p:sp>
        <p:nvSpPr>
          <p:cNvPr id="5" name="Text Placeholder 4"/>
          <p:cNvSpPr>
            <a:spLocks noGrp="1"/>
          </p:cNvSpPr>
          <p:nvPr>
            <p:ph type="body" idx="12"/>
          </p:nvPr>
        </p:nvSpPr>
        <p:spPr/>
        <p:style>
          <a:lnRef idx="1">
            <a:schemeClr val="accent2"/>
          </a:lnRef>
          <a:fillRef idx="3">
            <a:schemeClr val="accent2"/>
          </a:fillRef>
          <a:effectRef idx="2">
            <a:schemeClr val="accent2"/>
          </a:effectRef>
          <a:fontRef idx="minor">
            <a:schemeClr val="lt1"/>
          </a:fontRef>
        </p:style>
        <p:txBody>
          <a:bodyPr/>
          <a:lstStyle/>
          <a:p>
            <a:r>
              <a:rPr lang="en-US" dirty="0" smtClean="0"/>
              <a:t>PRIVATE</a:t>
            </a:r>
            <a:endParaRPr lang="en-US" dirty="0"/>
          </a:p>
        </p:txBody>
      </p:sp>
      <p:sp>
        <p:nvSpPr>
          <p:cNvPr id="6" name="Title 5"/>
          <p:cNvSpPr>
            <a:spLocks noGrp="1"/>
          </p:cNvSpPr>
          <p:nvPr>
            <p:ph type="title"/>
          </p:nvPr>
        </p:nvSpPr>
        <p:spPr/>
        <p:txBody>
          <a:bodyPr/>
          <a:lstStyle/>
          <a:p>
            <a:r>
              <a:rPr lang="en-US" dirty="0" smtClean="0"/>
              <a:t>Property Rights</a:t>
            </a:r>
            <a:endParaRPr lang="en-US" dirty="0"/>
          </a:p>
        </p:txBody>
      </p:sp>
      <p:sp>
        <p:nvSpPr>
          <p:cNvPr id="7" name="Text Placeholder 6"/>
          <p:cNvSpPr>
            <a:spLocks noGrp="1"/>
          </p:cNvSpPr>
          <p:nvPr>
            <p:ph type="body" sz="quarter" idx="13"/>
          </p:nvPr>
        </p:nvSpPr>
        <p:spPr/>
        <p:txBody>
          <a:bodyPr/>
          <a:lstStyle/>
          <a:p>
            <a:r>
              <a:rPr lang="en-US" dirty="0" smtClean="0"/>
              <a:t>Rights to own, transfer and profit from ownership of resources</a:t>
            </a:r>
            <a:endParaRPr lang="en-US" dirty="0"/>
          </a:p>
        </p:txBody>
      </p:sp>
      <p:sp>
        <p:nvSpPr>
          <p:cNvPr id="12" name="Oval Callout 11"/>
          <p:cNvSpPr/>
          <p:nvPr/>
        </p:nvSpPr>
        <p:spPr>
          <a:xfrm>
            <a:off x="6934200" y="2819400"/>
            <a:ext cx="2057400" cy="1357086"/>
          </a:xfrm>
          <a:prstGeom prst="wedgeEllipseCallo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chemeClr val="bg1"/>
                </a:solidFill>
              </a:rPr>
              <a:t>Its mine!</a:t>
            </a:r>
          </a:p>
          <a:p>
            <a:pPr algn="ctr"/>
            <a:r>
              <a:rPr lang="en-US" sz="2400" dirty="0" smtClean="0">
                <a:solidFill>
                  <a:schemeClr val="bg1"/>
                </a:solidFill>
              </a:rPr>
              <a:t>Its ours!</a:t>
            </a:r>
            <a:endParaRPr lang="en-US" sz="2400" dirty="0">
              <a:solidFill>
                <a:schemeClr val="bg1"/>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249"/>
    </mc:Choice>
    <mc:Fallback xmlns="">
      <p:transition xmlns:p14="http://schemas.microsoft.com/office/powerpoint/2010/main" spd="slow" advTm="14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Planned Socialism</a:t>
            </a:r>
            <a:endParaRPr lang="en-US" dirty="0"/>
          </a:p>
        </p:txBody>
      </p:sp>
      <p:sp>
        <p:nvSpPr>
          <p:cNvPr id="3" name="Content Placeholder 2"/>
          <p:cNvSpPr>
            <a:spLocks noGrp="1"/>
          </p:cNvSpPr>
          <p:nvPr>
            <p:ph idx="1"/>
          </p:nvPr>
        </p:nvSpPr>
        <p:spPr/>
        <p:txBody>
          <a:bodyPr/>
          <a:lstStyle/>
          <a:p>
            <a:r>
              <a:rPr lang="en-US" dirty="0" smtClean="0"/>
              <a:t>(There are many cooperative systems. This is one outlier in the spectrum).</a:t>
            </a:r>
          </a:p>
          <a:p>
            <a:r>
              <a:rPr lang="en-US" dirty="0" smtClean="0"/>
              <a:t>Property Rights are held publicly</a:t>
            </a:r>
          </a:p>
          <a:p>
            <a:r>
              <a:rPr lang="en-US" dirty="0" smtClean="0"/>
              <a:t>Choices about production and distribution are made centrally</a:t>
            </a:r>
            <a:endParaRPr lang="en-US" dirty="0"/>
          </a:p>
        </p:txBody>
      </p:sp>
    </p:spTree>
    <p:extLst>
      <p:ext uri="{BB962C8B-B14F-4D97-AF65-F5344CB8AC3E}">
        <p14:creationId xmlns:p14="http://schemas.microsoft.com/office/powerpoint/2010/main" val="136043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Blessings and Problems of Socialism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Inequalities can be equalized out</a:t>
            </a:r>
          </a:p>
          <a:p>
            <a:pPr lvl="1"/>
            <a:r>
              <a:rPr lang="en-US" dirty="0" smtClean="0"/>
              <a:t>e.g. socialism provides housing for all</a:t>
            </a:r>
          </a:p>
          <a:p>
            <a:r>
              <a:rPr lang="en-US" dirty="0" smtClean="0"/>
              <a:t>Distribution can be better planned.</a:t>
            </a:r>
          </a:p>
          <a:p>
            <a:pPr lvl="1"/>
            <a:endParaRPr lang="en-US" dirty="0" smtClean="0"/>
          </a:p>
          <a:p>
            <a:r>
              <a:rPr lang="en-US" dirty="0" smtClean="0"/>
              <a:t>Disincentives to work: Why work harder for the same pay? </a:t>
            </a:r>
          </a:p>
          <a:p>
            <a:r>
              <a:rPr lang="en-US" dirty="0" smtClean="0"/>
              <a:t>The Myopia of altruistic planning</a:t>
            </a:r>
          </a:p>
          <a:p>
            <a:r>
              <a:rPr lang="en-US" dirty="0" smtClean="0"/>
              <a:t>The technical problem of planning</a:t>
            </a:r>
          </a:p>
          <a:p>
            <a:pPr lvl="1"/>
            <a:r>
              <a:rPr lang="en-US" dirty="0" smtClean="0"/>
              <a:t>Quotas mean production numbers are jigged.</a:t>
            </a:r>
          </a:p>
          <a:p>
            <a:pPr lvl="1"/>
            <a:r>
              <a:rPr lang="en-US" dirty="0" smtClean="0"/>
              <a:t>E.g. too many shoes for some areas and not to others</a:t>
            </a:r>
          </a:p>
          <a:p>
            <a:endParaRPr lang="en-US" dirty="0"/>
          </a:p>
        </p:txBody>
      </p:sp>
    </p:spTree>
    <p:extLst>
      <p:ext uri="{BB962C8B-B14F-4D97-AF65-F5344CB8AC3E}">
        <p14:creationId xmlns:p14="http://schemas.microsoft.com/office/powerpoint/2010/main" val="54215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Marx and Socialism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Dialectic Materialism</a:t>
            </a:r>
          </a:p>
          <a:p>
            <a:r>
              <a:rPr lang="en-US" dirty="0" smtClean="0"/>
              <a:t>Class Conflict</a:t>
            </a:r>
          </a:p>
          <a:p>
            <a:r>
              <a:rPr lang="en-US" dirty="0" smtClean="0"/>
              <a:t>Falling Profits and the Reserve Army of the Unemployed</a:t>
            </a:r>
          </a:p>
          <a:p>
            <a:pPr lvl="1"/>
            <a:r>
              <a:rPr lang="en-US" dirty="0" smtClean="0"/>
              <a:t>The rising number of unemployed caused by increased mechanization, plus increased capital compete with the employed and drop wages.</a:t>
            </a:r>
          </a:p>
          <a:p>
            <a:r>
              <a:rPr lang="en-US" dirty="0" smtClean="0"/>
              <a:t>Recurring Business cycles</a:t>
            </a:r>
          </a:p>
          <a:p>
            <a:pPr lvl="1"/>
            <a:r>
              <a:rPr lang="en-US" dirty="0" smtClean="0"/>
              <a:t>The economy expands but workers don’t have the wages to buy. (e.g. 10,000 washing machines per month, but the public only have capacity to buy 5000.  Creates crisis and collapse and recurring depression</a:t>
            </a:r>
          </a:p>
          <a:p>
            <a:r>
              <a:rPr lang="en-US" dirty="0" smtClean="0"/>
              <a:t>The Collapse of Capitalism</a:t>
            </a:r>
          </a:p>
          <a:p>
            <a:r>
              <a:rPr lang="en-US" dirty="0" smtClean="0"/>
              <a:t>He predicted that the </a:t>
            </a:r>
            <a:r>
              <a:rPr lang="en-US" dirty="0" err="1" smtClean="0"/>
              <a:t>exploitiaton</a:t>
            </a:r>
            <a:r>
              <a:rPr lang="en-US" dirty="0" smtClean="0"/>
              <a:t> of </a:t>
            </a:r>
            <a:r>
              <a:rPr lang="en-US" dirty="0" err="1" smtClean="0"/>
              <a:t>laour</a:t>
            </a:r>
            <a:r>
              <a:rPr lang="en-US" dirty="0" smtClean="0"/>
              <a:t> based on the reserve army would become larger and larger and eventually the boom and bust cycles get so great that capitalism would collapse. </a:t>
            </a:r>
            <a:endParaRPr lang="en-US" dirty="0"/>
          </a:p>
        </p:txBody>
      </p:sp>
    </p:spTree>
    <p:extLst>
      <p:ext uri="{BB962C8B-B14F-4D97-AF65-F5344CB8AC3E}">
        <p14:creationId xmlns:p14="http://schemas.microsoft.com/office/powerpoint/2010/main" val="15346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Ameliorating Historic factors</a:t>
            </a:r>
            <a:endParaRPr lang="en-US" dirty="0"/>
          </a:p>
        </p:txBody>
      </p:sp>
      <p:sp>
        <p:nvSpPr>
          <p:cNvPr id="3" name="Content Placeholder 2"/>
          <p:cNvSpPr>
            <a:spLocks noGrp="1"/>
          </p:cNvSpPr>
          <p:nvPr>
            <p:ph idx="1"/>
          </p:nvPr>
        </p:nvSpPr>
        <p:spPr/>
        <p:txBody>
          <a:bodyPr/>
          <a:lstStyle/>
          <a:p>
            <a:r>
              <a:rPr lang="en-US" dirty="0" smtClean="0"/>
              <a:t>Social Welfare networks</a:t>
            </a:r>
          </a:p>
          <a:p>
            <a:r>
              <a:rPr lang="en-US" dirty="0" smtClean="0"/>
              <a:t>Increased productivity has meant increased wages (in the West up till the 1980’s)</a:t>
            </a:r>
          </a:p>
          <a:p>
            <a:r>
              <a:rPr lang="en-US" dirty="0" smtClean="0"/>
              <a:t>Governments have taken a role to reduce the boom and bust cycles</a:t>
            </a:r>
          </a:p>
          <a:p>
            <a:r>
              <a:rPr lang="en-US" dirty="0" smtClean="0"/>
              <a:t>Many workers have become capitalists.  Around 67% in the US own their own homes, 40% own stocks. .</a:t>
            </a:r>
          </a:p>
          <a:p>
            <a:endParaRPr lang="en-US" dirty="0"/>
          </a:p>
        </p:txBody>
      </p:sp>
    </p:spTree>
    <p:extLst>
      <p:ext uri="{BB962C8B-B14F-4D97-AF65-F5344CB8AC3E}">
        <p14:creationId xmlns:p14="http://schemas.microsoft.com/office/powerpoint/2010/main" val="16479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flipV="1">
            <a:off x="2895600" y="1143000"/>
            <a:ext cx="5562600" cy="4724400"/>
          </a:xfrm>
          <a:prstGeom prst="round2SameRect">
            <a:avLst/>
          </a:prstGeom>
          <a:gradFill>
            <a:gsLst>
              <a:gs pos="25000">
                <a:schemeClr val="bg1">
                  <a:alpha val="70000"/>
                </a:schemeClr>
              </a:gs>
              <a:gs pos="89000">
                <a:schemeClr val="tx1">
                  <a:lumMod val="50000"/>
                  <a:lumOff val="50000"/>
                  <a:alpha val="0"/>
                </a:schemeClr>
              </a:gs>
            </a:gsLst>
            <a:lin ang="5400000" scaled="0"/>
          </a:gradFill>
          <a:ln>
            <a:gradFill>
              <a:gsLst>
                <a:gs pos="25000">
                  <a:schemeClr val="accent2">
                    <a:lumMod val="50000"/>
                  </a:schemeClr>
                </a:gs>
                <a:gs pos="89000">
                  <a:schemeClr val="tx1">
                    <a:lumMod val="50000"/>
                    <a:lumOff val="5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globe1.jpg"/>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09600" y="3156230"/>
            <a:ext cx="1725521" cy="1300611"/>
          </a:xfrm>
        </p:spPr>
      </p:pic>
      <p:sp>
        <p:nvSpPr>
          <p:cNvPr id="8" name="Content Placeholder 7"/>
          <p:cNvSpPr>
            <a:spLocks noGrp="1"/>
          </p:cNvSpPr>
          <p:nvPr>
            <p:ph sz="half" idx="2"/>
          </p:nvPr>
        </p:nvSpPr>
        <p:spPr/>
        <p:txBody>
          <a:bodyPr/>
          <a:lstStyle/>
          <a:p>
            <a:r>
              <a:rPr lang="en-US" dirty="0" smtClean="0"/>
              <a:t>Thesis: Communism</a:t>
            </a:r>
          </a:p>
          <a:p>
            <a:pPr lvl="2"/>
            <a:r>
              <a:rPr lang="en-US" dirty="0" smtClean="0"/>
              <a:t>Centralized State </a:t>
            </a:r>
            <a:r>
              <a:rPr lang="en-US" dirty="0"/>
              <a:t>p</a:t>
            </a:r>
            <a:r>
              <a:rPr lang="en-US" dirty="0" smtClean="0"/>
              <a:t>lanning to meet needs</a:t>
            </a:r>
          </a:p>
          <a:p>
            <a:pPr lvl="2"/>
            <a:r>
              <a:rPr lang="en-US" dirty="0" smtClean="0"/>
              <a:t>Redistribution so there are no poor.</a:t>
            </a:r>
            <a:endParaRPr lang="en-US" dirty="0"/>
          </a:p>
        </p:txBody>
      </p:sp>
      <p:pic>
        <p:nvPicPr>
          <p:cNvPr id="40" name="Content Placeholder 39" descr="PM00100_hundred_dollar_bills.png"/>
          <p:cNvPicPr>
            <a:picLocks noGrp="1" noChangeAspect="1"/>
          </p:cNvPicPr>
          <p:nvPr>
            <p:ph sz="half" idx="14"/>
          </p:nvPr>
        </p:nvPicPr>
        <p:blipFill>
          <a:blip r:embed="rId5" cstate="email">
            <a:extLst>
              <a:ext uri="{28A0092B-C50C-407E-A947-70E740481C1C}">
                <a14:useLocalDpi xmlns:a14="http://schemas.microsoft.com/office/drawing/2010/main"/>
              </a:ext>
            </a:extLst>
          </a:blip>
          <a:stretch>
            <a:fillRect/>
          </a:stretch>
        </p:blipFill>
        <p:spPr>
          <a:xfrm>
            <a:off x="609600" y="1676400"/>
            <a:ext cx="1717965" cy="1273359"/>
          </a:xfrm>
        </p:spPr>
      </p:pic>
      <p:sp>
        <p:nvSpPr>
          <p:cNvPr id="31" name="Content Placeholder 30"/>
          <p:cNvSpPr>
            <a:spLocks noGrp="1"/>
          </p:cNvSpPr>
          <p:nvPr>
            <p:ph sz="half" idx="15"/>
          </p:nvPr>
        </p:nvSpPr>
        <p:spPr>
          <a:xfrm>
            <a:off x="2971800" y="3048000"/>
            <a:ext cx="5257800" cy="2819400"/>
          </a:xfrm>
        </p:spPr>
        <p:txBody>
          <a:bodyPr>
            <a:normAutofit fontScale="92500" lnSpcReduction="10000"/>
          </a:bodyPr>
          <a:lstStyle/>
          <a:p>
            <a:r>
              <a:rPr lang="en-US" dirty="0" smtClean="0"/>
              <a:t>Antithesis</a:t>
            </a:r>
            <a:r>
              <a:rPr lang="en-US" dirty="0"/>
              <a:t>:</a:t>
            </a:r>
            <a:r>
              <a:rPr lang="en-US" dirty="0" smtClean="0"/>
              <a:t> Capitalism</a:t>
            </a:r>
          </a:p>
          <a:p>
            <a:pPr lvl="2"/>
            <a:endParaRPr lang="en-US" dirty="0" smtClean="0"/>
          </a:p>
          <a:p>
            <a:pPr lvl="2"/>
            <a:r>
              <a:rPr lang="en-US" dirty="0" smtClean="0"/>
              <a:t>Free market decides on needs through networks of markets</a:t>
            </a:r>
          </a:p>
          <a:p>
            <a:pPr lvl="2"/>
            <a:r>
              <a:rPr lang="en-US" dirty="0" smtClean="0"/>
              <a:t>Capital is concentrated</a:t>
            </a:r>
          </a:p>
          <a:p>
            <a:pPr lvl="2"/>
            <a:r>
              <a:rPr lang="en-US" dirty="0" smtClean="0"/>
              <a:t>Expansion of  capitalist class is seen as efficient.</a:t>
            </a:r>
          </a:p>
          <a:p>
            <a:pPr lvl="2"/>
            <a:r>
              <a:rPr lang="en-US" dirty="0" smtClean="0"/>
              <a:t>Wages are part of production so kept low.</a:t>
            </a:r>
          </a:p>
          <a:p>
            <a:endParaRPr lang="en-US" dirty="0"/>
          </a:p>
        </p:txBody>
      </p:sp>
      <p:sp>
        <p:nvSpPr>
          <p:cNvPr id="6" name="Title 5"/>
          <p:cNvSpPr>
            <a:spLocks noGrp="1"/>
          </p:cNvSpPr>
          <p:nvPr>
            <p:ph type="title"/>
          </p:nvPr>
        </p:nvSpPr>
        <p:spPr/>
        <p:txBody>
          <a:bodyPr/>
          <a:lstStyle/>
          <a:p>
            <a:r>
              <a:rPr lang="en-US" dirty="0" smtClean="0"/>
              <a:t>Late 21</a:t>
            </a:r>
            <a:r>
              <a:rPr lang="en-US" baseline="30000" dirty="0" smtClean="0"/>
              <a:t>st</a:t>
            </a:r>
            <a:r>
              <a:rPr lang="en-US" dirty="0" smtClean="0"/>
              <a:t> Century Competition</a:t>
            </a:r>
            <a:endParaRPr lang="en-US" dirty="0"/>
          </a:p>
        </p:txBody>
      </p:sp>
      <p:sp>
        <p:nvSpPr>
          <p:cNvPr id="9" name="Text Placeholder 8"/>
          <p:cNvSpPr>
            <a:spLocks noGrp="1"/>
          </p:cNvSpPr>
          <p:nvPr>
            <p:ph type="body" sz="quarter" idx="13"/>
          </p:nvPr>
        </p:nvSpPr>
        <p:spPr/>
        <p:txBody>
          <a:bodyPr/>
          <a:lstStyle/>
          <a:p>
            <a:r>
              <a:rPr lang="en-US" dirty="0" smtClean="0"/>
              <a:t>The theory</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068"/>
    </mc:Choice>
    <mc:Fallback xmlns="">
      <p:transition xmlns:p14="http://schemas.microsoft.com/office/powerpoint/2010/main" spd="slow" advTm="12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flipV="1">
            <a:off x="2895600" y="1143000"/>
            <a:ext cx="5562600" cy="5334000"/>
          </a:xfrm>
          <a:prstGeom prst="round2SameRect">
            <a:avLst/>
          </a:prstGeom>
          <a:gradFill>
            <a:gsLst>
              <a:gs pos="25000">
                <a:schemeClr val="bg1">
                  <a:alpha val="70000"/>
                </a:schemeClr>
              </a:gs>
              <a:gs pos="89000">
                <a:schemeClr val="tx1">
                  <a:lumMod val="50000"/>
                  <a:lumOff val="50000"/>
                  <a:alpha val="0"/>
                </a:schemeClr>
              </a:gs>
            </a:gsLst>
            <a:lin ang="5400000" scaled="0"/>
          </a:gradFill>
          <a:ln>
            <a:gradFill>
              <a:gsLst>
                <a:gs pos="25000">
                  <a:schemeClr val="accent2">
                    <a:lumMod val="50000"/>
                  </a:schemeClr>
                </a:gs>
                <a:gs pos="89000">
                  <a:schemeClr val="tx1">
                    <a:lumMod val="50000"/>
                    <a:lumOff val="5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globe1.jpg"/>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09600" y="3156230"/>
            <a:ext cx="1725521" cy="1300611"/>
          </a:xfrm>
        </p:spPr>
      </p:pic>
      <p:sp>
        <p:nvSpPr>
          <p:cNvPr id="8" name="Content Placeholder 7"/>
          <p:cNvSpPr>
            <a:spLocks noGrp="1"/>
          </p:cNvSpPr>
          <p:nvPr>
            <p:ph sz="half" idx="2"/>
          </p:nvPr>
        </p:nvSpPr>
        <p:spPr/>
        <p:txBody>
          <a:bodyPr>
            <a:normAutofit fontScale="92500" lnSpcReduction="20000"/>
          </a:bodyPr>
          <a:lstStyle/>
          <a:p>
            <a:r>
              <a:rPr lang="en-US" dirty="0" smtClean="0"/>
              <a:t>Thesis: Communism</a:t>
            </a:r>
          </a:p>
          <a:p>
            <a:pPr lvl="2"/>
            <a:r>
              <a:rPr lang="en-US" dirty="0" smtClean="0"/>
              <a:t>Centralized State </a:t>
            </a:r>
            <a:r>
              <a:rPr lang="en-US" dirty="0"/>
              <a:t>p</a:t>
            </a:r>
            <a:r>
              <a:rPr lang="en-US" dirty="0" smtClean="0"/>
              <a:t>lanning results in a rich bureaucratic class</a:t>
            </a:r>
          </a:p>
          <a:p>
            <a:pPr lvl="2"/>
            <a:r>
              <a:rPr lang="en-US" dirty="0" smtClean="0"/>
              <a:t>Redistribution so there are no poor results in low efficiency.</a:t>
            </a:r>
            <a:endParaRPr lang="en-US" dirty="0"/>
          </a:p>
        </p:txBody>
      </p:sp>
      <p:pic>
        <p:nvPicPr>
          <p:cNvPr id="40" name="Content Placeholder 39" descr="PM00100_hundred_dollar_bills.png"/>
          <p:cNvPicPr>
            <a:picLocks noGrp="1" noChangeAspect="1"/>
          </p:cNvPicPr>
          <p:nvPr>
            <p:ph sz="half" idx="14"/>
          </p:nvPr>
        </p:nvPicPr>
        <p:blipFill>
          <a:blip r:embed="rId5" cstate="email">
            <a:extLst>
              <a:ext uri="{28A0092B-C50C-407E-A947-70E740481C1C}">
                <a14:useLocalDpi xmlns:a14="http://schemas.microsoft.com/office/drawing/2010/main"/>
              </a:ext>
            </a:extLst>
          </a:blip>
          <a:stretch>
            <a:fillRect/>
          </a:stretch>
        </p:blipFill>
        <p:spPr>
          <a:xfrm>
            <a:off x="609600" y="1676400"/>
            <a:ext cx="1717965" cy="1273359"/>
          </a:xfrm>
        </p:spPr>
      </p:pic>
      <p:sp>
        <p:nvSpPr>
          <p:cNvPr id="31" name="Content Placeholder 30"/>
          <p:cNvSpPr>
            <a:spLocks noGrp="1"/>
          </p:cNvSpPr>
          <p:nvPr>
            <p:ph sz="half" idx="15"/>
          </p:nvPr>
        </p:nvSpPr>
        <p:spPr>
          <a:xfrm>
            <a:off x="2971800" y="3048000"/>
            <a:ext cx="5257800" cy="3505200"/>
          </a:xfrm>
        </p:spPr>
        <p:txBody>
          <a:bodyPr>
            <a:normAutofit fontScale="85000" lnSpcReduction="20000"/>
          </a:bodyPr>
          <a:lstStyle/>
          <a:p>
            <a:r>
              <a:rPr lang="en-US" dirty="0" smtClean="0"/>
              <a:t>Antithesis</a:t>
            </a:r>
            <a:r>
              <a:rPr lang="en-US" dirty="0"/>
              <a:t>:</a:t>
            </a:r>
            <a:r>
              <a:rPr lang="en-US" dirty="0" smtClean="0"/>
              <a:t> Capitalism</a:t>
            </a:r>
          </a:p>
          <a:p>
            <a:pPr lvl="2"/>
            <a:r>
              <a:rPr lang="en-US" dirty="0" smtClean="0"/>
              <a:t>Free market decides on needs through networks of markets – this requires considerable government legislation and control.</a:t>
            </a:r>
          </a:p>
          <a:p>
            <a:pPr lvl="2"/>
            <a:r>
              <a:rPr lang="en-US" dirty="0" smtClean="0"/>
              <a:t>Capital is concentrated</a:t>
            </a:r>
          </a:p>
          <a:p>
            <a:pPr lvl="2"/>
            <a:r>
              <a:rPr lang="en-US" dirty="0" smtClean="0"/>
              <a:t>Expansion of  capitalist class does not direct resources to social needs, cannot provide housing for the poor or medical care etc.</a:t>
            </a:r>
          </a:p>
          <a:p>
            <a:pPr lvl="2"/>
            <a:r>
              <a:rPr lang="en-US" dirty="0" smtClean="0"/>
              <a:t>Wages are part of production so kept low</a:t>
            </a:r>
          </a:p>
          <a:p>
            <a:pPr lvl="2"/>
            <a:r>
              <a:rPr lang="en-US" dirty="0" smtClean="0"/>
              <a:t>Positive incentives to produce.</a:t>
            </a:r>
          </a:p>
          <a:p>
            <a:pPr lvl="2"/>
            <a:r>
              <a:rPr lang="en-US" dirty="0" smtClean="0"/>
              <a:t>Lack of controls have resulted in expanding printed money 30-50 x the actual wealth of nations</a:t>
            </a:r>
          </a:p>
          <a:p>
            <a:endParaRPr lang="en-US" dirty="0"/>
          </a:p>
        </p:txBody>
      </p:sp>
      <p:sp>
        <p:nvSpPr>
          <p:cNvPr id="6" name="Title 5"/>
          <p:cNvSpPr>
            <a:spLocks noGrp="1"/>
          </p:cNvSpPr>
          <p:nvPr>
            <p:ph type="title"/>
          </p:nvPr>
        </p:nvSpPr>
        <p:spPr/>
        <p:txBody>
          <a:bodyPr/>
          <a:lstStyle/>
          <a:p>
            <a:r>
              <a:rPr lang="en-US" dirty="0" smtClean="0"/>
              <a:t>Late 21</a:t>
            </a:r>
            <a:r>
              <a:rPr lang="en-US" baseline="30000" dirty="0" smtClean="0"/>
              <a:t>st</a:t>
            </a:r>
            <a:r>
              <a:rPr lang="en-US" dirty="0" smtClean="0"/>
              <a:t> Century Competition</a:t>
            </a:r>
            <a:endParaRPr lang="en-US" dirty="0"/>
          </a:p>
        </p:txBody>
      </p:sp>
      <p:sp>
        <p:nvSpPr>
          <p:cNvPr id="9" name="Text Placeholder 8"/>
          <p:cNvSpPr>
            <a:spLocks noGrp="1"/>
          </p:cNvSpPr>
          <p:nvPr>
            <p:ph type="body" sz="quarter" idx="13"/>
          </p:nvPr>
        </p:nvSpPr>
        <p:spPr/>
        <p:txBody>
          <a:bodyPr/>
          <a:lstStyle/>
          <a:p>
            <a:r>
              <a:rPr lang="en-US" dirty="0" smtClean="0"/>
              <a:t>The practice</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04021375"/>
      </p:ext>
    </p:extLst>
  </p:cSld>
  <p:clrMapOvr>
    <a:masterClrMapping/>
  </p:clrMapOvr>
  <mc:AlternateContent xmlns:mc="http://schemas.openxmlformats.org/markup-compatibility/2006" xmlns:p14="http://schemas.microsoft.com/office/powerpoint/2010/main">
    <mc:Choice Requires="p14">
      <p:transition spd="slow" p14:dur="2000" advTm="85072"/>
    </mc:Choice>
    <mc:Fallback xmlns="">
      <p:transition xmlns:p14="http://schemas.microsoft.com/office/powerpoint/2010/main" spd="slow" advTm="8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flipV="1">
            <a:off x="228600" y="1143000"/>
            <a:ext cx="8077200" cy="5181600"/>
          </a:xfrm>
          <a:prstGeom prst="round2SameRect">
            <a:avLst/>
          </a:prstGeom>
          <a:gradFill>
            <a:gsLst>
              <a:gs pos="25000">
                <a:schemeClr val="bg1">
                  <a:alpha val="85000"/>
                </a:schemeClr>
              </a:gs>
              <a:gs pos="89000">
                <a:schemeClr val="tx1">
                  <a:lumMod val="50000"/>
                  <a:lumOff val="50000"/>
                  <a:alpha val="0"/>
                </a:schemeClr>
              </a:gs>
            </a:gsLst>
            <a:lin ang="5400000" scaled="0"/>
          </a:gradFill>
          <a:ln>
            <a:gradFill>
              <a:gsLst>
                <a:gs pos="25000">
                  <a:schemeClr val="accent2">
                    <a:lumMod val="50000"/>
                  </a:schemeClr>
                </a:gs>
                <a:gs pos="89000">
                  <a:schemeClr val="tx1">
                    <a:lumMod val="50000"/>
                    <a:lumOff val="5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Content Placeholder 31" descr="graph2.png"/>
          <p:cNvPicPr>
            <a:picLocks noGrp="1" noChangeAspect="1"/>
          </p:cNvPicPr>
          <p:nvPr>
            <p:ph sz="half" idx="17"/>
          </p:nvPr>
        </p:nvPicPr>
        <p:blipFill>
          <a:blip r:embed="rId4" cstate="email">
            <a:extLst>
              <a:ext uri="{28A0092B-C50C-407E-A947-70E740481C1C}">
                <a14:useLocalDpi xmlns:a14="http://schemas.microsoft.com/office/drawing/2010/main"/>
              </a:ext>
            </a:extLst>
          </a:blip>
          <a:stretch>
            <a:fillRect/>
          </a:stretch>
        </p:blipFill>
        <p:spPr>
          <a:xfrm>
            <a:off x="609600" y="1656906"/>
            <a:ext cx="1779009" cy="1289781"/>
          </a:xfrm>
        </p:spPr>
      </p:pic>
      <p:sp>
        <p:nvSpPr>
          <p:cNvPr id="9" name="Content Placeholder 8"/>
          <p:cNvSpPr>
            <a:spLocks noGrp="1"/>
          </p:cNvSpPr>
          <p:nvPr>
            <p:ph sz="half" idx="1"/>
          </p:nvPr>
        </p:nvSpPr>
        <p:spPr>
          <a:xfrm>
            <a:off x="76200" y="3048000"/>
            <a:ext cx="2743200" cy="2925763"/>
          </a:xfrm>
        </p:spPr>
        <p:txBody>
          <a:bodyPr>
            <a:normAutofit/>
          </a:bodyPr>
          <a:lstStyle/>
          <a:p>
            <a:r>
              <a:rPr lang="en-US" dirty="0" smtClean="0"/>
              <a:t>Capitalism</a:t>
            </a:r>
          </a:p>
          <a:p>
            <a:endParaRPr lang="en-US" dirty="0" smtClean="0"/>
          </a:p>
          <a:p>
            <a:r>
              <a:rPr lang="en-US" dirty="0" smtClean="0"/>
              <a:t>The markets drive decision-making</a:t>
            </a:r>
          </a:p>
          <a:p>
            <a:r>
              <a:rPr lang="en-US" dirty="0" smtClean="0"/>
              <a:t>Differentiation of rich and poor is encouraged.</a:t>
            </a:r>
          </a:p>
          <a:p>
            <a:r>
              <a:rPr lang="en-US" dirty="0" smtClean="0"/>
              <a:t>Private property rights are protected</a:t>
            </a:r>
          </a:p>
          <a:p>
            <a:r>
              <a:rPr lang="en-US" dirty="0" err="1" smtClean="0"/>
              <a:t>Enforcable</a:t>
            </a:r>
            <a:r>
              <a:rPr lang="en-US" dirty="0" smtClean="0"/>
              <a:t> contracts</a:t>
            </a:r>
            <a:endParaRPr lang="en-US" dirty="0"/>
          </a:p>
        </p:txBody>
      </p:sp>
      <p:sp>
        <p:nvSpPr>
          <p:cNvPr id="10" name="Content Placeholder 9"/>
          <p:cNvSpPr>
            <a:spLocks noGrp="1"/>
          </p:cNvSpPr>
          <p:nvPr>
            <p:ph sz="half" idx="2"/>
          </p:nvPr>
        </p:nvSpPr>
        <p:spPr>
          <a:xfrm>
            <a:off x="2819400" y="3124200"/>
            <a:ext cx="2743200" cy="3124200"/>
          </a:xfrm>
        </p:spPr>
        <p:txBody>
          <a:bodyPr>
            <a:normAutofit fontScale="70000" lnSpcReduction="20000"/>
          </a:bodyPr>
          <a:lstStyle/>
          <a:p>
            <a:r>
              <a:rPr lang="en-US" sz="2300" dirty="0" smtClean="0"/>
              <a:t>Globalized Mixed Economies</a:t>
            </a:r>
          </a:p>
          <a:p>
            <a:r>
              <a:rPr lang="en-US" dirty="0" smtClean="0"/>
              <a:t>Free market and free trade encouraged</a:t>
            </a:r>
          </a:p>
          <a:p>
            <a:r>
              <a:rPr lang="en-US" dirty="0" smtClean="0"/>
              <a:t>All </a:t>
            </a:r>
            <a:r>
              <a:rPr lang="en-US" dirty="0"/>
              <a:t>economies have significant government </a:t>
            </a:r>
            <a:r>
              <a:rPr lang="en-US" dirty="0" smtClean="0"/>
              <a:t>planning</a:t>
            </a:r>
          </a:p>
          <a:p>
            <a:r>
              <a:rPr lang="en-US" dirty="0" smtClean="0"/>
              <a:t>Government planning redistributes profits to a safety net.</a:t>
            </a:r>
          </a:p>
          <a:p>
            <a:r>
              <a:rPr lang="en-US" dirty="0" smtClean="0"/>
              <a:t>Expanded processes of property rights and contracts</a:t>
            </a:r>
            <a:endParaRPr lang="en-US" dirty="0"/>
          </a:p>
        </p:txBody>
      </p:sp>
      <p:sp>
        <p:nvSpPr>
          <p:cNvPr id="12" name="Content Placeholder 11"/>
          <p:cNvSpPr>
            <a:spLocks noGrp="1"/>
          </p:cNvSpPr>
          <p:nvPr>
            <p:ph sz="half" idx="14"/>
          </p:nvPr>
        </p:nvSpPr>
        <p:spPr>
          <a:xfrm>
            <a:off x="5638800" y="3048000"/>
            <a:ext cx="2743200" cy="2925763"/>
          </a:xfrm>
        </p:spPr>
        <p:txBody>
          <a:bodyPr>
            <a:normAutofit/>
          </a:bodyPr>
          <a:lstStyle/>
          <a:p>
            <a:r>
              <a:rPr lang="en-US" dirty="0" smtClean="0"/>
              <a:t>Socialism</a:t>
            </a:r>
          </a:p>
          <a:p>
            <a:pPr marL="0" indent="0">
              <a:buNone/>
            </a:pPr>
            <a:endParaRPr lang="en-US" dirty="0"/>
          </a:p>
          <a:p>
            <a:r>
              <a:rPr lang="en-US" dirty="0" smtClean="0"/>
              <a:t>Government bureaucratic planning</a:t>
            </a:r>
          </a:p>
          <a:p>
            <a:r>
              <a:rPr lang="en-US" dirty="0" smtClean="0"/>
              <a:t>No poor through redistribution</a:t>
            </a:r>
          </a:p>
          <a:p>
            <a:endParaRPr lang="en-US" dirty="0"/>
          </a:p>
        </p:txBody>
      </p:sp>
      <p:pic>
        <p:nvPicPr>
          <p:cNvPr id="36" name="Content Placeholder 35" descr="PM00100_hundred_dollar_bills.png"/>
          <p:cNvPicPr>
            <a:picLocks noGrp="1" noChangeAspect="1"/>
          </p:cNvPicPr>
          <p:nvPr>
            <p:ph sz="half" idx="15"/>
          </p:nvPr>
        </p:nvPicPr>
        <p:blipFill>
          <a:blip r:embed="rId5" cstate="email">
            <a:extLst>
              <a:ext uri="{28A0092B-C50C-407E-A947-70E740481C1C}">
                <a14:useLocalDpi xmlns:a14="http://schemas.microsoft.com/office/drawing/2010/main"/>
              </a:ext>
            </a:extLst>
          </a:blip>
          <a:stretch>
            <a:fillRect/>
          </a:stretch>
        </p:blipFill>
        <p:spPr>
          <a:xfrm>
            <a:off x="6096000" y="1628010"/>
            <a:ext cx="1793534" cy="1351876"/>
          </a:xfrm>
        </p:spPr>
      </p:pic>
      <p:pic>
        <p:nvPicPr>
          <p:cNvPr id="34" name="Content Placeholder 33" descr="PM00059_rising_arrows.png"/>
          <p:cNvPicPr>
            <a:picLocks noGrp="1" noChangeAspect="1"/>
          </p:cNvPicPr>
          <p:nvPr>
            <p:ph sz="half" idx="16"/>
          </p:nvPr>
        </p:nvPicPr>
        <p:blipFill>
          <a:blip r:embed="rId6" cstate="email">
            <a:duotone>
              <a:prstClr val="black"/>
              <a:schemeClr val="tx2">
                <a:tint val="45000"/>
                <a:satMod val="400000"/>
              </a:schemeClr>
            </a:duotone>
            <a:lum bright="23000" contrast="17000"/>
            <a:extLst>
              <a:ext uri="{28A0092B-C50C-407E-A947-70E740481C1C}">
                <a14:useLocalDpi xmlns:a14="http://schemas.microsoft.com/office/drawing/2010/main"/>
              </a:ext>
            </a:extLst>
          </a:blip>
          <a:stretch>
            <a:fillRect/>
          </a:stretch>
        </p:blipFill>
        <p:spPr>
          <a:xfrm>
            <a:off x="3371105" y="1600200"/>
            <a:ext cx="1756923" cy="1399939"/>
          </a:xfrm>
        </p:spPr>
      </p:pic>
      <p:sp>
        <p:nvSpPr>
          <p:cNvPr id="8" name="Title 7"/>
          <p:cNvSpPr>
            <a:spLocks noGrp="1"/>
          </p:cNvSpPr>
          <p:nvPr>
            <p:ph type="title"/>
          </p:nvPr>
        </p:nvSpPr>
        <p:spPr/>
        <p:txBody>
          <a:bodyPr/>
          <a:lstStyle/>
          <a:p>
            <a:r>
              <a:rPr lang="en-US" dirty="0" smtClean="0"/>
              <a:t>Globalizing Bureaucratic Capitalism</a:t>
            </a:r>
            <a:endParaRPr lang="en-US" dirty="0"/>
          </a:p>
        </p:txBody>
      </p:sp>
      <p:sp>
        <p:nvSpPr>
          <p:cNvPr id="11" name="Text Placeholder 10"/>
          <p:cNvSpPr>
            <a:spLocks noGrp="1"/>
          </p:cNvSpPr>
          <p:nvPr>
            <p:ph type="body" sz="quarter" idx="13"/>
          </p:nvPr>
        </p:nvSpPr>
        <p:spPr/>
        <p:txBody>
          <a:bodyPr/>
          <a:lstStyle/>
          <a:p>
            <a:r>
              <a:rPr lang="en-US" dirty="0" smtClean="0"/>
              <a:t>The synthesis.</a:t>
            </a:r>
            <a:endParaRPr lang="en-US" dirty="0"/>
          </a:p>
        </p:txBody>
      </p:sp>
      <p:sp>
        <p:nvSpPr>
          <p:cNvPr id="21" name="Left-Right Arrow 20"/>
          <p:cNvSpPr/>
          <p:nvPr/>
        </p:nvSpPr>
        <p:spPr>
          <a:xfrm flipH="1">
            <a:off x="2590800" y="2057400"/>
            <a:ext cx="609600" cy="304800"/>
          </a:xfrm>
          <a:prstGeom prst="lef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Left-Right Arrow 14"/>
          <p:cNvSpPr/>
          <p:nvPr/>
        </p:nvSpPr>
        <p:spPr>
          <a:xfrm flipH="1">
            <a:off x="5265357" y="2049843"/>
            <a:ext cx="609600" cy="304800"/>
          </a:xfrm>
          <a:prstGeom prst="lef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821"/>
    </mc:Choice>
    <mc:Fallback xmlns="">
      <p:transition xmlns:p14="http://schemas.microsoft.com/office/powerpoint/2010/main" spd="slow" advTm="10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56124143"/>
              </p:ext>
            </p:extLst>
          </p:nvPr>
        </p:nvGraphicFramePr>
        <p:xfrm>
          <a:off x="3505200" y="1524000"/>
          <a:ext cx="5486400"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 Placeholder 2"/>
          <p:cNvSpPr>
            <a:spLocks noGrp="1"/>
          </p:cNvSpPr>
          <p:nvPr>
            <p:ph type="body" sz="half" idx="2"/>
          </p:nvPr>
        </p:nvSpPr>
        <p:spPr>
          <a:xfrm>
            <a:off x="381000" y="1524000"/>
            <a:ext cx="2855913" cy="4373563"/>
          </a:xfrm>
        </p:spPr>
        <p:txBody>
          <a:bodyPr/>
          <a:lstStyle/>
          <a:p>
            <a:r>
              <a:rPr lang="en-US" dirty="0" smtClean="0"/>
              <a:t>During the 1990’s centrally planned economies began collapsing across Europe.  This lead to attempts to transition to forms of capitalism.  </a:t>
            </a:r>
          </a:p>
          <a:p>
            <a:endParaRPr lang="en-US" dirty="0"/>
          </a:p>
          <a:p>
            <a:r>
              <a:rPr lang="en-US" dirty="0" smtClean="0"/>
              <a:t>The transitions failed to take into account the long history of institutional formation in European economies, and the necessity of trust in contractual legal systems though rapid judicial decision-making. </a:t>
            </a:r>
          </a:p>
          <a:p>
            <a:endParaRPr lang="en-US" dirty="0"/>
          </a:p>
          <a:p>
            <a:r>
              <a:rPr lang="en-US" dirty="0" smtClean="0"/>
              <a:t>Many of the Eastern European countries reverted in part to older traditions.  Mixed economies have developed. </a:t>
            </a:r>
            <a:endParaRPr lang="en-US" dirty="0"/>
          </a:p>
        </p:txBody>
      </p:sp>
      <p:sp>
        <p:nvSpPr>
          <p:cNvPr id="4" name="Title 3"/>
          <p:cNvSpPr>
            <a:spLocks noGrp="1"/>
          </p:cNvSpPr>
          <p:nvPr>
            <p:ph type="title"/>
          </p:nvPr>
        </p:nvSpPr>
        <p:spPr/>
        <p:txBody>
          <a:bodyPr/>
          <a:lstStyle/>
          <a:p>
            <a:r>
              <a:rPr lang="en-US" sz="2800" dirty="0" smtClean="0"/>
              <a:t>Transition from Socialism to Planned Capitalism </a:t>
            </a:r>
            <a:endParaRPr lang="en-US" sz="2800" dirty="0"/>
          </a:p>
        </p:txBody>
      </p:sp>
      <p:sp>
        <p:nvSpPr>
          <p:cNvPr id="5" name="Text Placeholder 4"/>
          <p:cNvSpPr>
            <a:spLocks noGrp="1"/>
          </p:cNvSpPr>
          <p:nvPr>
            <p:ph type="body" sz="quarter" idx="13"/>
          </p:nvPr>
        </p:nvSpPr>
        <p:spPr/>
        <p:txBody>
          <a:bodyPr/>
          <a:lstStyle/>
          <a:p>
            <a:r>
              <a:rPr lang="en-US" dirty="0" smtClean="0"/>
              <a:t>The 1990’s</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593"/>
    </mc:Choice>
    <mc:Fallback xmlns="">
      <p:transition xmlns:p14="http://schemas.microsoft.com/office/powerpoint/2010/main" spd="slow" advTm="10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sp>
        <p:nvSpPr>
          <p:cNvPr id="3" name="Text Placeholder 2"/>
          <p:cNvSpPr>
            <a:spLocks noGrp="1"/>
          </p:cNvSpPr>
          <p:nvPr>
            <p:ph type="body" sz="half" idx="2"/>
          </p:nvPr>
        </p:nvSpPr>
        <p:spPr/>
        <p:txBody>
          <a:bodyPr/>
          <a:lstStyle/>
          <a:p>
            <a:r>
              <a:rPr lang="en-US" dirty="0" smtClean="0"/>
              <a:t> </a:t>
            </a:r>
            <a:endParaRPr lang="en-US" dirty="0"/>
          </a:p>
        </p:txBody>
      </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sz="quarter" idx="13"/>
          </p:nvPr>
        </p:nvSpPr>
        <p:spPr>
          <a:xfrm>
            <a:off x="435600" y="381000"/>
            <a:ext cx="8251200" cy="6477000"/>
          </a:xfrm>
        </p:spPr>
        <p:txBody>
          <a:bodyPr>
            <a:normAutofit fontScale="55000" lnSpcReduction="20000"/>
          </a:bodyPr>
          <a:lstStyle/>
          <a:p>
            <a:r>
              <a:rPr lang="en-US" b="1" dirty="0" smtClean="0"/>
              <a:t>Global </a:t>
            </a:r>
            <a:r>
              <a:rPr lang="en-US" b="1" dirty="0"/>
              <a:t>and Urban Economic Systems</a:t>
            </a:r>
          </a:p>
          <a:p>
            <a:pPr marL="342900" indent="-342900">
              <a:buFont typeface="Arial"/>
              <a:buChar char="•"/>
            </a:pPr>
            <a:r>
              <a:rPr lang="en-US" dirty="0" smtClean="0"/>
              <a:t>Summary </a:t>
            </a:r>
            <a:r>
              <a:rPr lang="en-US" dirty="0"/>
              <a:t>of </a:t>
            </a:r>
            <a:r>
              <a:rPr lang="en-US" dirty="0" err="1"/>
              <a:t>Rostow</a:t>
            </a:r>
            <a:r>
              <a:rPr lang="en-US" dirty="0"/>
              <a:t>, W.W. (1991). The Stages of Economic Growth: A Non-Communist Manifesto (3rd ed.). Cambridge: Cambridge University Press.</a:t>
            </a:r>
          </a:p>
          <a:p>
            <a:pPr marL="342900" indent="-342900">
              <a:buFont typeface="Arial"/>
              <a:buChar char="•"/>
            </a:pPr>
            <a:r>
              <a:rPr lang="en-US" dirty="0"/>
              <a:t>Jeffrey Sachs (2005). The End of Poverty. Penguin Group. U.K.</a:t>
            </a:r>
          </a:p>
          <a:p>
            <a:endParaRPr lang="en-US" dirty="0" smtClean="0"/>
          </a:p>
          <a:p>
            <a:r>
              <a:rPr lang="en-US" b="1" dirty="0" smtClean="0"/>
              <a:t>Patterning </a:t>
            </a:r>
            <a:r>
              <a:rPr lang="en-US" b="1" dirty="0"/>
              <a:t>Global Systems on the </a:t>
            </a:r>
            <a:r>
              <a:rPr lang="en-US" b="1" dirty="0" smtClean="0"/>
              <a:t>Kingdom Themes</a:t>
            </a:r>
            <a:endParaRPr lang="en-US" b="1" dirty="0"/>
          </a:p>
          <a:p>
            <a:pPr marL="342900" indent="-342900">
              <a:buFont typeface="Arial"/>
              <a:buChar char="•"/>
            </a:pPr>
            <a:r>
              <a:rPr lang="en-US" dirty="0" smtClean="0"/>
              <a:t>Grigg</a:t>
            </a:r>
            <a:r>
              <a:rPr lang="en-US" dirty="0"/>
              <a:t>, V (2010). Conversations on Kingdom Economics. (Access </a:t>
            </a:r>
            <a:r>
              <a:rPr lang="en-US" dirty="0" err="1"/>
              <a:t>athttp</a:t>
            </a:r>
            <a:r>
              <a:rPr lang="en-US" dirty="0"/>
              <a:t>://</a:t>
            </a:r>
            <a:r>
              <a:rPr lang="en-US" dirty="0" err="1"/>
              <a:t>www.urbanleaders.org</a:t>
            </a:r>
            <a:r>
              <a:rPr lang="en-US" dirty="0"/>
              <a:t>/home/</a:t>
            </a:r>
            <a:r>
              <a:rPr lang="en-US" dirty="0" err="1"/>
              <a:t>publications.html</a:t>
            </a:r>
            <a:r>
              <a:rPr lang="en-US" dirty="0"/>
              <a:t>). (Use Guest, password: matul2010) Read the Section contrasting Capitalism and Socialism with Biblical principles.</a:t>
            </a:r>
          </a:p>
          <a:p>
            <a:endParaRPr lang="en-US" dirty="0" smtClean="0"/>
          </a:p>
          <a:p>
            <a:r>
              <a:rPr lang="en-US" b="1" dirty="0" smtClean="0"/>
              <a:t>Is </a:t>
            </a:r>
            <a:r>
              <a:rPr lang="en-US" b="1" dirty="0"/>
              <a:t>Equality the Goal</a:t>
            </a:r>
            <a:r>
              <a:rPr lang="en-US" b="1" dirty="0" smtClean="0"/>
              <a:t>?</a:t>
            </a:r>
            <a:endParaRPr lang="en-US" b="1" dirty="0"/>
          </a:p>
          <a:p>
            <a:pPr marL="342900" indent="-342900">
              <a:buFont typeface="Arial"/>
              <a:buChar char="•"/>
            </a:pPr>
            <a:r>
              <a:rPr lang="en-US" dirty="0" err="1"/>
              <a:t>Wilkenson</a:t>
            </a:r>
            <a:r>
              <a:rPr lang="en-US" dirty="0"/>
              <a:t>, Richard, and Kate Pickett. (2009). The End of an Era. The Spirit Level. Bloomsbury Press. (needs editing)</a:t>
            </a:r>
          </a:p>
          <a:p>
            <a:pPr marL="342900" indent="-342900">
              <a:buFont typeface="Arial"/>
              <a:buChar char="•"/>
            </a:pPr>
            <a:r>
              <a:rPr lang="en-US" dirty="0"/>
              <a:t> O’Hanlon, Gerry S.J. (2007)  How Much Equality is Needed for Justice?  Working Notes • Issue 56 • November 2007.</a:t>
            </a:r>
          </a:p>
          <a:p>
            <a:endParaRPr lang="en-US" dirty="0" smtClean="0"/>
          </a:p>
          <a:p>
            <a:r>
              <a:rPr lang="en-US" b="1" dirty="0" smtClean="0"/>
              <a:t>Urban </a:t>
            </a:r>
            <a:r>
              <a:rPr lang="en-US" b="1" dirty="0"/>
              <a:t>Economic </a:t>
            </a:r>
            <a:r>
              <a:rPr lang="en-US" b="1" dirty="0" smtClean="0"/>
              <a:t>Studies</a:t>
            </a:r>
            <a:endParaRPr lang="en-US" b="1" dirty="0"/>
          </a:p>
          <a:p>
            <a:pPr marL="342900" indent="-342900">
              <a:buFont typeface="Arial"/>
              <a:buChar char="•"/>
            </a:pPr>
            <a:r>
              <a:rPr lang="en-US" dirty="0"/>
              <a:t>Santos, Milton. (1979). The Financial Mechanism of the Lower Circuit. The Shared Space (trans from Portuguese, C. Gerry, Trans.). London and New York: Methuen ·</a:t>
            </a:r>
          </a:p>
          <a:p>
            <a:pPr marL="342900" indent="-342900">
              <a:buFont typeface="Arial"/>
              <a:buChar char="•"/>
            </a:pPr>
            <a:r>
              <a:rPr lang="en-US" dirty="0" smtClean="0"/>
              <a:t>de </a:t>
            </a:r>
            <a:r>
              <a:rPr lang="en-US" dirty="0"/>
              <a:t>Soto, Hernando. (1989). The Costs and Importance of the Law. The Other Path (June Abbott, Trans.). New York: Harper &amp; Row. </a:t>
            </a:r>
            <a:r>
              <a:rPr lang="en-US" dirty="0" err="1"/>
              <a:t>pp</a:t>
            </a:r>
            <a:r>
              <a:rPr lang="en-US" dirty="0"/>
              <a:t> 121-131.</a:t>
            </a:r>
          </a:p>
          <a:p>
            <a:pPr marL="342900" indent="-342900">
              <a:buFont typeface="Arial"/>
              <a:buChar char="•"/>
            </a:pPr>
            <a:r>
              <a:rPr lang="en-US" dirty="0" smtClean="0"/>
              <a:t>Jacobs</a:t>
            </a:r>
            <a:r>
              <a:rPr lang="en-US" dirty="0"/>
              <a:t>, Jane. (1984). Cities and the Wealth of Nations. The Atlantic Monthly (Mar/Apr 1984). </a:t>
            </a:r>
            <a:r>
              <a:rPr lang="en-US" dirty="0" err="1"/>
              <a:t>ch</a:t>
            </a:r>
            <a:r>
              <a:rPr lang="en-US" dirty="0"/>
              <a:t> 2.</a:t>
            </a:r>
          </a:p>
          <a:p>
            <a:pPr marL="342900" indent="-342900">
              <a:buFont typeface="Arial"/>
              <a:buChar char="•"/>
            </a:pPr>
            <a:r>
              <a:rPr lang="en-US" dirty="0"/>
              <a:t>Donald </a:t>
            </a:r>
            <a:r>
              <a:rPr lang="en-US" dirty="0" err="1"/>
              <a:t>MacNeill</a:t>
            </a:r>
            <a:r>
              <a:rPr lang="en-US" dirty="0"/>
              <a:t> and Aidan While. (2001). The Urban Economy. Handbook of Urban Studies. </a:t>
            </a:r>
            <a:r>
              <a:rPr lang="en-US" dirty="0" err="1"/>
              <a:t>Paddison</a:t>
            </a:r>
            <a:r>
              <a:rPr lang="en-US" dirty="0"/>
              <a:t>, Ronan, ed. Sage Publications.</a:t>
            </a:r>
          </a:p>
          <a:p>
            <a:pPr marL="342900" indent="-342900">
              <a:buFont typeface="Arial"/>
              <a:buChar char="•"/>
            </a:pPr>
            <a:r>
              <a:rPr lang="en-US" dirty="0" err="1"/>
              <a:t>Bannerjee</a:t>
            </a:r>
            <a:r>
              <a:rPr lang="en-US" dirty="0"/>
              <a:t>, </a:t>
            </a:r>
            <a:r>
              <a:rPr lang="en-US" dirty="0" err="1"/>
              <a:t>Abhijit</a:t>
            </a:r>
            <a:r>
              <a:rPr lang="en-US" dirty="0"/>
              <a:t>.  (2009). Poor Economics.  (see interview</a:t>
            </a:r>
            <a:r>
              <a:rPr lang="en-US" dirty="0" smtClean="0"/>
              <a:t>)</a:t>
            </a:r>
          </a:p>
          <a:p>
            <a:endParaRPr lang="en-US" dirty="0"/>
          </a:p>
          <a:p>
            <a:r>
              <a:rPr lang="en-US" b="1" dirty="0"/>
              <a:t>Supplementary on the critique of Global Capitalism </a:t>
            </a:r>
            <a:r>
              <a:rPr lang="en-US" b="1" dirty="0" smtClean="0"/>
              <a:t>·</a:t>
            </a:r>
            <a:endParaRPr lang="en-US" dirty="0"/>
          </a:p>
          <a:p>
            <a:pPr marL="342900" indent="-342900">
              <a:buFont typeface="Arial"/>
              <a:buChar char="•"/>
            </a:pPr>
            <a:r>
              <a:rPr lang="en-US" dirty="0"/>
              <a:t>Schumacher, E.F. (1973). Small is Beautiful – Economics As If People Matter, Colophon Books (Ch. III, pp.180-193)</a:t>
            </a:r>
          </a:p>
          <a:p>
            <a:pPr marL="342900" indent="-342900">
              <a:buFont typeface="Arial"/>
              <a:buChar char="•"/>
            </a:pPr>
            <a:r>
              <a:rPr lang="en-US" dirty="0" err="1"/>
              <a:t>Korten</a:t>
            </a:r>
            <a:r>
              <a:rPr lang="en-US" dirty="0"/>
              <a:t>, David (2000) “The Post-Corporate World: Life After Capitalism”, BK Currents ( </a:t>
            </a:r>
            <a:r>
              <a:rPr lang="en-US" dirty="0" err="1"/>
              <a:t>Berrett</a:t>
            </a:r>
            <a:r>
              <a:rPr lang="en-US" dirty="0"/>
              <a:t>-Koehler Publ.) (Ch. 18-20)</a:t>
            </a:r>
          </a:p>
          <a:p>
            <a:pPr marL="342900" indent="-342900">
              <a:buFont typeface="Arial"/>
              <a:buChar char="•"/>
            </a:pPr>
            <a:r>
              <a:rPr lang="en-US" dirty="0" err="1"/>
              <a:t>Korten</a:t>
            </a:r>
            <a:r>
              <a:rPr lang="en-US" dirty="0"/>
              <a:t>, David (2001) “When Corporations Rule the World” , 2nd ed., </a:t>
            </a:r>
            <a:r>
              <a:rPr lang="en-US" dirty="0" err="1"/>
              <a:t>Kumarian</a:t>
            </a:r>
            <a:r>
              <a:rPr lang="en-US" dirty="0"/>
              <a:t> Press. (Ch. 6-9).</a:t>
            </a:r>
          </a:p>
          <a:p>
            <a:endParaRPr lang="en-US" b="1" dirty="0" smtClean="0"/>
          </a:p>
          <a:p>
            <a:r>
              <a:rPr lang="en-US" b="1" dirty="0" smtClean="0"/>
              <a:t>Theological Reflections</a:t>
            </a:r>
            <a:endParaRPr lang="en-US" dirty="0"/>
          </a:p>
          <a:p>
            <a:pPr marL="342900" indent="-342900">
              <a:buFont typeface="Arial"/>
              <a:buChar char="•"/>
            </a:pPr>
            <a:r>
              <a:rPr lang="en-US" dirty="0"/>
              <a:t>(1990) The Oxford Declaration on Christian Faith and </a:t>
            </a:r>
            <a:r>
              <a:rPr lang="en-US" dirty="0" smtClean="0"/>
              <a:t>Economics</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8316960"/>
      </p:ext>
    </p:extLst>
  </p:cSld>
  <p:clrMapOvr>
    <a:masterClrMapping/>
  </p:clrMapOvr>
  <mc:AlternateContent xmlns:mc="http://schemas.openxmlformats.org/markup-compatibility/2006" xmlns:p14="http://schemas.microsoft.com/office/powerpoint/2010/main">
    <mc:Choice Requires="p14">
      <p:transition spd="slow" p14:dur="2000" advTm="220053"/>
    </mc:Choice>
    <mc:Fallback xmlns="">
      <p:transition xmlns:p14="http://schemas.microsoft.com/office/powerpoint/2010/main" spd="slow" advTm="22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a:t>
            </a:r>
            <a:endParaRPr lang="en-US" dirty="0"/>
          </a:p>
        </p:txBody>
      </p:sp>
      <p:sp>
        <p:nvSpPr>
          <p:cNvPr id="8" name="Text Placeholder 7"/>
          <p:cNvSpPr>
            <a:spLocks noGrp="1"/>
          </p:cNvSpPr>
          <p:nvPr>
            <p:ph type="body" sz="quarter" idx="13"/>
          </p:nvPr>
        </p:nvSpPr>
        <p:spPr/>
        <p:txBody>
          <a:bodyPr/>
          <a:lstStyle/>
          <a:p>
            <a:r>
              <a:rPr lang="en-US" dirty="0" smtClean="0"/>
              <a:t> </a:t>
            </a:r>
            <a:endParaRPr lang="en-US" dirty="0"/>
          </a:p>
        </p:txBody>
      </p:sp>
      <p:sp>
        <p:nvSpPr>
          <p:cNvPr id="41" name="Text Placeholder 40"/>
          <p:cNvSpPr>
            <a:spLocks noGrp="1"/>
          </p:cNvSpPr>
          <p:nvPr>
            <p:ph type="body" sz="quarter" idx="16"/>
          </p:nvPr>
        </p:nvSpPr>
        <p:spPr>
          <a:xfrm>
            <a:off x="2057400" y="1447800"/>
            <a:ext cx="6629400" cy="838200"/>
          </a:xfrm>
        </p:spPr>
        <p:txBody>
          <a:bodyPr/>
          <a:lstStyle/>
          <a:p>
            <a:pPr lvl="0"/>
            <a:r>
              <a:rPr lang="en-US" dirty="0" smtClean="0"/>
              <a:t>Discussion Item One – Economics as Institutionalized Relationships </a:t>
            </a:r>
            <a:br>
              <a:rPr lang="en-US" dirty="0" smtClean="0"/>
            </a:br>
            <a:r>
              <a:rPr lang="en-US" sz="1200" dirty="0" smtClean="0"/>
              <a:t>Production, Distribution, Consumption, Who Decides? </a:t>
            </a:r>
            <a:endParaRPr lang="en-US" dirty="0" smtClean="0"/>
          </a:p>
          <a:p>
            <a:endParaRPr lang="en-US" dirty="0"/>
          </a:p>
        </p:txBody>
      </p:sp>
      <p:sp>
        <p:nvSpPr>
          <p:cNvPr id="42" name="Text Placeholder 41"/>
          <p:cNvSpPr>
            <a:spLocks noGrp="1"/>
          </p:cNvSpPr>
          <p:nvPr>
            <p:ph type="body" sz="quarter" idx="17"/>
          </p:nvPr>
        </p:nvSpPr>
        <p:spPr>
          <a:xfrm>
            <a:off x="2057400" y="2266950"/>
            <a:ext cx="6629400" cy="838200"/>
          </a:xfrm>
        </p:spPr>
        <p:txBody>
          <a:bodyPr/>
          <a:lstStyle/>
          <a:p>
            <a:pPr lvl="0"/>
            <a:r>
              <a:rPr lang="en-US" dirty="0" smtClean="0"/>
              <a:t>Discussion Item Two – Property Rights </a:t>
            </a:r>
            <a:br>
              <a:rPr lang="en-US" dirty="0" smtClean="0"/>
            </a:br>
            <a:r>
              <a:rPr lang="en-US" sz="1200" dirty="0" smtClean="0"/>
              <a:t>Public or Private? What balance? </a:t>
            </a:r>
            <a:endParaRPr lang="en-US" dirty="0" smtClean="0"/>
          </a:p>
          <a:p>
            <a:endParaRPr lang="en-US" dirty="0"/>
          </a:p>
        </p:txBody>
      </p:sp>
      <p:sp>
        <p:nvSpPr>
          <p:cNvPr id="43" name="Text Placeholder 42"/>
          <p:cNvSpPr>
            <a:spLocks noGrp="1"/>
          </p:cNvSpPr>
          <p:nvPr>
            <p:ph type="body" sz="quarter" idx="18"/>
          </p:nvPr>
        </p:nvSpPr>
        <p:spPr>
          <a:xfrm>
            <a:off x="2057400" y="3905250"/>
            <a:ext cx="6629400" cy="838200"/>
          </a:xfrm>
        </p:spPr>
        <p:txBody>
          <a:bodyPr/>
          <a:lstStyle/>
          <a:p>
            <a:pPr lvl="0"/>
            <a:r>
              <a:rPr lang="en-US" dirty="0" smtClean="0"/>
              <a:t>Discussion Item Four – Marxist Socialism </a:t>
            </a:r>
            <a:br>
              <a:rPr lang="en-US" dirty="0" smtClean="0"/>
            </a:br>
            <a:r>
              <a:rPr lang="en-US" sz="1200" dirty="0" smtClean="0"/>
              <a:t>Resources should be socially owned, centralized planning</a:t>
            </a:r>
            <a:endParaRPr lang="en-US" dirty="0" smtClean="0"/>
          </a:p>
          <a:p>
            <a:endParaRPr lang="en-US" dirty="0"/>
          </a:p>
        </p:txBody>
      </p:sp>
      <p:sp>
        <p:nvSpPr>
          <p:cNvPr id="44" name="Text Placeholder 43"/>
          <p:cNvSpPr>
            <a:spLocks noGrp="1"/>
          </p:cNvSpPr>
          <p:nvPr>
            <p:ph type="body" sz="quarter" idx="19"/>
          </p:nvPr>
        </p:nvSpPr>
        <p:spPr>
          <a:xfrm>
            <a:off x="2057400" y="4724400"/>
            <a:ext cx="6629400" cy="838200"/>
          </a:xfrm>
        </p:spPr>
        <p:txBody>
          <a:bodyPr/>
          <a:lstStyle/>
          <a:p>
            <a:pPr lvl="0"/>
            <a:r>
              <a:rPr lang="en-US" dirty="0" smtClean="0"/>
              <a:t>Discussion Item Five – Global Integration</a:t>
            </a:r>
          </a:p>
          <a:p>
            <a:pPr lvl="0"/>
            <a:r>
              <a:rPr lang="en-US" sz="1200" dirty="0" smtClean="0"/>
              <a:t>Mixed economies, Democratic socialism, transitional processes</a:t>
            </a:r>
            <a:endParaRPr lang="en-US" dirty="0" smtClean="0"/>
          </a:p>
          <a:p>
            <a:endParaRPr lang="en-US" dirty="0"/>
          </a:p>
        </p:txBody>
      </p:sp>
      <p:sp>
        <p:nvSpPr>
          <p:cNvPr id="24" name="Right Arrow Callout 23"/>
          <p:cNvSpPr/>
          <p:nvPr/>
        </p:nvSpPr>
        <p:spPr>
          <a:xfrm>
            <a:off x="152400" y="1465200"/>
            <a:ext cx="1828800" cy="533400"/>
          </a:xfrm>
          <a:prstGeom prst="rightArrowCallou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1</a:t>
            </a:r>
            <a:endParaRPr lang="en-US" dirty="0">
              <a:solidFill>
                <a:schemeClr val="accent1">
                  <a:lumMod val="50000"/>
                </a:schemeClr>
              </a:solidFill>
            </a:endParaRPr>
          </a:p>
        </p:txBody>
      </p:sp>
      <p:sp>
        <p:nvSpPr>
          <p:cNvPr id="26" name="Right Arrow Callout 25"/>
          <p:cNvSpPr/>
          <p:nvPr/>
        </p:nvSpPr>
        <p:spPr>
          <a:xfrm>
            <a:off x="152400" y="2280000"/>
            <a:ext cx="1828800" cy="533400"/>
          </a:xfrm>
          <a:prstGeom prst="rightArrowCallout">
            <a:avLst/>
          </a:prstGeom>
          <a:solidFill>
            <a:schemeClr val="accent1">
              <a:lumMod val="40000"/>
              <a:lumOff val="60000"/>
              <a:alpha val="90000"/>
            </a:schemeClr>
          </a:solidFill>
          <a:ln>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accent1">
                    <a:lumMod val="75000"/>
                  </a:schemeClr>
                </a:solidFill>
              </a:rPr>
              <a:t>2</a:t>
            </a:r>
            <a:endParaRPr lang="en-US" dirty="0">
              <a:solidFill>
                <a:schemeClr val="accent1">
                  <a:lumMod val="75000"/>
                </a:schemeClr>
              </a:solidFill>
            </a:endParaRPr>
          </a:p>
        </p:txBody>
      </p:sp>
      <p:sp>
        <p:nvSpPr>
          <p:cNvPr id="27" name="Right Arrow Callout 26"/>
          <p:cNvSpPr/>
          <p:nvPr/>
        </p:nvSpPr>
        <p:spPr>
          <a:xfrm>
            <a:off x="152400" y="4724400"/>
            <a:ext cx="1828800" cy="533400"/>
          </a:xfrm>
          <a:prstGeom prst="rightArrowCallout">
            <a:avLst/>
          </a:prstGeom>
          <a:solidFill>
            <a:schemeClr val="accent1">
              <a:lumMod val="50000"/>
              <a:alpha val="90000"/>
            </a:schemeClr>
          </a:solidFill>
          <a:ln>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accent1">
                    <a:lumMod val="20000"/>
                    <a:lumOff val="80000"/>
                  </a:schemeClr>
                </a:solidFill>
              </a:rPr>
              <a:t>5</a:t>
            </a:r>
            <a:endParaRPr lang="en-US" dirty="0">
              <a:solidFill>
                <a:schemeClr val="accent1">
                  <a:lumMod val="20000"/>
                  <a:lumOff val="80000"/>
                </a:schemeClr>
              </a:solidFill>
            </a:endParaRPr>
          </a:p>
        </p:txBody>
      </p:sp>
      <p:sp>
        <p:nvSpPr>
          <p:cNvPr id="28" name="Right Arrow Callout 27"/>
          <p:cNvSpPr/>
          <p:nvPr/>
        </p:nvSpPr>
        <p:spPr>
          <a:xfrm>
            <a:off x="152400" y="3094800"/>
            <a:ext cx="1828800" cy="533400"/>
          </a:xfrm>
          <a:prstGeom prst="rightArrowCallout">
            <a:avLst/>
          </a:prstGeom>
          <a:solidFill>
            <a:schemeClr val="accent1">
              <a:lumMod val="60000"/>
              <a:lumOff val="40000"/>
              <a:alpha val="90000"/>
            </a:schemeClr>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accent1">
                    <a:lumMod val="75000"/>
                  </a:schemeClr>
                </a:solidFill>
              </a:rPr>
              <a:t>3</a:t>
            </a:r>
            <a:endParaRPr lang="en-US" dirty="0">
              <a:solidFill>
                <a:schemeClr val="accent1">
                  <a:lumMod val="75000"/>
                </a:schemeClr>
              </a:solidFill>
            </a:endParaRPr>
          </a:p>
        </p:txBody>
      </p:sp>
      <p:sp>
        <p:nvSpPr>
          <p:cNvPr id="29" name="Right Arrow Callout 28"/>
          <p:cNvSpPr/>
          <p:nvPr/>
        </p:nvSpPr>
        <p:spPr>
          <a:xfrm>
            <a:off x="152400" y="3909600"/>
            <a:ext cx="1828800" cy="533400"/>
          </a:xfrm>
          <a:prstGeom prst="rightArrowCallout">
            <a:avLst/>
          </a:prstGeom>
          <a:solidFill>
            <a:schemeClr val="accent1">
              <a:lumMod val="75000"/>
              <a:alpha val="90000"/>
            </a:schemeClr>
          </a:solidFill>
          <a:ln>
            <a:solidFill>
              <a:schemeClr val="tx1">
                <a:lumMod val="65000"/>
                <a:lumOff val="3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chemeClr val="accent1">
                    <a:lumMod val="20000"/>
                    <a:lumOff val="80000"/>
                  </a:schemeClr>
                </a:solidFill>
              </a:rPr>
              <a:t>4</a:t>
            </a:r>
            <a:endParaRPr lang="en-US" dirty="0">
              <a:solidFill>
                <a:schemeClr val="accent1">
                  <a:lumMod val="20000"/>
                  <a:lumOff val="80000"/>
                </a:schemeClr>
              </a:solidFill>
            </a:endParaRPr>
          </a:p>
        </p:txBody>
      </p:sp>
      <p:sp>
        <p:nvSpPr>
          <p:cNvPr id="46" name="Text Placeholder 45"/>
          <p:cNvSpPr>
            <a:spLocks noGrp="1"/>
          </p:cNvSpPr>
          <p:nvPr>
            <p:ph type="body" sz="quarter" idx="15"/>
          </p:nvPr>
        </p:nvSpPr>
        <p:spPr>
          <a:xfrm>
            <a:off x="2057400" y="3086100"/>
            <a:ext cx="6629400" cy="838200"/>
          </a:xfrm>
        </p:spPr>
        <p:txBody>
          <a:bodyPr/>
          <a:lstStyle/>
          <a:p>
            <a:pPr lvl="0"/>
            <a:r>
              <a:rPr lang="en-US" dirty="0" smtClean="0"/>
              <a:t>Discussion Item Three – Market Capitalism </a:t>
            </a:r>
            <a:br>
              <a:rPr lang="en-US" dirty="0" smtClean="0"/>
            </a:br>
            <a:r>
              <a:rPr lang="en-US" sz="1200" dirty="0" smtClean="0"/>
              <a:t>Decentralized Decision-making, Private ownership of production, Legal </a:t>
            </a:r>
            <a:r>
              <a:rPr lang="en-US" sz="1200" dirty="0" err="1" smtClean="0"/>
              <a:t>enforcability</a:t>
            </a:r>
            <a:endParaRPr lang="en-US" dirty="0" smtClean="0"/>
          </a:p>
          <a:p>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583"/>
    </mc:Choice>
    <mc:Fallback xmlns="">
      <p:transition xmlns:p14="http://schemas.microsoft.com/office/powerpoint/2010/main" spd="slow" advTm="7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Fundamental Questions on Economic Systems</a:t>
            </a:r>
            <a:endParaRPr lang="en-US" dirty="0"/>
          </a:p>
        </p:txBody>
      </p:sp>
      <p:sp>
        <p:nvSpPr>
          <p:cNvPr id="3" name="Content Placeholder 2"/>
          <p:cNvSpPr>
            <a:spLocks noGrp="1"/>
          </p:cNvSpPr>
          <p:nvPr>
            <p:ph idx="1"/>
          </p:nvPr>
        </p:nvSpPr>
        <p:spPr>
          <a:xfrm>
            <a:off x="457200" y="1600200"/>
            <a:ext cx="8229600" cy="4984064"/>
          </a:xfrm>
        </p:spPr>
        <p:txBody>
          <a:bodyPr>
            <a:normAutofit fontScale="85000" lnSpcReduction="10000"/>
          </a:bodyPr>
          <a:lstStyle/>
          <a:p>
            <a:r>
              <a:rPr lang="en-US" dirty="0" err="1" smtClean="0"/>
              <a:t>l</a:t>
            </a:r>
            <a:r>
              <a:rPr lang="en-US" dirty="0"/>
              <a:t>. What is an economic system?</a:t>
            </a:r>
          </a:p>
          <a:p>
            <a:r>
              <a:rPr lang="en-US" dirty="0" smtClean="0"/>
              <a:t>2 What </a:t>
            </a:r>
            <a:r>
              <a:rPr lang="en-US" dirty="0"/>
              <a:t>choices</a:t>
            </a:r>
            <a:r>
              <a:rPr lang="en-US" dirty="0" smtClean="0"/>
              <a:t> must </a:t>
            </a:r>
            <a:r>
              <a:rPr lang="en-US" dirty="0"/>
              <a:t>any economic system create answers to? </a:t>
            </a:r>
            <a:r>
              <a:rPr lang="en-US" dirty="0" smtClean="0"/>
              <a:t>Why must </a:t>
            </a:r>
            <a:r>
              <a:rPr lang="en-US" dirty="0"/>
              <a:t>it do so?</a:t>
            </a:r>
          </a:p>
          <a:p>
            <a:r>
              <a:rPr lang="en-US" dirty="0"/>
              <a:t>3.</a:t>
            </a:r>
            <a:r>
              <a:rPr lang="en-US" dirty="0" smtClean="0"/>
              <a:t> What </a:t>
            </a:r>
            <a:r>
              <a:rPr lang="en-US" dirty="0"/>
              <a:t>arguments would you advance for </a:t>
            </a:r>
            <a:r>
              <a:rPr lang="en-US" dirty="0" smtClean="0"/>
              <a:t>market capitalism </a:t>
            </a:r>
            <a:r>
              <a:rPr lang="en-US" dirty="0"/>
              <a:t>as a desirable economic system?</a:t>
            </a:r>
          </a:p>
          <a:p>
            <a:r>
              <a:rPr lang="en-US" dirty="0"/>
              <a:t>4.</a:t>
            </a:r>
            <a:r>
              <a:rPr lang="en-US" dirty="0" smtClean="0"/>
              <a:t> What </a:t>
            </a:r>
            <a:r>
              <a:rPr lang="en-US" dirty="0"/>
              <a:t>is </a:t>
            </a:r>
            <a:r>
              <a:rPr lang="en-US" i="1" dirty="0"/>
              <a:t>planned socialism? </a:t>
            </a:r>
            <a:r>
              <a:rPr lang="en-US" dirty="0"/>
              <a:t>What are its </a:t>
            </a:r>
            <a:r>
              <a:rPr lang="en-US" dirty="0" smtClean="0"/>
              <a:t>main </a:t>
            </a:r>
            <a:r>
              <a:rPr lang="en-US" dirty="0"/>
              <a:t>differences from</a:t>
            </a:r>
            <a:r>
              <a:rPr lang="en-US" i="1" dirty="0"/>
              <a:t> </a:t>
            </a:r>
            <a:r>
              <a:rPr lang="en-US" i="1" dirty="0" smtClean="0"/>
              <a:t>market capitalism</a:t>
            </a:r>
            <a:r>
              <a:rPr lang="en-US" dirty="0"/>
              <a:t>?</a:t>
            </a:r>
          </a:p>
          <a:p>
            <a:r>
              <a:rPr lang="en-US" dirty="0"/>
              <a:t>5. Sketch the main points of Marx's model of history and explain why </a:t>
            </a:r>
            <a:r>
              <a:rPr lang="en-US" dirty="0" smtClean="0"/>
              <a:t>Marx’s prediction </a:t>
            </a:r>
            <a:r>
              <a:rPr lang="en-US" dirty="0"/>
              <a:t>about the collapse of capitalism has not come true.</a:t>
            </a:r>
          </a:p>
          <a:p>
            <a:r>
              <a:rPr lang="en-US" dirty="0"/>
              <a:t>6. What is</a:t>
            </a:r>
            <a:r>
              <a:rPr lang="en-US" dirty="0" smtClean="0"/>
              <a:t> meant by </a:t>
            </a:r>
            <a:r>
              <a:rPr lang="en-US" dirty="0"/>
              <a:t>the Marxist </a:t>
            </a:r>
            <a:r>
              <a:rPr lang="en-US" dirty="0" smtClean="0"/>
              <a:t>term. </a:t>
            </a:r>
            <a:r>
              <a:rPr lang="en-US" dirty="0"/>
              <a:t>"surplus value"? What is the labor theory </a:t>
            </a:r>
            <a:r>
              <a:rPr lang="en-US" dirty="0" smtClean="0"/>
              <a:t>of value </a:t>
            </a:r>
            <a:r>
              <a:rPr lang="en-US" dirty="0"/>
              <a:t>on which it was based?</a:t>
            </a:r>
          </a:p>
        </p:txBody>
      </p:sp>
    </p:spTree>
    <p:extLst>
      <p:ext uri="{BB962C8B-B14F-4D97-AF65-F5344CB8AC3E}">
        <p14:creationId xmlns:p14="http://schemas.microsoft.com/office/powerpoint/2010/main" val="28905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Questions 2</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7. Why do property rights and the level at which choices about using resources matter to an economic society?</a:t>
            </a:r>
          </a:p>
          <a:p>
            <a:r>
              <a:rPr lang="en-US" dirty="0" smtClean="0"/>
              <a:t>8. What seems to be the explanation for the fact that most economies in the late 20</a:t>
            </a:r>
            <a:r>
              <a:rPr lang="en-US" baseline="30000" dirty="0" smtClean="0"/>
              <a:t>th</a:t>
            </a:r>
            <a:r>
              <a:rPr lang="en-US" dirty="0" smtClean="0"/>
              <a:t> century are "mixed economies" ?</a:t>
            </a:r>
          </a:p>
          <a:p>
            <a:r>
              <a:rPr lang="en-US" dirty="0" smtClean="0"/>
              <a:t>9. What is the problem of "fatal conceit" that </a:t>
            </a:r>
            <a:r>
              <a:rPr lang="en-US" dirty="0" smtClean="0"/>
              <a:t>has </a:t>
            </a:r>
            <a:r>
              <a:rPr lang="en-US" dirty="0" smtClean="0"/>
              <a:t>afflicted planned socialist economies in the 20th century? What causes the problem?</a:t>
            </a:r>
          </a:p>
          <a:p>
            <a:r>
              <a:rPr lang="en-US" dirty="0" smtClean="0"/>
              <a:t>I0. Why has planned socialism largely lost out in the contest with market capitalism?</a:t>
            </a:r>
            <a:endParaRPr lang="en-US" dirty="0"/>
          </a:p>
        </p:txBody>
      </p:sp>
    </p:spTree>
    <p:extLst>
      <p:ext uri="{BB962C8B-B14F-4D97-AF65-F5344CB8AC3E}">
        <p14:creationId xmlns:p14="http://schemas.microsoft.com/office/powerpoint/2010/main" val="59098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295399"/>
            <a:ext cx="5410200" cy="4525965"/>
          </a:xfrm>
        </p:spPr>
        <p:txBody>
          <a:bodyPr/>
          <a:lstStyle/>
          <a:p>
            <a:r>
              <a:rPr lang="en-US" dirty="0" smtClean="0"/>
              <a:t>Economics as a discipline is based on the fundamental:</a:t>
            </a:r>
            <a:br>
              <a:rPr lang="en-US" dirty="0" smtClean="0"/>
            </a:br>
            <a:r>
              <a:rPr lang="en-US" dirty="0" smtClean="0"/>
              <a:t>Scarcity(need) requires institutionalized </a:t>
            </a:r>
            <a:br>
              <a:rPr lang="en-US" dirty="0" smtClean="0"/>
            </a:br>
            <a:r>
              <a:rPr lang="en-US" dirty="0" smtClean="0"/>
              <a:t>arrangements of making, selling goods.</a:t>
            </a:r>
          </a:p>
          <a:p>
            <a:r>
              <a:rPr lang="en-US" dirty="0" smtClean="0"/>
              <a:t>Choices.</a:t>
            </a:r>
          </a:p>
          <a:p>
            <a:pPr lvl="1"/>
            <a:r>
              <a:rPr lang="en-US" dirty="0" smtClean="0"/>
              <a:t>Which goods for which people?</a:t>
            </a:r>
          </a:p>
          <a:p>
            <a:pPr lvl="1"/>
            <a:r>
              <a:rPr lang="en-US" dirty="0" smtClean="0"/>
              <a:t>How many of each good produced?</a:t>
            </a:r>
          </a:p>
          <a:p>
            <a:pPr lvl="2"/>
            <a:r>
              <a:rPr lang="en-US" dirty="0" smtClean="0"/>
              <a:t>Distributed to which groups</a:t>
            </a:r>
          </a:p>
          <a:p>
            <a:pPr lvl="2"/>
            <a:r>
              <a:rPr lang="en-US" dirty="0" smtClean="0"/>
              <a:t>Who decides?</a:t>
            </a:r>
          </a:p>
        </p:txBody>
      </p:sp>
      <p:sp>
        <p:nvSpPr>
          <p:cNvPr id="8" name="Text Placeholder 7"/>
          <p:cNvSpPr>
            <a:spLocks noGrp="1"/>
          </p:cNvSpPr>
          <p:nvPr>
            <p:ph type="body" sz="quarter" idx="13"/>
          </p:nvPr>
        </p:nvSpPr>
        <p:spPr>
          <a:xfrm>
            <a:off x="381000" y="990600"/>
            <a:ext cx="8251200" cy="457200"/>
          </a:xfrm>
        </p:spPr>
        <p:txBody>
          <a:bodyPr/>
          <a:lstStyle/>
          <a:p>
            <a:r>
              <a:rPr lang="en-US" dirty="0" smtClean="0"/>
              <a:t> </a:t>
            </a:r>
            <a:endParaRPr lang="en-US" dirty="0"/>
          </a:p>
        </p:txBody>
      </p:sp>
      <p:sp>
        <p:nvSpPr>
          <p:cNvPr id="6" name="Title 5"/>
          <p:cNvSpPr>
            <a:spLocks noGrp="1"/>
          </p:cNvSpPr>
          <p:nvPr>
            <p:ph type="title"/>
          </p:nvPr>
        </p:nvSpPr>
        <p:spPr/>
        <p:txBody>
          <a:bodyPr/>
          <a:lstStyle/>
          <a:p>
            <a:r>
              <a:rPr lang="en-US" dirty="0" smtClean="0"/>
              <a:t>The Discipline of Economics: Study of </a:t>
            </a:r>
            <a:r>
              <a:rPr lang="en-US" dirty="0" smtClean="0"/>
              <a:t>Institutionalized </a:t>
            </a:r>
            <a:r>
              <a:rPr lang="en-US" dirty="0" smtClean="0"/>
              <a:t>Relationships</a:t>
            </a:r>
            <a:endParaRPr lang="en-US" dirty="0"/>
          </a:p>
        </p:txBody>
      </p:sp>
      <p:sp>
        <p:nvSpPr>
          <p:cNvPr id="12" name="Flowchart: Alternate Process 11"/>
          <p:cNvSpPr/>
          <p:nvPr/>
        </p:nvSpPr>
        <p:spPr>
          <a:xfrm>
            <a:off x="5867400" y="3733800"/>
            <a:ext cx="2362200" cy="1447800"/>
          </a:xfrm>
          <a:prstGeom prst="flowChartAlternateProcess">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smtClean="0">
                <a:solidFill>
                  <a:schemeClr val="bg1"/>
                </a:solidFill>
              </a:rPr>
              <a:t>The most efficient survive</a:t>
            </a:r>
            <a:r>
              <a:rPr lang="en-US" sz="1100" dirty="0" smtClean="0">
                <a:solidFill>
                  <a:schemeClr val="bg1"/>
                </a:solidFill>
              </a:rPr>
              <a:t>.</a:t>
            </a:r>
            <a:endParaRPr lang="en-US" sz="1100" dirty="0">
              <a:solidFill>
                <a:schemeClr val="bg1"/>
              </a:solidFill>
            </a:endParaRPr>
          </a:p>
        </p:txBody>
      </p:sp>
      <p:sp>
        <p:nvSpPr>
          <p:cNvPr id="10" name="Flowchart: Alternate Process 9"/>
          <p:cNvSpPr/>
          <p:nvPr/>
        </p:nvSpPr>
        <p:spPr>
          <a:xfrm>
            <a:off x="5867400" y="838200"/>
            <a:ext cx="2362200" cy="1905000"/>
          </a:xfrm>
          <a:prstGeom prst="flowChartAlternate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smtClean="0">
                <a:solidFill>
                  <a:schemeClr val="bg1"/>
                </a:solidFill>
              </a:rPr>
              <a:t>In over 6000 civilizations economic configurations have constantly morphed</a:t>
            </a:r>
            <a:endParaRPr lang="en-US" sz="2000" dirty="0">
              <a:solidFill>
                <a:schemeClr val="bg1"/>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979"/>
    </mc:Choice>
    <mc:Fallback xmlns="">
      <p:transition xmlns:p14="http://schemas.microsoft.com/office/powerpoint/2010/main" spd="slow" advTm="7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Economic Choices</a:t>
            </a:r>
            <a:br>
              <a:rPr lang="en-US" dirty="0" smtClean="0"/>
            </a:br>
            <a:r>
              <a:rPr lang="en-US" dirty="0" smtClean="0"/>
              <a:t>1. </a:t>
            </a:r>
            <a:r>
              <a:rPr lang="en-US" dirty="0" smtClean="0"/>
              <a:t>Productive Output</a:t>
            </a:r>
            <a:endParaRPr lang="en-US" dirty="0"/>
          </a:p>
        </p:txBody>
      </p:sp>
      <p:sp>
        <p:nvSpPr>
          <p:cNvPr id="3" name="Content Placeholder 2"/>
          <p:cNvSpPr>
            <a:spLocks noGrp="1"/>
          </p:cNvSpPr>
          <p:nvPr>
            <p:ph idx="1"/>
          </p:nvPr>
        </p:nvSpPr>
        <p:spPr>
          <a:xfrm>
            <a:off x="549275" y="1600200"/>
            <a:ext cx="8042276" cy="4958975"/>
          </a:xfrm>
        </p:spPr>
        <p:txBody>
          <a:bodyPr>
            <a:normAutofit fontScale="85000" lnSpcReduction="20000"/>
          </a:bodyPr>
          <a:lstStyle/>
          <a:p>
            <a:pPr marL="256032">
              <a:spcBef>
                <a:spcPts val="600"/>
              </a:spcBef>
              <a:spcAft>
                <a:spcPts val="600"/>
              </a:spcAft>
              <a:buNone/>
            </a:pPr>
            <a:r>
              <a:rPr lang="en-US" dirty="0" smtClean="0"/>
              <a:t>Choices are imposed by scarcity. Regardless of the philosophical or ideological preferences of a society, these are the questions about using resources that </a:t>
            </a:r>
            <a:r>
              <a:rPr lang="en-US" i="1" dirty="0" smtClean="0"/>
              <a:t>must be answered.  </a:t>
            </a:r>
            <a:r>
              <a:rPr lang="en-US" dirty="0" smtClean="0"/>
              <a:t>These choices are:</a:t>
            </a:r>
          </a:p>
          <a:p>
            <a:pPr marL="256032">
              <a:spcBef>
                <a:spcPts val="600"/>
              </a:spcBef>
              <a:spcAft>
                <a:spcPts val="600"/>
              </a:spcAft>
              <a:buNone/>
            </a:pPr>
            <a:r>
              <a:rPr lang="en-US" i="1" dirty="0" smtClean="0"/>
              <a:t>1. What shall be the composition of Output? Since everything that is </a:t>
            </a:r>
            <a:r>
              <a:rPr lang="en-US" dirty="0" smtClean="0"/>
              <a:t>desirable cannot be produced in the quantities desired, choices, often difficult ones-must somehow be made about allocating resources to produce one good as opposed to another. Shall these choices be made by </a:t>
            </a:r>
            <a:r>
              <a:rPr lang="en-US" b="1" dirty="0" smtClean="0"/>
              <a:t>individual consumers</a:t>
            </a:r>
            <a:r>
              <a:rPr lang="en-US" dirty="0" smtClean="0"/>
              <a:t> or shall </a:t>
            </a:r>
            <a:r>
              <a:rPr lang="en-US" b="1" dirty="0" smtClean="0"/>
              <a:t>government planners</a:t>
            </a:r>
            <a:r>
              <a:rPr lang="en-US" dirty="0" smtClean="0"/>
              <a:t> make the decisions?  Whose tastes and preferences shall dominate the choice about output?</a:t>
            </a:r>
          </a:p>
        </p:txBody>
      </p:sp>
    </p:spTree>
    <p:extLst>
      <p:ext uri="{BB962C8B-B14F-4D97-AF65-F5344CB8AC3E}">
        <p14:creationId xmlns:p14="http://schemas.microsoft.com/office/powerpoint/2010/main" val="102662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Choices 2: Production</a:t>
            </a:r>
            <a:endParaRPr lang="en-US" dirty="0"/>
          </a:p>
        </p:txBody>
      </p:sp>
      <p:sp>
        <p:nvSpPr>
          <p:cNvPr id="3" name="Content Placeholder 2"/>
          <p:cNvSpPr>
            <a:spLocks noGrp="1"/>
          </p:cNvSpPr>
          <p:nvPr>
            <p:ph idx="1"/>
          </p:nvPr>
        </p:nvSpPr>
        <p:spPr>
          <a:xfrm>
            <a:off x="549275" y="1600201"/>
            <a:ext cx="8042276" cy="5063564"/>
          </a:xfrm>
        </p:spPr>
        <p:txBody>
          <a:bodyPr>
            <a:normAutofit/>
          </a:bodyPr>
          <a:lstStyle/>
          <a:p>
            <a:pPr>
              <a:buNone/>
            </a:pPr>
            <a:r>
              <a:rPr lang="en-US" i="1" dirty="0" smtClean="0"/>
              <a:t>2.How shall goods be produced? At any particular time. there is a menu of </a:t>
            </a:r>
            <a:r>
              <a:rPr lang="en-US" dirty="0" smtClean="0"/>
              <a:t>choices about producing goods. Shall we, for example produce information for making economic decisions with typewriters and telephones or with computer hardware and software? An answer to this question is necessary: shall it come from individual managers and entrepreneurs or from central planners?</a:t>
            </a:r>
          </a:p>
          <a:p>
            <a:pPr>
              <a:buNone/>
            </a:pPr>
            <a:endParaRPr lang="en-US" dirty="0"/>
          </a:p>
        </p:txBody>
      </p:sp>
    </p:spTree>
    <p:extLst>
      <p:ext uri="{BB962C8B-B14F-4D97-AF65-F5344CB8AC3E}">
        <p14:creationId xmlns:p14="http://schemas.microsoft.com/office/powerpoint/2010/main" val="159710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Choices 3: Distribution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i="1" dirty="0" smtClean="0"/>
              <a:t>This question </a:t>
            </a:r>
            <a:r>
              <a:rPr lang="en-US" dirty="0" smtClean="0"/>
              <a:t>of distribution is perhaps the most difficult and potentially divisive one for all nations. Shall markets, responding to productivity signals. ration output on the basis of (market-earned) incomes and tastes or shall planners set prices and factor incomes according to some set of ·social objectives?</a:t>
            </a:r>
          </a:p>
          <a:p>
            <a:pPr>
              <a:buNone/>
            </a:pPr>
            <a:r>
              <a:rPr lang="en-US" dirty="0" smtClean="0"/>
              <a:t>What is equitable or fair? Since, there is no unique definition of distributive equity, each society must not only find a means or process to distribute income, but must also agree on the results of that process.</a:t>
            </a:r>
          </a:p>
          <a:p>
            <a:pPr>
              <a:buNone/>
            </a:pPr>
            <a:endParaRPr lang="en-US" dirty="0"/>
          </a:p>
        </p:txBody>
      </p:sp>
    </p:spTree>
    <p:extLst>
      <p:ext uri="{BB962C8B-B14F-4D97-AF65-F5344CB8AC3E}">
        <p14:creationId xmlns:p14="http://schemas.microsoft.com/office/powerpoint/2010/main" val="119353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Economic Systems</a:t>
            </a:r>
            <a:endParaRPr lang="en-US" dirty="0"/>
          </a:p>
        </p:txBody>
      </p:sp>
      <p:sp>
        <p:nvSpPr>
          <p:cNvPr id="3" name="Content Placeholder 2"/>
          <p:cNvSpPr>
            <a:spLocks noGrp="1"/>
          </p:cNvSpPr>
          <p:nvPr>
            <p:ph idx="1"/>
          </p:nvPr>
        </p:nvSpPr>
        <p:spPr/>
        <p:txBody>
          <a:bodyPr/>
          <a:lstStyle/>
          <a:p>
            <a:r>
              <a:rPr lang="en-US" dirty="0" smtClean="0"/>
              <a:t>Efficiency </a:t>
            </a:r>
            <a:r>
              <a:rPr lang="en-US" dirty="0" smtClean="0"/>
              <a:t>in resource usage?</a:t>
            </a:r>
          </a:p>
          <a:p>
            <a:r>
              <a:rPr lang="en-US" dirty="0" smtClean="0"/>
              <a:t>Property rights: invested in State, individual or mixture</a:t>
            </a:r>
            <a:r>
              <a:rPr lang="en-US" dirty="0" smtClean="0"/>
              <a:t>?</a:t>
            </a:r>
          </a:p>
          <a:p>
            <a:r>
              <a:rPr lang="en-US" dirty="0" smtClean="0"/>
              <a:t>Ethics, morality, alignment with Biblical principle?</a:t>
            </a:r>
            <a:r>
              <a:rPr lang="en-US" dirty="0" smtClean="0"/>
              <a:t> </a:t>
            </a:r>
            <a:endParaRPr lang="en-US" dirty="0"/>
          </a:p>
        </p:txBody>
      </p:sp>
    </p:spTree>
    <p:extLst>
      <p:ext uri="{BB962C8B-B14F-4D97-AF65-F5344CB8AC3E}">
        <p14:creationId xmlns:p14="http://schemas.microsoft.com/office/powerpoint/2010/main" val="512044116"/>
      </p:ext>
    </p:extLst>
  </p:cSld>
  <p:clrMapOvr>
    <a:masterClrMapping/>
  </p:clrMapOvr>
</p:sld>
</file>

<file path=ppt/theme/theme1.xml><?xml version="1.0" encoding="utf-8"?>
<a:theme xmlns:a="http://schemas.openxmlformats.org/drawingml/2006/main" name="TC018572789991">
  <a:themeElements>
    <a:clrScheme name="custom">
      <a:dk1>
        <a:sysClr val="windowText" lastClr="000000"/>
      </a:dk1>
      <a:lt1>
        <a:sysClr val="window" lastClr="FFFFFF"/>
      </a:lt1>
      <a:dk2>
        <a:srgbClr val="04617B"/>
      </a:dk2>
      <a:lt2>
        <a:srgbClr val="DBF5F9"/>
      </a:lt2>
      <a:accent1>
        <a:srgbClr val="232F7C"/>
      </a:accent1>
      <a:accent2>
        <a:srgbClr val="237BD6"/>
      </a:accent2>
      <a:accent3>
        <a:srgbClr val="D0082B"/>
      </a:accent3>
      <a:accent4>
        <a:srgbClr val="CED008"/>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4A8C20-2BB2-4ED7-A688-DD1B39834E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TC018572789991</Template>
  <TotalTime>7718</TotalTime>
  <Words>1647</Words>
  <Application>Microsoft Macintosh PowerPoint</Application>
  <PresentationFormat>On-screen Show (4:3)</PresentationFormat>
  <Paragraphs>172</Paragraphs>
  <Slides>19</Slides>
  <Notes>1</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Perpetua</vt:lpstr>
      <vt:lpstr>Segoe UI</vt:lpstr>
      <vt:lpstr>TC018572789991</vt:lpstr>
      <vt:lpstr>Global Economic Systems</vt:lpstr>
      <vt:lpstr>Summary</vt:lpstr>
      <vt:lpstr>Fundamental Questions on Economic Systems</vt:lpstr>
      <vt:lpstr>Fundamental Questions 2</vt:lpstr>
      <vt:lpstr>The Discipline of Economics: Study of Institutionalized Relationships</vt:lpstr>
      <vt:lpstr>Basic Economic Choices 1. Productive Output</vt:lpstr>
      <vt:lpstr>Choices 2: Production</vt:lpstr>
      <vt:lpstr>Choices 3: Distribution</vt:lpstr>
      <vt:lpstr>Evaluation of Economic Systems</vt:lpstr>
      <vt:lpstr>Property Rights</vt:lpstr>
      <vt:lpstr>Planned Socialism</vt:lpstr>
      <vt:lpstr>Blessings and Problems of Socialism</vt:lpstr>
      <vt:lpstr>Marx and Socialism</vt:lpstr>
      <vt:lpstr>4 Ameliorating Historic factors</vt:lpstr>
      <vt:lpstr>Late 21st Century Competition</vt:lpstr>
      <vt:lpstr>Late 21st Century Competition</vt:lpstr>
      <vt:lpstr>Globalizing Bureaucratic Capitalism</vt:lpstr>
      <vt:lpstr>Transition from Socialism to Planned Capitalism </vt:lpstr>
      <vt:lpstr> </vt:lpstr>
    </vt:vector>
  </TitlesOfParts>
  <Manager/>
  <Company/>
  <LinksUpToDate>false</LinksUpToDate>
  <SharedDoc>false</SharedDoc>
  <HyperlinkBase/>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Global Economic Systems</dc:subject>
  <dc:creator>Viv Grigg</dc:creator>
  <cp:keywords/>
  <dc:description/>
  <cp:lastModifiedBy>Viv Grigg</cp:lastModifiedBy>
  <cp:revision>197</cp:revision>
  <dcterms:modified xsi:type="dcterms:W3CDTF">2016-11-18T02:04:27Z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TC018572789991</vt:lpwstr>
  </property>
</Properties>
</file>