
<file path=[Content_Types].xml><?xml version="1.0" encoding="utf-8"?>
<Types xmlns="http://schemas.openxmlformats.org/package/2006/content-types">
  <Default Extension="jpeg" ContentType="image/jpeg"/>
  <Default Extension="jpg" ContentType="image/jpeg"/>
  <Default Extension="pdf" ContentType="application/pdf"/>
  <Default Extension="png" ContentType="image/png"/>
  <Default Extension="rels" ContentType="application/vnd.openxmlformats-package.relationships+xml"/>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5"/>
  </p:notesMasterIdLst>
  <p:sldIdLst>
    <p:sldId id="256" r:id="rId2"/>
    <p:sldId id="289" r:id="rId3"/>
    <p:sldId id="265" r:id="rId4"/>
    <p:sldId id="282" r:id="rId5"/>
    <p:sldId id="283" r:id="rId6"/>
    <p:sldId id="284" r:id="rId7"/>
    <p:sldId id="286" r:id="rId8"/>
    <p:sldId id="285" r:id="rId9"/>
    <p:sldId id="287" r:id="rId10"/>
    <p:sldId id="288" r:id="rId11"/>
    <p:sldId id="266" r:id="rId12"/>
    <p:sldId id="268" r:id="rId13"/>
    <p:sldId id="267" r:id="rId14"/>
    <p:sldId id="277" r:id="rId15"/>
    <p:sldId id="278" r:id="rId16"/>
    <p:sldId id="269" r:id="rId17"/>
    <p:sldId id="279" r:id="rId18"/>
    <p:sldId id="270" r:id="rId19"/>
    <p:sldId id="263" r:id="rId20"/>
    <p:sldId id="280" r:id="rId21"/>
    <p:sldId id="262" r:id="rId22"/>
    <p:sldId id="274" r:id="rId23"/>
    <p:sldId id="275" r:id="rId24"/>
    <p:sldId id="273" r:id="rId25"/>
    <p:sldId id="259" r:id="rId26"/>
    <p:sldId id="276" r:id="rId27"/>
    <p:sldId id="272" r:id="rId28"/>
    <p:sldId id="257" r:id="rId29"/>
    <p:sldId id="261" r:id="rId30"/>
    <p:sldId id="260" r:id="rId31"/>
    <p:sldId id="281" r:id="rId32"/>
    <p:sldId id="258" r:id="rId33"/>
    <p:sldId id="264"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7"/>
    <p:restoredTop sz="94694"/>
  </p:normalViewPr>
  <p:slideViewPr>
    <p:cSldViewPr snapToGrid="0" snapToObjects="1">
      <p:cViewPr>
        <p:scale>
          <a:sx n="109" d="100"/>
          <a:sy n="109" d="100"/>
        </p:scale>
        <p:origin x="2520" y="4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6.jpeg"/><Relationship Id="rId5" Type="http://schemas.openxmlformats.org/officeDocument/2006/relationships/image" Target="../media/image10.png"/><Relationship Id="rId4"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6.jpeg"/><Relationship Id="rId5" Type="http://schemas.openxmlformats.org/officeDocument/2006/relationships/image" Target="../media/image10.pn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9D24A-2BE3-5349-BFE4-F60A03C87867}" type="doc">
      <dgm:prSet loTypeId="urn:microsoft.com/office/officeart/2005/8/layout/hList7" loCatId="list" qsTypeId="urn:microsoft.com/office/officeart/2005/8/quickstyle/simple4" qsCatId="simple" csTypeId="urn:microsoft.com/office/officeart/2005/8/colors/accent1_2" csCatId="accent1" phldr="1"/>
      <dgm:spPr/>
    </dgm:pt>
    <dgm:pt modelId="{7644141C-1A79-ED45-9723-CD376894195F}">
      <dgm:prSet phldrT="[Text]"/>
      <dgm:spPr/>
      <dgm:t>
        <a:bodyPr/>
        <a:lstStyle/>
        <a:p>
          <a:r>
            <a:rPr lang="en-US" dirty="0"/>
            <a:t>Income Generating Activities</a:t>
          </a:r>
        </a:p>
      </dgm:t>
    </dgm:pt>
    <dgm:pt modelId="{6351136D-7F94-0945-AE47-3E4DF2AB40FF}" type="parTrans" cxnId="{1CB0A754-A22A-4642-8006-552655969726}">
      <dgm:prSet/>
      <dgm:spPr/>
      <dgm:t>
        <a:bodyPr/>
        <a:lstStyle/>
        <a:p>
          <a:endParaRPr lang="en-US"/>
        </a:p>
      </dgm:t>
    </dgm:pt>
    <dgm:pt modelId="{FD72B2C1-606A-7740-82D6-14BC33F53307}" type="sibTrans" cxnId="{1CB0A754-A22A-4642-8006-552655969726}">
      <dgm:prSet/>
      <dgm:spPr/>
      <dgm:t>
        <a:bodyPr/>
        <a:lstStyle/>
        <a:p>
          <a:endParaRPr lang="en-US"/>
        </a:p>
      </dgm:t>
    </dgm:pt>
    <dgm:pt modelId="{86DA253B-B049-A14D-B62D-AF4C2EE115CC}">
      <dgm:prSet phldrT="[Text]"/>
      <dgm:spPr/>
      <dgm:t>
        <a:bodyPr/>
        <a:lstStyle/>
        <a:p>
          <a:r>
            <a:rPr lang="en-US" dirty="0"/>
            <a:t>Micro-enterprise (1-10 </a:t>
          </a:r>
          <a:r>
            <a:rPr lang="en-US" dirty="0" err="1"/>
            <a:t>empoyees</a:t>
          </a:r>
          <a:r>
            <a:rPr lang="en-US" dirty="0"/>
            <a:t>)</a:t>
          </a:r>
        </a:p>
      </dgm:t>
    </dgm:pt>
    <dgm:pt modelId="{6D880330-C28D-144C-A136-7066B2C9543F}" type="parTrans" cxnId="{182D3B18-A4BC-254B-BA9A-34E231A62884}">
      <dgm:prSet/>
      <dgm:spPr/>
      <dgm:t>
        <a:bodyPr/>
        <a:lstStyle/>
        <a:p>
          <a:endParaRPr lang="en-US"/>
        </a:p>
      </dgm:t>
    </dgm:pt>
    <dgm:pt modelId="{B5FC7EF5-E8A8-654E-926D-05A896D08DE7}" type="sibTrans" cxnId="{182D3B18-A4BC-254B-BA9A-34E231A62884}">
      <dgm:prSet/>
      <dgm:spPr/>
      <dgm:t>
        <a:bodyPr/>
        <a:lstStyle/>
        <a:p>
          <a:endParaRPr lang="en-US"/>
        </a:p>
      </dgm:t>
    </dgm:pt>
    <dgm:pt modelId="{4F73C031-2CBD-6F45-BB4A-52F598B49162}">
      <dgm:prSet phldrT="[Text]"/>
      <dgm:spPr/>
      <dgm:t>
        <a:bodyPr/>
        <a:lstStyle/>
        <a:p>
          <a:r>
            <a:rPr lang="en-US" dirty="0"/>
            <a:t>Small Enterprise</a:t>
          </a:r>
        </a:p>
        <a:p>
          <a:r>
            <a:rPr lang="en-US" dirty="0"/>
            <a:t>(11-50)</a:t>
          </a:r>
        </a:p>
      </dgm:t>
    </dgm:pt>
    <dgm:pt modelId="{2479134A-B710-064D-99DB-6A7CAB6789ED}" type="parTrans" cxnId="{AD645899-DF2F-BB4B-85AC-D23442676E11}">
      <dgm:prSet/>
      <dgm:spPr/>
      <dgm:t>
        <a:bodyPr/>
        <a:lstStyle/>
        <a:p>
          <a:endParaRPr lang="en-US"/>
        </a:p>
      </dgm:t>
    </dgm:pt>
    <dgm:pt modelId="{DE7A0398-198F-9448-9ECF-80FCAA3A815E}" type="sibTrans" cxnId="{AD645899-DF2F-BB4B-85AC-D23442676E11}">
      <dgm:prSet/>
      <dgm:spPr/>
      <dgm:t>
        <a:bodyPr/>
        <a:lstStyle/>
        <a:p>
          <a:endParaRPr lang="en-US"/>
        </a:p>
      </dgm:t>
    </dgm:pt>
    <dgm:pt modelId="{631AA739-926D-784C-A2C1-E5DA7FEAB1A3}">
      <dgm:prSet phldrT="[Text]"/>
      <dgm:spPr/>
      <dgm:t>
        <a:bodyPr/>
        <a:lstStyle/>
        <a:p>
          <a:r>
            <a:rPr lang="en-US" dirty="0"/>
            <a:t>Medium Scale Enterprise (51 or more)</a:t>
          </a:r>
        </a:p>
      </dgm:t>
    </dgm:pt>
    <dgm:pt modelId="{9F2C2EEB-70B2-194F-87A3-A0EF2274A08D}" type="parTrans" cxnId="{1D1C3B27-70E1-FF4B-8825-1C1AD28FB73F}">
      <dgm:prSet/>
      <dgm:spPr/>
      <dgm:t>
        <a:bodyPr/>
        <a:lstStyle/>
        <a:p>
          <a:endParaRPr lang="en-US"/>
        </a:p>
      </dgm:t>
    </dgm:pt>
    <dgm:pt modelId="{239606DD-DA61-C74C-AC91-E2BBE06FCF7C}" type="sibTrans" cxnId="{1D1C3B27-70E1-FF4B-8825-1C1AD28FB73F}">
      <dgm:prSet/>
      <dgm:spPr/>
      <dgm:t>
        <a:bodyPr/>
        <a:lstStyle/>
        <a:p>
          <a:endParaRPr lang="en-US"/>
        </a:p>
      </dgm:t>
    </dgm:pt>
    <dgm:pt modelId="{71569743-7C7A-844D-8645-4F0EE0F74809}">
      <dgm:prSet phldrT="[Text]"/>
      <dgm:spPr/>
      <dgm:t>
        <a:bodyPr/>
        <a:lstStyle/>
        <a:p>
          <a:r>
            <a:rPr lang="en-US" dirty="0"/>
            <a:t>Large Scale Enterprise</a:t>
          </a:r>
        </a:p>
      </dgm:t>
    </dgm:pt>
    <dgm:pt modelId="{82259F18-2E30-354A-AA9F-F6BC49413AB5}" type="parTrans" cxnId="{77EF2C49-D165-8D4D-AD4E-806598481E65}">
      <dgm:prSet/>
      <dgm:spPr/>
      <dgm:t>
        <a:bodyPr/>
        <a:lstStyle/>
        <a:p>
          <a:endParaRPr lang="en-US"/>
        </a:p>
      </dgm:t>
    </dgm:pt>
    <dgm:pt modelId="{7EAEE1B2-480E-874E-B785-21A84BCA387D}" type="sibTrans" cxnId="{77EF2C49-D165-8D4D-AD4E-806598481E65}">
      <dgm:prSet/>
      <dgm:spPr/>
      <dgm:t>
        <a:bodyPr/>
        <a:lstStyle/>
        <a:p>
          <a:endParaRPr lang="en-US"/>
        </a:p>
      </dgm:t>
    </dgm:pt>
    <dgm:pt modelId="{E7420F9B-8BF9-1A49-BC7F-CF3B45FB2716}">
      <dgm:prSet phldrT="[Text]"/>
      <dgm:spPr/>
      <dgm:t>
        <a:bodyPr/>
        <a:lstStyle/>
        <a:p>
          <a:r>
            <a:rPr lang="en-US" dirty="0"/>
            <a:t>Group based</a:t>
          </a:r>
        </a:p>
      </dgm:t>
    </dgm:pt>
    <dgm:pt modelId="{E327E17E-8C8E-9243-8D89-620067CE195B}" type="parTrans" cxnId="{C35107E8-2242-684E-8C0E-93C677231050}">
      <dgm:prSet/>
      <dgm:spPr/>
      <dgm:t>
        <a:bodyPr/>
        <a:lstStyle/>
        <a:p>
          <a:endParaRPr lang="en-US"/>
        </a:p>
      </dgm:t>
    </dgm:pt>
    <dgm:pt modelId="{D72B5AA7-D829-084F-B2F1-84D90C72521E}" type="sibTrans" cxnId="{C35107E8-2242-684E-8C0E-93C677231050}">
      <dgm:prSet/>
      <dgm:spPr/>
      <dgm:t>
        <a:bodyPr/>
        <a:lstStyle/>
        <a:p>
          <a:endParaRPr lang="en-US"/>
        </a:p>
      </dgm:t>
    </dgm:pt>
    <dgm:pt modelId="{66428719-CE0E-9742-9C26-5449BD7EBDAD}">
      <dgm:prSet phldrT="[Text]"/>
      <dgm:spPr/>
      <dgm:t>
        <a:bodyPr/>
        <a:lstStyle/>
        <a:p>
          <a:r>
            <a:rPr lang="en-US" dirty="0"/>
            <a:t>Sidewalks</a:t>
          </a:r>
        </a:p>
      </dgm:t>
    </dgm:pt>
    <dgm:pt modelId="{943A6399-6BC9-2D49-8576-2A18B6A370BC}" type="parTrans" cxnId="{E5DF7B3C-0663-1B44-966A-F696D619DE2A}">
      <dgm:prSet/>
      <dgm:spPr/>
      <dgm:t>
        <a:bodyPr/>
        <a:lstStyle/>
        <a:p>
          <a:endParaRPr lang="en-US"/>
        </a:p>
      </dgm:t>
    </dgm:pt>
    <dgm:pt modelId="{AA7EF806-2F07-E74A-957D-0F21ECFA6D92}" type="sibTrans" cxnId="{E5DF7B3C-0663-1B44-966A-F696D619DE2A}">
      <dgm:prSet/>
      <dgm:spPr/>
      <dgm:t>
        <a:bodyPr/>
        <a:lstStyle/>
        <a:p>
          <a:endParaRPr lang="en-US"/>
        </a:p>
      </dgm:t>
    </dgm:pt>
    <dgm:pt modelId="{46F3D662-8DA2-5846-A7E4-D8986FB6C2F3}">
      <dgm:prSet phldrT="[Text]"/>
      <dgm:spPr/>
      <dgm:t>
        <a:bodyPr/>
        <a:lstStyle/>
        <a:p>
          <a:r>
            <a:rPr lang="en-US" dirty="0"/>
            <a:t>Lowest 15%</a:t>
          </a:r>
        </a:p>
      </dgm:t>
    </dgm:pt>
    <dgm:pt modelId="{8C3DBC66-32BB-F248-8303-2F3AED67B6F7}" type="parTrans" cxnId="{BF66D0D3-4B31-9E4C-9E28-CFFEC68BED51}">
      <dgm:prSet/>
      <dgm:spPr/>
      <dgm:t>
        <a:bodyPr/>
        <a:lstStyle/>
        <a:p>
          <a:endParaRPr lang="en-US"/>
        </a:p>
      </dgm:t>
    </dgm:pt>
    <dgm:pt modelId="{F2CBF1FC-CA44-4949-9FD4-C7151EC32794}" type="sibTrans" cxnId="{BF66D0D3-4B31-9E4C-9E28-CFFEC68BED51}">
      <dgm:prSet/>
      <dgm:spPr/>
      <dgm:t>
        <a:bodyPr/>
        <a:lstStyle/>
        <a:p>
          <a:endParaRPr lang="en-US"/>
        </a:p>
      </dgm:t>
    </dgm:pt>
    <dgm:pt modelId="{E2D797CE-AC89-3F43-ADFF-839CE90A67E5}">
      <dgm:prSet phldrT="[Text]"/>
      <dgm:spPr/>
      <dgm:t>
        <a:bodyPr/>
        <a:lstStyle/>
        <a:p>
          <a:r>
            <a:rPr lang="en-US" dirty="0"/>
            <a:t>Vulnerable</a:t>
          </a:r>
        </a:p>
      </dgm:t>
    </dgm:pt>
    <dgm:pt modelId="{372B93F5-C1BE-FD41-918A-F68BF089197C}" type="parTrans" cxnId="{3866E06F-FB9D-944F-AA82-FFEAA0B5B47A}">
      <dgm:prSet/>
      <dgm:spPr/>
      <dgm:t>
        <a:bodyPr/>
        <a:lstStyle/>
        <a:p>
          <a:endParaRPr lang="en-US"/>
        </a:p>
      </dgm:t>
    </dgm:pt>
    <dgm:pt modelId="{4E071D61-00AF-AC48-B105-1B2441E52EDF}" type="sibTrans" cxnId="{3866E06F-FB9D-944F-AA82-FFEAA0B5B47A}">
      <dgm:prSet/>
      <dgm:spPr/>
      <dgm:t>
        <a:bodyPr/>
        <a:lstStyle/>
        <a:p>
          <a:endParaRPr lang="en-US"/>
        </a:p>
      </dgm:t>
    </dgm:pt>
    <dgm:pt modelId="{7AB8F349-1252-2441-977C-D8EF5B71EA28}">
      <dgm:prSet phldrT="[Text]"/>
      <dgm:spPr/>
      <dgm:t>
        <a:bodyPr/>
        <a:lstStyle/>
        <a:p>
          <a:r>
            <a:rPr lang="en-US" dirty="0"/>
            <a:t>Unlikely to grow</a:t>
          </a:r>
        </a:p>
      </dgm:t>
    </dgm:pt>
    <dgm:pt modelId="{06F4B949-421F-9F4A-BF16-942AB6EAC0F7}" type="parTrans" cxnId="{001571AE-AE17-3245-BBB6-9CB995D73E33}">
      <dgm:prSet/>
      <dgm:spPr/>
      <dgm:t>
        <a:bodyPr/>
        <a:lstStyle/>
        <a:p>
          <a:endParaRPr lang="en-US"/>
        </a:p>
      </dgm:t>
    </dgm:pt>
    <dgm:pt modelId="{7C3366CE-B73A-4545-A89E-F1878099BD46}" type="sibTrans" cxnId="{001571AE-AE17-3245-BBB6-9CB995D73E33}">
      <dgm:prSet/>
      <dgm:spPr/>
      <dgm:t>
        <a:bodyPr/>
        <a:lstStyle/>
        <a:p>
          <a:endParaRPr lang="en-US"/>
        </a:p>
      </dgm:t>
    </dgm:pt>
    <dgm:pt modelId="{B429D64D-6A32-F04C-9932-26D1CC182D98}">
      <dgm:prSet phldrT="[Text]"/>
      <dgm:spPr/>
      <dgm:t>
        <a:bodyPr/>
        <a:lstStyle/>
        <a:p>
          <a:r>
            <a:rPr lang="en-US" dirty="0"/>
            <a:t>Increased income</a:t>
          </a:r>
        </a:p>
      </dgm:t>
    </dgm:pt>
    <dgm:pt modelId="{60A4DB75-7711-5045-A25A-B2EDACF38CD9}" type="parTrans" cxnId="{7745F6FF-1E1E-824E-8C0B-D51778E68855}">
      <dgm:prSet/>
      <dgm:spPr/>
      <dgm:t>
        <a:bodyPr/>
        <a:lstStyle/>
        <a:p>
          <a:endParaRPr lang="en-US"/>
        </a:p>
      </dgm:t>
    </dgm:pt>
    <dgm:pt modelId="{4911BBF9-428B-434E-8E11-FD1C1652B26B}" type="sibTrans" cxnId="{7745F6FF-1E1E-824E-8C0B-D51778E68855}">
      <dgm:prSet/>
      <dgm:spPr/>
      <dgm:t>
        <a:bodyPr/>
        <a:lstStyle/>
        <a:p>
          <a:endParaRPr lang="en-US"/>
        </a:p>
      </dgm:t>
    </dgm:pt>
    <dgm:pt modelId="{C168A3A5-A6B2-FF4F-BDC7-B37DFE47F7CA}">
      <dgm:prSet phldrT="[Text]"/>
      <dgm:spPr/>
      <dgm:t>
        <a:bodyPr/>
        <a:lstStyle/>
        <a:p>
          <a:r>
            <a:rPr lang="en-US" dirty="0"/>
            <a:t>Employment</a:t>
          </a:r>
        </a:p>
      </dgm:t>
    </dgm:pt>
    <dgm:pt modelId="{920895D2-807C-7D49-BED9-9A6461918D7F}" type="parTrans" cxnId="{6120168C-9415-6343-8521-23FAD8038E1E}">
      <dgm:prSet/>
      <dgm:spPr/>
      <dgm:t>
        <a:bodyPr/>
        <a:lstStyle/>
        <a:p>
          <a:endParaRPr lang="en-US"/>
        </a:p>
      </dgm:t>
    </dgm:pt>
    <dgm:pt modelId="{CD606D4E-95A7-5C47-B475-3429E0BD5E75}" type="sibTrans" cxnId="{6120168C-9415-6343-8521-23FAD8038E1E}">
      <dgm:prSet/>
      <dgm:spPr/>
      <dgm:t>
        <a:bodyPr/>
        <a:lstStyle/>
        <a:p>
          <a:endParaRPr lang="en-US"/>
        </a:p>
      </dgm:t>
    </dgm:pt>
    <dgm:pt modelId="{7819F605-4177-A94F-A26C-8F11F501E2DF}" type="pres">
      <dgm:prSet presAssocID="{7C19D24A-2BE3-5349-BFE4-F60A03C87867}" presName="Name0" presStyleCnt="0">
        <dgm:presLayoutVars>
          <dgm:dir/>
          <dgm:resizeHandles val="exact"/>
        </dgm:presLayoutVars>
      </dgm:prSet>
      <dgm:spPr/>
    </dgm:pt>
    <dgm:pt modelId="{50285817-5C00-D946-9918-FACE71F74C65}" type="pres">
      <dgm:prSet presAssocID="{7C19D24A-2BE3-5349-BFE4-F60A03C87867}" presName="fgShape" presStyleLbl="fgShp" presStyleIdx="0" presStyleCnt="1"/>
      <dgm:spPr/>
    </dgm:pt>
    <dgm:pt modelId="{DF882031-6714-B44A-B508-76883017E1A5}" type="pres">
      <dgm:prSet presAssocID="{7C19D24A-2BE3-5349-BFE4-F60A03C87867}" presName="linComp" presStyleCnt="0"/>
      <dgm:spPr/>
    </dgm:pt>
    <dgm:pt modelId="{6495E7A4-1E57-7F49-979C-3B69263A2DAA}" type="pres">
      <dgm:prSet presAssocID="{7644141C-1A79-ED45-9723-CD376894195F}" presName="compNode" presStyleCnt="0"/>
      <dgm:spPr/>
    </dgm:pt>
    <dgm:pt modelId="{FAFD9EDF-5398-9540-BA69-11391FFD40ED}" type="pres">
      <dgm:prSet presAssocID="{7644141C-1A79-ED45-9723-CD376894195F}" presName="bkgdShape" presStyleLbl="node1" presStyleIdx="0" presStyleCnt="5"/>
      <dgm:spPr/>
    </dgm:pt>
    <dgm:pt modelId="{34D1541C-0955-2243-BD6B-CCD0DA8C2CE0}" type="pres">
      <dgm:prSet presAssocID="{7644141C-1A79-ED45-9723-CD376894195F}" presName="nodeTx" presStyleLbl="node1" presStyleIdx="0" presStyleCnt="5">
        <dgm:presLayoutVars>
          <dgm:bulletEnabled val="1"/>
        </dgm:presLayoutVars>
      </dgm:prSet>
      <dgm:spPr/>
    </dgm:pt>
    <dgm:pt modelId="{6DCDFF93-F0B7-6E4F-9A24-E3FF15DD588E}" type="pres">
      <dgm:prSet presAssocID="{7644141C-1A79-ED45-9723-CD376894195F}" presName="invisiNode" presStyleLbl="node1" presStyleIdx="0" presStyleCnt="5"/>
      <dgm:spPr/>
    </dgm:pt>
    <dgm:pt modelId="{BC901E22-4758-3C4F-BDBE-D4062616289B}" type="pres">
      <dgm:prSet presAssocID="{7644141C-1A79-ED45-9723-CD376894195F}" presName="imagNode" presStyleLbl="fgImgPlace1" presStyleIdx="0" presStyleCnt="5"/>
      <dgm:spPr>
        <a:blipFill rotWithShape="0">
          <a:blip xmlns:r="http://schemas.openxmlformats.org/officeDocument/2006/relationships" r:embed="rId1"/>
          <a:stretch>
            <a:fillRect/>
          </a:stretch>
        </a:blipFill>
      </dgm:spPr>
    </dgm:pt>
    <dgm:pt modelId="{289FE46E-610A-F542-B039-4B8A185E61EF}" type="pres">
      <dgm:prSet presAssocID="{FD72B2C1-606A-7740-82D6-14BC33F53307}" presName="sibTrans" presStyleLbl="sibTrans2D1" presStyleIdx="0" presStyleCnt="0"/>
      <dgm:spPr/>
    </dgm:pt>
    <dgm:pt modelId="{DBF9A6F8-5290-F045-8FB8-D707A55CC21C}" type="pres">
      <dgm:prSet presAssocID="{86DA253B-B049-A14D-B62D-AF4C2EE115CC}" presName="compNode" presStyleCnt="0"/>
      <dgm:spPr/>
    </dgm:pt>
    <dgm:pt modelId="{AC2453AC-99AE-FB45-89D5-BB7FCDB584A2}" type="pres">
      <dgm:prSet presAssocID="{86DA253B-B049-A14D-B62D-AF4C2EE115CC}" presName="bkgdShape" presStyleLbl="node1" presStyleIdx="1" presStyleCnt="5"/>
      <dgm:spPr/>
    </dgm:pt>
    <dgm:pt modelId="{6DD2CA74-6FE8-6745-BFC9-C1F946089F1F}" type="pres">
      <dgm:prSet presAssocID="{86DA253B-B049-A14D-B62D-AF4C2EE115CC}" presName="nodeTx" presStyleLbl="node1" presStyleIdx="1" presStyleCnt="5">
        <dgm:presLayoutVars>
          <dgm:bulletEnabled val="1"/>
        </dgm:presLayoutVars>
      </dgm:prSet>
      <dgm:spPr/>
    </dgm:pt>
    <dgm:pt modelId="{29F39258-A1EB-404B-ABB1-72D2EC63DF14}" type="pres">
      <dgm:prSet presAssocID="{86DA253B-B049-A14D-B62D-AF4C2EE115CC}" presName="invisiNode" presStyleLbl="node1" presStyleIdx="1" presStyleCnt="5"/>
      <dgm:spPr/>
    </dgm:pt>
    <dgm:pt modelId="{0B79A4D7-51AF-9E47-99C0-344E170BABC7}" type="pres">
      <dgm:prSet presAssocID="{86DA253B-B049-A14D-B62D-AF4C2EE115CC}" presName="imagNode" presStyleLbl="fgImgPlace1" presStyleIdx="1" presStyleCnt="5"/>
      <dgm:spPr>
        <a:blipFill rotWithShape="0">
          <a:blip xmlns:r="http://schemas.openxmlformats.org/officeDocument/2006/relationships" r:embed="rId2"/>
          <a:stretch>
            <a:fillRect/>
          </a:stretch>
        </a:blipFill>
      </dgm:spPr>
    </dgm:pt>
    <dgm:pt modelId="{4CA2AFF6-2F92-1A4C-AEC9-8845172A8F67}" type="pres">
      <dgm:prSet presAssocID="{B5FC7EF5-E8A8-654E-926D-05A896D08DE7}" presName="sibTrans" presStyleLbl="sibTrans2D1" presStyleIdx="0" presStyleCnt="0"/>
      <dgm:spPr/>
    </dgm:pt>
    <dgm:pt modelId="{0F0012FB-69BB-434A-B166-69553DEAE6D7}" type="pres">
      <dgm:prSet presAssocID="{4F73C031-2CBD-6F45-BB4A-52F598B49162}" presName="compNode" presStyleCnt="0"/>
      <dgm:spPr/>
    </dgm:pt>
    <dgm:pt modelId="{FE83AD8F-2C75-CF4D-B403-2B6EC6B8D55B}" type="pres">
      <dgm:prSet presAssocID="{4F73C031-2CBD-6F45-BB4A-52F598B49162}" presName="bkgdShape" presStyleLbl="node1" presStyleIdx="2" presStyleCnt="5"/>
      <dgm:spPr/>
    </dgm:pt>
    <dgm:pt modelId="{5CB652B5-DCDB-4346-B001-74BD2455CF04}" type="pres">
      <dgm:prSet presAssocID="{4F73C031-2CBD-6F45-BB4A-52F598B49162}" presName="nodeTx" presStyleLbl="node1" presStyleIdx="2" presStyleCnt="5">
        <dgm:presLayoutVars>
          <dgm:bulletEnabled val="1"/>
        </dgm:presLayoutVars>
      </dgm:prSet>
      <dgm:spPr/>
    </dgm:pt>
    <dgm:pt modelId="{71A2B436-D7A3-8346-ADAC-51F95E9334FD}" type="pres">
      <dgm:prSet presAssocID="{4F73C031-2CBD-6F45-BB4A-52F598B49162}" presName="invisiNode" presStyleLbl="node1" presStyleIdx="2" presStyleCnt="5"/>
      <dgm:spPr/>
    </dgm:pt>
    <dgm:pt modelId="{259B4441-1BAF-5446-9B00-EC669F74FE0A}" type="pres">
      <dgm:prSet presAssocID="{4F73C031-2CBD-6F45-BB4A-52F598B49162}" presName="imagNode" presStyleLbl="fgImgPlace1" presStyleIdx="2" presStyleCnt="5"/>
      <dgm:spPr>
        <a:blipFill rotWithShape="0">
          <a:blip xmlns:r="http://schemas.openxmlformats.org/officeDocument/2006/relationships" r:embed="rId3"/>
          <a:stretch>
            <a:fillRect/>
          </a:stretch>
        </a:blipFill>
      </dgm:spPr>
    </dgm:pt>
    <dgm:pt modelId="{F9DFE91B-A27C-B24D-89C0-ED6A3DB0BEF1}" type="pres">
      <dgm:prSet presAssocID="{DE7A0398-198F-9448-9ECF-80FCAA3A815E}" presName="sibTrans" presStyleLbl="sibTrans2D1" presStyleIdx="0" presStyleCnt="0"/>
      <dgm:spPr/>
    </dgm:pt>
    <dgm:pt modelId="{55CC79F4-7D30-BB40-B5BB-896DEE40A3CB}" type="pres">
      <dgm:prSet presAssocID="{631AA739-926D-784C-A2C1-E5DA7FEAB1A3}" presName="compNode" presStyleCnt="0"/>
      <dgm:spPr/>
    </dgm:pt>
    <dgm:pt modelId="{068C081F-37D3-4241-AD43-8A79504734D9}" type="pres">
      <dgm:prSet presAssocID="{631AA739-926D-784C-A2C1-E5DA7FEAB1A3}" presName="bkgdShape" presStyleLbl="node1" presStyleIdx="3" presStyleCnt="5"/>
      <dgm:spPr/>
    </dgm:pt>
    <dgm:pt modelId="{EDF66AC4-D730-1349-AA14-9C724CB46914}" type="pres">
      <dgm:prSet presAssocID="{631AA739-926D-784C-A2C1-E5DA7FEAB1A3}" presName="nodeTx" presStyleLbl="node1" presStyleIdx="3" presStyleCnt="5">
        <dgm:presLayoutVars>
          <dgm:bulletEnabled val="1"/>
        </dgm:presLayoutVars>
      </dgm:prSet>
      <dgm:spPr/>
    </dgm:pt>
    <dgm:pt modelId="{CF4248A8-4783-4941-AE68-1E985F1BF9AF}" type="pres">
      <dgm:prSet presAssocID="{631AA739-926D-784C-A2C1-E5DA7FEAB1A3}" presName="invisiNode" presStyleLbl="node1" presStyleIdx="3" presStyleCnt="5"/>
      <dgm:spPr/>
    </dgm:pt>
    <dgm:pt modelId="{FA45308C-AF76-2F41-9793-5E645A0C655B}" type="pres">
      <dgm:prSet presAssocID="{631AA739-926D-784C-A2C1-E5DA7FEAB1A3}" presName="imagNode" presStyleLbl="fgImgPlace1" presStyleIdx="3" presStyleCnt="5"/>
      <dgm:spPr>
        <a:blipFill rotWithShape="0">
          <a:blip xmlns:r="http://schemas.openxmlformats.org/officeDocument/2006/relationships" r:embed="rId4"/>
          <a:stretch>
            <a:fillRect/>
          </a:stretch>
        </a:blipFill>
      </dgm:spPr>
    </dgm:pt>
    <dgm:pt modelId="{E734AA21-0B01-F344-9773-19FE8BA0725C}" type="pres">
      <dgm:prSet presAssocID="{239606DD-DA61-C74C-AC91-E2BBE06FCF7C}" presName="sibTrans" presStyleLbl="sibTrans2D1" presStyleIdx="0" presStyleCnt="0"/>
      <dgm:spPr/>
    </dgm:pt>
    <dgm:pt modelId="{6FA7F21E-D18B-584B-AD21-A0F8F84319CB}" type="pres">
      <dgm:prSet presAssocID="{71569743-7C7A-844D-8645-4F0EE0F74809}" presName="compNode" presStyleCnt="0"/>
      <dgm:spPr/>
    </dgm:pt>
    <dgm:pt modelId="{89DF14A1-430F-734F-938C-3D861D73F872}" type="pres">
      <dgm:prSet presAssocID="{71569743-7C7A-844D-8645-4F0EE0F74809}" presName="bkgdShape" presStyleLbl="node1" presStyleIdx="4" presStyleCnt="5"/>
      <dgm:spPr/>
    </dgm:pt>
    <dgm:pt modelId="{D88E4F3E-3F83-F948-9684-227DF2956800}" type="pres">
      <dgm:prSet presAssocID="{71569743-7C7A-844D-8645-4F0EE0F74809}" presName="nodeTx" presStyleLbl="node1" presStyleIdx="4" presStyleCnt="5">
        <dgm:presLayoutVars>
          <dgm:bulletEnabled val="1"/>
        </dgm:presLayoutVars>
      </dgm:prSet>
      <dgm:spPr/>
    </dgm:pt>
    <dgm:pt modelId="{A7CAC4CC-AD3D-8E49-9619-8473CC840692}" type="pres">
      <dgm:prSet presAssocID="{71569743-7C7A-844D-8645-4F0EE0F74809}" presName="invisiNode" presStyleLbl="node1" presStyleIdx="4" presStyleCnt="5"/>
      <dgm:spPr/>
    </dgm:pt>
    <dgm:pt modelId="{23D9A258-5022-F243-AED2-AB56A075402E}" type="pres">
      <dgm:prSet presAssocID="{71569743-7C7A-844D-8645-4F0EE0F74809}" presName="imagNode" presStyleLbl="fgImgPlace1" presStyleIdx="4" presStyleCnt="5"/>
      <dgm:spPr>
        <a:blipFill rotWithShape="0">
          <a:blip xmlns:r="http://schemas.openxmlformats.org/officeDocument/2006/relationships" r:embed="rId5"/>
          <a:stretch>
            <a:fillRect/>
          </a:stretch>
        </a:blipFill>
      </dgm:spPr>
    </dgm:pt>
  </dgm:ptLst>
  <dgm:cxnLst>
    <dgm:cxn modelId="{01AC8509-687E-8749-B617-B9D7998860C2}" type="presOf" srcId="{7AB8F349-1252-2441-977C-D8EF5B71EA28}" destId="{34D1541C-0955-2243-BD6B-CCD0DA8C2CE0}" srcOrd="1" destOrd="5" presId="urn:microsoft.com/office/officeart/2005/8/layout/hList7"/>
    <dgm:cxn modelId="{86AFE20C-1CFE-F944-AFE4-9FBB9E3021CD}" type="presOf" srcId="{FD72B2C1-606A-7740-82D6-14BC33F53307}" destId="{289FE46E-610A-F542-B039-4B8A185E61EF}" srcOrd="0" destOrd="0" presId="urn:microsoft.com/office/officeart/2005/8/layout/hList7"/>
    <dgm:cxn modelId="{3427D10D-2901-1F43-A2B4-2632C9D1380C}" type="presOf" srcId="{B429D64D-6A32-F04C-9932-26D1CC182D98}" destId="{AC2453AC-99AE-FB45-89D5-BB7FCDB584A2}" srcOrd="0" destOrd="1" presId="urn:microsoft.com/office/officeart/2005/8/layout/hList7"/>
    <dgm:cxn modelId="{182D3B18-A4BC-254B-BA9A-34E231A62884}" srcId="{7C19D24A-2BE3-5349-BFE4-F60A03C87867}" destId="{86DA253B-B049-A14D-B62D-AF4C2EE115CC}" srcOrd="1" destOrd="0" parTransId="{6D880330-C28D-144C-A136-7066B2C9543F}" sibTransId="{B5FC7EF5-E8A8-654E-926D-05A896D08DE7}"/>
    <dgm:cxn modelId="{1D1C3B27-70E1-FF4B-8825-1C1AD28FB73F}" srcId="{7C19D24A-2BE3-5349-BFE4-F60A03C87867}" destId="{631AA739-926D-784C-A2C1-E5DA7FEAB1A3}" srcOrd="3" destOrd="0" parTransId="{9F2C2EEB-70B2-194F-87A3-A0EF2274A08D}" sibTransId="{239606DD-DA61-C74C-AC91-E2BBE06FCF7C}"/>
    <dgm:cxn modelId="{7AB8782C-7999-984B-9F6F-275663E5A20B}" type="presOf" srcId="{C168A3A5-A6B2-FF4F-BDC7-B37DFE47F7CA}" destId="{AC2453AC-99AE-FB45-89D5-BB7FCDB584A2}" srcOrd="0" destOrd="2" presId="urn:microsoft.com/office/officeart/2005/8/layout/hList7"/>
    <dgm:cxn modelId="{0EB3722F-5F41-9741-9DF2-118398E7ADBD}" type="presOf" srcId="{66428719-CE0E-9742-9C26-5449BD7EBDAD}" destId="{34D1541C-0955-2243-BD6B-CCD0DA8C2CE0}" srcOrd="1" destOrd="3" presId="urn:microsoft.com/office/officeart/2005/8/layout/hList7"/>
    <dgm:cxn modelId="{4F01653A-0830-0E40-8FFE-27B89E0481DC}" type="presOf" srcId="{7644141C-1A79-ED45-9723-CD376894195F}" destId="{FAFD9EDF-5398-9540-BA69-11391FFD40ED}" srcOrd="0" destOrd="0" presId="urn:microsoft.com/office/officeart/2005/8/layout/hList7"/>
    <dgm:cxn modelId="{E5DF7B3C-0663-1B44-966A-F696D619DE2A}" srcId="{7644141C-1A79-ED45-9723-CD376894195F}" destId="{66428719-CE0E-9742-9C26-5449BD7EBDAD}" srcOrd="2" destOrd="0" parTransId="{943A6399-6BC9-2D49-8576-2A18B6A370BC}" sibTransId="{AA7EF806-2F07-E74A-957D-0F21ECFA6D92}"/>
    <dgm:cxn modelId="{77EF2C49-D165-8D4D-AD4E-806598481E65}" srcId="{7C19D24A-2BE3-5349-BFE4-F60A03C87867}" destId="{71569743-7C7A-844D-8645-4F0EE0F74809}" srcOrd="4" destOrd="0" parTransId="{82259F18-2E30-354A-AA9F-F6BC49413AB5}" sibTransId="{7EAEE1B2-480E-874E-B785-21A84BCA387D}"/>
    <dgm:cxn modelId="{F34B4A50-02CC-8D4B-9CE8-2915FD40A034}" type="presOf" srcId="{66428719-CE0E-9742-9C26-5449BD7EBDAD}" destId="{FAFD9EDF-5398-9540-BA69-11391FFD40ED}" srcOrd="0" destOrd="3" presId="urn:microsoft.com/office/officeart/2005/8/layout/hList7"/>
    <dgm:cxn modelId="{1CB0A754-A22A-4642-8006-552655969726}" srcId="{7C19D24A-2BE3-5349-BFE4-F60A03C87867}" destId="{7644141C-1A79-ED45-9723-CD376894195F}" srcOrd="0" destOrd="0" parTransId="{6351136D-7F94-0945-AE47-3E4DF2AB40FF}" sibTransId="{FD72B2C1-606A-7740-82D6-14BC33F53307}"/>
    <dgm:cxn modelId="{E253265C-5C9D-EC4E-A1D2-F9D20FA1E172}" type="presOf" srcId="{7AB8F349-1252-2441-977C-D8EF5B71EA28}" destId="{FAFD9EDF-5398-9540-BA69-11391FFD40ED}" srcOrd="0" destOrd="5" presId="urn:microsoft.com/office/officeart/2005/8/layout/hList7"/>
    <dgm:cxn modelId="{B6B6AE64-88D2-D24E-BC88-B6547EFBFF31}" type="presOf" srcId="{C168A3A5-A6B2-FF4F-BDC7-B37DFE47F7CA}" destId="{6DD2CA74-6FE8-6745-BFC9-C1F946089F1F}" srcOrd="1" destOrd="2" presId="urn:microsoft.com/office/officeart/2005/8/layout/hList7"/>
    <dgm:cxn modelId="{819E9269-FDF1-3240-95BD-40500A9FF9EE}" type="presOf" srcId="{86DA253B-B049-A14D-B62D-AF4C2EE115CC}" destId="{6DD2CA74-6FE8-6745-BFC9-C1F946089F1F}" srcOrd="1" destOrd="0" presId="urn:microsoft.com/office/officeart/2005/8/layout/hList7"/>
    <dgm:cxn modelId="{6E6BF76C-2ECB-374E-BF77-E3BA20AF92FD}" type="presOf" srcId="{7644141C-1A79-ED45-9723-CD376894195F}" destId="{34D1541C-0955-2243-BD6B-CCD0DA8C2CE0}" srcOrd="1" destOrd="0" presId="urn:microsoft.com/office/officeart/2005/8/layout/hList7"/>
    <dgm:cxn modelId="{3866E06F-FB9D-944F-AA82-FFEAA0B5B47A}" srcId="{7644141C-1A79-ED45-9723-CD376894195F}" destId="{E2D797CE-AC89-3F43-ADFF-839CE90A67E5}" srcOrd="3" destOrd="0" parTransId="{372B93F5-C1BE-FD41-918A-F68BF089197C}" sibTransId="{4E071D61-00AF-AC48-B105-1B2441E52EDF}"/>
    <dgm:cxn modelId="{56E8D870-4798-3D42-B523-275B2BE77655}" type="presOf" srcId="{46F3D662-8DA2-5846-A7E4-D8986FB6C2F3}" destId="{34D1541C-0955-2243-BD6B-CCD0DA8C2CE0}" srcOrd="1" destOrd="1" presId="urn:microsoft.com/office/officeart/2005/8/layout/hList7"/>
    <dgm:cxn modelId="{4FA4207E-C30E-3D4A-882E-84027E72F598}" type="presOf" srcId="{46F3D662-8DA2-5846-A7E4-D8986FB6C2F3}" destId="{FAFD9EDF-5398-9540-BA69-11391FFD40ED}" srcOrd="0" destOrd="1" presId="urn:microsoft.com/office/officeart/2005/8/layout/hList7"/>
    <dgm:cxn modelId="{9EAE6986-1677-4640-923D-7791B321FA1E}" type="presOf" srcId="{B5FC7EF5-E8A8-654E-926D-05A896D08DE7}" destId="{4CA2AFF6-2F92-1A4C-AEC9-8845172A8F67}" srcOrd="0" destOrd="0" presId="urn:microsoft.com/office/officeart/2005/8/layout/hList7"/>
    <dgm:cxn modelId="{A8EC6A8A-FBA6-AC4A-9A68-F55D6FA67E9A}" type="presOf" srcId="{DE7A0398-198F-9448-9ECF-80FCAA3A815E}" destId="{F9DFE91B-A27C-B24D-89C0-ED6A3DB0BEF1}" srcOrd="0" destOrd="0" presId="urn:microsoft.com/office/officeart/2005/8/layout/hList7"/>
    <dgm:cxn modelId="{6120168C-9415-6343-8521-23FAD8038E1E}" srcId="{86DA253B-B049-A14D-B62D-AF4C2EE115CC}" destId="{C168A3A5-A6B2-FF4F-BDC7-B37DFE47F7CA}" srcOrd="1" destOrd="0" parTransId="{920895D2-807C-7D49-BED9-9A6461918D7F}" sibTransId="{CD606D4E-95A7-5C47-B475-3429E0BD5E75}"/>
    <dgm:cxn modelId="{12D04D99-7561-F547-A127-BE45122A6CA9}" type="presOf" srcId="{71569743-7C7A-844D-8645-4F0EE0F74809}" destId="{D88E4F3E-3F83-F948-9684-227DF2956800}" srcOrd="1" destOrd="0" presId="urn:microsoft.com/office/officeart/2005/8/layout/hList7"/>
    <dgm:cxn modelId="{AD645899-DF2F-BB4B-85AC-D23442676E11}" srcId="{7C19D24A-2BE3-5349-BFE4-F60A03C87867}" destId="{4F73C031-2CBD-6F45-BB4A-52F598B49162}" srcOrd="2" destOrd="0" parTransId="{2479134A-B710-064D-99DB-6A7CAB6789ED}" sibTransId="{DE7A0398-198F-9448-9ECF-80FCAA3A815E}"/>
    <dgm:cxn modelId="{001571AE-AE17-3245-BBB6-9CB995D73E33}" srcId="{7644141C-1A79-ED45-9723-CD376894195F}" destId="{7AB8F349-1252-2441-977C-D8EF5B71EA28}" srcOrd="4" destOrd="0" parTransId="{06F4B949-421F-9F4A-BF16-942AB6EAC0F7}" sibTransId="{7C3366CE-B73A-4545-A89E-F1878099BD46}"/>
    <dgm:cxn modelId="{4B4737B2-FE30-F34B-B1CA-DA932C0CF5D8}" type="presOf" srcId="{239606DD-DA61-C74C-AC91-E2BBE06FCF7C}" destId="{E734AA21-0B01-F344-9773-19FE8BA0725C}" srcOrd="0" destOrd="0" presId="urn:microsoft.com/office/officeart/2005/8/layout/hList7"/>
    <dgm:cxn modelId="{EB48DDC4-6764-F54F-A563-0DA4ED493B29}" type="presOf" srcId="{631AA739-926D-784C-A2C1-E5DA7FEAB1A3}" destId="{068C081F-37D3-4241-AD43-8A79504734D9}" srcOrd="0" destOrd="0" presId="urn:microsoft.com/office/officeart/2005/8/layout/hList7"/>
    <dgm:cxn modelId="{FB2189CA-9402-D744-9D8C-6BE9A3956293}" type="presOf" srcId="{4F73C031-2CBD-6F45-BB4A-52F598B49162}" destId="{5CB652B5-DCDB-4346-B001-74BD2455CF04}" srcOrd="1" destOrd="0" presId="urn:microsoft.com/office/officeart/2005/8/layout/hList7"/>
    <dgm:cxn modelId="{81C7A3CA-8DD3-0346-B916-AFB69E560066}" type="presOf" srcId="{E2D797CE-AC89-3F43-ADFF-839CE90A67E5}" destId="{FAFD9EDF-5398-9540-BA69-11391FFD40ED}" srcOrd="0" destOrd="4" presId="urn:microsoft.com/office/officeart/2005/8/layout/hList7"/>
    <dgm:cxn modelId="{94159FCE-0BAC-5745-8244-C2CBEF964512}" type="presOf" srcId="{B429D64D-6A32-F04C-9932-26D1CC182D98}" destId="{6DD2CA74-6FE8-6745-BFC9-C1F946089F1F}" srcOrd="1" destOrd="1" presId="urn:microsoft.com/office/officeart/2005/8/layout/hList7"/>
    <dgm:cxn modelId="{F1CA0ED2-F298-DC41-8AC5-9D9138087E6D}" type="presOf" srcId="{86DA253B-B049-A14D-B62D-AF4C2EE115CC}" destId="{AC2453AC-99AE-FB45-89D5-BB7FCDB584A2}" srcOrd="0" destOrd="0" presId="urn:microsoft.com/office/officeart/2005/8/layout/hList7"/>
    <dgm:cxn modelId="{BF66D0D3-4B31-9E4C-9E28-CFFEC68BED51}" srcId="{7644141C-1A79-ED45-9723-CD376894195F}" destId="{46F3D662-8DA2-5846-A7E4-D8986FB6C2F3}" srcOrd="0" destOrd="0" parTransId="{8C3DBC66-32BB-F248-8303-2F3AED67B6F7}" sibTransId="{F2CBF1FC-CA44-4949-9FD4-C7151EC32794}"/>
    <dgm:cxn modelId="{E2CDD5E1-307E-BC4C-999B-542D35A082AA}" type="presOf" srcId="{631AA739-926D-784C-A2C1-E5DA7FEAB1A3}" destId="{EDF66AC4-D730-1349-AA14-9C724CB46914}" srcOrd="1" destOrd="0" presId="urn:microsoft.com/office/officeart/2005/8/layout/hList7"/>
    <dgm:cxn modelId="{5DA61DE2-08B5-2B4C-8FF3-C40D70EFF2F1}" type="presOf" srcId="{7C19D24A-2BE3-5349-BFE4-F60A03C87867}" destId="{7819F605-4177-A94F-A26C-8F11F501E2DF}" srcOrd="0" destOrd="0" presId="urn:microsoft.com/office/officeart/2005/8/layout/hList7"/>
    <dgm:cxn modelId="{947F71E7-16BC-5B40-80C1-866519C801B7}" type="presOf" srcId="{E2D797CE-AC89-3F43-ADFF-839CE90A67E5}" destId="{34D1541C-0955-2243-BD6B-CCD0DA8C2CE0}" srcOrd="1" destOrd="4" presId="urn:microsoft.com/office/officeart/2005/8/layout/hList7"/>
    <dgm:cxn modelId="{C35107E8-2242-684E-8C0E-93C677231050}" srcId="{7644141C-1A79-ED45-9723-CD376894195F}" destId="{E7420F9B-8BF9-1A49-BC7F-CF3B45FB2716}" srcOrd="1" destOrd="0" parTransId="{E327E17E-8C8E-9243-8D89-620067CE195B}" sibTransId="{D72B5AA7-D829-084F-B2F1-84D90C72521E}"/>
    <dgm:cxn modelId="{DEFD66EE-ABEF-124F-955A-C6EDBD32834C}" type="presOf" srcId="{4F73C031-2CBD-6F45-BB4A-52F598B49162}" destId="{FE83AD8F-2C75-CF4D-B403-2B6EC6B8D55B}" srcOrd="0" destOrd="0" presId="urn:microsoft.com/office/officeart/2005/8/layout/hList7"/>
    <dgm:cxn modelId="{045CA6F1-73EA-2E46-9DE8-82B36B77C99E}" type="presOf" srcId="{E7420F9B-8BF9-1A49-BC7F-CF3B45FB2716}" destId="{34D1541C-0955-2243-BD6B-CCD0DA8C2CE0}" srcOrd="1" destOrd="2" presId="urn:microsoft.com/office/officeart/2005/8/layout/hList7"/>
    <dgm:cxn modelId="{1CBB09F2-A91E-3B41-BADA-8716C1C5C5F3}" type="presOf" srcId="{71569743-7C7A-844D-8645-4F0EE0F74809}" destId="{89DF14A1-430F-734F-938C-3D861D73F872}" srcOrd="0" destOrd="0" presId="urn:microsoft.com/office/officeart/2005/8/layout/hList7"/>
    <dgm:cxn modelId="{8DD38BFE-1915-8443-B995-7CE9966CEDDE}" type="presOf" srcId="{E7420F9B-8BF9-1A49-BC7F-CF3B45FB2716}" destId="{FAFD9EDF-5398-9540-BA69-11391FFD40ED}" srcOrd="0" destOrd="2" presId="urn:microsoft.com/office/officeart/2005/8/layout/hList7"/>
    <dgm:cxn modelId="{7745F6FF-1E1E-824E-8C0B-D51778E68855}" srcId="{86DA253B-B049-A14D-B62D-AF4C2EE115CC}" destId="{B429D64D-6A32-F04C-9932-26D1CC182D98}" srcOrd="0" destOrd="0" parTransId="{60A4DB75-7711-5045-A25A-B2EDACF38CD9}" sibTransId="{4911BBF9-428B-434E-8E11-FD1C1652B26B}"/>
    <dgm:cxn modelId="{DE4C0FE6-B015-0045-9990-9452EAD577A4}" type="presParOf" srcId="{7819F605-4177-A94F-A26C-8F11F501E2DF}" destId="{50285817-5C00-D946-9918-FACE71F74C65}" srcOrd="0" destOrd="0" presId="urn:microsoft.com/office/officeart/2005/8/layout/hList7"/>
    <dgm:cxn modelId="{3E0237AA-3D4D-DF4D-81C1-D51F4C203213}" type="presParOf" srcId="{7819F605-4177-A94F-A26C-8F11F501E2DF}" destId="{DF882031-6714-B44A-B508-76883017E1A5}" srcOrd="1" destOrd="0" presId="urn:microsoft.com/office/officeart/2005/8/layout/hList7"/>
    <dgm:cxn modelId="{21AA0C15-044A-2245-B422-B45C17EDDA08}" type="presParOf" srcId="{DF882031-6714-B44A-B508-76883017E1A5}" destId="{6495E7A4-1E57-7F49-979C-3B69263A2DAA}" srcOrd="0" destOrd="0" presId="urn:microsoft.com/office/officeart/2005/8/layout/hList7"/>
    <dgm:cxn modelId="{911CE397-905D-A949-934E-84D0406714A7}" type="presParOf" srcId="{6495E7A4-1E57-7F49-979C-3B69263A2DAA}" destId="{FAFD9EDF-5398-9540-BA69-11391FFD40ED}" srcOrd="0" destOrd="0" presId="urn:microsoft.com/office/officeart/2005/8/layout/hList7"/>
    <dgm:cxn modelId="{0DDE2D67-8936-0A4A-A9A6-CEFC15A68B08}" type="presParOf" srcId="{6495E7A4-1E57-7F49-979C-3B69263A2DAA}" destId="{34D1541C-0955-2243-BD6B-CCD0DA8C2CE0}" srcOrd="1" destOrd="0" presId="urn:microsoft.com/office/officeart/2005/8/layout/hList7"/>
    <dgm:cxn modelId="{2D174BEF-DE10-914C-ACE4-4AF861F09D77}" type="presParOf" srcId="{6495E7A4-1E57-7F49-979C-3B69263A2DAA}" destId="{6DCDFF93-F0B7-6E4F-9A24-E3FF15DD588E}" srcOrd="2" destOrd="0" presId="urn:microsoft.com/office/officeart/2005/8/layout/hList7"/>
    <dgm:cxn modelId="{504384A5-DCB5-294C-8CCA-ACAAC19B8A5E}" type="presParOf" srcId="{6495E7A4-1E57-7F49-979C-3B69263A2DAA}" destId="{BC901E22-4758-3C4F-BDBE-D4062616289B}" srcOrd="3" destOrd="0" presId="urn:microsoft.com/office/officeart/2005/8/layout/hList7"/>
    <dgm:cxn modelId="{2572FE40-325B-DC44-8350-3886DC28D450}" type="presParOf" srcId="{DF882031-6714-B44A-B508-76883017E1A5}" destId="{289FE46E-610A-F542-B039-4B8A185E61EF}" srcOrd="1" destOrd="0" presId="urn:microsoft.com/office/officeart/2005/8/layout/hList7"/>
    <dgm:cxn modelId="{208A2C67-0187-3244-9CCD-3B4CF4D3F5A0}" type="presParOf" srcId="{DF882031-6714-B44A-B508-76883017E1A5}" destId="{DBF9A6F8-5290-F045-8FB8-D707A55CC21C}" srcOrd="2" destOrd="0" presId="urn:microsoft.com/office/officeart/2005/8/layout/hList7"/>
    <dgm:cxn modelId="{52B8ADF2-7A44-C74A-93ED-1148AD527541}" type="presParOf" srcId="{DBF9A6F8-5290-F045-8FB8-D707A55CC21C}" destId="{AC2453AC-99AE-FB45-89D5-BB7FCDB584A2}" srcOrd="0" destOrd="0" presId="urn:microsoft.com/office/officeart/2005/8/layout/hList7"/>
    <dgm:cxn modelId="{25593039-D87D-6741-B9B9-61DD849F6053}" type="presParOf" srcId="{DBF9A6F8-5290-F045-8FB8-D707A55CC21C}" destId="{6DD2CA74-6FE8-6745-BFC9-C1F946089F1F}" srcOrd="1" destOrd="0" presId="urn:microsoft.com/office/officeart/2005/8/layout/hList7"/>
    <dgm:cxn modelId="{28690BDB-A35C-EF47-8F97-B454FE8AF5B2}" type="presParOf" srcId="{DBF9A6F8-5290-F045-8FB8-D707A55CC21C}" destId="{29F39258-A1EB-404B-ABB1-72D2EC63DF14}" srcOrd="2" destOrd="0" presId="urn:microsoft.com/office/officeart/2005/8/layout/hList7"/>
    <dgm:cxn modelId="{28E09864-733E-9B43-A53D-B49AA7EFDB20}" type="presParOf" srcId="{DBF9A6F8-5290-F045-8FB8-D707A55CC21C}" destId="{0B79A4D7-51AF-9E47-99C0-344E170BABC7}" srcOrd="3" destOrd="0" presId="urn:microsoft.com/office/officeart/2005/8/layout/hList7"/>
    <dgm:cxn modelId="{4EAB0642-7BFC-0147-8E12-B4222CD57AAD}" type="presParOf" srcId="{DF882031-6714-B44A-B508-76883017E1A5}" destId="{4CA2AFF6-2F92-1A4C-AEC9-8845172A8F67}" srcOrd="3" destOrd="0" presId="urn:microsoft.com/office/officeart/2005/8/layout/hList7"/>
    <dgm:cxn modelId="{5D59EBCD-2501-7849-9C7A-642D2B33A6CE}" type="presParOf" srcId="{DF882031-6714-B44A-B508-76883017E1A5}" destId="{0F0012FB-69BB-434A-B166-69553DEAE6D7}" srcOrd="4" destOrd="0" presId="urn:microsoft.com/office/officeart/2005/8/layout/hList7"/>
    <dgm:cxn modelId="{5111AD8E-A80A-9B44-A286-565D7FCC371E}" type="presParOf" srcId="{0F0012FB-69BB-434A-B166-69553DEAE6D7}" destId="{FE83AD8F-2C75-CF4D-B403-2B6EC6B8D55B}" srcOrd="0" destOrd="0" presId="urn:microsoft.com/office/officeart/2005/8/layout/hList7"/>
    <dgm:cxn modelId="{3E584D80-6A22-4047-8C84-AA370F26249A}" type="presParOf" srcId="{0F0012FB-69BB-434A-B166-69553DEAE6D7}" destId="{5CB652B5-DCDB-4346-B001-74BD2455CF04}" srcOrd="1" destOrd="0" presId="urn:microsoft.com/office/officeart/2005/8/layout/hList7"/>
    <dgm:cxn modelId="{02FFF7FE-9DBC-4544-9B8B-13C15EF9A000}" type="presParOf" srcId="{0F0012FB-69BB-434A-B166-69553DEAE6D7}" destId="{71A2B436-D7A3-8346-ADAC-51F95E9334FD}" srcOrd="2" destOrd="0" presId="urn:microsoft.com/office/officeart/2005/8/layout/hList7"/>
    <dgm:cxn modelId="{4F4F2530-FB2E-5A4A-87BD-A9EA1DA5FF4E}" type="presParOf" srcId="{0F0012FB-69BB-434A-B166-69553DEAE6D7}" destId="{259B4441-1BAF-5446-9B00-EC669F74FE0A}" srcOrd="3" destOrd="0" presId="urn:microsoft.com/office/officeart/2005/8/layout/hList7"/>
    <dgm:cxn modelId="{EB684AE3-197A-D049-B784-F1E1A97F7419}" type="presParOf" srcId="{DF882031-6714-B44A-B508-76883017E1A5}" destId="{F9DFE91B-A27C-B24D-89C0-ED6A3DB0BEF1}" srcOrd="5" destOrd="0" presId="urn:microsoft.com/office/officeart/2005/8/layout/hList7"/>
    <dgm:cxn modelId="{42C798C2-AADF-8147-9A1D-95312B6F7ADE}" type="presParOf" srcId="{DF882031-6714-B44A-B508-76883017E1A5}" destId="{55CC79F4-7D30-BB40-B5BB-896DEE40A3CB}" srcOrd="6" destOrd="0" presId="urn:microsoft.com/office/officeart/2005/8/layout/hList7"/>
    <dgm:cxn modelId="{2E14F6B6-1FF8-1246-B869-60615B778F7B}" type="presParOf" srcId="{55CC79F4-7D30-BB40-B5BB-896DEE40A3CB}" destId="{068C081F-37D3-4241-AD43-8A79504734D9}" srcOrd="0" destOrd="0" presId="urn:microsoft.com/office/officeart/2005/8/layout/hList7"/>
    <dgm:cxn modelId="{F0844051-F0FB-8A41-9477-764E60E41E3F}" type="presParOf" srcId="{55CC79F4-7D30-BB40-B5BB-896DEE40A3CB}" destId="{EDF66AC4-D730-1349-AA14-9C724CB46914}" srcOrd="1" destOrd="0" presId="urn:microsoft.com/office/officeart/2005/8/layout/hList7"/>
    <dgm:cxn modelId="{90DC9FD5-455C-3343-AA70-E0A135350C1A}" type="presParOf" srcId="{55CC79F4-7D30-BB40-B5BB-896DEE40A3CB}" destId="{CF4248A8-4783-4941-AE68-1E985F1BF9AF}" srcOrd="2" destOrd="0" presId="urn:microsoft.com/office/officeart/2005/8/layout/hList7"/>
    <dgm:cxn modelId="{A069FFDA-148E-B242-824E-FBA5C32F4EB3}" type="presParOf" srcId="{55CC79F4-7D30-BB40-B5BB-896DEE40A3CB}" destId="{FA45308C-AF76-2F41-9793-5E645A0C655B}" srcOrd="3" destOrd="0" presId="urn:microsoft.com/office/officeart/2005/8/layout/hList7"/>
    <dgm:cxn modelId="{ACA9F9BC-4FFE-5A46-A7E3-359380750AFE}" type="presParOf" srcId="{DF882031-6714-B44A-B508-76883017E1A5}" destId="{E734AA21-0B01-F344-9773-19FE8BA0725C}" srcOrd="7" destOrd="0" presId="urn:microsoft.com/office/officeart/2005/8/layout/hList7"/>
    <dgm:cxn modelId="{50D5E792-ABF6-8046-B6FE-0FCDEA290140}" type="presParOf" srcId="{DF882031-6714-B44A-B508-76883017E1A5}" destId="{6FA7F21E-D18B-584B-AD21-A0F8F84319CB}" srcOrd="8" destOrd="0" presId="urn:microsoft.com/office/officeart/2005/8/layout/hList7"/>
    <dgm:cxn modelId="{2B54E9E9-F166-0042-9A26-04DBD9735E56}" type="presParOf" srcId="{6FA7F21E-D18B-584B-AD21-A0F8F84319CB}" destId="{89DF14A1-430F-734F-938C-3D861D73F872}" srcOrd="0" destOrd="0" presId="urn:microsoft.com/office/officeart/2005/8/layout/hList7"/>
    <dgm:cxn modelId="{34564FFD-617B-1840-972C-F5E065F279B1}" type="presParOf" srcId="{6FA7F21E-D18B-584B-AD21-A0F8F84319CB}" destId="{D88E4F3E-3F83-F948-9684-227DF2956800}" srcOrd="1" destOrd="0" presId="urn:microsoft.com/office/officeart/2005/8/layout/hList7"/>
    <dgm:cxn modelId="{E3401F8B-3722-254E-AEA0-2373B38FF060}" type="presParOf" srcId="{6FA7F21E-D18B-584B-AD21-A0F8F84319CB}" destId="{A7CAC4CC-AD3D-8E49-9619-8473CC840692}" srcOrd="2" destOrd="0" presId="urn:microsoft.com/office/officeart/2005/8/layout/hList7"/>
    <dgm:cxn modelId="{40D2AB7B-1805-AD4F-BC92-9BFDA298C0E7}" type="presParOf" srcId="{6FA7F21E-D18B-584B-AD21-A0F8F84319CB}" destId="{23D9A258-5022-F243-AED2-AB56A075402E}"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6E71F8-BD3C-6B43-8BF2-96EBC1EEE3A6}" type="doc">
      <dgm:prSet loTypeId="urn:microsoft.com/office/officeart/2005/8/layout/cycle4" loCatId="relationship" qsTypeId="urn:microsoft.com/office/officeart/2005/8/quickstyle/simple4" qsCatId="simple" csTypeId="urn:microsoft.com/office/officeart/2005/8/colors/accent1_2" csCatId="accent1" phldr="1"/>
      <dgm:spPr/>
      <dgm:t>
        <a:bodyPr/>
        <a:lstStyle/>
        <a:p>
          <a:endParaRPr lang="en-US"/>
        </a:p>
      </dgm:t>
    </dgm:pt>
    <dgm:pt modelId="{C45E55E9-FE67-D447-9BB1-2D47173F76A5}">
      <dgm:prSet phldrT="[Text]"/>
      <dgm:spPr/>
      <dgm:t>
        <a:bodyPr/>
        <a:lstStyle/>
        <a:p>
          <a:r>
            <a:rPr lang="en-US" dirty="0"/>
            <a:t>Secular Donors</a:t>
          </a:r>
        </a:p>
      </dgm:t>
    </dgm:pt>
    <dgm:pt modelId="{5C662E2B-2F3D-DC42-9CD0-DF02A3D1BCDF}" type="parTrans" cxnId="{889840AA-A39F-8145-9CD8-BC73E662DC6B}">
      <dgm:prSet/>
      <dgm:spPr/>
      <dgm:t>
        <a:bodyPr/>
        <a:lstStyle/>
        <a:p>
          <a:endParaRPr lang="en-US"/>
        </a:p>
      </dgm:t>
    </dgm:pt>
    <dgm:pt modelId="{9DC8CBFE-A072-B34F-A2A9-C1C005A68CF1}" type="sibTrans" cxnId="{889840AA-A39F-8145-9CD8-BC73E662DC6B}">
      <dgm:prSet/>
      <dgm:spPr/>
      <dgm:t>
        <a:bodyPr/>
        <a:lstStyle/>
        <a:p>
          <a:endParaRPr lang="en-US"/>
        </a:p>
      </dgm:t>
    </dgm:pt>
    <dgm:pt modelId="{4297C194-697E-2B4C-9A54-9C7021846F3D}">
      <dgm:prSet phldrT="[Text]" custT="1"/>
      <dgm:spPr/>
      <dgm:t>
        <a:bodyPr/>
        <a:lstStyle/>
        <a:p>
          <a:r>
            <a:rPr lang="en-US" sz="1600" dirty="0"/>
            <a:t>No evangelism</a:t>
          </a:r>
        </a:p>
      </dgm:t>
    </dgm:pt>
    <dgm:pt modelId="{AD553004-DFA5-044D-A60E-172356CDD5A1}" type="parTrans" cxnId="{E5B30CE8-DCFE-FB47-B9F5-D7719689094F}">
      <dgm:prSet/>
      <dgm:spPr/>
      <dgm:t>
        <a:bodyPr/>
        <a:lstStyle/>
        <a:p>
          <a:endParaRPr lang="en-US"/>
        </a:p>
      </dgm:t>
    </dgm:pt>
    <dgm:pt modelId="{3AA1F1B7-A549-3748-A562-F3FA33BDE398}" type="sibTrans" cxnId="{E5B30CE8-DCFE-FB47-B9F5-D7719689094F}">
      <dgm:prSet/>
      <dgm:spPr/>
      <dgm:t>
        <a:bodyPr/>
        <a:lstStyle/>
        <a:p>
          <a:endParaRPr lang="en-US"/>
        </a:p>
      </dgm:t>
    </dgm:pt>
    <dgm:pt modelId="{186B1925-1B94-ED4C-9A83-8CBE74B5896C}">
      <dgm:prSet phldrT="[Text]"/>
      <dgm:spPr/>
      <dgm:t>
        <a:bodyPr/>
        <a:lstStyle/>
        <a:p>
          <a:r>
            <a:rPr lang="en-US" dirty="0"/>
            <a:t>Missions</a:t>
          </a:r>
        </a:p>
      </dgm:t>
    </dgm:pt>
    <dgm:pt modelId="{BF230FC6-03F0-E441-892E-A96394D7AF2C}" type="parTrans" cxnId="{7F726D82-FA25-4B41-A777-D84E809CB23F}">
      <dgm:prSet/>
      <dgm:spPr/>
      <dgm:t>
        <a:bodyPr/>
        <a:lstStyle/>
        <a:p>
          <a:endParaRPr lang="en-US"/>
        </a:p>
      </dgm:t>
    </dgm:pt>
    <dgm:pt modelId="{CFAE20FD-3417-7E49-8B9E-8053FD630636}" type="sibTrans" cxnId="{7F726D82-FA25-4B41-A777-D84E809CB23F}">
      <dgm:prSet/>
      <dgm:spPr/>
      <dgm:t>
        <a:bodyPr/>
        <a:lstStyle/>
        <a:p>
          <a:endParaRPr lang="en-US"/>
        </a:p>
      </dgm:t>
    </dgm:pt>
    <dgm:pt modelId="{77C3FFC2-6AB7-FA40-943E-4F1C0F0D5999}">
      <dgm:prSet phldrT="[Text]" custT="1"/>
      <dgm:spPr/>
      <dgm:t>
        <a:bodyPr/>
        <a:lstStyle/>
        <a:p>
          <a:r>
            <a:rPr lang="en-US" sz="1600" dirty="0"/>
            <a:t>Need to see how MED fits with expansion of Kingdom</a:t>
          </a:r>
        </a:p>
      </dgm:t>
    </dgm:pt>
    <dgm:pt modelId="{B84A4ECD-5C81-7648-975F-85DE6C9B8DA1}" type="parTrans" cxnId="{05C058B7-3F36-E046-BAF0-5D4C22C46781}">
      <dgm:prSet/>
      <dgm:spPr/>
      <dgm:t>
        <a:bodyPr/>
        <a:lstStyle/>
        <a:p>
          <a:endParaRPr lang="en-US"/>
        </a:p>
      </dgm:t>
    </dgm:pt>
    <dgm:pt modelId="{08432892-3B88-4A41-B6CD-C23796D0F80D}" type="sibTrans" cxnId="{05C058B7-3F36-E046-BAF0-5D4C22C46781}">
      <dgm:prSet/>
      <dgm:spPr/>
      <dgm:t>
        <a:bodyPr/>
        <a:lstStyle/>
        <a:p>
          <a:endParaRPr lang="en-US"/>
        </a:p>
      </dgm:t>
    </dgm:pt>
    <dgm:pt modelId="{FA456390-540C-AE43-BB43-6A9E8705E104}">
      <dgm:prSet phldrT="[Text]"/>
      <dgm:spPr/>
      <dgm:t>
        <a:bodyPr/>
        <a:lstStyle/>
        <a:p>
          <a:r>
            <a:rPr lang="en-US" dirty="0"/>
            <a:t>Churches</a:t>
          </a:r>
        </a:p>
      </dgm:t>
    </dgm:pt>
    <dgm:pt modelId="{0269930D-4E34-A045-9296-13AFB594D9A5}" type="parTrans" cxnId="{A5B1B82E-652F-1E43-BCAF-CB67BA39C952}">
      <dgm:prSet/>
      <dgm:spPr/>
      <dgm:t>
        <a:bodyPr/>
        <a:lstStyle/>
        <a:p>
          <a:endParaRPr lang="en-US"/>
        </a:p>
      </dgm:t>
    </dgm:pt>
    <dgm:pt modelId="{753532D0-2616-654C-AF39-5F8C4D8405A7}" type="sibTrans" cxnId="{A5B1B82E-652F-1E43-BCAF-CB67BA39C952}">
      <dgm:prSet/>
      <dgm:spPr/>
      <dgm:t>
        <a:bodyPr/>
        <a:lstStyle/>
        <a:p>
          <a:endParaRPr lang="en-US"/>
        </a:p>
      </dgm:t>
    </dgm:pt>
    <dgm:pt modelId="{80312389-045E-F74D-B005-C2F690D96961}">
      <dgm:prSet phldrT="[Text]" custT="1"/>
      <dgm:spPr/>
      <dgm:t>
        <a:bodyPr/>
        <a:lstStyle/>
        <a:p>
          <a:r>
            <a:rPr lang="en-US" sz="1600" dirty="0"/>
            <a:t>See MED as just business not spiritual</a:t>
          </a:r>
        </a:p>
      </dgm:t>
    </dgm:pt>
    <dgm:pt modelId="{D49417BE-5D6D-1640-8270-AA17E459811F}" type="parTrans" cxnId="{5E445A0D-B7EE-8B42-80C9-40FF75F02DB7}">
      <dgm:prSet/>
      <dgm:spPr/>
      <dgm:t>
        <a:bodyPr/>
        <a:lstStyle/>
        <a:p>
          <a:endParaRPr lang="en-US"/>
        </a:p>
      </dgm:t>
    </dgm:pt>
    <dgm:pt modelId="{06253CDB-2126-A444-93D1-46B9C5AD1B28}" type="sibTrans" cxnId="{5E445A0D-B7EE-8B42-80C9-40FF75F02DB7}">
      <dgm:prSet/>
      <dgm:spPr/>
      <dgm:t>
        <a:bodyPr/>
        <a:lstStyle/>
        <a:p>
          <a:endParaRPr lang="en-US"/>
        </a:p>
      </dgm:t>
    </dgm:pt>
    <dgm:pt modelId="{B7CD87C8-2C36-C744-BFC2-78138339EFBD}">
      <dgm:prSet phldrT="[Text]"/>
      <dgm:spPr/>
      <dgm:t>
        <a:bodyPr/>
        <a:lstStyle/>
        <a:p>
          <a:r>
            <a:rPr lang="en-US" dirty="0"/>
            <a:t>Christian Donors</a:t>
          </a:r>
        </a:p>
      </dgm:t>
    </dgm:pt>
    <dgm:pt modelId="{9D6D0B9F-7158-CA4D-BC3D-F480A9BC470B}" type="parTrans" cxnId="{4DD5622F-B728-2D49-8CE5-37A0BD223763}">
      <dgm:prSet/>
      <dgm:spPr/>
      <dgm:t>
        <a:bodyPr/>
        <a:lstStyle/>
        <a:p>
          <a:endParaRPr lang="en-US"/>
        </a:p>
      </dgm:t>
    </dgm:pt>
    <dgm:pt modelId="{4C2A08D5-291E-FF4C-8F8A-49B7429CC877}" type="sibTrans" cxnId="{4DD5622F-B728-2D49-8CE5-37A0BD223763}">
      <dgm:prSet/>
      <dgm:spPr/>
      <dgm:t>
        <a:bodyPr/>
        <a:lstStyle/>
        <a:p>
          <a:endParaRPr lang="en-US"/>
        </a:p>
      </dgm:t>
    </dgm:pt>
    <dgm:pt modelId="{0A83629F-BFD2-9544-A07D-E057927905F0}">
      <dgm:prSet phldrT="[Text]" custT="1"/>
      <dgm:spPr/>
      <dgm:t>
        <a:bodyPr/>
        <a:lstStyle/>
        <a:p>
          <a:r>
            <a:rPr lang="en-US" sz="1600" dirty="0"/>
            <a:t>Commitment to holism</a:t>
          </a:r>
        </a:p>
      </dgm:t>
    </dgm:pt>
    <dgm:pt modelId="{EFE42E31-8249-6A45-82B9-89FA1FBD59AD}" type="parTrans" cxnId="{1530CB54-4282-3240-92C5-B59DC7BF70F4}">
      <dgm:prSet/>
      <dgm:spPr/>
      <dgm:t>
        <a:bodyPr/>
        <a:lstStyle/>
        <a:p>
          <a:endParaRPr lang="en-US"/>
        </a:p>
      </dgm:t>
    </dgm:pt>
    <dgm:pt modelId="{A7B22A57-9E02-6D48-B54D-5202202358E5}" type="sibTrans" cxnId="{1530CB54-4282-3240-92C5-B59DC7BF70F4}">
      <dgm:prSet/>
      <dgm:spPr/>
      <dgm:t>
        <a:bodyPr/>
        <a:lstStyle/>
        <a:p>
          <a:endParaRPr lang="en-US"/>
        </a:p>
      </dgm:t>
    </dgm:pt>
    <dgm:pt modelId="{D6728EF6-D50D-1B47-BA6E-DA7BDB45356F}">
      <dgm:prSet phldrT="[Text]" custT="1"/>
      <dgm:spPr/>
      <dgm:t>
        <a:bodyPr/>
        <a:lstStyle/>
        <a:p>
          <a:r>
            <a:rPr lang="en-US" sz="1600" dirty="0"/>
            <a:t>No discipleship</a:t>
          </a:r>
        </a:p>
      </dgm:t>
    </dgm:pt>
    <dgm:pt modelId="{7AF70D2C-E5B8-8C43-992E-1472347003B6}" type="parTrans" cxnId="{2B3E57C9-6E6F-364E-8817-2B18BF692E42}">
      <dgm:prSet/>
      <dgm:spPr/>
      <dgm:t>
        <a:bodyPr/>
        <a:lstStyle/>
        <a:p>
          <a:endParaRPr lang="en-US"/>
        </a:p>
      </dgm:t>
    </dgm:pt>
    <dgm:pt modelId="{E3E9F1F2-CC50-6340-8E39-0B1629957D65}" type="sibTrans" cxnId="{2B3E57C9-6E6F-364E-8817-2B18BF692E42}">
      <dgm:prSet/>
      <dgm:spPr/>
      <dgm:t>
        <a:bodyPr/>
        <a:lstStyle/>
        <a:p>
          <a:endParaRPr lang="en-US"/>
        </a:p>
      </dgm:t>
    </dgm:pt>
    <dgm:pt modelId="{7E9D3756-0F6F-8446-B43E-F0093D821F8F}">
      <dgm:prSet phldrT="[Text]" custT="1"/>
      <dgm:spPr/>
      <dgm:t>
        <a:bodyPr/>
        <a:lstStyle/>
        <a:p>
          <a:r>
            <a:rPr lang="en-US" sz="1600" dirty="0"/>
            <a:t>And to business success</a:t>
          </a:r>
        </a:p>
      </dgm:t>
    </dgm:pt>
    <dgm:pt modelId="{C34AFCC9-2B79-8D42-8B6B-06D9460DA0AE}" type="parTrans" cxnId="{FB1E01C5-DBD5-3B49-9014-92CEE2F9539C}">
      <dgm:prSet/>
      <dgm:spPr/>
      <dgm:t>
        <a:bodyPr/>
        <a:lstStyle/>
        <a:p>
          <a:endParaRPr lang="en-US"/>
        </a:p>
      </dgm:t>
    </dgm:pt>
    <dgm:pt modelId="{FC3BC83C-628F-224F-A289-F0FD3183005A}" type="sibTrans" cxnId="{FB1E01C5-DBD5-3B49-9014-92CEE2F9539C}">
      <dgm:prSet/>
      <dgm:spPr/>
      <dgm:t>
        <a:bodyPr/>
        <a:lstStyle/>
        <a:p>
          <a:endParaRPr lang="en-US"/>
        </a:p>
      </dgm:t>
    </dgm:pt>
    <dgm:pt modelId="{42C8EEC8-238E-734F-9DF0-EDD7604565DE}">
      <dgm:prSet phldrT="[Text]" custT="1"/>
      <dgm:spPr/>
      <dgm:t>
        <a:bodyPr/>
        <a:lstStyle/>
        <a:p>
          <a:r>
            <a:rPr lang="en-US" sz="1600" dirty="0"/>
            <a:t>MED sees church as not business-like</a:t>
          </a:r>
        </a:p>
      </dgm:t>
    </dgm:pt>
    <dgm:pt modelId="{25A0CEEC-0F99-7B46-8797-7A38AFE5A00B}" type="parTrans" cxnId="{A1B74D19-49C8-4740-B828-8AD901845CB6}">
      <dgm:prSet/>
      <dgm:spPr/>
      <dgm:t>
        <a:bodyPr/>
        <a:lstStyle/>
        <a:p>
          <a:endParaRPr lang="en-US"/>
        </a:p>
      </dgm:t>
    </dgm:pt>
    <dgm:pt modelId="{C4695B9A-0FDE-F948-944C-23914978294B}" type="sibTrans" cxnId="{A1B74D19-49C8-4740-B828-8AD901845CB6}">
      <dgm:prSet/>
      <dgm:spPr/>
      <dgm:t>
        <a:bodyPr/>
        <a:lstStyle/>
        <a:p>
          <a:endParaRPr lang="en-US"/>
        </a:p>
      </dgm:t>
    </dgm:pt>
    <dgm:pt modelId="{C6CB1395-2936-F042-97FA-10D5180902E6}">
      <dgm:prSet phldrT="[Text]" custT="1"/>
      <dgm:spPr/>
      <dgm:t>
        <a:bodyPr/>
        <a:lstStyle/>
        <a:p>
          <a:r>
            <a:rPr lang="en-US" sz="1600" dirty="0"/>
            <a:t>Often a narrow definition of evangelism</a:t>
          </a:r>
        </a:p>
      </dgm:t>
    </dgm:pt>
    <dgm:pt modelId="{9468E4FD-EDA2-0A40-8B3A-5767A06DA4A3}" type="parTrans" cxnId="{A36474C7-788C-884E-8EC7-BDF6AA3AFBDC}">
      <dgm:prSet/>
      <dgm:spPr/>
      <dgm:t>
        <a:bodyPr/>
        <a:lstStyle/>
        <a:p>
          <a:endParaRPr lang="en-US"/>
        </a:p>
      </dgm:t>
    </dgm:pt>
    <dgm:pt modelId="{226E414F-1545-F64D-98C8-F6AE34B3ADD5}" type="sibTrans" cxnId="{A36474C7-788C-884E-8EC7-BDF6AA3AFBDC}">
      <dgm:prSet/>
      <dgm:spPr/>
      <dgm:t>
        <a:bodyPr/>
        <a:lstStyle/>
        <a:p>
          <a:endParaRPr lang="en-US"/>
        </a:p>
      </dgm:t>
    </dgm:pt>
    <dgm:pt modelId="{90667A09-4B75-8F4B-AC3C-1FE54974361D}">
      <dgm:prSet phldrT="[Text]" custT="1"/>
      <dgm:spPr/>
      <dgm:t>
        <a:bodyPr/>
        <a:lstStyle/>
        <a:p>
          <a:r>
            <a:rPr lang="en-US" sz="1600" dirty="0"/>
            <a:t>Narrow goals</a:t>
          </a:r>
        </a:p>
      </dgm:t>
    </dgm:pt>
    <dgm:pt modelId="{F066F7CA-89C3-9C49-9697-BCE7DBDFF44A}" type="parTrans" cxnId="{997D4B8C-C570-1440-902D-351E80B848A2}">
      <dgm:prSet/>
      <dgm:spPr/>
      <dgm:t>
        <a:bodyPr/>
        <a:lstStyle/>
        <a:p>
          <a:endParaRPr lang="en-US"/>
        </a:p>
      </dgm:t>
    </dgm:pt>
    <dgm:pt modelId="{EE950EED-A54C-0F4E-874E-78F3E5FF8531}" type="sibTrans" cxnId="{997D4B8C-C570-1440-902D-351E80B848A2}">
      <dgm:prSet/>
      <dgm:spPr/>
      <dgm:t>
        <a:bodyPr/>
        <a:lstStyle/>
        <a:p>
          <a:endParaRPr lang="en-US"/>
        </a:p>
      </dgm:t>
    </dgm:pt>
    <dgm:pt modelId="{0AE40619-7365-B249-B852-C283DA2DA461}" type="pres">
      <dgm:prSet presAssocID="{B56E71F8-BD3C-6B43-8BF2-96EBC1EEE3A6}" presName="cycleMatrixDiagram" presStyleCnt="0">
        <dgm:presLayoutVars>
          <dgm:chMax val="1"/>
          <dgm:dir/>
          <dgm:animLvl val="lvl"/>
          <dgm:resizeHandles val="exact"/>
        </dgm:presLayoutVars>
      </dgm:prSet>
      <dgm:spPr/>
    </dgm:pt>
    <dgm:pt modelId="{34498401-16E2-BC49-A767-D0A9DA9F89C9}" type="pres">
      <dgm:prSet presAssocID="{B56E71F8-BD3C-6B43-8BF2-96EBC1EEE3A6}" presName="children" presStyleCnt="0"/>
      <dgm:spPr/>
    </dgm:pt>
    <dgm:pt modelId="{D41119DA-CB08-4F4F-9567-ADAA3C2D3E77}" type="pres">
      <dgm:prSet presAssocID="{B56E71F8-BD3C-6B43-8BF2-96EBC1EEE3A6}" presName="child1group" presStyleCnt="0"/>
      <dgm:spPr/>
    </dgm:pt>
    <dgm:pt modelId="{688023CC-D69C-C742-9F63-4767ABC5A250}" type="pres">
      <dgm:prSet presAssocID="{B56E71F8-BD3C-6B43-8BF2-96EBC1EEE3A6}" presName="child1" presStyleLbl="bgAcc1" presStyleIdx="0" presStyleCnt="4"/>
      <dgm:spPr/>
    </dgm:pt>
    <dgm:pt modelId="{31360D7B-1B32-7647-9050-3299D5F8A878}" type="pres">
      <dgm:prSet presAssocID="{B56E71F8-BD3C-6B43-8BF2-96EBC1EEE3A6}" presName="child1Text" presStyleLbl="bgAcc1" presStyleIdx="0" presStyleCnt="4">
        <dgm:presLayoutVars>
          <dgm:bulletEnabled val="1"/>
        </dgm:presLayoutVars>
      </dgm:prSet>
      <dgm:spPr/>
    </dgm:pt>
    <dgm:pt modelId="{B7FE5272-1359-0546-84B7-DBF8B3C0305F}" type="pres">
      <dgm:prSet presAssocID="{B56E71F8-BD3C-6B43-8BF2-96EBC1EEE3A6}" presName="child2group" presStyleCnt="0"/>
      <dgm:spPr/>
    </dgm:pt>
    <dgm:pt modelId="{70D0552C-9073-6F46-9AA0-D16ECBD42DED}" type="pres">
      <dgm:prSet presAssocID="{B56E71F8-BD3C-6B43-8BF2-96EBC1EEE3A6}" presName="child2" presStyleLbl="bgAcc1" presStyleIdx="1" presStyleCnt="4" custScaleX="119800" custScaleY="110288" custLinFactNeighborX="31278" custLinFactNeighborY="4055"/>
      <dgm:spPr/>
    </dgm:pt>
    <dgm:pt modelId="{B45538DD-F07F-7847-A88D-F03CB280A542}" type="pres">
      <dgm:prSet presAssocID="{B56E71F8-BD3C-6B43-8BF2-96EBC1EEE3A6}" presName="child2Text" presStyleLbl="bgAcc1" presStyleIdx="1" presStyleCnt="4">
        <dgm:presLayoutVars>
          <dgm:bulletEnabled val="1"/>
        </dgm:presLayoutVars>
      </dgm:prSet>
      <dgm:spPr/>
    </dgm:pt>
    <dgm:pt modelId="{FC9AB75F-883D-474A-9AB3-539A67905EAC}" type="pres">
      <dgm:prSet presAssocID="{B56E71F8-BD3C-6B43-8BF2-96EBC1EEE3A6}" presName="child3group" presStyleCnt="0"/>
      <dgm:spPr/>
    </dgm:pt>
    <dgm:pt modelId="{34EF07B8-7751-6647-8DE8-BC8384580AAD}" type="pres">
      <dgm:prSet presAssocID="{B56E71F8-BD3C-6B43-8BF2-96EBC1EEE3A6}" presName="child3" presStyleLbl="bgAcc1" presStyleIdx="2" presStyleCnt="4" custScaleX="135886" custScaleY="133065" custLinFactNeighborX="29966" custLinFactNeighborY="-3115"/>
      <dgm:spPr/>
    </dgm:pt>
    <dgm:pt modelId="{802C53EE-03C2-1B46-9140-EB7E1B4CBB46}" type="pres">
      <dgm:prSet presAssocID="{B56E71F8-BD3C-6B43-8BF2-96EBC1EEE3A6}" presName="child3Text" presStyleLbl="bgAcc1" presStyleIdx="2" presStyleCnt="4">
        <dgm:presLayoutVars>
          <dgm:bulletEnabled val="1"/>
        </dgm:presLayoutVars>
      </dgm:prSet>
      <dgm:spPr/>
    </dgm:pt>
    <dgm:pt modelId="{2132F339-3A3B-B04A-A9AC-C292A870E55B}" type="pres">
      <dgm:prSet presAssocID="{B56E71F8-BD3C-6B43-8BF2-96EBC1EEE3A6}" presName="child4group" presStyleCnt="0"/>
      <dgm:spPr/>
    </dgm:pt>
    <dgm:pt modelId="{F3255D86-65F5-1046-BF3E-F26628308930}" type="pres">
      <dgm:prSet presAssocID="{B56E71F8-BD3C-6B43-8BF2-96EBC1EEE3A6}" presName="child4" presStyleLbl="bgAcc1" presStyleIdx="3" presStyleCnt="4" custScaleX="123168" custScaleY="113869"/>
      <dgm:spPr/>
    </dgm:pt>
    <dgm:pt modelId="{FD7A8CE3-E82D-A548-9745-2ED7FF65AB34}" type="pres">
      <dgm:prSet presAssocID="{B56E71F8-BD3C-6B43-8BF2-96EBC1EEE3A6}" presName="child4Text" presStyleLbl="bgAcc1" presStyleIdx="3" presStyleCnt="4">
        <dgm:presLayoutVars>
          <dgm:bulletEnabled val="1"/>
        </dgm:presLayoutVars>
      </dgm:prSet>
      <dgm:spPr/>
    </dgm:pt>
    <dgm:pt modelId="{86D3C3C4-F23B-8D47-9113-7CF17FB04A1C}" type="pres">
      <dgm:prSet presAssocID="{B56E71F8-BD3C-6B43-8BF2-96EBC1EEE3A6}" presName="childPlaceholder" presStyleCnt="0"/>
      <dgm:spPr/>
    </dgm:pt>
    <dgm:pt modelId="{E94C1BBF-CFDB-4C4E-8057-DADA6266266D}" type="pres">
      <dgm:prSet presAssocID="{B56E71F8-BD3C-6B43-8BF2-96EBC1EEE3A6}" presName="circle" presStyleCnt="0"/>
      <dgm:spPr/>
    </dgm:pt>
    <dgm:pt modelId="{094FE30A-F1A5-CF44-8D5D-6D41FED78BB7}" type="pres">
      <dgm:prSet presAssocID="{B56E71F8-BD3C-6B43-8BF2-96EBC1EEE3A6}" presName="quadrant1" presStyleLbl="node1" presStyleIdx="0" presStyleCnt="4">
        <dgm:presLayoutVars>
          <dgm:chMax val="1"/>
          <dgm:bulletEnabled val="1"/>
        </dgm:presLayoutVars>
      </dgm:prSet>
      <dgm:spPr/>
    </dgm:pt>
    <dgm:pt modelId="{C86EA5C3-AEC1-254C-B8EC-1941215B77C5}" type="pres">
      <dgm:prSet presAssocID="{B56E71F8-BD3C-6B43-8BF2-96EBC1EEE3A6}" presName="quadrant2" presStyleLbl="node1" presStyleIdx="1" presStyleCnt="4">
        <dgm:presLayoutVars>
          <dgm:chMax val="1"/>
          <dgm:bulletEnabled val="1"/>
        </dgm:presLayoutVars>
      </dgm:prSet>
      <dgm:spPr/>
    </dgm:pt>
    <dgm:pt modelId="{17A0F493-FF7B-4B4A-95DA-769196026737}" type="pres">
      <dgm:prSet presAssocID="{B56E71F8-BD3C-6B43-8BF2-96EBC1EEE3A6}" presName="quadrant3" presStyleLbl="node1" presStyleIdx="2" presStyleCnt="4">
        <dgm:presLayoutVars>
          <dgm:chMax val="1"/>
          <dgm:bulletEnabled val="1"/>
        </dgm:presLayoutVars>
      </dgm:prSet>
      <dgm:spPr/>
    </dgm:pt>
    <dgm:pt modelId="{A209EFBC-F5AA-3845-93E0-EF48FF0A53C3}" type="pres">
      <dgm:prSet presAssocID="{B56E71F8-BD3C-6B43-8BF2-96EBC1EEE3A6}" presName="quadrant4" presStyleLbl="node1" presStyleIdx="3" presStyleCnt="4">
        <dgm:presLayoutVars>
          <dgm:chMax val="1"/>
          <dgm:bulletEnabled val="1"/>
        </dgm:presLayoutVars>
      </dgm:prSet>
      <dgm:spPr/>
    </dgm:pt>
    <dgm:pt modelId="{5AF5BC90-F503-5A45-A3B8-C0642287D9B8}" type="pres">
      <dgm:prSet presAssocID="{B56E71F8-BD3C-6B43-8BF2-96EBC1EEE3A6}" presName="quadrantPlaceholder" presStyleCnt="0"/>
      <dgm:spPr/>
    </dgm:pt>
    <dgm:pt modelId="{3650C855-BC21-C744-A274-C68318F9DEDA}" type="pres">
      <dgm:prSet presAssocID="{B56E71F8-BD3C-6B43-8BF2-96EBC1EEE3A6}" presName="center1" presStyleLbl="fgShp" presStyleIdx="0" presStyleCnt="2"/>
      <dgm:spPr/>
    </dgm:pt>
    <dgm:pt modelId="{3FA678CC-6F15-A646-9932-714ED6EDA9C8}" type="pres">
      <dgm:prSet presAssocID="{B56E71F8-BD3C-6B43-8BF2-96EBC1EEE3A6}" presName="center2" presStyleLbl="fgShp" presStyleIdx="1" presStyleCnt="2"/>
      <dgm:spPr/>
    </dgm:pt>
  </dgm:ptLst>
  <dgm:cxnLst>
    <dgm:cxn modelId="{EC51650C-BB55-0946-8D6A-D12ECAA8F5F3}" type="presOf" srcId="{D6728EF6-D50D-1B47-BA6E-DA7BDB45356F}" destId="{688023CC-D69C-C742-9F63-4767ABC5A250}" srcOrd="0" destOrd="1" presId="urn:microsoft.com/office/officeart/2005/8/layout/cycle4"/>
    <dgm:cxn modelId="{5E445A0D-B7EE-8B42-80C9-40FF75F02DB7}" srcId="{FA456390-540C-AE43-BB43-6A9E8705E104}" destId="{80312389-045E-F74D-B005-C2F690D96961}" srcOrd="0" destOrd="0" parTransId="{D49417BE-5D6D-1640-8270-AA17E459811F}" sibTransId="{06253CDB-2126-A444-93D1-46B9C5AD1B28}"/>
    <dgm:cxn modelId="{ECBE9710-B163-0F4D-8826-24DE7C440A11}" type="presOf" srcId="{42C8EEC8-238E-734F-9DF0-EDD7604565DE}" destId="{802C53EE-03C2-1B46-9140-EB7E1B4CBB46}" srcOrd="1" destOrd="1" presId="urn:microsoft.com/office/officeart/2005/8/layout/cycle4"/>
    <dgm:cxn modelId="{0FA12C16-150A-024E-B5F0-ADE34E347051}" type="presOf" srcId="{186B1925-1B94-ED4C-9A83-8CBE74B5896C}" destId="{C86EA5C3-AEC1-254C-B8EC-1941215B77C5}" srcOrd="0" destOrd="0" presId="urn:microsoft.com/office/officeart/2005/8/layout/cycle4"/>
    <dgm:cxn modelId="{A1B74D19-49C8-4740-B828-8AD901845CB6}" srcId="{FA456390-540C-AE43-BB43-6A9E8705E104}" destId="{42C8EEC8-238E-734F-9DF0-EDD7604565DE}" srcOrd="1" destOrd="0" parTransId="{25A0CEEC-0F99-7B46-8797-7A38AFE5A00B}" sibTransId="{C4695B9A-0FDE-F948-944C-23914978294B}"/>
    <dgm:cxn modelId="{0B98BE1F-CDC6-9843-A69D-64A4DA223C9E}" type="presOf" srcId="{90667A09-4B75-8F4B-AC3C-1FE54974361D}" destId="{31360D7B-1B32-7647-9050-3299D5F8A878}" srcOrd="1" destOrd="2" presId="urn:microsoft.com/office/officeart/2005/8/layout/cycle4"/>
    <dgm:cxn modelId="{C024272B-4B86-6944-AE76-D9074F341334}" type="presOf" srcId="{80312389-045E-F74D-B005-C2F690D96961}" destId="{802C53EE-03C2-1B46-9140-EB7E1B4CBB46}" srcOrd="1" destOrd="0" presId="urn:microsoft.com/office/officeart/2005/8/layout/cycle4"/>
    <dgm:cxn modelId="{F0A2502D-EF9F-1E4E-8EFF-6C5575A36190}" type="presOf" srcId="{C6CB1395-2936-F042-97FA-10D5180902E6}" destId="{B45538DD-F07F-7847-A88D-F03CB280A542}" srcOrd="1" destOrd="1" presId="urn:microsoft.com/office/officeart/2005/8/layout/cycle4"/>
    <dgm:cxn modelId="{75C70F2E-1800-5047-8726-E65CFC637492}" type="presOf" srcId="{FA456390-540C-AE43-BB43-6A9E8705E104}" destId="{17A0F493-FF7B-4B4A-95DA-769196026737}" srcOrd="0" destOrd="0" presId="urn:microsoft.com/office/officeart/2005/8/layout/cycle4"/>
    <dgm:cxn modelId="{A5B1B82E-652F-1E43-BCAF-CB67BA39C952}" srcId="{B56E71F8-BD3C-6B43-8BF2-96EBC1EEE3A6}" destId="{FA456390-540C-AE43-BB43-6A9E8705E104}" srcOrd="2" destOrd="0" parTransId="{0269930D-4E34-A045-9296-13AFB594D9A5}" sibTransId="{753532D0-2616-654C-AF39-5F8C4D8405A7}"/>
    <dgm:cxn modelId="{4DD5622F-B728-2D49-8CE5-37A0BD223763}" srcId="{B56E71F8-BD3C-6B43-8BF2-96EBC1EEE3A6}" destId="{B7CD87C8-2C36-C744-BFC2-78138339EFBD}" srcOrd="3" destOrd="0" parTransId="{9D6D0B9F-7158-CA4D-BC3D-F480A9BC470B}" sibTransId="{4C2A08D5-291E-FF4C-8F8A-49B7429CC877}"/>
    <dgm:cxn modelId="{864DF64C-EB83-6D44-8675-E87CA717BA9C}" type="presOf" srcId="{77C3FFC2-6AB7-FA40-943E-4F1C0F0D5999}" destId="{70D0552C-9073-6F46-9AA0-D16ECBD42DED}" srcOrd="0" destOrd="0" presId="urn:microsoft.com/office/officeart/2005/8/layout/cycle4"/>
    <dgm:cxn modelId="{1530CB54-4282-3240-92C5-B59DC7BF70F4}" srcId="{B7CD87C8-2C36-C744-BFC2-78138339EFBD}" destId="{0A83629F-BFD2-9544-A07D-E057927905F0}" srcOrd="0" destOrd="0" parTransId="{EFE42E31-8249-6A45-82B9-89FA1FBD59AD}" sibTransId="{A7B22A57-9E02-6D48-B54D-5202202358E5}"/>
    <dgm:cxn modelId="{FAFBE761-F821-0E41-8A42-C637F09447E0}" type="presOf" srcId="{C6CB1395-2936-F042-97FA-10D5180902E6}" destId="{70D0552C-9073-6F46-9AA0-D16ECBD42DED}" srcOrd="0" destOrd="1" presId="urn:microsoft.com/office/officeart/2005/8/layout/cycle4"/>
    <dgm:cxn modelId="{B29A4666-532D-AD45-AF90-DF334189A153}" type="presOf" srcId="{B7CD87C8-2C36-C744-BFC2-78138339EFBD}" destId="{A209EFBC-F5AA-3845-93E0-EF48FF0A53C3}" srcOrd="0" destOrd="0" presId="urn:microsoft.com/office/officeart/2005/8/layout/cycle4"/>
    <dgm:cxn modelId="{9FB0D26A-80E9-DE44-8937-B242E73FDAB0}" type="presOf" srcId="{C45E55E9-FE67-D447-9BB1-2D47173F76A5}" destId="{094FE30A-F1A5-CF44-8D5D-6D41FED78BB7}" srcOrd="0" destOrd="0" presId="urn:microsoft.com/office/officeart/2005/8/layout/cycle4"/>
    <dgm:cxn modelId="{E3CAAE6E-4432-1B40-A8CB-964610573E03}" type="presOf" srcId="{B56E71F8-BD3C-6B43-8BF2-96EBC1EEE3A6}" destId="{0AE40619-7365-B249-B852-C283DA2DA461}" srcOrd="0" destOrd="0" presId="urn:microsoft.com/office/officeart/2005/8/layout/cycle4"/>
    <dgm:cxn modelId="{3E542770-FCD1-6147-B2E1-B36CEEE8A61E}" type="presOf" srcId="{77C3FFC2-6AB7-FA40-943E-4F1C0F0D5999}" destId="{B45538DD-F07F-7847-A88D-F03CB280A542}" srcOrd="1" destOrd="0" presId="urn:microsoft.com/office/officeart/2005/8/layout/cycle4"/>
    <dgm:cxn modelId="{7F726D82-FA25-4B41-A777-D84E809CB23F}" srcId="{B56E71F8-BD3C-6B43-8BF2-96EBC1EEE3A6}" destId="{186B1925-1B94-ED4C-9A83-8CBE74B5896C}" srcOrd="1" destOrd="0" parTransId="{BF230FC6-03F0-E441-892E-A96394D7AF2C}" sibTransId="{CFAE20FD-3417-7E49-8B9E-8053FD630636}"/>
    <dgm:cxn modelId="{997D4B8C-C570-1440-902D-351E80B848A2}" srcId="{C45E55E9-FE67-D447-9BB1-2D47173F76A5}" destId="{90667A09-4B75-8F4B-AC3C-1FE54974361D}" srcOrd="2" destOrd="0" parTransId="{F066F7CA-89C3-9C49-9697-BCE7DBDFF44A}" sibTransId="{EE950EED-A54C-0F4E-874E-78F3E5FF8531}"/>
    <dgm:cxn modelId="{889840AA-A39F-8145-9CD8-BC73E662DC6B}" srcId="{B56E71F8-BD3C-6B43-8BF2-96EBC1EEE3A6}" destId="{C45E55E9-FE67-D447-9BB1-2D47173F76A5}" srcOrd="0" destOrd="0" parTransId="{5C662E2B-2F3D-DC42-9CD0-DF02A3D1BCDF}" sibTransId="{9DC8CBFE-A072-B34F-A2A9-C1C005A68CF1}"/>
    <dgm:cxn modelId="{394B34B5-A439-FD46-B6E2-17D3AECAAEE6}" type="presOf" srcId="{80312389-045E-F74D-B005-C2F690D96961}" destId="{34EF07B8-7751-6647-8DE8-BC8384580AAD}" srcOrd="0" destOrd="0" presId="urn:microsoft.com/office/officeart/2005/8/layout/cycle4"/>
    <dgm:cxn modelId="{A27389B6-8A42-D848-97A9-F30DAA17F974}" type="presOf" srcId="{0A83629F-BFD2-9544-A07D-E057927905F0}" destId="{F3255D86-65F5-1046-BF3E-F26628308930}" srcOrd="0" destOrd="0" presId="urn:microsoft.com/office/officeart/2005/8/layout/cycle4"/>
    <dgm:cxn modelId="{05C058B7-3F36-E046-BAF0-5D4C22C46781}" srcId="{186B1925-1B94-ED4C-9A83-8CBE74B5896C}" destId="{77C3FFC2-6AB7-FA40-943E-4F1C0F0D5999}" srcOrd="0" destOrd="0" parTransId="{B84A4ECD-5C81-7648-975F-85DE6C9B8DA1}" sibTransId="{08432892-3B88-4A41-B6CD-C23796D0F80D}"/>
    <dgm:cxn modelId="{26AC27B9-B81E-AD44-8243-38B936F00881}" type="presOf" srcId="{0A83629F-BFD2-9544-A07D-E057927905F0}" destId="{FD7A8CE3-E82D-A548-9745-2ED7FF65AB34}" srcOrd="1" destOrd="0" presId="urn:microsoft.com/office/officeart/2005/8/layout/cycle4"/>
    <dgm:cxn modelId="{659FBDBC-B8D6-B64F-A369-CD7708917475}" type="presOf" srcId="{D6728EF6-D50D-1B47-BA6E-DA7BDB45356F}" destId="{31360D7B-1B32-7647-9050-3299D5F8A878}" srcOrd="1" destOrd="1" presId="urn:microsoft.com/office/officeart/2005/8/layout/cycle4"/>
    <dgm:cxn modelId="{D60499BD-E2BF-BA44-B9B4-BA080BBE98B9}" type="presOf" srcId="{42C8EEC8-238E-734F-9DF0-EDD7604565DE}" destId="{34EF07B8-7751-6647-8DE8-BC8384580AAD}" srcOrd="0" destOrd="1" presId="urn:microsoft.com/office/officeart/2005/8/layout/cycle4"/>
    <dgm:cxn modelId="{EA59CBC2-7DA5-BE4D-8169-881D5400CFE4}" type="presOf" srcId="{4297C194-697E-2B4C-9A54-9C7021846F3D}" destId="{31360D7B-1B32-7647-9050-3299D5F8A878}" srcOrd="1" destOrd="0" presId="urn:microsoft.com/office/officeart/2005/8/layout/cycle4"/>
    <dgm:cxn modelId="{FB1E01C5-DBD5-3B49-9014-92CEE2F9539C}" srcId="{B7CD87C8-2C36-C744-BFC2-78138339EFBD}" destId="{7E9D3756-0F6F-8446-B43E-F0093D821F8F}" srcOrd="1" destOrd="0" parTransId="{C34AFCC9-2B79-8D42-8B6B-06D9460DA0AE}" sibTransId="{FC3BC83C-628F-224F-A289-F0FD3183005A}"/>
    <dgm:cxn modelId="{A36474C7-788C-884E-8EC7-BDF6AA3AFBDC}" srcId="{186B1925-1B94-ED4C-9A83-8CBE74B5896C}" destId="{C6CB1395-2936-F042-97FA-10D5180902E6}" srcOrd="1" destOrd="0" parTransId="{9468E4FD-EDA2-0A40-8B3A-5767A06DA4A3}" sibTransId="{226E414F-1545-F64D-98C8-F6AE34B3ADD5}"/>
    <dgm:cxn modelId="{2B3E57C9-6E6F-364E-8817-2B18BF692E42}" srcId="{C45E55E9-FE67-D447-9BB1-2D47173F76A5}" destId="{D6728EF6-D50D-1B47-BA6E-DA7BDB45356F}" srcOrd="1" destOrd="0" parTransId="{7AF70D2C-E5B8-8C43-992E-1472347003B6}" sibTransId="{E3E9F1F2-CC50-6340-8E39-0B1629957D65}"/>
    <dgm:cxn modelId="{E5B30CE8-DCFE-FB47-B9F5-D7719689094F}" srcId="{C45E55E9-FE67-D447-9BB1-2D47173F76A5}" destId="{4297C194-697E-2B4C-9A54-9C7021846F3D}" srcOrd="0" destOrd="0" parTransId="{AD553004-DFA5-044D-A60E-172356CDD5A1}" sibTransId="{3AA1F1B7-A549-3748-A562-F3FA33BDE398}"/>
    <dgm:cxn modelId="{B2855AEC-AB16-D243-AE95-95023762202D}" type="presOf" srcId="{7E9D3756-0F6F-8446-B43E-F0093D821F8F}" destId="{FD7A8CE3-E82D-A548-9745-2ED7FF65AB34}" srcOrd="1" destOrd="1" presId="urn:microsoft.com/office/officeart/2005/8/layout/cycle4"/>
    <dgm:cxn modelId="{2B213AF4-1286-5548-BFCC-0F68A41127EF}" type="presOf" srcId="{90667A09-4B75-8F4B-AC3C-1FE54974361D}" destId="{688023CC-D69C-C742-9F63-4767ABC5A250}" srcOrd="0" destOrd="2" presId="urn:microsoft.com/office/officeart/2005/8/layout/cycle4"/>
    <dgm:cxn modelId="{B92D70F9-F3E8-444B-A317-66FE8DF3ACD7}" type="presOf" srcId="{7E9D3756-0F6F-8446-B43E-F0093D821F8F}" destId="{F3255D86-65F5-1046-BF3E-F26628308930}" srcOrd="0" destOrd="1" presId="urn:microsoft.com/office/officeart/2005/8/layout/cycle4"/>
    <dgm:cxn modelId="{93280AFB-9585-524E-ABA2-D353F9FB431E}" type="presOf" srcId="{4297C194-697E-2B4C-9A54-9C7021846F3D}" destId="{688023CC-D69C-C742-9F63-4767ABC5A250}" srcOrd="0" destOrd="0" presId="urn:microsoft.com/office/officeart/2005/8/layout/cycle4"/>
    <dgm:cxn modelId="{83541EC5-48E6-9648-833D-DFED6E01993F}" type="presParOf" srcId="{0AE40619-7365-B249-B852-C283DA2DA461}" destId="{34498401-16E2-BC49-A767-D0A9DA9F89C9}" srcOrd="0" destOrd="0" presId="urn:microsoft.com/office/officeart/2005/8/layout/cycle4"/>
    <dgm:cxn modelId="{723B614D-61CC-7248-ACDA-A99608BEF918}" type="presParOf" srcId="{34498401-16E2-BC49-A767-D0A9DA9F89C9}" destId="{D41119DA-CB08-4F4F-9567-ADAA3C2D3E77}" srcOrd="0" destOrd="0" presId="urn:microsoft.com/office/officeart/2005/8/layout/cycle4"/>
    <dgm:cxn modelId="{46E69341-6D37-3C47-93C2-3CB5B2038643}" type="presParOf" srcId="{D41119DA-CB08-4F4F-9567-ADAA3C2D3E77}" destId="{688023CC-D69C-C742-9F63-4767ABC5A250}" srcOrd="0" destOrd="0" presId="urn:microsoft.com/office/officeart/2005/8/layout/cycle4"/>
    <dgm:cxn modelId="{3EA1B43B-72BA-C146-B377-72C7EF13143A}" type="presParOf" srcId="{D41119DA-CB08-4F4F-9567-ADAA3C2D3E77}" destId="{31360D7B-1B32-7647-9050-3299D5F8A878}" srcOrd="1" destOrd="0" presId="urn:microsoft.com/office/officeart/2005/8/layout/cycle4"/>
    <dgm:cxn modelId="{90242945-E028-A74E-9923-79902A0BCBB7}" type="presParOf" srcId="{34498401-16E2-BC49-A767-D0A9DA9F89C9}" destId="{B7FE5272-1359-0546-84B7-DBF8B3C0305F}" srcOrd="1" destOrd="0" presId="urn:microsoft.com/office/officeart/2005/8/layout/cycle4"/>
    <dgm:cxn modelId="{93AEE13C-F8FA-5E47-AB31-7376DBB875FA}" type="presParOf" srcId="{B7FE5272-1359-0546-84B7-DBF8B3C0305F}" destId="{70D0552C-9073-6F46-9AA0-D16ECBD42DED}" srcOrd="0" destOrd="0" presId="urn:microsoft.com/office/officeart/2005/8/layout/cycle4"/>
    <dgm:cxn modelId="{10B568F1-F9AD-634A-8135-EAA903067E8A}" type="presParOf" srcId="{B7FE5272-1359-0546-84B7-DBF8B3C0305F}" destId="{B45538DD-F07F-7847-A88D-F03CB280A542}" srcOrd="1" destOrd="0" presId="urn:microsoft.com/office/officeart/2005/8/layout/cycle4"/>
    <dgm:cxn modelId="{33615D19-11D4-AC4A-A75A-14F38D75A34C}" type="presParOf" srcId="{34498401-16E2-BC49-A767-D0A9DA9F89C9}" destId="{FC9AB75F-883D-474A-9AB3-539A67905EAC}" srcOrd="2" destOrd="0" presId="urn:microsoft.com/office/officeart/2005/8/layout/cycle4"/>
    <dgm:cxn modelId="{6508A753-4170-B04C-97C0-52016FBCD458}" type="presParOf" srcId="{FC9AB75F-883D-474A-9AB3-539A67905EAC}" destId="{34EF07B8-7751-6647-8DE8-BC8384580AAD}" srcOrd="0" destOrd="0" presId="urn:microsoft.com/office/officeart/2005/8/layout/cycle4"/>
    <dgm:cxn modelId="{6DAB8D82-28D3-A849-A618-E2C418B71D8C}" type="presParOf" srcId="{FC9AB75F-883D-474A-9AB3-539A67905EAC}" destId="{802C53EE-03C2-1B46-9140-EB7E1B4CBB46}" srcOrd="1" destOrd="0" presId="urn:microsoft.com/office/officeart/2005/8/layout/cycle4"/>
    <dgm:cxn modelId="{B52E6BDD-DF3F-824F-8A01-0FBAA6913659}" type="presParOf" srcId="{34498401-16E2-BC49-A767-D0A9DA9F89C9}" destId="{2132F339-3A3B-B04A-A9AC-C292A870E55B}" srcOrd="3" destOrd="0" presId="urn:microsoft.com/office/officeart/2005/8/layout/cycle4"/>
    <dgm:cxn modelId="{BF0930CA-DBDD-A34D-AABC-41F7ACB1B3E9}" type="presParOf" srcId="{2132F339-3A3B-B04A-A9AC-C292A870E55B}" destId="{F3255D86-65F5-1046-BF3E-F26628308930}" srcOrd="0" destOrd="0" presId="urn:microsoft.com/office/officeart/2005/8/layout/cycle4"/>
    <dgm:cxn modelId="{07178194-875F-C94E-866B-3569EA631498}" type="presParOf" srcId="{2132F339-3A3B-B04A-A9AC-C292A870E55B}" destId="{FD7A8CE3-E82D-A548-9745-2ED7FF65AB34}" srcOrd="1" destOrd="0" presId="urn:microsoft.com/office/officeart/2005/8/layout/cycle4"/>
    <dgm:cxn modelId="{9928691D-BEE8-ED4A-B2BD-7E1BA5315467}" type="presParOf" srcId="{34498401-16E2-BC49-A767-D0A9DA9F89C9}" destId="{86D3C3C4-F23B-8D47-9113-7CF17FB04A1C}" srcOrd="4" destOrd="0" presId="urn:microsoft.com/office/officeart/2005/8/layout/cycle4"/>
    <dgm:cxn modelId="{5FD4D0D7-1A18-104A-86A7-979C26057F6E}" type="presParOf" srcId="{0AE40619-7365-B249-B852-C283DA2DA461}" destId="{E94C1BBF-CFDB-4C4E-8057-DADA6266266D}" srcOrd="1" destOrd="0" presId="urn:microsoft.com/office/officeart/2005/8/layout/cycle4"/>
    <dgm:cxn modelId="{B087FDD7-427D-2548-9018-2E9B87A13767}" type="presParOf" srcId="{E94C1BBF-CFDB-4C4E-8057-DADA6266266D}" destId="{094FE30A-F1A5-CF44-8D5D-6D41FED78BB7}" srcOrd="0" destOrd="0" presId="urn:microsoft.com/office/officeart/2005/8/layout/cycle4"/>
    <dgm:cxn modelId="{A2372175-7952-0942-AFE1-3E652BD77B4B}" type="presParOf" srcId="{E94C1BBF-CFDB-4C4E-8057-DADA6266266D}" destId="{C86EA5C3-AEC1-254C-B8EC-1941215B77C5}" srcOrd="1" destOrd="0" presId="urn:microsoft.com/office/officeart/2005/8/layout/cycle4"/>
    <dgm:cxn modelId="{C8A66D86-74DC-1B44-B02C-AFA17B91CEC4}" type="presParOf" srcId="{E94C1BBF-CFDB-4C4E-8057-DADA6266266D}" destId="{17A0F493-FF7B-4B4A-95DA-769196026737}" srcOrd="2" destOrd="0" presId="urn:microsoft.com/office/officeart/2005/8/layout/cycle4"/>
    <dgm:cxn modelId="{0C7A172F-CDC6-3C4E-868C-255BB1E11D3C}" type="presParOf" srcId="{E94C1BBF-CFDB-4C4E-8057-DADA6266266D}" destId="{A209EFBC-F5AA-3845-93E0-EF48FF0A53C3}" srcOrd="3" destOrd="0" presId="urn:microsoft.com/office/officeart/2005/8/layout/cycle4"/>
    <dgm:cxn modelId="{CDA4E241-B1FB-5846-91BB-219041E0D535}" type="presParOf" srcId="{E94C1BBF-CFDB-4C4E-8057-DADA6266266D}" destId="{5AF5BC90-F503-5A45-A3B8-C0642287D9B8}" srcOrd="4" destOrd="0" presId="urn:microsoft.com/office/officeart/2005/8/layout/cycle4"/>
    <dgm:cxn modelId="{928BA577-9FCB-A44A-A227-D05E0543F463}" type="presParOf" srcId="{0AE40619-7365-B249-B852-C283DA2DA461}" destId="{3650C855-BC21-C744-A274-C68318F9DEDA}" srcOrd="2" destOrd="0" presId="urn:microsoft.com/office/officeart/2005/8/layout/cycle4"/>
    <dgm:cxn modelId="{9EE5366E-8B4C-DE47-93D2-C0BBBC4B22F0}" type="presParOf" srcId="{0AE40619-7365-B249-B852-C283DA2DA461}" destId="{3FA678CC-6F15-A646-9932-714ED6EDA9C8}"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FD9EDF-5398-9540-BA69-11391FFD40ED}">
      <dsp:nvSpPr>
        <dsp:cNvPr id="0" name=""/>
        <dsp:cNvSpPr/>
      </dsp:nvSpPr>
      <dsp:spPr>
        <a:xfrm>
          <a:off x="0" y="0"/>
          <a:ext cx="1689199" cy="57150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1">
          <a:noAutofit/>
        </a:bodyPr>
        <a:lstStyle/>
        <a:p>
          <a:pPr marL="0" lvl="0" indent="0" algn="l" defTabSz="800100">
            <a:lnSpc>
              <a:spcPct val="90000"/>
            </a:lnSpc>
            <a:spcBef>
              <a:spcPct val="0"/>
            </a:spcBef>
            <a:spcAft>
              <a:spcPct val="35000"/>
            </a:spcAft>
            <a:buNone/>
          </a:pPr>
          <a:r>
            <a:rPr lang="en-US" sz="1800" kern="1200" dirty="0"/>
            <a:t>Income Generating Activities</a:t>
          </a:r>
        </a:p>
        <a:p>
          <a:pPr marL="114300" lvl="1" indent="-114300" algn="l" defTabSz="622300">
            <a:lnSpc>
              <a:spcPct val="90000"/>
            </a:lnSpc>
            <a:spcBef>
              <a:spcPct val="0"/>
            </a:spcBef>
            <a:spcAft>
              <a:spcPct val="15000"/>
            </a:spcAft>
            <a:buChar char="•"/>
          </a:pPr>
          <a:r>
            <a:rPr lang="en-US" sz="1400" kern="1200" dirty="0"/>
            <a:t>Lowest 15%</a:t>
          </a:r>
        </a:p>
        <a:p>
          <a:pPr marL="114300" lvl="1" indent="-114300" algn="l" defTabSz="622300">
            <a:lnSpc>
              <a:spcPct val="90000"/>
            </a:lnSpc>
            <a:spcBef>
              <a:spcPct val="0"/>
            </a:spcBef>
            <a:spcAft>
              <a:spcPct val="15000"/>
            </a:spcAft>
            <a:buChar char="•"/>
          </a:pPr>
          <a:r>
            <a:rPr lang="en-US" sz="1400" kern="1200" dirty="0"/>
            <a:t>Group based</a:t>
          </a:r>
        </a:p>
        <a:p>
          <a:pPr marL="114300" lvl="1" indent="-114300" algn="l" defTabSz="622300">
            <a:lnSpc>
              <a:spcPct val="90000"/>
            </a:lnSpc>
            <a:spcBef>
              <a:spcPct val="0"/>
            </a:spcBef>
            <a:spcAft>
              <a:spcPct val="15000"/>
            </a:spcAft>
            <a:buChar char="•"/>
          </a:pPr>
          <a:r>
            <a:rPr lang="en-US" sz="1400" kern="1200" dirty="0"/>
            <a:t>Sidewalks</a:t>
          </a:r>
        </a:p>
        <a:p>
          <a:pPr marL="114300" lvl="1" indent="-114300" algn="l" defTabSz="622300">
            <a:lnSpc>
              <a:spcPct val="90000"/>
            </a:lnSpc>
            <a:spcBef>
              <a:spcPct val="0"/>
            </a:spcBef>
            <a:spcAft>
              <a:spcPct val="15000"/>
            </a:spcAft>
            <a:buChar char="•"/>
          </a:pPr>
          <a:r>
            <a:rPr lang="en-US" sz="1400" kern="1200" dirty="0"/>
            <a:t>Vulnerable</a:t>
          </a:r>
        </a:p>
        <a:p>
          <a:pPr marL="114300" lvl="1" indent="-114300" algn="l" defTabSz="622300">
            <a:lnSpc>
              <a:spcPct val="90000"/>
            </a:lnSpc>
            <a:spcBef>
              <a:spcPct val="0"/>
            </a:spcBef>
            <a:spcAft>
              <a:spcPct val="15000"/>
            </a:spcAft>
            <a:buChar char="•"/>
          </a:pPr>
          <a:r>
            <a:rPr lang="en-US" sz="1400" kern="1200" dirty="0"/>
            <a:t>Unlikely to grow</a:t>
          </a:r>
        </a:p>
      </dsp:txBody>
      <dsp:txXfrm>
        <a:off x="0" y="2286000"/>
        <a:ext cx="1689199" cy="2286000"/>
      </dsp:txXfrm>
    </dsp:sp>
    <dsp:sp modelId="{BC901E22-4758-3C4F-BDBE-D4062616289B}">
      <dsp:nvSpPr>
        <dsp:cNvPr id="0" name=""/>
        <dsp:cNvSpPr/>
      </dsp:nvSpPr>
      <dsp:spPr>
        <a:xfrm>
          <a:off x="50675" y="342900"/>
          <a:ext cx="1587847" cy="1903095"/>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C2453AC-99AE-FB45-89D5-BB7FCDB584A2}">
      <dsp:nvSpPr>
        <dsp:cNvPr id="0" name=""/>
        <dsp:cNvSpPr/>
      </dsp:nvSpPr>
      <dsp:spPr>
        <a:xfrm>
          <a:off x="1739875" y="0"/>
          <a:ext cx="1689199" cy="57150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1">
          <a:noAutofit/>
        </a:bodyPr>
        <a:lstStyle/>
        <a:p>
          <a:pPr marL="0" lvl="0" indent="0" algn="l" defTabSz="800100">
            <a:lnSpc>
              <a:spcPct val="90000"/>
            </a:lnSpc>
            <a:spcBef>
              <a:spcPct val="0"/>
            </a:spcBef>
            <a:spcAft>
              <a:spcPct val="35000"/>
            </a:spcAft>
            <a:buNone/>
          </a:pPr>
          <a:r>
            <a:rPr lang="en-US" sz="1800" kern="1200" dirty="0"/>
            <a:t>Micro-enterprise (1-10 </a:t>
          </a:r>
          <a:r>
            <a:rPr lang="en-US" sz="1800" kern="1200" dirty="0" err="1"/>
            <a:t>empoyees</a:t>
          </a:r>
          <a:r>
            <a:rPr lang="en-US" sz="1800" kern="1200" dirty="0"/>
            <a:t>)</a:t>
          </a:r>
        </a:p>
        <a:p>
          <a:pPr marL="114300" lvl="1" indent="-114300" algn="l" defTabSz="622300">
            <a:lnSpc>
              <a:spcPct val="90000"/>
            </a:lnSpc>
            <a:spcBef>
              <a:spcPct val="0"/>
            </a:spcBef>
            <a:spcAft>
              <a:spcPct val="15000"/>
            </a:spcAft>
            <a:buChar char="•"/>
          </a:pPr>
          <a:r>
            <a:rPr lang="en-US" sz="1400" kern="1200" dirty="0"/>
            <a:t>Increased income</a:t>
          </a:r>
        </a:p>
        <a:p>
          <a:pPr marL="114300" lvl="1" indent="-114300" algn="l" defTabSz="622300">
            <a:lnSpc>
              <a:spcPct val="90000"/>
            </a:lnSpc>
            <a:spcBef>
              <a:spcPct val="0"/>
            </a:spcBef>
            <a:spcAft>
              <a:spcPct val="15000"/>
            </a:spcAft>
            <a:buChar char="•"/>
          </a:pPr>
          <a:r>
            <a:rPr lang="en-US" sz="1400" kern="1200" dirty="0"/>
            <a:t>Employment</a:t>
          </a:r>
        </a:p>
      </dsp:txBody>
      <dsp:txXfrm>
        <a:off x="1739875" y="2286000"/>
        <a:ext cx="1689199" cy="2286000"/>
      </dsp:txXfrm>
    </dsp:sp>
    <dsp:sp modelId="{0B79A4D7-51AF-9E47-99C0-344E170BABC7}">
      <dsp:nvSpPr>
        <dsp:cNvPr id="0" name=""/>
        <dsp:cNvSpPr/>
      </dsp:nvSpPr>
      <dsp:spPr>
        <a:xfrm>
          <a:off x="1790551" y="342900"/>
          <a:ext cx="1587847" cy="1903095"/>
        </a:xfrm>
        <a:prstGeom prst="ellipse">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E83AD8F-2C75-CF4D-B403-2B6EC6B8D55B}">
      <dsp:nvSpPr>
        <dsp:cNvPr id="0" name=""/>
        <dsp:cNvSpPr/>
      </dsp:nvSpPr>
      <dsp:spPr>
        <a:xfrm>
          <a:off x="3479750" y="0"/>
          <a:ext cx="1689199" cy="57150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Small Enterprise</a:t>
          </a:r>
        </a:p>
        <a:p>
          <a:pPr marL="0" lvl="0" indent="0" algn="ctr" defTabSz="800100">
            <a:lnSpc>
              <a:spcPct val="90000"/>
            </a:lnSpc>
            <a:spcBef>
              <a:spcPct val="0"/>
            </a:spcBef>
            <a:spcAft>
              <a:spcPct val="35000"/>
            </a:spcAft>
            <a:buNone/>
          </a:pPr>
          <a:r>
            <a:rPr lang="en-US" sz="1800" kern="1200" dirty="0"/>
            <a:t>(11-50)</a:t>
          </a:r>
        </a:p>
      </dsp:txBody>
      <dsp:txXfrm>
        <a:off x="3479750" y="2286000"/>
        <a:ext cx="1689199" cy="2286000"/>
      </dsp:txXfrm>
    </dsp:sp>
    <dsp:sp modelId="{259B4441-1BAF-5446-9B00-EC669F74FE0A}">
      <dsp:nvSpPr>
        <dsp:cNvPr id="0" name=""/>
        <dsp:cNvSpPr/>
      </dsp:nvSpPr>
      <dsp:spPr>
        <a:xfrm>
          <a:off x="3530426" y="342900"/>
          <a:ext cx="1587847" cy="1903095"/>
        </a:xfrm>
        <a:prstGeom prst="ellipse">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68C081F-37D3-4241-AD43-8A79504734D9}">
      <dsp:nvSpPr>
        <dsp:cNvPr id="0" name=""/>
        <dsp:cNvSpPr/>
      </dsp:nvSpPr>
      <dsp:spPr>
        <a:xfrm>
          <a:off x="5219625" y="0"/>
          <a:ext cx="1689199" cy="57150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Medium Scale Enterprise (51 or more)</a:t>
          </a:r>
        </a:p>
      </dsp:txBody>
      <dsp:txXfrm>
        <a:off x="5219625" y="2286000"/>
        <a:ext cx="1689199" cy="2286000"/>
      </dsp:txXfrm>
    </dsp:sp>
    <dsp:sp modelId="{FA45308C-AF76-2F41-9793-5E645A0C655B}">
      <dsp:nvSpPr>
        <dsp:cNvPr id="0" name=""/>
        <dsp:cNvSpPr/>
      </dsp:nvSpPr>
      <dsp:spPr>
        <a:xfrm>
          <a:off x="5270301" y="342900"/>
          <a:ext cx="1587847" cy="1903095"/>
        </a:xfrm>
        <a:prstGeom prst="ellipse">
          <a:avLst/>
        </a:prstGeom>
        <a:blipFill rotWithShape="0">
          <a:blip xmlns:r="http://schemas.openxmlformats.org/officeDocument/2006/relationships" r:embed="rId4"/>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9DF14A1-430F-734F-938C-3D861D73F872}">
      <dsp:nvSpPr>
        <dsp:cNvPr id="0" name=""/>
        <dsp:cNvSpPr/>
      </dsp:nvSpPr>
      <dsp:spPr>
        <a:xfrm>
          <a:off x="6959500" y="0"/>
          <a:ext cx="1689199" cy="57150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Large Scale Enterprise</a:t>
          </a:r>
        </a:p>
      </dsp:txBody>
      <dsp:txXfrm>
        <a:off x="6959500" y="2286000"/>
        <a:ext cx="1689199" cy="2286000"/>
      </dsp:txXfrm>
    </dsp:sp>
    <dsp:sp modelId="{23D9A258-5022-F243-AED2-AB56A075402E}">
      <dsp:nvSpPr>
        <dsp:cNvPr id="0" name=""/>
        <dsp:cNvSpPr/>
      </dsp:nvSpPr>
      <dsp:spPr>
        <a:xfrm>
          <a:off x="7010176" y="342900"/>
          <a:ext cx="1587847" cy="1903095"/>
        </a:xfrm>
        <a:prstGeom prst="ellipse">
          <a:avLst/>
        </a:prstGeom>
        <a:blipFill rotWithShape="0">
          <a:blip xmlns:r="http://schemas.openxmlformats.org/officeDocument/2006/relationships" r:embed="rId5"/>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0285817-5C00-D946-9918-FACE71F74C65}">
      <dsp:nvSpPr>
        <dsp:cNvPr id="0" name=""/>
        <dsp:cNvSpPr/>
      </dsp:nvSpPr>
      <dsp:spPr>
        <a:xfrm>
          <a:off x="345948" y="4572000"/>
          <a:ext cx="7956804" cy="857250"/>
        </a:xfrm>
        <a:prstGeom prst="leftRightArrow">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EF07B8-7751-6647-8DE8-BC8384580AAD}">
      <dsp:nvSpPr>
        <dsp:cNvPr id="0" name=""/>
        <dsp:cNvSpPr/>
      </dsp:nvSpPr>
      <dsp:spPr>
        <a:xfrm>
          <a:off x="4741614" y="2884394"/>
          <a:ext cx="3183185" cy="201917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See MED as just business not spiritual</a:t>
          </a:r>
        </a:p>
        <a:p>
          <a:pPr marL="171450" lvl="1" indent="-171450" algn="l" defTabSz="711200">
            <a:lnSpc>
              <a:spcPct val="90000"/>
            </a:lnSpc>
            <a:spcBef>
              <a:spcPct val="0"/>
            </a:spcBef>
            <a:spcAft>
              <a:spcPct val="15000"/>
            </a:spcAft>
            <a:buChar char="•"/>
          </a:pPr>
          <a:r>
            <a:rPr lang="en-US" sz="1600" kern="1200" dirty="0"/>
            <a:t>MED sees church as not business-like</a:t>
          </a:r>
        </a:p>
      </dsp:txBody>
      <dsp:txXfrm>
        <a:off x="5740925" y="3433543"/>
        <a:ext cx="2139519" cy="1425671"/>
      </dsp:txXfrm>
    </dsp:sp>
    <dsp:sp modelId="{F3255D86-65F5-1046-BF3E-F26628308930}">
      <dsp:nvSpPr>
        <dsp:cNvPr id="0" name=""/>
        <dsp:cNvSpPr/>
      </dsp:nvSpPr>
      <dsp:spPr>
        <a:xfrm>
          <a:off x="534268" y="3077305"/>
          <a:ext cx="2885260" cy="172788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Commitment to holism</a:t>
          </a:r>
        </a:p>
        <a:p>
          <a:pPr marL="171450" lvl="1" indent="-171450" algn="l" defTabSz="711200">
            <a:lnSpc>
              <a:spcPct val="90000"/>
            </a:lnSpc>
            <a:spcBef>
              <a:spcPct val="0"/>
            </a:spcBef>
            <a:spcAft>
              <a:spcPct val="15000"/>
            </a:spcAft>
            <a:buChar char="•"/>
          </a:pPr>
          <a:r>
            <a:rPr lang="en-US" sz="1600" kern="1200" dirty="0"/>
            <a:t>And to business success</a:t>
          </a:r>
        </a:p>
      </dsp:txBody>
      <dsp:txXfrm>
        <a:off x="572224" y="3547233"/>
        <a:ext cx="1943770" cy="1220004"/>
      </dsp:txXfrm>
    </dsp:sp>
    <dsp:sp modelId="{70D0552C-9073-6F46-9AA0-D16ECBD42DED}">
      <dsp:nvSpPr>
        <dsp:cNvPr id="0" name=""/>
        <dsp:cNvSpPr/>
      </dsp:nvSpPr>
      <dsp:spPr>
        <a:xfrm>
          <a:off x="5118436" y="-58542"/>
          <a:ext cx="2806363" cy="167354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Need to see how MED fits with expansion of Kingdom</a:t>
          </a:r>
        </a:p>
        <a:p>
          <a:pPr marL="171450" lvl="1" indent="-171450" algn="l" defTabSz="711200">
            <a:lnSpc>
              <a:spcPct val="90000"/>
            </a:lnSpc>
            <a:spcBef>
              <a:spcPct val="0"/>
            </a:spcBef>
            <a:spcAft>
              <a:spcPct val="15000"/>
            </a:spcAft>
            <a:buChar char="•"/>
          </a:pPr>
          <a:r>
            <a:rPr lang="en-US" sz="1600" kern="1200" dirty="0"/>
            <a:t>Often a narrow definition of evangelism</a:t>
          </a:r>
        </a:p>
      </dsp:txBody>
      <dsp:txXfrm>
        <a:off x="5997107" y="-21780"/>
        <a:ext cx="1890930" cy="1181637"/>
      </dsp:txXfrm>
    </dsp:sp>
    <dsp:sp modelId="{688023CC-D69C-C742-9F63-4767ABC5A250}">
      <dsp:nvSpPr>
        <dsp:cNvPr id="0" name=""/>
        <dsp:cNvSpPr/>
      </dsp:nvSpPr>
      <dsp:spPr>
        <a:xfrm>
          <a:off x="805628" y="-42017"/>
          <a:ext cx="2342540" cy="151743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No evangelism</a:t>
          </a:r>
        </a:p>
        <a:p>
          <a:pPr marL="171450" lvl="1" indent="-171450" algn="l" defTabSz="711200">
            <a:lnSpc>
              <a:spcPct val="90000"/>
            </a:lnSpc>
            <a:spcBef>
              <a:spcPct val="0"/>
            </a:spcBef>
            <a:spcAft>
              <a:spcPct val="15000"/>
            </a:spcAft>
            <a:buChar char="•"/>
          </a:pPr>
          <a:r>
            <a:rPr lang="en-US" sz="1600" kern="1200" dirty="0"/>
            <a:t>No discipleship</a:t>
          </a:r>
        </a:p>
        <a:p>
          <a:pPr marL="171450" lvl="1" indent="-171450" algn="l" defTabSz="711200">
            <a:lnSpc>
              <a:spcPct val="90000"/>
            </a:lnSpc>
            <a:spcBef>
              <a:spcPct val="0"/>
            </a:spcBef>
            <a:spcAft>
              <a:spcPct val="15000"/>
            </a:spcAft>
            <a:buChar char="•"/>
          </a:pPr>
          <a:r>
            <a:rPr lang="en-US" sz="1600" kern="1200" dirty="0"/>
            <a:t>Narrow goals</a:t>
          </a:r>
        </a:p>
      </dsp:txBody>
      <dsp:txXfrm>
        <a:off x="838961" y="-8684"/>
        <a:ext cx="1573112" cy="1071410"/>
      </dsp:txXfrm>
    </dsp:sp>
    <dsp:sp modelId="{094FE30A-F1A5-CF44-8D5D-6D41FED78BB7}">
      <dsp:nvSpPr>
        <dsp:cNvPr id="0" name=""/>
        <dsp:cNvSpPr/>
      </dsp:nvSpPr>
      <dsp:spPr>
        <a:xfrm>
          <a:off x="1861700" y="314681"/>
          <a:ext cx="2053279" cy="2053279"/>
        </a:xfrm>
        <a:prstGeom prst="pieWedg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Secular Donors</a:t>
          </a:r>
        </a:p>
      </dsp:txBody>
      <dsp:txXfrm>
        <a:off x="2463091" y="916072"/>
        <a:ext cx="1451888" cy="1451888"/>
      </dsp:txXfrm>
    </dsp:sp>
    <dsp:sp modelId="{C86EA5C3-AEC1-254C-B8EC-1941215B77C5}">
      <dsp:nvSpPr>
        <dsp:cNvPr id="0" name=""/>
        <dsp:cNvSpPr/>
      </dsp:nvSpPr>
      <dsp:spPr>
        <a:xfrm rot="5400000">
          <a:off x="4009819" y="314681"/>
          <a:ext cx="2053279" cy="2053279"/>
        </a:xfrm>
        <a:prstGeom prst="pieWedg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Missions</a:t>
          </a:r>
        </a:p>
      </dsp:txBody>
      <dsp:txXfrm rot="-5400000">
        <a:off x="4009819" y="916072"/>
        <a:ext cx="1451888" cy="1451888"/>
      </dsp:txXfrm>
    </dsp:sp>
    <dsp:sp modelId="{17A0F493-FF7B-4B4A-95DA-769196026737}">
      <dsp:nvSpPr>
        <dsp:cNvPr id="0" name=""/>
        <dsp:cNvSpPr/>
      </dsp:nvSpPr>
      <dsp:spPr>
        <a:xfrm rot="10800000">
          <a:off x="4009819" y="2462801"/>
          <a:ext cx="2053279" cy="2053279"/>
        </a:xfrm>
        <a:prstGeom prst="pieWedg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Churches</a:t>
          </a:r>
        </a:p>
      </dsp:txBody>
      <dsp:txXfrm rot="10800000">
        <a:off x="4009819" y="2462801"/>
        <a:ext cx="1451888" cy="1451888"/>
      </dsp:txXfrm>
    </dsp:sp>
    <dsp:sp modelId="{A209EFBC-F5AA-3845-93E0-EF48FF0A53C3}">
      <dsp:nvSpPr>
        <dsp:cNvPr id="0" name=""/>
        <dsp:cNvSpPr/>
      </dsp:nvSpPr>
      <dsp:spPr>
        <a:xfrm rot="16200000">
          <a:off x="1861700" y="2462801"/>
          <a:ext cx="2053279" cy="2053279"/>
        </a:xfrm>
        <a:prstGeom prst="pieWedg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Christian Donors</a:t>
          </a:r>
        </a:p>
      </dsp:txBody>
      <dsp:txXfrm rot="5400000">
        <a:off x="2463091" y="2462801"/>
        <a:ext cx="1451888" cy="1451888"/>
      </dsp:txXfrm>
    </dsp:sp>
    <dsp:sp modelId="{3650C855-BC21-C744-A274-C68318F9DEDA}">
      <dsp:nvSpPr>
        <dsp:cNvPr id="0" name=""/>
        <dsp:cNvSpPr/>
      </dsp:nvSpPr>
      <dsp:spPr>
        <a:xfrm>
          <a:off x="3607936" y="1988602"/>
          <a:ext cx="708926" cy="616458"/>
        </a:xfrm>
        <a:prstGeom prst="circularArrow">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3FA678CC-6F15-A646-9932-714ED6EDA9C8}">
      <dsp:nvSpPr>
        <dsp:cNvPr id="0" name=""/>
        <dsp:cNvSpPr/>
      </dsp:nvSpPr>
      <dsp:spPr>
        <a:xfrm rot="10800000">
          <a:off x="3607936" y="2225702"/>
          <a:ext cx="708926" cy="616458"/>
        </a:xfrm>
        <a:prstGeom prst="circularArrow">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1AEB7D-CC07-804D-ABF2-8D0396779FE1}" type="datetimeFigureOut">
              <a:rPr lang="en-US" smtClean="0"/>
              <a:t>10/13/20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169F89-12C1-1D4A-8F5D-AE850A2E0212}" type="slidenum">
              <a:rPr lang="en-US" smtClean="0"/>
              <a:t>‹#›</a:t>
            </a:fld>
            <a:endParaRPr lang="en-US"/>
          </a:p>
        </p:txBody>
      </p:sp>
    </p:spTree>
    <p:extLst>
      <p:ext uri="{BB962C8B-B14F-4D97-AF65-F5344CB8AC3E}">
        <p14:creationId xmlns:p14="http://schemas.microsoft.com/office/powerpoint/2010/main" val="3155088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US" sz="1200" kern="1200" dirty="0">
                <a:solidFill>
                  <a:schemeClr val="tx1"/>
                </a:solidFill>
                <a:effectLst/>
                <a:latin typeface="+mn-lt"/>
                <a:ea typeface="+mn-ea"/>
                <a:cs typeface="+mn-cs"/>
              </a:rPr>
              <a:t>Microfinance goes “mainstream” with Muhammad </a:t>
            </a:r>
            <a:r>
              <a:rPr lang="en-US" sz="1200" kern="1200" dirty="0" err="1">
                <a:solidFill>
                  <a:schemeClr val="tx1"/>
                </a:solidFill>
                <a:effectLst/>
                <a:latin typeface="+mn-lt"/>
                <a:ea typeface="+mn-ea"/>
                <a:cs typeface="+mn-cs"/>
              </a:rPr>
              <a:t>Yunus</a:t>
            </a:r>
            <a:r>
              <a:rPr lang="en-US" sz="1200" kern="1200" dirty="0">
                <a:solidFill>
                  <a:schemeClr val="tx1"/>
                </a:solidFill>
                <a:effectLst/>
                <a:latin typeface="+mn-lt"/>
                <a:ea typeface="+mn-ea"/>
                <a:cs typeface="+mn-cs"/>
              </a:rPr>
              <a:t>’ win of the Nobel Peace Prize in 2006 for his work in Bangladesh – changed common thinking on loaning to the poor, that they would not repay</a:t>
            </a:r>
          </a:p>
          <a:p>
            <a:pPr marL="171450" lvl="0" indent="-171450">
              <a:buFont typeface="Arial" pitchFamily="34" charset="0"/>
              <a:buChar char="•"/>
            </a:pPr>
            <a:r>
              <a:rPr lang="en-US" sz="1200" kern="1200" dirty="0">
                <a:solidFill>
                  <a:schemeClr val="tx1"/>
                </a:solidFill>
                <a:effectLst/>
                <a:latin typeface="+mn-lt"/>
                <a:ea typeface="+mn-ea"/>
                <a:cs typeface="+mn-cs"/>
              </a:rPr>
              <a:t>Definition: “Providing financial services, such as small loans, to poor people so they can increase their income and decrease their vulnerability to unforeseen circumstances.”</a:t>
            </a:r>
          </a:p>
          <a:p>
            <a:pPr marL="171450" lvl="0" indent="-171450">
              <a:buFont typeface="Arial" pitchFamily="34" charset="0"/>
              <a:buChar char="•"/>
            </a:pPr>
            <a:r>
              <a:rPr lang="en-US" sz="1200" kern="1200" dirty="0">
                <a:solidFill>
                  <a:schemeClr val="tx1"/>
                </a:solidFill>
                <a:effectLst/>
                <a:latin typeface="+mn-lt"/>
                <a:ea typeface="+mn-ea"/>
                <a:cs typeface="+mn-cs"/>
              </a:rPr>
              <a:t>Most poor in developing countries make living through small businesses based on cash: always “clinging to the edge of a cliff” with finances</a:t>
            </a:r>
          </a:p>
          <a:p>
            <a:pPr marL="171450" lvl="0" indent="-171450">
              <a:buFont typeface="Arial" pitchFamily="34" charset="0"/>
              <a:buChar char="•"/>
            </a:pPr>
            <a:r>
              <a:rPr lang="en-US" sz="1200" kern="1200" dirty="0">
                <a:solidFill>
                  <a:schemeClr val="tx1"/>
                </a:solidFill>
                <a:effectLst/>
                <a:latin typeface="+mn-lt"/>
                <a:ea typeface="+mn-ea"/>
                <a:cs typeface="+mn-cs"/>
              </a:rPr>
              <a:t>With a small loan, they can buy in bulk, travel less frequently, stock more goods, offer additional services, buy equipment, reduce labor costs and increase output - permanently improving their conditions</a:t>
            </a:r>
          </a:p>
        </p:txBody>
      </p:sp>
      <p:sp>
        <p:nvSpPr>
          <p:cNvPr id="4" name="Slide Number Placeholder 3"/>
          <p:cNvSpPr>
            <a:spLocks noGrp="1"/>
          </p:cNvSpPr>
          <p:nvPr>
            <p:ph type="sldNum" sz="quarter" idx="10"/>
          </p:nvPr>
        </p:nvSpPr>
        <p:spPr/>
        <p:txBody>
          <a:bodyPr/>
          <a:lstStyle/>
          <a:p>
            <a:fld id="{91B34B91-A653-4F35-AAD7-1709F4E53AD2}" type="slidenum">
              <a:rPr lang="en-US" smtClean="0"/>
              <a:pPr/>
              <a:t>5</a:t>
            </a:fld>
            <a:endParaRPr lang="en-US"/>
          </a:p>
        </p:txBody>
      </p:sp>
    </p:spTree>
    <p:extLst>
      <p:ext uri="{BB962C8B-B14F-4D97-AF65-F5344CB8AC3E}">
        <p14:creationId xmlns:p14="http://schemas.microsoft.com/office/powerpoint/2010/main" val="2887225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US" sz="1200" kern="1200" dirty="0">
                <a:solidFill>
                  <a:schemeClr val="tx1"/>
                </a:solidFill>
                <a:effectLst/>
                <a:latin typeface="+mn-lt"/>
                <a:ea typeface="+mn-ea"/>
                <a:cs typeface="+mn-cs"/>
              </a:rPr>
              <a:t>MFI’s (Microfinance Institutions) provide capital from donors or commercial lenders (non or for profit). </a:t>
            </a:r>
          </a:p>
          <a:p>
            <a:pPr marL="171450" lvl="0" indent="-171450">
              <a:buFont typeface="Arial" pitchFamily="34" charset="0"/>
              <a:buChar char="•"/>
            </a:pPr>
            <a:r>
              <a:rPr lang="en-US" sz="1200" kern="1200" dirty="0">
                <a:solidFill>
                  <a:schemeClr val="tx1"/>
                </a:solidFill>
                <a:effectLst/>
                <a:latin typeface="+mn-lt"/>
                <a:ea typeface="+mn-ea"/>
                <a:cs typeface="+mn-cs"/>
              </a:rPr>
              <a:t>Unlike banks, loan officers travel by foot or bike into the communities. </a:t>
            </a:r>
          </a:p>
          <a:p>
            <a:pPr marL="171450" lvl="0" indent="-171450">
              <a:buFont typeface="Arial" pitchFamily="34" charset="0"/>
              <a:buChar char="•"/>
            </a:pPr>
            <a:r>
              <a:rPr lang="en-US" sz="1200" kern="1200" dirty="0">
                <a:solidFill>
                  <a:schemeClr val="tx1"/>
                </a:solidFill>
                <a:effectLst/>
                <a:latin typeface="+mn-lt"/>
                <a:ea typeface="+mn-ea"/>
                <a:cs typeface="+mn-cs"/>
              </a:rPr>
              <a:t>Size: vary depending on county; generally ¼ to 1/3 of the country’s annual income</a:t>
            </a:r>
          </a:p>
          <a:p>
            <a:pPr marL="171450" lvl="0" indent="-171450">
              <a:buFont typeface="Arial" pitchFamily="34" charset="0"/>
              <a:buChar char="•"/>
            </a:pPr>
            <a:r>
              <a:rPr lang="en-US" sz="1200" kern="1200" dirty="0">
                <a:solidFill>
                  <a:schemeClr val="tx1"/>
                </a:solidFill>
                <a:effectLst/>
                <a:latin typeface="+mn-lt"/>
                <a:ea typeface="+mn-ea"/>
                <a:cs typeface="+mn-cs"/>
              </a:rPr>
              <a:t>Terms: typically 6 months, payments made weekly</a:t>
            </a:r>
          </a:p>
          <a:p>
            <a:pPr marL="171450" lvl="0" indent="-171450">
              <a:buFont typeface="Arial" pitchFamily="34" charset="0"/>
              <a:buChar char="•"/>
            </a:pPr>
            <a:r>
              <a:rPr lang="en-US" sz="1200" kern="1200" dirty="0">
                <a:solidFill>
                  <a:schemeClr val="tx1"/>
                </a:solidFill>
                <a:effectLst/>
                <a:latin typeface="+mn-lt"/>
                <a:ea typeface="+mn-ea"/>
                <a:cs typeface="+mn-cs"/>
              </a:rPr>
              <a:t>Fund recycled to other borrowers, maximizing impact of money</a:t>
            </a:r>
          </a:p>
          <a:p>
            <a:pPr marL="171450" lvl="0" indent="-171450">
              <a:buFont typeface="Arial" pitchFamily="34" charset="0"/>
              <a:buChar char="•"/>
            </a:pPr>
            <a:r>
              <a:rPr lang="en-US" sz="1200" kern="1200" dirty="0">
                <a:solidFill>
                  <a:schemeClr val="tx1"/>
                </a:solidFill>
                <a:effectLst/>
                <a:latin typeface="+mn-lt"/>
                <a:ea typeface="+mn-ea"/>
                <a:cs typeface="+mn-cs"/>
              </a:rPr>
              <a:t>Repayment: well-run MFI’s see 95-98% repayment; poor people lack physical collateral, but small groups ensure “social guarantee” (other members of group have to make up for it, known in the community) and incentive to get larger loans</a:t>
            </a:r>
          </a:p>
          <a:p>
            <a:endParaRPr lang="en-US" dirty="0"/>
          </a:p>
        </p:txBody>
      </p:sp>
      <p:sp>
        <p:nvSpPr>
          <p:cNvPr id="4" name="Slide Number Placeholder 3"/>
          <p:cNvSpPr>
            <a:spLocks noGrp="1"/>
          </p:cNvSpPr>
          <p:nvPr>
            <p:ph type="sldNum" sz="quarter" idx="10"/>
          </p:nvPr>
        </p:nvSpPr>
        <p:spPr/>
        <p:txBody>
          <a:bodyPr/>
          <a:lstStyle/>
          <a:p>
            <a:fld id="{91B34B91-A653-4F35-AAD7-1709F4E53AD2}" type="slidenum">
              <a:rPr lang="en-US" smtClean="0"/>
              <a:pPr/>
              <a:t>6</a:t>
            </a:fld>
            <a:endParaRPr lang="en-US"/>
          </a:p>
        </p:txBody>
      </p:sp>
    </p:spTree>
    <p:extLst>
      <p:ext uri="{BB962C8B-B14F-4D97-AF65-F5344CB8AC3E}">
        <p14:creationId xmlns:p14="http://schemas.microsoft.com/office/powerpoint/2010/main" val="1373335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US" sz="1200" kern="1200" dirty="0">
                <a:solidFill>
                  <a:schemeClr val="tx1"/>
                </a:solidFill>
                <a:effectLst/>
                <a:latin typeface="+mn-lt"/>
                <a:ea typeface="+mn-ea"/>
                <a:cs typeface="+mn-cs"/>
              </a:rPr>
              <a:t>Approximately 80% of microloans made worldwide are to women: they are seen as more likely to have a small business, to repay due to commitment to the family, less likely to be involved in drinking or other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income-negative activities; believe</a:t>
            </a:r>
            <a:r>
              <a:rPr lang="en-US" sz="1200" kern="1200" baseline="0" dirty="0">
                <a:solidFill>
                  <a:schemeClr val="tx1"/>
                </a:solidFill>
                <a:effectLst/>
                <a:latin typeface="+mn-lt"/>
                <a:ea typeface="+mn-ea"/>
                <a:cs typeface="+mn-cs"/>
              </a:rPr>
              <a:t> it is more likely to impact whole family</a:t>
            </a:r>
            <a:endParaRPr lang="en-US" sz="1200" kern="1200" dirty="0">
              <a:solidFill>
                <a:schemeClr val="tx1"/>
              </a:solidFill>
              <a:effectLst/>
              <a:latin typeface="+mn-lt"/>
              <a:ea typeface="+mn-ea"/>
              <a:cs typeface="+mn-cs"/>
            </a:endParaRPr>
          </a:p>
          <a:p>
            <a:pPr marL="171450" lvl="0" indent="-171450">
              <a:buFont typeface="Arial" pitchFamily="34" charset="0"/>
              <a:buChar char="•"/>
            </a:pPr>
            <a:r>
              <a:rPr lang="en-US" sz="1200" kern="1200" dirty="0">
                <a:solidFill>
                  <a:schemeClr val="tx1"/>
                </a:solidFill>
                <a:effectLst/>
                <a:latin typeface="+mn-lt"/>
                <a:ea typeface="+mn-ea"/>
                <a:cs typeface="+mn-cs"/>
              </a:rPr>
              <a:t>Training in the responsible use of credit and borrowing for purpose of increasing income (not paying off other debt or for consumer goods)</a:t>
            </a:r>
          </a:p>
          <a:p>
            <a:endParaRPr lang="en-US" dirty="0"/>
          </a:p>
        </p:txBody>
      </p:sp>
      <p:sp>
        <p:nvSpPr>
          <p:cNvPr id="4" name="Slide Number Placeholder 3"/>
          <p:cNvSpPr>
            <a:spLocks noGrp="1"/>
          </p:cNvSpPr>
          <p:nvPr>
            <p:ph type="sldNum" sz="quarter" idx="10"/>
          </p:nvPr>
        </p:nvSpPr>
        <p:spPr/>
        <p:txBody>
          <a:bodyPr/>
          <a:lstStyle/>
          <a:p>
            <a:fld id="{91B34B91-A653-4F35-AAD7-1709F4E53AD2}" type="slidenum">
              <a:rPr lang="en-US" smtClean="0"/>
              <a:pPr/>
              <a:t>7</a:t>
            </a:fld>
            <a:endParaRPr lang="en-US"/>
          </a:p>
        </p:txBody>
      </p:sp>
    </p:spTree>
    <p:extLst>
      <p:ext uri="{BB962C8B-B14F-4D97-AF65-F5344CB8AC3E}">
        <p14:creationId xmlns:p14="http://schemas.microsoft.com/office/powerpoint/2010/main" val="1313169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US" sz="1200" kern="1200" dirty="0">
                <a:solidFill>
                  <a:schemeClr val="tx1"/>
                </a:solidFill>
                <a:effectLst/>
                <a:latin typeface="+mn-lt"/>
                <a:ea typeface="+mn-ea"/>
                <a:cs typeface="+mn-cs"/>
              </a:rPr>
              <a:t>Average annual rate: between 30 and 50% with fees included (think</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10 to 25 plus inflation)</a:t>
            </a:r>
          </a:p>
          <a:p>
            <a:pPr marL="171450" lvl="0" indent="-171450">
              <a:buFont typeface="Arial" pitchFamily="34" charset="0"/>
              <a:buChar char="•"/>
            </a:pPr>
            <a:r>
              <a:rPr lang="en-US" sz="1200" kern="1200" dirty="0">
                <a:solidFill>
                  <a:schemeClr val="tx1"/>
                </a:solidFill>
                <a:effectLst/>
                <a:latin typeface="+mn-lt"/>
                <a:ea typeface="+mn-ea"/>
                <a:cs typeface="+mn-cs"/>
              </a:rPr>
              <a:t>Primary criticism of microfinance, seems high to many people but:</a:t>
            </a:r>
          </a:p>
          <a:p>
            <a:pPr marL="171450" lvl="0" indent="-171450">
              <a:buFont typeface="Arial" pitchFamily="34" charset="0"/>
              <a:buChar char="•"/>
            </a:pPr>
            <a:r>
              <a:rPr lang="en-US" sz="1200" kern="1200" dirty="0">
                <a:solidFill>
                  <a:schemeClr val="tx1"/>
                </a:solidFill>
                <a:effectLst/>
                <a:latin typeface="+mn-lt"/>
                <a:ea typeface="+mn-ea"/>
                <a:cs typeface="+mn-cs"/>
              </a:rPr>
              <a:t>Reasons: MFI’s need to be self-sufficient; inflation must be accounted for; most MFI’s include training or health/emergency is built into the loan</a:t>
            </a:r>
          </a:p>
          <a:p>
            <a:endParaRPr lang="en-US" dirty="0"/>
          </a:p>
        </p:txBody>
      </p:sp>
      <p:sp>
        <p:nvSpPr>
          <p:cNvPr id="4" name="Slide Number Placeholder 3"/>
          <p:cNvSpPr>
            <a:spLocks noGrp="1"/>
          </p:cNvSpPr>
          <p:nvPr>
            <p:ph type="sldNum" sz="quarter" idx="10"/>
          </p:nvPr>
        </p:nvSpPr>
        <p:spPr/>
        <p:txBody>
          <a:bodyPr/>
          <a:lstStyle/>
          <a:p>
            <a:fld id="{91B34B91-A653-4F35-AAD7-1709F4E53AD2}" type="slidenum">
              <a:rPr lang="en-US" smtClean="0"/>
              <a:pPr/>
              <a:t>8</a:t>
            </a:fld>
            <a:endParaRPr lang="en-US"/>
          </a:p>
        </p:txBody>
      </p:sp>
    </p:spTree>
    <p:extLst>
      <p:ext uri="{BB962C8B-B14F-4D97-AF65-F5344CB8AC3E}">
        <p14:creationId xmlns:p14="http://schemas.microsoft.com/office/powerpoint/2010/main" val="1390545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US" sz="1200" kern="1200" dirty="0">
                <a:solidFill>
                  <a:schemeClr val="tx1"/>
                </a:solidFill>
                <a:effectLst/>
                <a:latin typeface="+mn-lt"/>
                <a:ea typeface="+mn-ea"/>
                <a:cs typeface="+mn-cs"/>
              </a:rPr>
              <a:t>Donors: Can be difficult to secure long-term donors and expenses may go toward securing them</a:t>
            </a:r>
          </a:p>
          <a:p>
            <a:pPr marL="171450" lvl="0" indent="-171450">
              <a:buFont typeface="Arial" pitchFamily="34" charset="0"/>
              <a:buChar char="•"/>
            </a:pPr>
            <a:r>
              <a:rPr lang="en-US" sz="1200" kern="1200" dirty="0">
                <a:solidFill>
                  <a:schemeClr val="tx1"/>
                </a:solidFill>
                <a:effectLst/>
                <a:latin typeface="+mn-lt"/>
                <a:ea typeface="+mn-ea"/>
                <a:cs typeface="+mn-cs"/>
              </a:rPr>
              <a:t>Profits: can make a profit, though sometimes at expense of higher interest rates or reduced services</a:t>
            </a:r>
          </a:p>
          <a:p>
            <a:pPr marL="171450" lvl="0" indent="-171450">
              <a:buFont typeface="Arial" pitchFamily="34" charset="0"/>
              <a:buChar char="•"/>
            </a:pPr>
            <a:r>
              <a:rPr lang="en-US" sz="1200" kern="1200" dirty="0">
                <a:solidFill>
                  <a:schemeClr val="tx1"/>
                </a:solidFill>
                <a:effectLst/>
                <a:latin typeface="+mn-lt"/>
                <a:ea typeface="+mn-ea"/>
                <a:cs typeface="+mn-cs"/>
              </a:rPr>
              <a:t>Commercial services: MFI’s can borrow money from outside sources (i.e. banks) to increase loan portfolio. Easier to access than donor money but can mean higher interest or decreased services.</a:t>
            </a:r>
          </a:p>
          <a:p>
            <a:endParaRPr lang="en-US" dirty="0"/>
          </a:p>
        </p:txBody>
      </p:sp>
      <p:sp>
        <p:nvSpPr>
          <p:cNvPr id="4" name="Slide Number Placeholder 3"/>
          <p:cNvSpPr>
            <a:spLocks noGrp="1"/>
          </p:cNvSpPr>
          <p:nvPr>
            <p:ph type="sldNum" sz="quarter" idx="10"/>
          </p:nvPr>
        </p:nvSpPr>
        <p:spPr/>
        <p:txBody>
          <a:bodyPr/>
          <a:lstStyle/>
          <a:p>
            <a:fld id="{91B34B91-A653-4F35-AAD7-1709F4E53AD2}" type="slidenum">
              <a:rPr lang="en-US" smtClean="0"/>
              <a:pPr/>
              <a:t>9</a:t>
            </a:fld>
            <a:endParaRPr lang="en-US"/>
          </a:p>
        </p:txBody>
      </p:sp>
    </p:spTree>
    <p:extLst>
      <p:ext uri="{BB962C8B-B14F-4D97-AF65-F5344CB8AC3E}">
        <p14:creationId xmlns:p14="http://schemas.microsoft.com/office/powerpoint/2010/main" val="1065990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effectLst/>
                <a:latin typeface="+mn-lt"/>
                <a:ea typeface="+mn-ea"/>
                <a:cs typeface="+mn-cs"/>
              </a:rPr>
              <a:t>MFI’s can be replicated and scaled relatively simply in a</a:t>
            </a:r>
            <a:r>
              <a:rPr lang="en-US" sz="1200" kern="1200" baseline="0" dirty="0">
                <a:solidFill>
                  <a:schemeClr val="tx1"/>
                </a:solidFill>
                <a:effectLst/>
                <a:latin typeface="+mn-lt"/>
                <a:ea typeface="+mn-ea"/>
                <a:cs typeface="+mn-cs"/>
              </a:rPr>
              <a:t> diversity of countries and settings</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a:solidFill>
                  <a:schemeClr val="tx1"/>
                </a:solidFill>
                <a:effectLst/>
                <a:latin typeface="+mn-lt"/>
                <a:ea typeface="+mn-ea"/>
                <a:cs typeface="+mn-cs"/>
              </a:rPr>
              <a:t>As an MFI i</a:t>
            </a:r>
            <a:r>
              <a:rPr lang="en-US" sz="1200" kern="1200" dirty="0">
                <a:solidFill>
                  <a:schemeClr val="tx1"/>
                </a:solidFill>
                <a:effectLst/>
                <a:latin typeface="+mn-lt"/>
                <a:ea typeface="+mn-ea"/>
                <a:cs typeface="+mn-cs"/>
              </a:rPr>
              <a:t>ncreases in size,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overhead costs are reduce</a:t>
            </a:r>
          </a:p>
          <a:p>
            <a:pPr marL="171450" lvl="0" indent="-171450">
              <a:buFont typeface="Arial" pitchFamily="34" charset="0"/>
              <a:buChar char="•"/>
            </a:pPr>
            <a:r>
              <a:rPr lang="en-US" sz="1200" kern="1200" dirty="0">
                <a:solidFill>
                  <a:schemeClr val="tx1"/>
                </a:solidFill>
                <a:effectLst/>
                <a:latin typeface="+mn-lt"/>
                <a:ea typeface="+mn-ea"/>
                <a:cs typeface="+mn-cs"/>
              </a:rPr>
              <a:t>Research emerging suggests that it does (examples across the world)</a:t>
            </a:r>
          </a:p>
          <a:p>
            <a:pPr marL="171450" lvl="0" indent="-171450">
              <a:buFont typeface="Arial" pitchFamily="34" charset="0"/>
              <a:buChar char="•"/>
            </a:pPr>
            <a:r>
              <a:rPr lang="en-US" sz="1200" kern="1200" dirty="0">
                <a:solidFill>
                  <a:schemeClr val="tx1"/>
                </a:solidFill>
                <a:effectLst/>
                <a:latin typeface="+mn-lt"/>
                <a:ea typeface="+mn-ea"/>
                <a:cs typeface="+mn-cs"/>
              </a:rPr>
              <a:t>Seeing MFI’s in action is the best way to understand their impact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on lives and communities</a:t>
            </a:r>
          </a:p>
          <a:p>
            <a:endParaRPr lang="en-US" dirty="0"/>
          </a:p>
        </p:txBody>
      </p:sp>
      <p:sp>
        <p:nvSpPr>
          <p:cNvPr id="4" name="Slide Number Placeholder 3"/>
          <p:cNvSpPr>
            <a:spLocks noGrp="1"/>
          </p:cNvSpPr>
          <p:nvPr>
            <p:ph type="sldNum" sz="quarter" idx="10"/>
          </p:nvPr>
        </p:nvSpPr>
        <p:spPr/>
        <p:txBody>
          <a:bodyPr/>
          <a:lstStyle/>
          <a:p>
            <a:fld id="{91B34B91-A653-4F35-AAD7-1709F4E53AD2}" type="slidenum">
              <a:rPr lang="en-US" smtClean="0"/>
              <a:pPr/>
              <a:t>10</a:t>
            </a:fld>
            <a:endParaRPr lang="en-US"/>
          </a:p>
        </p:txBody>
      </p:sp>
    </p:spTree>
    <p:extLst>
      <p:ext uri="{BB962C8B-B14F-4D97-AF65-F5344CB8AC3E}">
        <p14:creationId xmlns:p14="http://schemas.microsoft.com/office/powerpoint/2010/main" val="3319644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69F89-12C1-1D4A-8F5D-AE850A2E0212}" type="slidenum">
              <a:rPr lang="en-US" smtClean="0"/>
              <a:t>29</a:t>
            </a:fld>
            <a:endParaRPr lang="en-US"/>
          </a:p>
        </p:txBody>
      </p:sp>
    </p:spTree>
    <p:extLst>
      <p:ext uri="{BB962C8B-B14F-4D97-AF65-F5344CB8AC3E}">
        <p14:creationId xmlns:p14="http://schemas.microsoft.com/office/powerpoint/2010/main" val="1902485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69F89-12C1-1D4A-8F5D-AE850A2E0212}" type="slidenum">
              <a:rPr lang="en-US" smtClean="0"/>
              <a:t>30</a:t>
            </a:fld>
            <a:endParaRPr lang="en-US"/>
          </a:p>
        </p:txBody>
      </p:sp>
    </p:spTree>
    <p:extLst>
      <p:ext uri="{BB962C8B-B14F-4D97-AF65-F5344CB8AC3E}">
        <p14:creationId xmlns:p14="http://schemas.microsoft.com/office/powerpoint/2010/main" val="1557975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169F89-12C1-1D4A-8F5D-AE850A2E0212}" type="slidenum">
              <a:rPr lang="en-US" smtClean="0"/>
              <a:t>31</a:t>
            </a:fld>
            <a:endParaRPr lang="en-US"/>
          </a:p>
        </p:txBody>
      </p:sp>
    </p:spTree>
    <p:extLst>
      <p:ext uri="{BB962C8B-B14F-4D97-AF65-F5344CB8AC3E}">
        <p14:creationId xmlns:p14="http://schemas.microsoft.com/office/powerpoint/2010/main" val="2378277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Animated Title Slide">
    <p:bg>
      <p:bgPr>
        <a:solidFill>
          <a:schemeClr val="accent6">
            <a:lumMod val="50000"/>
          </a:schemeClr>
        </a:solidFill>
        <a:effectLst/>
      </p:bgPr>
    </p:bg>
    <p:spTree>
      <p:nvGrpSpPr>
        <p:cNvPr id="1" name=""/>
        <p:cNvGrpSpPr/>
        <p:nvPr/>
      </p:nvGrpSpPr>
      <p:grpSpPr>
        <a:xfrm>
          <a:off x="0" y="0"/>
          <a:ext cx="0" cy="0"/>
          <a:chOff x="0" y="0"/>
          <a:chExt cx="0" cy="0"/>
        </a:xfrm>
      </p:grpSpPr>
      <p:pic>
        <p:nvPicPr>
          <p:cNvPr id="8" name="orange_rain_h264.mov">
            <a:hlinkClick r:id="" action="ppaction://media"/>
          </p:cNvPr>
          <p:cNvPicPr/>
          <p:nvPr>
            <a:videoFile r:link="rId2"/>
            <p:extLst>
              <p:ext uri="{DAA4B4D4-6D71-4841-9C94-3DE7FCFB9230}">
                <p14:media xmlns:p14="http://schemas.microsoft.com/office/powerpoint/2010/main" r:embed="rId1"/>
              </p:ext>
            </p:extLst>
          </p:nvPr>
        </p:nvPicPr>
        <p:blipFill>
          <a:blip r:embed="rId4"/>
          <a:stretch>
            <a:fillRect/>
          </a:stretch>
        </p:blipFill>
        <p:spPr>
          <a:xfrm>
            <a:off x="0" y="762000"/>
            <a:ext cx="9144000" cy="5143500"/>
          </a:xfrm>
          <a:prstGeom prst="rect">
            <a:avLst/>
          </a:prstGeom>
        </p:spPr>
      </p:pic>
      <p:sp>
        <p:nvSpPr>
          <p:cNvPr id="13" name="Rectangle 12"/>
          <p:cNvSpPr/>
          <p:nvPr/>
        </p:nvSpPr>
        <p:spPr>
          <a:xfrm>
            <a:off x="0" y="0"/>
            <a:ext cx="9144000"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bottom"/>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top"/>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top_swish"/>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bottom_swish"/>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04800" y="1752600"/>
            <a:ext cx="7772400" cy="1470025"/>
          </a:xfrm>
        </p:spPr>
        <p:txBody>
          <a:bodyPr anchor="b"/>
          <a:lstStyle>
            <a:lvl1pPr algn="l">
              <a:defRPr>
                <a:ln>
                  <a:solidFill>
                    <a:schemeClr val="accent3">
                      <a:lumMod val="50000"/>
                    </a:schemeClr>
                  </a:solidFill>
                </a:ln>
                <a:solidFill>
                  <a:schemeClr val="bg1"/>
                </a:solidFill>
                <a:effectLst>
                  <a:outerShdw blurRad="50800" dist="38100" dir="5400000" algn="t" rotWithShape="0">
                    <a:prstClr val="black">
                      <a:alpha val="4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304800" y="3124200"/>
            <a:ext cx="6400800" cy="1752600"/>
          </a:xfrm>
        </p:spPr>
        <p:txBody>
          <a:bodyPr>
            <a:normAutofit/>
          </a:bodyPr>
          <a:lstStyle>
            <a:lvl1pPr marL="0" indent="0" algn="l">
              <a:buNone/>
              <a:defRPr sz="2400">
                <a:solidFill>
                  <a:schemeClr val="accent3">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4F698D-45A2-2741-8BB7-16A4DEEB80BE}" type="datetimeFigureOut">
              <a:rPr lang="en-US" smtClean="0"/>
              <a:pPr/>
              <a:t>10/13/20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1E613-866C-B14B-BA45-0F1124D3279C}" type="slidenum">
              <a:rPr lang="en-US" smtClean="0"/>
              <a:pPr/>
              <a:t>‹#›</a:t>
            </a:fld>
            <a:endParaRPr lang="en-US"/>
          </a:p>
        </p:txBody>
      </p:sp>
    </p:spTree>
    <p:extLst>
      <p:ext uri="{BB962C8B-B14F-4D97-AF65-F5344CB8AC3E}">
        <p14:creationId xmlns:p14="http://schemas.microsoft.com/office/powerpoint/2010/main" val="114340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046" fill="hold"/>
                                        <p:tgtEl>
                                          <p:spTgt spid="8"/>
                                        </p:tgtEl>
                                      </p:cBhvr>
                                    </p:cmd>
                                  </p:childTnLst>
                                </p:cTn>
                              </p:par>
                              <p:par>
                                <p:cTn id="7" presetID="47"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1000"/>
                                        <p:tgtEl>
                                          <p:spTgt spid="9"/>
                                        </p:tgtEl>
                                      </p:cBhvr>
                                    </p:animEffect>
                                    <p:anim calcmode="lin" valueType="num">
                                      <p:cBhvr>
                                        <p:cTn id="10" dur="1000" fill="hold"/>
                                        <p:tgtEl>
                                          <p:spTgt spid="9"/>
                                        </p:tgtEl>
                                        <p:attrNameLst>
                                          <p:attrName>ppt_x</p:attrName>
                                        </p:attrNameLst>
                                      </p:cBhvr>
                                      <p:tavLst>
                                        <p:tav tm="0">
                                          <p:val>
                                            <p:strVal val="#ppt_x"/>
                                          </p:val>
                                        </p:tav>
                                        <p:tav tm="100000">
                                          <p:val>
                                            <p:strVal val="#ppt_x"/>
                                          </p:val>
                                        </p:tav>
                                      </p:tavLst>
                                    </p:anim>
                                    <p:anim calcmode="lin" valueType="num">
                                      <p:cBhvr>
                                        <p:cTn id="11" dur="1000" fill="hold"/>
                                        <p:tgtEl>
                                          <p:spTgt spid="9"/>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22" presetClass="entr" presetSubtype="2" fill="hold" nodeType="withEffect">
                                  <p:stCondLst>
                                    <p:cond delay="33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2500"/>
                                        <p:tgtEl>
                                          <p:spTgt spid="11"/>
                                        </p:tgtEl>
                                      </p:cBhvr>
                                    </p:animEffect>
                                  </p:childTnLst>
                                </p:cTn>
                              </p:par>
                              <p:par>
                                <p:cTn id="20" presetID="22" presetClass="entr" presetSubtype="8" fill="hold" nodeType="withEffect">
                                  <p:stCondLst>
                                    <p:cond delay="180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2000"/>
                                        <p:tgtEl>
                                          <p:spTgt spid="12"/>
                                        </p:tgtEl>
                                      </p:cBhvr>
                                    </p:animEffect>
                                  </p:childTnLst>
                                </p:cTn>
                              </p:par>
                              <p:par>
                                <p:cTn id="23" presetID="10" presetClass="exit" presetSubtype="0" fill="hold" grpId="0" nodeType="withEffect">
                                  <p:stCondLst>
                                    <p:cond delay="1100"/>
                                  </p:stCondLst>
                                  <p:childTnLst>
                                    <p:animEffect transition="out" filter="fade">
                                      <p:cBhvr>
                                        <p:cTn id="24" dur="1900"/>
                                        <p:tgtEl>
                                          <p:spTgt spid="13"/>
                                        </p:tgtEl>
                                      </p:cBhvr>
                                    </p:animEffect>
                                    <p:set>
                                      <p:cBhvr>
                                        <p:cTn id="25" dur="1" fill="hold">
                                          <p:stCondLst>
                                            <p:cond delay="1899"/>
                                          </p:stCondLst>
                                        </p:cTn>
                                        <p:tgtEl>
                                          <p:spTgt spid="13"/>
                                        </p:tgtEl>
                                        <p:attrNameLst>
                                          <p:attrName>style.visibility</p:attrName>
                                        </p:attrNameLst>
                                      </p:cBhvr>
                                      <p:to>
                                        <p:strVal val="hidden"/>
                                      </p:to>
                                    </p:set>
                                  </p:childTnLst>
                                </p:cTn>
                              </p:par>
                              <p:par>
                                <p:cTn id="26" presetID="10" presetClass="entr" presetSubtype="0" fill="hold" grpId="0" nodeType="withEffect">
                                  <p:stCondLst>
                                    <p:cond delay="280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100"/>
                                        <p:tgtEl>
                                          <p:spTgt spid="2"/>
                                        </p:tgtEl>
                                      </p:cBhvr>
                                    </p:animEffect>
                                  </p:childTnLst>
                                </p:cTn>
                              </p:par>
                              <p:par>
                                <p:cTn id="29" presetID="10" presetClass="entr" presetSubtype="0" fill="hold" grpId="0" nodeType="withEffect">
                                  <p:stCondLst>
                                    <p:cond delay="340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fade">
                                      <p:cBhvr>
                                        <p:cTn id="31"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2" repeatCount="indefinite" fill="hold" display="0">
                  <p:stCondLst>
                    <p:cond delay="indefinite"/>
                  </p:stCondLst>
                </p:cTn>
                <p:tgtEl>
                  <p:spTgt spid="8"/>
                </p:tgtEl>
              </p:cMediaNode>
            </p:video>
            <p:seq concurrent="1" nextAc="seek">
              <p:cTn id="33" restart="whenNotActive" fill="hold" evtFilter="cancelBubble" nodeType="interactiveSeq">
                <p:stCondLst>
                  <p:cond evt="onClick" delay="0">
                    <p:tgtEl>
                      <p:spTgt spid="8"/>
                    </p:tgtEl>
                  </p:cond>
                </p:stCondLst>
                <p:endSync evt="end" delay="0">
                  <p:rtn val="all"/>
                </p:endSync>
                <p:childTnLst>
                  <p:par>
                    <p:cTn id="34" fill="hold">
                      <p:stCondLst>
                        <p:cond delay="0"/>
                      </p:stCondLst>
                      <p:childTnLst>
                        <p:par>
                          <p:cTn id="35" fill="hold">
                            <p:stCondLst>
                              <p:cond delay="0"/>
                            </p:stCondLst>
                            <p:childTnLst>
                              <p:par>
                                <p:cTn id="36" presetID="2" presetClass="mediacall" presetSubtype="0" fill="hold" nodeType="clickEffect">
                                  <p:stCondLst>
                                    <p:cond delay="0"/>
                                  </p:stCondLst>
                                  <p:childTnLst>
                                    <p:cmd type="call" cmd="togglePause">
                                      <p:cBhvr>
                                        <p:cTn id="37" dur="1" fill="hold"/>
                                        <p:tgtEl>
                                          <p:spTgt spid="8"/>
                                        </p:tgtEl>
                                      </p:cBhvr>
                                    </p:cmd>
                                  </p:childTnLst>
                                </p:cTn>
                              </p:par>
                            </p:childTnLst>
                          </p:cTn>
                        </p:par>
                      </p:childTnLst>
                    </p:cTn>
                  </p:par>
                </p:childTnLst>
              </p:cTn>
              <p:nextCondLst>
                <p:cond evt="onClick" delay="0">
                  <p:tgtEl>
                    <p:spTgt spid="8"/>
                  </p:tgtEl>
                </p:cond>
              </p:nextCondLst>
            </p:seq>
          </p:childTnLst>
        </p:cTn>
      </p:par>
    </p:tnLst>
    <p:bldLst>
      <p:bldP spid="13" grpId="0" animBg="1"/>
      <p:bldP spid="2" grpId="0"/>
      <p:bldP spid="3" grpId="0" build="p">
        <p:tmplLst>
          <p:tmpl lvl="1">
            <p:tnLst>
              <p:par>
                <p:cTn presetID="10" presetClass="entr" presetSubtype="0" fill="hold" nodeType="withEffect">
                  <p:stCondLst>
                    <p:cond delay="34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0200" y="228600"/>
            <a:ext cx="3048000" cy="1162050"/>
          </a:xfrm>
        </p:spPr>
        <p:txBody>
          <a:bodyPr anchor="b">
            <a:normAutofit/>
          </a:bodyPr>
          <a:lstStyle>
            <a:lvl1pPr algn="r">
              <a:defRPr sz="2800" b="1"/>
            </a:lvl1pPr>
          </a:lstStyle>
          <a:p>
            <a:r>
              <a:rPr lang="en-US"/>
              <a:t>Click to edit Master title style</a:t>
            </a:r>
            <a:endParaRPr lang="en-US" dirty="0"/>
          </a:p>
        </p:txBody>
      </p:sp>
      <p:sp>
        <p:nvSpPr>
          <p:cNvPr id="3" name="Content Placeholder 2"/>
          <p:cNvSpPr>
            <a:spLocks noGrp="1"/>
          </p:cNvSpPr>
          <p:nvPr>
            <p:ph idx="1"/>
          </p:nvPr>
        </p:nvSpPr>
        <p:spPr>
          <a:xfrm>
            <a:off x="152400" y="304800"/>
            <a:ext cx="5111750" cy="5745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86400" y="1752600"/>
            <a:ext cx="3124200" cy="2590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4F698D-45A2-2741-8BB7-16A4DEEB80BE}" type="datetimeFigureOut">
              <a:rPr lang="en-US" smtClean="0"/>
              <a:pPr/>
              <a:t>10/13/20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01E613-866C-B14B-BA45-0F1124D3279C}" type="slidenum">
              <a:rPr lang="en-US" smtClean="0"/>
              <a:pPr/>
              <a:t>‹#›</a:t>
            </a:fld>
            <a:endParaRPr lang="en-US"/>
          </a:p>
        </p:txBody>
      </p:sp>
    </p:spTree>
    <p:extLst>
      <p:ext uri="{BB962C8B-B14F-4D97-AF65-F5344CB8AC3E}">
        <p14:creationId xmlns:p14="http://schemas.microsoft.com/office/powerpoint/2010/main" val="1735439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75312" y="2362200"/>
            <a:ext cx="3163888"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304800" y="1371600"/>
            <a:ext cx="5105400" cy="3584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5675312" y="2928938"/>
            <a:ext cx="3163888" cy="1262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4F698D-45A2-2741-8BB7-16A4DEEB80BE}" type="datetimeFigureOut">
              <a:rPr lang="en-US" smtClean="0"/>
              <a:pPr/>
              <a:t>10/13/20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01E613-866C-B14B-BA45-0F1124D3279C}" type="slidenum">
              <a:rPr lang="en-US" smtClean="0"/>
              <a:pPr/>
              <a:t>‹#›</a:t>
            </a:fld>
            <a:endParaRPr lang="en-US"/>
          </a:p>
        </p:txBody>
      </p:sp>
    </p:spTree>
    <p:extLst>
      <p:ext uri="{BB962C8B-B14F-4D97-AF65-F5344CB8AC3E}">
        <p14:creationId xmlns:p14="http://schemas.microsoft.com/office/powerpoint/2010/main" val="2231630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4F698D-45A2-2741-8BB7-16A4DEEB80BE}" type="datetimeFigureOut">
              <a:rPr lang="en-US" smtClean="0"/>
              <a:pPr/>
              <a:t>10/13/20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1E613-866C-B14B-BA45-0F1124D3279C}" type="slidenum">
              <a:rPr lang="en-US" smtClean="0"/>
              <a:pPr/>
              <a:t>‹#›</a:t>
            </a:fld>
            <a:endParaRPr lang="en-US"/>
          </a:p>
        </p:txBody>
      </p:sp>
    </p:spTree>
    <p:extLst>
      <p:ext uri="{BB962C8B-B14F-4D97-AF65-F5344CB8AC3E}">
        <p14:creationId xmlns:p14="http://schemas.microsoft.com/office/powerpoint/2010/main" val="576528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4F698D-45A2-2741-8BB7-16A4DEEB80BE}" type="datetimeFigureOut">
              <a:rPr lang="en-US" smtClean="0"/>
              <a:pPr/>
              <a:t>10/13/20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1E613-866C-B14B-BA45-0F1124D3279C}" type="slidenum">
              <a:rPr lang="en-US" smtClean="0"/>
              <a:pPr/>
              <a:t>‹#›</a:t>
            </a:fld>
            <a:endParaRPr lang="en-US"/>
          </a:p>
        </p:txBody>
      </p:sp>
    </p:spTree>
    <p:extLst>
      <p:ext uri="{BB962C8B-B14F-4D97-AF65-F5344CB8AC3E}">
        <p14:creationId xmlns:p14="http://schemas.microsoft.com/office/powerpoint/2010/main" val="3361427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BE01E613-866C-B14B-BA45-0F1124D3279C}" type="slidenum">
              <a:rPr lang="en-US" smtClean="0"/>
              <a:pPr/>
              <a:t>‹#›</a:t>
            </a:fld>
            <a:endParaRPr lang="en-US"/>
          </a:p>
        </p:txBody>
      </p:sp>
      <p:sp>
        <p:nvSpPr>
          <p:cNvPr id="9" name="Text Placeholder 8"/>
          <p:cNvSpPr>
            <a:spLocks noGrp="1"/>
          </p:cNvSpPr>
          <p:nvPr>
            <p:ph type="body" sz="quarter" idx="15"/>
          </p:nvPr>
        </p:nvSpPr>
        <p:spPr>
          <a:xfrm>
            <a:off x="2438400" y="3237600"/>
            <a:ext cx="6324600" cy="838200"/>
          </a:xfrm>
        </p:spPr>
        <p:txBody>
          <a:bodyPr>
            <a:normAutofit/>
          </a:bodyPr>
          <a:lstStyle>
            <a:lvl1pPr marL="57150" indent="0">
              <a:buFontTx/>
              <a:buNone/>
              <a:defRPr sz="1800" baseline="0"/>
            </a:lvl1pPr>
          </a:lstStyle>
          <a:p>
            <a:pPr lvl="0"/>
            <a:r>
              <a:rPr lang="en-US"/>
              <a:t>Click to edit Master text styles</a:t>
            </a:r>
          </a:p>
        </p:txBody>
      </p:sp>
      <p:sp>
        <p:nvSpPr>
          <p:cNvPr id="7" name="Title 6"/>
          <p:cNvSpPr>
            <a:spLocks noGrp="1"/>
          </p:cNvSpPr>
          <p:nvPr>
            <p:ph type="title"/>
          </p:nvPr>
        </p:nvSpPr>
        <p:spPr/>
        <p:txBody>
          <a:bodyPr/>
          <a:lstStyle>
            <a:lvl1pPr algn="l">
              <a:defRPr/>
            </a:lvl1pPr>
          </a:lstStyle>
          <a:p>
            <a:r>
              <a:rPr lang="en-US"/>
              <a:t>Click to edit Master title style</a:t>
            </a:r>
            <a:endParaRPr lang="en-US" dirty="0"/>
          </a:p>
        </p:txBody>
      </p:sp>
      <p:sp>
        <p:nvSpPr>
          <p:cNvPr id="12" name="Text Placeholder 8"/>
          <p:cNvSpPr>
            <a:spLocks noGrp="1"/>
          </p:cNvSpPr>
          <p:nvPr>
            <p:ph type="body" sz="quarter" idx="16"/>
          </p:nvPr>
        </p:nvSpPr>
        <p:spPr>
          <a:xfrm>
            <a:off x="2438400" y="1635600"/>
            <a:ext cx="6324600" cy="838200"/>
          </a:xfrm>
        </p:spPr>
        <p:txBody>
          <a:bodyPr>
            <a:normAutofit/>
          </a:bodyPr>
          <a:lstStyle>
            <a:lvl1pPr marL="57150" indent="0">
              <a:buFontTx/>
              <a:buNone/>
              <a:defRPr sz="1800" baseline="0"/>
            </a:lvl1pPr>
          </a:lstStyle>
          <a:p>
            <a:pPr lvl="0"/>
            <a:r>
              <a:rPr lang="en-US"/>
              <a:t>Click to edit Master text styles</a:t>
            </a:r>
          </a:p>
        </p:txBody>
      </p:sp>
      <p:sp>
        <p:nvSpPr>
          <p:cNvPr id="14" name="Text Placeholder 8"/>
          <p:cNvSpPr>
            <a:spLocks noGrp="1"/>
          </p:cNvSpPr>
          <p:nvPr>
            <p:ph type="body" sz="quarter" idx="17"/>
          </p:nvPr>
        </p:nvSpPr>
        <p:spPr>
          <a:xfrm>
            <a:off x="2438400" y="2436600"/>
            <a:ext cx="6324600" cy="838200"/>
          </a:xfrm>
        </p:spPr>
        <p:txBody>
          <a:bodyPr>
            <a:normAutofit/>
          </a:bodyPr>
          <a:lstStyle>
            <a:lvl1pPr marL="57150" indent="0">
              <a:buFontTx/>
              <a:buNone/>
              <a:defRPr sz="1800" baseline="0"/>
            </a:lvl1pPr>
          </a:lstStyle>
          <a:p>
            <a:pPr lvl="0"/>
            <a:r>
              <a:rPr lang="en-US"/>
              <a:t>Click to edit Master text styles</a:t>
            </a:r>
          </a:p>
        </p:txBody>
      </p:sp>
      <p:sp>
        <p:nvSpPr>
          <p:cNvPr id="15" name="Text Placeholder 8"/>
          <p:cNvSpPr>
            <a:spLocks noGrp="1"/>
          </p:cNvSpPr>
          <p:nvPr>
            <p:ph type="body" sz="quarter" idx="18"/>
          </p:nvPr>
        </p:nvSpPr>
        <p:spPr>
          <a:xfrm>
            <a:off x="2438400" y="4038600"/>
            <a:ext cx="6324600" cy="838200"/>
          </a:xfrm>
        </p:spPr>
        <p:txBody>
          <a:bodyPr>
            <a:normAutofit/>
          </a:bodyPr>
          <a:lstStyle>
            <a:lvl1pPr marL="57150" indent="0">
              <a:buFontTx/>
              <a:buNone/>
              <a:defRPr sz="1800" baseline="0"/>
            </a:lvl1pPr>
          </a:lstStyle>
          <a:p>
            <a:pPr lvl="0"/>
            <a:r>
              <a:rPr lang="en-US"/>
              <a:t>Click to edit Master text styles</a:t>
            </a:r>
          </a:p>
        </p:txBody>
      </p:sp>
      <p:sp>
        <p:nvSpPr>
          <p:cNvPr id="13" name="Text Placeholder 10"/>
          <p:cNvSpPr>
            <a:spLocks noGrp="1"/>
          </p:cNvSpPr>
          <p:nvPr>
            <p:ph type="body" sz="quarter" idx="13"/>
          </p:nvPr>
        </p:nvSpPr>
        <p:spPr>
          <a:xfrm>
            <a:off x="476250" y="1143000"/>
            <a:ext cx="7620000" cy="457200"/>
          </a:xfrm>
        </p:spPr>
        <p:txBody>
          <a:bodyPr>
            <a:normAutofit/>
          </a:bodyPr>
          <a:lstStyle>
            <a:lvl1pPr algn="l">
              <a:buFontTx/>
              <a:buNone/>
              <a:defRPr sz="2400"/>
            </a:lvl1pPr>
          </a:lstStyle>
          <a:p>
            <a:pPr lvl="0"/>
            <a:r>
              <a:rPr lang="en-US"/>
              <a:t>Click to edit Master text styles</a:t>
            </a:r>
          </a:p>
        </p:txBody>
      </p:sp>
    </p:spTree>
    <p:extLst>
      <p:ext uri="{BB962C8B-B14F-4D97-AF65-F5344CB8AC3E}">
        <p14:creationId xmlns:p14="http://schemas.microsoft.com/office/powerpoint/2010/main" val="546698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2" name="Rounded Rectangle 1"/>
          <p:cNvSpPr/>
          <p:nvPr/>
        </p:nvSpPr>
        <p:spPr>
          <a:xfrm>
            <a:off x="4953000" y="1295400"/>
            <a:ext cx="3733800" cy="3581400"/>
          </a:xfrm>
          <a:prstGeom prst="roundRect">
            <a:avLst>
              <a:gd name="adj" fmla="val 493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914400" y="1371601"/>
            <a:ext cx="3505200" cy="3428999"/>
          </a:xfrm>
        </p:spPr>
        <p:txBody>
          <a:bodyPr>
            <a:normAutofit/>
          </a:bodyPr>
          <a:lstStyle>
            <a:lvl1pPr marL="0" indent="0">
              <a:buFontTx/>
              <a:buNone/>
              <a:defRPr sz="1600" b="0">
                <a:solidFill>
                  <a:schemeClr val="bg1"/>
                </a:solidFill>
              </a:defRPr>
            </a:lvl1pPr>
            <a:lvl2pPr marL="1828800" indent="-1828800">
              <a:buFontTx/>
              <a:buNone/>
              <a:defRPr sz="1600">
                <a:solidFill>
                  <a:schemeClr val="bg1"/>
                </a:solidFill>
              </a:defRPr>
            </a:lvl2pPr>
            <a:lvl3pPr marL="1828800" indent="-1828800">
              <a:buFontTx/>
              <a:buNone/>
              <a:defRPr sz="1600">
                <a:solidFill>
                  <a:schemeClr val="bg1"/>
                </a:solidFill>
              </a:defRPr>
            </a:lvl3pPr>
            <a:lvl4pPr marL="1828800" indent="-1828800">
              <a:buFontTx/>
              <a:buNone/>
              <a:defRPr sz="1600">
                <a:solidFill>
                  <a:schemeClr val="bg1"/>
                </a:solidFill>
              </a:defRPr>
            </a:lvl4pPr>
            <a:lvl5pPr marL="1828800" indent="-1828800">
              <a:buFontTx/>
              <a:buNone/>
              <a:defRPr sz="16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29200" y="1371601"/>
            <a:ext cx="3429000" cy="3428999"/>
          </a:xfrm>
        </p:spPr>
        <p:txBody>
          <a:bodyPr>
            <a:normAutofit/>
          </a:bodyPr>
          <a:lstStyle>
            <a:lvl1pPr marL="0" indent="0" algn="l" defTabSz="914400" rtl="0" eaLnBrk="1" latinLnBrk="0" hangingPunct="1">
              <a:spcBef>
                <a:spcPct val="20000"/>
              </a:spcBef>
              <a:buFontTx/>
              <a:buNone/>
              <a:defRPr lang="en-US" sz="1600" b="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defRPr>
            </a:lvl1pPr>
            <a:lvl2pPr marL="0" indent="0" algn="l" defTabSz="914400" rtl="0" eaLnBrk="1" latinLnBrk="0" hangingPunct="1">
              <a:spcBef>
                <a:spcPct val="20000"/>
              </a:spcBef>
              <a:buFontTx/>
              <a:buNone/>
              <a:defRPr lang="en-US" sz="1600" b="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defRPr>
            </a:lvl2pPr>
            <a:lvl3pPr marL="0" indent="0" algn="l" defTabSz="914400" rtl="0" eaLnBrk="1" latinLnBrk="0" hangingPunct="1">
              <a:spcBef>
                <a:spcPct val="20000"/>
              </a:spcBef>
              <a:buFontTx/>
              <a:buNone/>
              <a:defRPr lang="en-US" sz="1600" b="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defRPr>
            </a:lvl3pPr>
            <a:lvl4pPr marL="0" indent="0" algn="l" defTabSz="914400" rtl="0" eaLnBrk="1" latinLnBrk="0" hangingPunct="1">
              <a:spcBef>
                <a:spcPct val="20000"/>
              </a:spcBef>
              <a:buFontTx/>
              <a:buNone/>
              <a:defRPr lang="en-US" sz="1600" b="0" kern="1200" dirty="0" smtClean="0">
                <a:ln w="6350">
                  <a:noFill/>
                </a:ln>
                <a:solidFill>
                  <a:schemeClr val="bg1"/>
                </a:solidFill>
                <a:effectLst>
                  <a:outerShdw blurRad="50800" dist="38100" dir="2700000" algn="tl" rotWithShape="0">
                    <a:prstClr val="black">
                      <a:alpha val="40000"/>
                    </a:prstClr>
                  </a:outerShdw>
                </a:effectLst>
                <a:latin typeface="+mn-lt"/>
                <a:ea typeface="+mn-ea"/>
                <a:cs typeface="+mn-cs"/>
              </a:defRPr>
            </a:lvl4pPr>
            <a:lvl5pPr marL="0" indent="0" algn="l" defTabSz="914400" rtl="0" eaLnBrk="1" latinLnBrk="0" hangingPunct="1">
              <a:spcBef>
                <a:spcPct val="20000"/>
              </a:spcBef>
              <a:buFontTx/>
              <a:buNone/>
              <a:defRPr lang="en-US" sz="1600" b="0" kern="1200" dirty="0">
                <a:ln w="6350">
                  <a:noFill/>
                </a:ln>
                <a:solidFill>
                  <a:schemeClr val="bg1"/>
                </a:solidFill>
                <a:effectLst>
                  <a:outerShdw blurRad="50800" dist="38100" dir="2700000" algn="tl" rotWithShape="0">
                    <a:prstClr val="black">
                      <a:alpha val="40000"/>
                    </a:prstClr>
                  </a:outerShdw>
                </a:effectLst>
                <a:latin typeface="+mn-lt"/>
                <a:ea typeface="+mn-ea"/>
                <a:cs typeface="+mn-c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4"/>
          </p:nvPr>
        </p:nvSpPr>
        <p:spPr/>
        <p:txBody>
          <a:bodyPr/>
          <a:lstStyle/>
          <a:p>
            <a:fld id="{BE01E613-866C-B14B-BA45-0F1124D3279C}" type="slidenum">
              <a:rPr lang="en-US" smtClean="0"/>
              <a:pPr/>
              <a:t>‹#›</a:t>
            </a:fld>
            <a:endParaRPr lang="en-US"/>
          </a:p>
        </p:txBody>
      </p:sp>
      <p:sp>
        <p:nvSpPr>
          <p:cNvPr id="10" name="Footer Placeholder 9"/>
          <p:cNvSpPr>
            <a:spLocks noGrp="1"/>
          </p:cNvSpPr>
          <p:nvPr>
            <p:ph type="ftr" sz="quarter" idx="15"/>
          </p:nvPr>
        </p:nvSpPr>
        <p:spPr/>
        <p:txBody>
          <a:bodyPr/>
          <a:lstStyle/>
          <a:p>
            <a:endParaRPr lang="en-US"/>
          </a:p>
        </p:txBody>
      </p:sp>
      <p:sp>
        <p:nvSpPr>
          <p:cNvPr id="12" name="Title 1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51877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BE01E613-866C-B14B-BA45-0F1124D3279C}" type="slidenum">
              <a:rPr lang="en-US" smtClean="0"/>
              <a:pPr/>
              <a:t>‹#›</a:t>
            </a:fld>
            <a:endParaRPr lang="en-US"/>
          </a:p>
        </p:txBody>
      </p:sp>
      <p:sp>
        <p:nvSpPr>
          <p:cNvPr id="9" name="Content Placeholder 2"/>
          <p:cNvSpPr>
            <a:spLocks noGrp="1"/>
          </p:cNvSpPr>
          <p:nvPr>
            <p:ph sz="half" idx="1"/>
          </p:nvPr>
        </p:nvSpPr>
        <p:spPr>
          <a:xfrm>
            <a:off x="457200" y="3048001"/>
            <a:ext cx="2743200" cy="26669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0" name="Content Placeholder 3"/>
          <p:cNvSpPr>
            <a:spLocks noGrp="1"/>
          </p:cNvSpPr>
          <p:nvPr>
            <p:ph sz="half" idx="2"/>
          </p:nvPr>
        </p:nvSpPr>
        <p:spPr>
          <a:xfrm>
            <a:off x="3238500" y="3048001"/>
            <a:ext cx="2743200" cy="26669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1" name="Content Placeholder 3"/>
          <p:cNvSpPr>
            <a:spLocks noGrp="1"/>
          </p:cNvSpPr>
          <p:nvPr>
            <p:ph sz="half" idx="14"/>
          </p:nvPr>
        </p:nvSpPr>
        <p:spPr>
          <a:xfrm>
            <a:off x="6019800" y="3048001"/>
            <a:ext cx="2743200" cy="2666999"/>
          </a:xfrm>
        </p:spPr>
        <p:txBody>
          <a:bodyPr lIns="274320" tIns="0" rIns="182880">
            <a:normAutofit/>
          </a:bodyPr>
          <a:lstStyle>
            <a:lvl1pPr>
              <a:lnSpc>
                <a:spcPts val="2000"/>
              </a:lnSpc>
              <a:defRPr lang="en-US" sz="1800" kern="1200" dirty="0" smtClean="0">
                <a:solidFill>
                  <a:schemeClr val="accent3">
                    <a:lumMod val="40000"/>
                    <a:lumOff val="60000"/>
                  </a:schemeClr>
                </a:solidFill>
                <a:latin typeface="+mn-lt"/>
                <a:ea typeface="+mn-ea"/>
                <a:cs typeface="+mn-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0" lvl="0" indent="0" algn="l" defTabSz="914400" rtl="0" eaLnBrk="1" latinLnBrk="0" hangingPunct="1">
              <a:lnSpc>
                <a:spcPts val="2000"/>
              </a:lnSpc>
              <a:spcBef>
                <a:spcPct val="20000"/>
              </a:spcBef>
              <a:buFont typeface="Arial" pitchFamily="34" charset="0"/>
              <a:buNone/>
            </a:pPr>
            <a:r>
              <a:rPr lang="en-US"/>
              <a:t>Click to edit Master text styles</a:t>
            </a:r>
          </a:p>
        </p:txBody>
      </p:sp>
      <p:sp>
        <p:nvSpPr>
          <p:cNvPr id="15" name="Content Placeholder 2"/>
          <p:cNvSpPr>
            <a:spLocks noGrp="1"/>
          </p:cNvSpPr>
          <p:nvPr>
            <p:ph sz="half" idx="15"/>
          </p:nvPr>
        </p:nvSpPr>
        <p:spPr>
          <a:xfrm>
            <a:off x="457200" y="1066801"/>
            <a:ext cx="2743200" cy="1905000"/>
          </a:xfrm>
        </p:spPr>
        <p:txBody>
          <a:bodyPr>
            <a:no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6" name="Content Placeholder 3"/>
          <p:cNvSpPr>
            <a:spLocks noGrp="1"/>
          </p:cNvSpPr>
          <p:nvPr>
            <p:ph sz="half" idx="16"/>
          </p:nvPr>
        </p:nvSpPr>
        <p:spPr>
          <a:xfrm>
            <a:off x="3276600" y="1066801"/>
            <a:ext cx="2667000" cy="1905000"/>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7" name="Content Placeholder 3"/>
          <p:cNvSpPr>
            <a:spLocks noGrp="1"/>
          </p:cNvSpPr>
          <p:nvPr>
            <p:ph sz="half" idx="17"/>
          </p:nvPr>
        </p:nvSpPr>
        <p:spPr>
          <a:xfrm>
            <a:off x="6019800" y="1066801"/>
            <a:ext cx="2743200" cy="1905000"/>
          </a:xfrm>
        </p:spPr>
        <p:txBody>
          <a:bodyPr>
            <a:normAutofit/>
          </a:bodyPr>
          <a:lstStyle>
            <a:lvl1pPr>
              <a:defRPr lang="en-US" sz="2000" kern="1200" dirty="0" smtClean="0">
                <a:solidFill>
                  <a:schemeClr val="accent3">
                    <a:lumMod val="40000"/>
                    <a:lumOff val="60000"/>
                  </a:schemeClr>
                </a:solidFill>
                <a:latin typeface="+mn-lt"/>
                <a:ea typeface="+mn-ea"/>
                <a:cs typeface="+mn-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19" name="Title 18"/>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467408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wo Picture">
    <p:spTree>
      <p:nvGrpSpPr>
        <p:cNvPr id="1" name=""/>
        <p:cNvGrpSpPr/>
        <p:nvPr/>
      </p:nvGrpSpPr>
      <p:grpSpPr>
        <a:xfrm>
          <a:off x="0" y="0"/>
          <a:ext cx="0" cy="0"/>
          <a:chOff x="0" y="0"/>
          <a:chExt cx="0" cy="0"/>
        </a:xfrm>
      </p:grpSpPr>
      <p:sp>
        <p:nvSpPr>
          <p:cNvPr id="12" name="Rounded Rectangle 11"/>
          <p:cNvSpPr/>
          <p:nvPr/>
        </p:nvSpPr>
        <p:spPr>
          <a:xfrm>
            <a:off x="4279798" y="1371600"/>
            <a:ext cx="4092677" cy="2143125"/>
          </a:xfrm>
          <a:prstGeom prst="roundRect">
            <a:avLst/>
          </a:prstGeom>
          <a:solidFill>
            <a:schemeClr val="accent1">
              <a:lumMod val="60000"/>
              <a:lumOff val="40000"/>
              <a:alpha val="53000"/>
            </a:schemeClr>
          </a:solidFill>
          <a:ln>
            <a:solidFill>
              <a:schemeClr val="bg1">
                <a:alpha val="33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685800" y="2743200"/>
            <a:ext cx="4092677" cy="2133600"/>
          </a:xfrm>
          <a:prstGeom prst="roundRect">
            <a:avLst/>
          </a:prstGeom>
          <a:solidFill>
            <a:schemeClr val="tx2">
              <a:lumMod val="75000"/>
              <a:alpha val="53000"/>
            </a:schemeClr>
          </a:solidFill>
          <a:ln>
            <a:solidFill>
              <a:schemeClr val="bg1">
                <a:alpha val="33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BE01E613-866C-B14B-BA45-0F1124D3279C}" type="slidenum">
              <a:rPr lang="en-US" smtClean="0"/>
              <a:pPr/>
              <a:t>‹#›</a:t>
            </a:fld>
            <a:endParaRPr lang="en-US"/>
          </a:p>
        </p:txBody>
      </p:sp>
      <p:sp>
        <p:nvSpPr>
          <p:cNvPr id="5" name="Content Placeholder 2"/>
          <p:cNvSpPr>
            <a:spLocks noGrp="1"/>
          </p:cNvSpPr>
          <p:nvPr>
            <p:ph sz="half" idx="1"/>
          </p:nvPr>
        </p:nvSpPr>
        <p:spPr>
          <a:xfrm>
            <a:off x="1017638" y="1143000"/>
            <a:ext cx="3429000" cy="1828800"/>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6" name="Content Placeholder 3"/>
          <p:cNvSpPr>
            <a:spLocks noGrp="1"/>
          </p:cNvSpPr>
          <p:nvPr>
            <p:ph sz="half" idx="2"/>
          </p:nvPr>
        </p:nvSpPr>
        <p:spPr>
          <a:xfrm>
            <a:off x="4572000" y="1524001"/>
            <a:ext cx="3810000" cy="2057399"/>
          </a:xfrm>
        </p:spPr>
        <p:txBody>
          <a:bodyPr>
            <a:normAutofit/>
          </a:bodyPr>
          <a:lstStyle>
            <a:lvl1pPr marL="0" indent="0" algn="l">
              <a:buFontTx/>
              <a:buNone/>
              <a:defRPr sz="1400" b="1">
                <a:solidFill>
                  <a:schemeClr val="bg1"/>
                </a:solidFill>
              </a:defRPr>
            </a:lvl1pPr>
            <a:lvl2pPr marL="0" indent="0" algn="l">
              <a:buFontTx/>
              <a:buNone/>
              <a:defRPr sz="1200">
                <a:solidFill>
                  <a:schemeClr val="bg1"/>
                </a:solidFill>
              </a:defRPr>
            </a:lvl2pPr>
            <a:lvl3pPr marL="0" indent="0" algn="l">
              <a:buFontTx/>
              <a:buNone/>
              <a:defRPr sz="1200">
                <a:solidFill>
                  <a:schemeClr val="bg1"/>
                </a:solidFill>
              </a:defRPr>
            </a:lvl3pPr>
            <a:lvl4pPr marL="0" indent="0" algn="l">
              <a:buFontTx/>
              <a:buNone/>
              <a:defRPr sz="1200">
                <a:solidFill>
                  <a:schemeClr val="bg1"/>
                </a:solidFill>
              </a:defRPr>
            </a:lvl4pPr>
            <a:lvl5pPr marL="0" indent="0" algn="l">
              <a:buFontTx/>
              <a:buNone/>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half" idx="14"/>
          </p:nvPr>
        </p:nvSpPr>
        <p:spPr>
          <a:xfrm>
            <a:off x="4778477" y="3505200"/>
            <a:ext cx="3429000" cy="1981200"/>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0" name="Content Placeholder 3"/>
          <p:cNvSpPr>
            <a:spLocks noGrp="1"/>
          </p:cNvSpPr>
          <p:nvPr>
            <p:ph sz="half" idx="15"/>
          </p:nvPr>
        </p:nvSpPr>
        <p:spPr>
          <a:xfrm>
            <a:off x="990600" y="2895600"/>
            <a:ext cx="3429000" cy="3048000"/>
          </a:xfrm>
        </p:spPr>
        <p:txBody>
          <a:bodyPr>
            <a:normAutofit/>
          </a:bodyPr>
          <a:lstStyle>
            <a:lvl1pPr marL="0" indent="0">
              <a:buFontTx/>
              <a:buNone/>
              <a:defRPr sz="1400" b="1">
                <a:solidFill>
                  <a:schemeClr val="bg1"/>
                </a:solidFill>
              </a:defRPr>
            </a:lvl1pPr>
            <a:lvl2pPr marL="0" indent="0">
              <a:buFontTx/>
              <a:buNone/>
              <a:defRPr sz="1200">
                <a:solidFill>
                  <a:schemeClr val="bg1"/>
                </a:solidFill>
              </a:defRPr>
            </a:lvl2pPr>
            <a:lvl3pPr marL="0" indent="0">
              <a:buFontTx/>
              <a:buNone/>
              <a:defRPr sz="12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91965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tatic Title Slide">
    <p:bg>
      <p:bgPr>
        <a:solidFill>
          <a:schemeClr val="accent6">
            <a:lumMod val="50000"/>
          </a:schemeClr>
        </a:solidFill>
        <a:effectLst/>
      </p:bgPr>
    </p:bg>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botto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to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top_swish"/>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bottom_swish"/>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04800" y="1752600"/>
            <a:ext cx="7772400" cy="1470025"/>
          </a:xfrm>
        </p:spPr>
        <p:txBody>
          <a:bodyPr anchor="b"/>
          <a:lstStyle>
            <a:lvl1pPr algn="l">
              <a:defRPr>
                <a:ln>
                  <a:solidFill>
                    <a:schemeClr val="accent3">
                      <a:lumMod val="50000"/>
                    </a:schemeClr>
                  </a:solidFill>
                </a:ln>
                <a:solidFill>
                  <a:schemeClr val="bg1"/>
                </a:solidFill>
                <a:effectLst>
                  <a:outerShdw blurRad="50800" dist="38100" dir="5400000" algn="t" rotWithShape="0">
                    <a:prstClr val="black">
                      <a:alpha val="4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304800" y="3124200"/>
            <a:ext cx="6400800" cy="1752600"/>
          </a:xfrm>
        </p:spPr>
        <p:txBody>
          <a:bodyPr>
            <a:normAutofit/>
          </a:bodyPr>
          <a:lstStyle>
            <a:lvl1pPr marL="0" indent="0" algn="l">
              <a:buNone/>
              <a:defRPr sz="2400">
                <a:solidFill>
                  <a:schemeClr val="accent3">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4F698D-45A2-2741-8BB7-16A4DEEB80BE}" type="datetimeFigureOut">
              <a:rPr lang="en-US" smtClean="0"/>
              <a:pPr/>
              <a:t>10/13/20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1E613-866C-B14B-BA45-0F1124D3279C}" type="slidenum">
              <a:rPr lang="en-US" smtClean="0"/>
              <a:pPr/>
              <a:t>‹#›</a:t>
            </a:fld>
            <a:endParaRPr lang="en-US"/>
          </a:p>
        </p:txBody>
      </p:sp>
    </p:spTree>
    <p:extLst>
      <p:ext uri="{BB962C8B-B14F-4D97-AF65-F5344CB8AC3E}">
        <p14:creationId xmlns:p14="http://schemas.microsoft.com/office/powerpoint/2010/main" val="584200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nimated Title and Content">
    <p:spTree>
      <p:nvGrpSpPr>
        <p:cNvPr id="1" name=""/>
        <p:cNvGrpSpPr/>
        <p:nvPr/>
      </p:nvGrpSpPr>
      <p:grpSpPr>
        <a:xfrm>
          <a:off x="0" y="0"/>
          <a:ext cx="0" cy="0"/>
          <a:chOff x="0" y="0"/>
          <a:chExt cx="0" cy="0"/>
        </a:xfrm>
      </p:grpSpPr>
      <p:pic>
        <p:nvPicPr>
          <p:cNvPr id="7" name="orange_rain_h264.mov">
            <a:hlinkClick r:id="" action="ppaction://media"/>
          </p:cNvPr>
          <p:cNvPicPr/>
          <p:nvPr>
            <a:videoFile r:link="rId2"/>
            <p:extLst>
              <p:ext uri="{DAA4B4D4-6D71-4841-9C94-3DE7FCFB9230}">
                <p14:media xmlns:p14="http://schemas.microsoft.com/office/powerpoint/2010/main" r:embed="rId1"/>
              </p:ext>
            </p:extLst>
          </p:nvPr>
        </p:nvPicPr>
        <p:blipFill>
          <a:blip r:embed="rId4"/>
          <a:stretch>
            <a:fillRect/>
          </a:stretch>
        </p:blipFill>
        <p:spPr>
          <a:xfrm>
            <a:off x="0" y="723900"/>
            <a:ext cx="9144000" cy="5143500"/>
          </a:xfrm>
          <a:prstGeom prst="rect">
            <a:avLst/>
          </a:prstGeom>
        </p:spPr>
      </p:pic>
      <p:sp>
        <p:nvSpPr>
          <p:cNvPr id="16" name="Rectangle 15"/>
          <p:cNvSpPr/>
          <p:nvPr/>
        </p:nvSpPr>
        <p:spPr>
          <a:xfrm>
            <a:off x="0" y="0"/>
            <a:ext cx="9144000"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bottom"/>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top"/>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9" name="top_swish"/>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0" name="bottom_swish"/>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62000" y="152400"/>
            <a:ext cx="7924800" cy="1143000"/>
          </a:xfrm>
        </p:spPr>
        <p:txBody>
          <a:bodyPr>
            <a:normAutofit/>
          </a:bodyPr>
          <a:lstStyle>
            <a:lvl1pPr algn="r">
              <a:defRPr sz="3200"/>
            </a:lvl1pPr>
          </a:lstStyle>
          <a:p>
            <a:r>
              <a:rPr lang="en-US"/>
              <a:t>Click to edit Master title style</a:t>
            </a:r>
            <a:endParaRPr lang="en-US" dirty="0"/>
          </a:p>
        </p:txBody>
      </p:sp>
      <p:sp>
        <p:nvSpPr>
          <p:cNvPr id="3" name="Content Placeholder 2"/>
          <p:cNvSpPr>
            <a:spLocks noGrp="1"/>
          </p:cNvSpPr>
          <p:nvPr>
            <p:ph idx="1"/>
          </p:nvPr>
        </p:nvSpPr>
        <p:spPr>
          <a:xfrm>
            <a:off x="762000" y="1295400"/>
            <a:ext cx="79248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4F698D-45A2-2741-8BB7-16A4DEEB80BE}" type="datetimeFigureOut">
              <a:rPr lang="en-US" smtClean="0"/>
              <a:pPr/>
              <a:t>10/13/20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1E613-866C-B14B-BA45-0F1124D3279C}" type="slidenum">
              <a:rPr lang="en-US" smtClean="0"/>
              <a:pPr/>
              <a:t>‹#›</a:t>
            </a:fld>
            <a:endParaRPr lang="en-US"/>
          </a:p>
        </p:txBody>
      </p:sp>
    </p:spTree>
    <p:extLst>
      <p:ext uri="{BB962C8B-B14F-4D97-AF65-F5344CB8AC3E}">
        <p14:creationId xmlns:p14="http://schemas.microsoft.com/office/powerpoint/2010/main" val="199533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046" fill="hold"/>
                                        <p:tgtEl>
                                          <p:spTgt spid="7"/>
                                        </p:tgtEl>
                                      </p:cBhvr>
                                    </p:cmd>
                                  </p:childTnLst>
                                </p:cTn>
                              </p:par>
                              <p:par>
                                <p:cTn id="7" presetID="47"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1000"/>
                                        <p:tgtEl>
                                          <p:spTgt spid="17"/>
                                        </p:tgtEl>
                                      </p:cBhvr>
                                    </p:animEffect>
                                    <p:anim calcmode="lin" valueType="num">
                                      <p:cBhvr>
                                        <p:cTn id="10" dur="1000" fill="hold"/>
                                        <p:tgtEl>
                                          <p:spTgt spid="17"/>
                                        </p:tgtEl>
                                        <p:attrNameLst>
                                          <p:attrName>ppt_x</p:attrName>
                                        </p:attrNameLst>
                                      </p:cBhvr>
                                      <p:tavLst>
                                        <p:tav tm="0">
                                          <p:val>
                                            <p:strVal val="#ppt_x"/>
                                          </p:val>
                                        </p:tav>
                                        <p:tav tm="100000">
                                          <p:val>
                                            <p:strVal val="#ppt_x"/>
                                          </p:val>
                                        </p:tav>
                                      </p:tavLst>
                                    </p:anim>
                                    <p:anim calcmode="lin" valueType="num">
                                      <p:cBhvr>
                                        <p:cTn id="11" dur="1000" fill="hold"/>
                                        <p:tgtEl>
                                          <p:spTgt spid="17"/>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22" presetClass="entr" presetSubtype="2" fill="hold" nodeType="withEffect">
                                  <p:stCondLst>
                                    <p:cond delay="3300"/>
                                  </p:stCondLst>
                                  <p:childTnLst>
                                    <p:set>
                                      <p:cBhvr>
                                        <p:cTn id="18" dur="1" fill="hold">
                                          <p:stCondLst>
                                            <p:cond delay="0"/>
                                          </p:stCondLst>
                                        </p:cTn>
                                        <p:tgtEl>
                                          <p:spTgt spid="19"/>
                                        </p:tgtEl>
                                        <p:attrNameLst>
                                          <p:attrName>style.visibility</p:attrName>
                                        </p:attrNameLst>
                                      </p:cBhvr>
                                      <p:to>
                                        <p:strVal val="visible"/>
                                      </p:to>
                                    </p:set>
                                    <p:animEffect transition="in" filter="wipe(right)">
                                      <p:cBhvr>
                                        <p:cTn id="19" dur="2500"/>
                                        <p:tgtEl>
                                          <p:spTgt spid="19"/>
                                        </p:tgtEl>
                                      </p:cBhvr>
                                    </p:animEffect>
                                  </p:childTnLst>
                                </p:cTn>
                              </p:par>
                              <p:par>
                                <p:cTn id="20" presetID="22" presetClass="entr" presetSubtype="8" fill="hold" nodeType="withEffect">
                                  <p:stCondLst>
                                    <p:cond delay="180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2000"/>
                                        <p:tgtEl>
                                          <p:spTgt spid="20"/>
                                        </p:tgtEl>
                                      </p:cBhvr>
                                    </p:animEffect>
                                  </p:childTnLst>
                                </p:cTn>
                              </p:par>
                              <p:par>
                                <p:cTn id="23" presetID="10" presetClass="exit" presetSubtype="0" fill="hold" grpId="0" nodeType="withEffect">
                                  <p:stCondLst>
                                    <p:cond delay="1100"/>
                                  </p:stCondLst>
                                  <p:childTnLst>
                                    <p:animEffect transition="out" filter="fade">
                                      <p:cBhvr>
                                        <p:cTn id="24" dur="1900"/>
                                        <p:tgtEl>
                                          <p:spTgt spid="16"/>
                                        </p:tgtEl>
                                      </p:cBhvr>
                                    </p:animEffect>
                                    <p:set>
                                      <p:cBhvr>
                                        <p:cTn id="25" dur="1" fill="hold">
                                          <p:stCondLst>
                                            <p:cond delay="1899"/>
                                          </p:stCondLst>
                                        </p:cTn>
                                        <p:tgtEl>
                                          <p:spTgt spid="16"/>
                                        </p:tgtEl>
                                        <p:attrNameLst>
                                          <p:attrName>style.visibility</p:attrName>
                                        </p:attrNameLst>
                                      </p:cBhvr>
                                      <p:to>
                                        <p:strVal val="hidden"/>
                                      </p:to>
                                    </p:set>
                                  </p:childTnLst>
                                </p:cTn>
                              </p:par>
                              <p:par>
                                <p:cTn id="26" presetID="10" presetClass="entr" presetSubtype="0" fill="hold" grpId="0" nodeType="withEffect">
                                  <p:stCondLst>
                                    <p:cond delay="330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200"/>
                                        <p:tgtEl>
                                          <p:spTgt spid="2"/>
                                        </p:tgtEl>
                                      </p:cBhvr>
                                    </p:animEffect>
                                  </p:childTnLst>
                                </p:cTn>
                              </p:par>
                              <p:par>
                                <p:cTn id="29" presetID="10" presetClass="entr" presetSubtype="0" fill="hold" grpId="0" nodeType="withEffect">
                                  <p:stCondLst>
                                    <p:cond delay="420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fade">
                                      <p:cBhvr>
                                        <p:cTn id="31" dur="1300"/>
                                        <p:tgtEl>
                                          <p:spTgt spid="3">
                                            <p:txEl>
                                              <p:pRg st="0" end="0"/>
                                            </p:txEl>
                                          </p:spTgt>
                                        </p:tgtEl>
                                      </p:cBhvr>
                                    </p:animEffect>
                                  </p:childTnLst>
                                </p:cTn>
                              </p:par>
                              <p:par>
                                <p:cTn id="32" presetID="10" presetClass="entr" presetSubtype="0" fill="hold" grpId="0" nodeType="withEffect">
                                  <p:stCondLst>
                                    <p:cond delay="110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fade">
                                      <p:cBhvr>
                                        <p:cTn id="34" dur="500"/>
                                        <p:tgtEl>
                                          <p:spTgt spid="3">
                                            <p:txEl>
                                              <p:pRg st="1" end="1"/>
                                            </p:txEl>
                                          </p:spTgt>
                                        </p:tgtEl>
                                      </p:cBhvr>
                                    </p:animEffect>
                                  </p:childTnLst>
                                </p:cTn>
                              </p:par>
                              <p:par>
                                <p:cTn id="35" presetID="10" presetClass="entr" presetSubtype="0" fill="hold" grpId="0" nodeType="withEffect">
                                  <p:stCondLst>
                                    <p:cond delay="110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500"/>
                                        <p:tgtEl>
                                          <p:spTgt spid="3">
                                            <p:txEl>
                                              <p:pRg st="2" end="2"/>
                                            </p:txEl>
                                          </p:spTgt>
                                        </p:tgtEl>
                                      </p:cBhvr>
                                    </p:animEffect>
                                  </p:childTnLst>
                                </p:cTn>
                              </p:par>
                              <p:par>
                                <p:cTn id="38" presetID="10" presetClass="entr" presetSubtype="0" fill="hold" grpId="0" nodeType="withEffect">
                                  <p:stCondLst>
                                    <p:cond delay="110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500"/>
                                        <p:tgtEl>
                                          <p:spTgt spid="3">
                                            <p:txEl>
                                              <p:pRg st="3" end="3"/>
                                            </p:txEl>
                                          </p:spTgt>
                                        </p:tgtEl>
                                      </p:cBhvr>
                                    </p:animEffect>
                                  </p:childTnLst>
                                </p:cTn>
                              </p:par>
                              <p:par>
                                <p:cTn id="41" presetID="10" presetClass="entr" presetSubtype="0" fill="hold" grpId="0" nodeType="withEffect">
                                  <p:stCondLst>
                                    <p:cond delay="110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44" repeatCount="indefinite" fill="hold" display="0">
                  <p:stCondLst>
                    <p:cond delay="indefinite"/>
                  </p:stCondLst>
                </p:cTn>
                <p:tgtEl>
                  <p:spTgt spid="7"/>
                </p:tgtEl>
              </p:cMediaNode>
            </p:video>
            <p:seq concurrent="1" nextAc="seek">
              <p:cTn id="45" restart="whenNotActive" fill="hold" evtFilter="cancelBubble" nodeType="interactiveSeq">
                <p:stCondLst>
                  <p:cond evt="onClick" delay="0">
                    <p:tgtEl>
                      <p:spTgt spid="7"/>
                    </p:tgtEl>
                  </p:cond>
                </p:stCondLst>
                <p:endSync evt="end" delay="0">
                  <p:rtn val="all"/>
                </p:endSync>
                <p:childTnLst>
                  <p:par>
                    <p:cTn id="46" fill="hold">
                      <p:stCondLst>
                        <p:cond delay="0"/>
                      </p:stCondLst>
                      <p:childTnLst>
                        <p:par>
                          <p:cTn id="47" fill="hold">
                            <p:stCondLst>
                              <p:cond delay="0"/>
                            </p:stCondLst>
                            <p:childTnLst>
                              <p:par>
                                <p:cTn id="48" presetID="2" presetClass="mediacall" presetSubtype="0" fill="hold" nodeType="clickEffect">
                                  <p:stCondLst>
                                    <p:cond delay="0"/>
                                  </p:stCondLst>
                                  <p:childTnLst>
                                    <p:cmd type="call" cmd="togglePause">
                                      <p:cBhvr>
                                        <p:cTn id="49" dur="1" fill="hold"/>
                                        <p:tgtEl>
                                          <p:spTgt spid="7"/>
                                        </p:tgtEl>
                                      </p:cBhvr>
                                    </p:cmd>
                                  </p:childTnLst>
                                </p:cTn>
                              </p:par>
                            </p:childTnLst>
                          </p:cTn>
                        </p:par>
                      </p:childTnLst>
                    </p:cTn>
                  </p:par>
                </p:childTnLst>
              </p:cTn>
              <p:nextCondLst>
                <p:cond evt="onClick" delay="0">
                  <p:tgtEl>
                    <p:spTgt spid="7"/>
                  </p:tgtEl>
                </p:cond>
              </p:nextCondLst>
            </p:seq>
          </p:childTnLst>
        </p:cTn>
      </p:par>
    </p:tnLst>
    <p:bldLst>
      <p:bldP spid="16" grpId="0" animBg="1"/>
      <p:bldP spid="2" grpId="0"/>
      <p:bldP spid="3" grpId="0" build="p">
        <p:tmplLst>
          <p:tmpl lvl="1">
            <p:tnLst>
              <p:par>
                <p:cTn presetID="10" presetClass="entr" presetSubtype="0" fill="hold" nodeType="withEffect">
                  <p:stCondLst>
                    <p:cond delay="4200"/>
                  </p:stCondLst>
                  <p:childTnLst>
                    <p:set>
                      <p:cBhvr>
                        <p:cTn dur="1" fill="hold">
                          <p:stCondLst>
                            <p:cond delay="0"/>
                          </p:stCondLst>
                        </p:cTn>
                        <p:tgtEl>
                          <p:spTgt spid="3"/>
                        </p:tgtEl>
                        <p:attrNameLst>
                          <p:attrName>style.visibility</p:attrName>
                        </p:attrNameLst>
                      </p:cBhvr>
                      <p:to>
                        <p:strVal val="visible"/>
                      </p:to>
                    </p:set>
                    <p:animEffect transition="in" filter="fade">
                      <p:cBhvr>
                        <p:cTn dur="1300"/>
                        <p:tgtEl>
                          <p:spTgt spid="3"/>
                        </p:tgtEl>
                      </p:cBhvr>
                    </p:animEffect>
                  </p:childTnLst>
                </p:cTn>
              </p:par>
            </p:tnLst>
          </p:tmpl>
          <p:tmpl lvl="2">
            <p:tnLst>
              <p:par>
                <p:cTn presetID="10" presetClass="entr" presetSubtype="0" fill="hold" nodeType="withEffect">
                  <p:stCondLst>
                    <p:cond delay="11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11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11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11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tatic Title and Content">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botto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to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9" name="top_swish"/>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0" name="bottom_swish"/>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62000" y="152400"/>
            <a:ext cx="7924800" cy="1143000"/>
          </a:xfrm>
        </p:spPr>
        <p:txBody>
          <a:bodyPr>
            <a:normAutofit/>
          </a:bodyPr>
          <a:lstStyle>
            <a:lvl1pPr algn="r">
              <a:defRPr sz="3200"/>
            </a:lvl1pPr>
          </a:lstStyle>
          <a:p>
            <a:r>
              <a:rPr lang="en-US"/>
              <a:t>Click to edit Master title style</a:t>
            </a:r>
            <a:endParaRPr lang="en-US" dirty="0"/>
          </a:p>
        </p:txBody>
      </p:sp>
      <p:sp>
        <p:nvSpPr>
          <p:cNvPr id="3" name="Content Placeholder 2"/>
          <p:cNvSpPr>
            <a:spLocks noGrp="1"/>
          </p:cNvSpPr>
          <p:nvPr>
            <p:ph idx="1"/>
          </p:nvPr>
        </p:nvSpPr>
        <p:spPr>
          <a:xfrm>
            <a:off x="762000" y="1295400"/>
            <a:ext cx="79248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4F698D-45A2-2741-8BB7-16A4DEEB80BE}" type="datetimeFigureOut">
              <a:rPr lang="en-US" smtClean="0"/>
              <a:pPr/>
              <a:t>10/13/20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1E613-866C-B14B-BA45-0F1124D3279C}" type="slidenum">
              <a:rPr lang="en-US" smtClean="0"/>
              <a:pPr/>
              <a:t>‹#›</a:t>
            </a:fld>
            <a:endParaRPr lang="en-US"/>
          </a:p>
        </p:txBody>
      </p:sp>
    </p:spTree>
    <p:extLst>
      <p:ext uri="{BB962C8B-B14F-4D97-AF65-F5344CB8AC3E}">
        <p14:creationId xmlns:p14="http://schemas.microsoft.com/office/powerpoint/2010/main" val="1940873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3481387"/>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33400" y="1981200"/>
            <a:ext cx="7772400" cy="1500187"/>
          </a:xfrm>
        </p:spPr>
        <p:txBody>
          <a:bodyPr anchor="b"/>
          <a:lstStyle>
            <a:lvl1pPr marL="0" indent="0">
              <a:buNone/>
              <a:defRPr sz="2000">
                <a:solidFill>
                  <a:schemeClr val="accent3">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4F698D-45A2-2741-8BB7-16A4DEEB80BE}" type="datetimeFigureOut">
              <a:rPr lang="en-US" smtClean="0"/>
              <a:pPr/>
              <a:t>10/13/20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01E613-866C-B14B-BA45-0F1124D3279C}" type="slidenum">
              <a:rPr lang="en-US" smtClean="0"/>
              <a:pPr/>
              <a:t>‹#›</a:t>
            </a:fld>
            <a:endParaRPr lang="en-US"/>
          </a:p>
        </p:txBody>
      </p:sp>
    </p:spTree>
    <p:extLst>
      <p:ext uri="{BB962C8B-B14F-4D97-AF65-F5344CB8AC3E}">
        <p14:creationId xmlns:p14="http://schemas.microsoft.com/office/powerpoint/2010/main" val="4217166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4F698D-45A2-2741-8BB7-16A4DEEB80BE}" type="datetimeFigureOut">
              <a:rPr lang="en-US" smtClean="0"/>
              <a:pPr/>
              <a:t>10/13/20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01E613-866C-B14B-BA45-0F1124D3279C}" type="slidenum">
              <a:rPr lang="en-US" smtClean="0"/>
              <a:pPr/>
              <a:t>‹#›</a:t>
            </a:fld>
            <a:endParaRPr lang="en-US"/>
          </a:p>
        </p:txBody>
      </p:sp>
    </p:spTree>
    <p:extLst>
      <p:ext uri="{BB962C8B-B14F-4D97-AF65-F5344CB8AC3E}">
        <p14:creationId xmlns:p14="http://schemas.microsoft.com/office/powerpoint/2010/main" val="2499060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4F698D-45A2-2741-8BB7-16A4DEEB80BE}" type="datetimeFigureOut">
              <a:rPr lang="en-US" smtClean="0"/>
              <a:pPr/>
              <a:t>10/13/20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01E613-866C-B14B-BA45-0F1124D3279C}" type="slidenum">
              <a:rPr lang="en-US" smtClean="0"/>
              <a:pPr/>
              <a:t>‹#›</a:t>
            </a:fld>
            <a:endParaRPr lang="en-US"/>
          </a:p>
        </p:txBody>
      </p:sp>
    </p:spTree>
    <p:extLst>
      <p:ext uri="{BB962C8B-B14F-4D97-AF65-F5344CB8AC3E}">
        <p14:creationId xmlns:p14="http://schemas.microsoft.com/office/powerpoint/2010/main" val="2566414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4F698D-45A2-2741-8BB7-16A4DEEB80BE}" type="datetimeFigureOut">
              <a:rPr lang="en-US" smtClean="0"/>
              <a:pPr/>
              <a:t>10/13/20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01E613-866C-B14B-BA45-0F1124D3279C}" type="slidenum">
              <a:rPr lang="en-US" smtClean="0"/>
              <a:pPr/>
              <a:t>‹#›</a:t>
            </a:fld>
            <a:endParaRPr lang="en-US"/>
          </a:p>
        </p:txBody>
      </p:sp>
    </p:spTree>
    <p:extLst>
      <p:ext uri="{BB962C8B-B14F-4D97-AF65-F5344CB8AC3E}">
        <p14:creationId xmlns:p14="http://schemas.microsoft.com/office/powerpoint/2010/main" val="4064644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4F698D-45A2-2741-8BB7-16A4DEEB80BE}" type="datetimeFigureOut">
              <a:rPr lang="en-US" smtClean="0"/>
              <a:pPr/>
              <a:t>10/13/20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01E613-866C-B14B-BA45-0F1124D3279C}" type="slidenum">
              <a:rPr lang="en-US" smtClean="0"/>
              <a:pPr/>
              <a:t>‹#›</a:t>
            </a:fld>
            <a:endParaRPr lang="en-US"/>
          </a:p>
        </p:txBody>
      </p:sp>
    </p:spTree>
    <p:extLst>
      <p:ext uri="{BB962C8B-B14F-4D97-AF65-F5344CB8AC3E}">
        <p14:creationId xmlns:p14="http://schemas.microsoft.com/office/powerpoint/2010/main" val="3448136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7" name="bottom"/>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top"/>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top_swish"/>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bottom_swish"/>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19200"/>
            <a:ext cx="8229600" cy="4906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4F698D-45A2-2741-8BB7-16A4DEEB80BE}" type="datetimeFigureOut">
              <a:rPr lang="en-US" smtClean="0"/>
              <a:pPr/>
              <a:t>10/13/20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01E613-866C-B14B-BA45-0F1124D3279C}" type="slidenum">
              <a:rPr lang="en-US" smtClean="0"/>
              <a:pPr/>
              <a:t>‹#›</a:t>
            </a:fld>
            <a:endParaRPr lang="en-US"/>
          </a:p>
        </p:txBody>
      </p:sp>
    </p:spTree>
    <p:extLst>
      <p:ext uri="{BB962C8B-B14F-4D97-AF65-F5344CB8AC3E}">
        <p14:creationId xmlns:p14="http://schemas.microsoft.com/office/powerpoint/2010/main" val="26097686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spcBef>
          <a:spcPct val="0"/>
        </a:spcBef>
        <a:buNone/>
        <a:defRPr lang="en-US" sz="3200" kern="1200" dirty="0" smtClean="0">
          <a:ln>
            <a:solidFill>
              <a:schemeClr val="accent3">
                <a:lumMod val="50000"/>
              </a:schemeClr>
            </a:solidFill>
          </a:ln>
          <a:solidFill>
            <a:schemeClr val="bg1"/>
          </a:solidFill>
          <a:effectLst>
            <a:outerShdw blurRad="50800" dist="38100" dir="5400000" algn="t" rotWithShape="0">
              <a:prstClr val="black">
                <a:alpha val="40000"/>
              </a:prstClr>
            </a:outerShdw>
          </a:effectLst>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2400" kern="1200" dirty="0" smtClean="0">
          <a:solidFill>
            <a:schemeClr val="accent3">
              <a:lumMod val="40000"/>
              <a:lumOff val="60000"/>
            </a:schemeClr>
          </a:solidFill>
          <a:latin typeface="+mn-lt"/>
          <a:ea typeface="+mn-ea"/>
          <a:cs typeface="+mn-cs"/>
        </a:defRPr>
      </a:lvl1pPr>
      <a:lvl2pPr marL="0" indent="0" algn="l" defTabSz="914400" rtl="0" eaLnBrk="1" latinLnBrk="0" hangingPunct="1">
        <a:spcBef>
          <a:spcPct val="20000"/>
        </a:spcBef>
        <a:buFont typeface="Arial" pitchFamily="34" charset="0"/>
        <a:buNone/>
        <a:defRPr lang="en-US" sz="2400" kern="1200" dirty="0" smtClean="0">
          <a:solidFill>
            <a:schemeClr val="accent3">
              <a:lumMod val="40000"/>
              <a:lumOff val="60000"/>
            </a:schemeClr>
          </a:solidFill>
          <a:latin typeface="+mn-lt"/>
          <a:ea typeface="+mn-ea"/>
          <a:cs typeface="+mn-cs"/>
        </a:defRPr>
      </a:lvl2pPr>
      <a:lvl3pPr marL="0" indent="0" algn="l" defTabSz="914400" rtl="0" eaLnBrk="1" latinLnBrk="0" hangingPunct="1">
        <a:spcBef>
          <a:spcPct val="20000"/>
        </a:spcBef>
        <a:buFont typeface="Arial" pitchFamily="34" charset="0"/>
        <a:buNone/>
        <a:defRPr lang="en-US" sz="2400" kern="1200" dirty="0" smtClean="0">
          <a:solidFill>
            <a:schemeClr val="accent3">
              <a:lumMod val="40000"/>
              <a:lumOff val="60000"/>
            </a:schemeClr>
          </a:solidFill>
          <a:latin typeface="+mn-lt"/>
          <a:ea typeface="+mn-ea"/>
          <a:cs typeface="+mn-cs"/>
        </a:defRPr>
      </a:lvl3pPr>
      <a:lvl4pPr marL="0" indent="0" algn="l" defTabSz="914400" rtl="0" eaLnBrk="1" latinLnBrk="0" hangingPunct="1">
        <a:spcBef>
          <a:spcPct val="20000"/>
        </a:spcBef>
        <a:buFont typeface="Arial" pitchFamily="34" charset="0"/>
        <a:buNone/>
        <a:defRPr lang="en-US" sz="2400" kern="1200" dirty="0" smtClean="0">
          <a:solidFill>
            <a:schemeClr val="accent3">
              <a:lumMod val="40000"/>
              <a:lumOff val="60000"/>
            </a:schemeClr>
          </a:solidFill>
          <a:latin typeface="+mn-lt"/>
          <a:ea typeface="+mn-ea"/>
          <a:cs typeface="+mn-cs"/>
        </a:defRPr>
      </a:lvl4pPr>
      <a:lvl5pPr marL="0" indent="0" algn="l" defTabSz="914400" rtl="0" eaLnBrk="1" latinLnBrk="0" hangingPunct="1">
        <a:spcBef>
          <a:spcPct val="20000"/>
        </a:spcBef>
        <a:buFont typeface="Arial" pitchFamily="34" charset="0"/>
        <a:buNone/>
        <a:defRPr lang="en-US" sz="2400" kern="1200" dirty="0" smtClean="0">
          <a:solidFill>
            <a:schemeClr val="accent3">
              <a:lumMod val="40000"/>
              <a:lumOff val="6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3.pd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11.pdf"/><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10.pd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8" Type="http://schemas.openxmlformats.org/officeDocument/2006/relationships/hyperlink" Target="http://www.ilo.org/employment/Whatwedo/Publications/WCMS_117993/lang--en/index.htm" TargetMode="External"/><Relationship Id="rId3" Type="http://schemas.openxmlformats.org/officeDocument/2006/relationships/hyperlink" Target="http://www.chalmers.org/work/gtc/trainers-in-the-majority-world" TargetMode="External"/><Relationship Id="rId7" Type="http://schemas.openxmlformats.org/officeDocument/2006/relationships/hyperlink" Target="http://www.amazon.com/exec/obidos/ISBN=0821349538/eldrbarrysstorytA/" TargetMode="External"/><Relationship Id="rId2" Type="http://schemas.openxmlformats.org/officeDocument/2006/relationships/hyperlink" Target="http://www.amazon.com/exec/obidos/ISBN=1891620118/eldrbarrysstorytA/" TargetMode="External"/><Relationship Id="rId1" Type="http://schemas.openxmlformats.org/officeDocument/2006/relationships/slideLayout" Target="../slideLayouts/slideLayout3.xml"/><Relationship Id="rId6" Type="http://schemas.openxmlformats.org/officeDocument/2006/relationships/hyperlink" Target="http://www.amazon.com/exec/obidos/ISBN=0821345249/eldrbarrysstorytA/" TargetMode="External"/><Relationship Id="rId11" Type="http://schemas.openxmlformats.org/officeDocument/2006/relationships/hyperlink" Target="http://www.amazon.com/Dont-Look-Back-Abandoned-Champion/dp/1741143950" TargetMode="External"/><Relationship Id="rId5" Type="http://schemas.openxmlformats.org/officeDocument/2006/relationships/hyperlink" Target="http://www.amazon.com/exec/obidos/ISBN=1565490304/eldrbarrysstorytA/" TargetMode="External"/><Relationship Id="rId10" Type="http://schemas.openxmlformats.org/officeDocument/2006/relationships/hyperlink" Target="http://www.amazon.com/exec/obidos/ISBN=1565491262/eldrbarrysstorytA/" TargetMode="External"/><Relationship Id="rId4" Type="http://schemas.openxmlformats.org/officeDocument/2006/relationships/hyperlink" Target="https://chalmers.box.com/shared/ccp5pvmavoue7n4z8f5o" TargetMode="External"/><Relationship Id="rId9" Type="http://schemas.openxmlformats.org/officeDocument/2006/relationships/hyperlink" Target="https://sakai.apu.edu/access/content/group/035c75e1-2aca-4a28-83c9-80f31c8aaa49/Readings/CrisisBoliviaRhyne.pdf"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Microenterprise Development as part of extending the Kingdom of God</a:t>
            </a:r>
          </a:p>
        </p:txBody>
      </p:sp>
      <p:sp>
        <p:nvSpPr>
          <p:cNvPr id="4" name="TextBox 3"/>
          <p:cNvSpPr txBox="1"/>
          <p:nvPr/>
        </p:nvSpPr>
        <p:spPr>
          <a:xfrm>
            <a:off x="4085095" y="3610579"/>
            <a:ext cx="4383043" cy="923330"/>
          </a:xfrm>
          <a:prstGeom prst="rect">
            <a:avLst/>
          </a:prstGeom>
          <a:noFill/>
        </p:spPr>
        <p:txBody>
          <a:bodyPr wrap="none" rtlCol="0">
            <a:spAutoFit/>
          </a:bodyPr>
          <a:lstStyle/>
          <a:p>
            <a:r>
              <a:rPr lang="en-US" dirty="0">
                <a:solidFill>
                  <a:schemeClr val="accent1"/>
                </a:solidFill>
              </a:rPr>
              <a:t>Viv  Grigg</a:t>
            </a:r>
          </a:p>
          <a:p>
            <a:r>
              <a:rPr lang="en-US" dirty="0">
                <a:solidFill>
                  <a:schemeClr val="accent1"/>
                </a:solidFill>
              </a:rPr>
              <a:t>MA in Transformational Urban Leadership</a:t>
            </a:r>
          </a:p>
          <a:p>
            <a:r>
              <a:rPr lang="en-US" dirty="0">
                <a:solidFill>
                  <a:schemeClr val="accent1"/>
                </a:solidFill>
              </a:rPr>
              <a:t>TUL560 Community Economics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MFI’s can be easily replicated</a:t>
            </a:r>
          </a:p>
          <a:p>
            <a:r>
              <a:rPr lang="en-US" dirty="0"/>
              <a:t>As size increases, so do overhead costs reduce</a:t>
            </a:r>
          </a:p>
          <a:p>
            <a:pPr lvl="0"/>
            <a:r>
              <a:rPr lang="en-US" dirty="0"/>
              <a:t>Emerging research and anecdotal evidence shows impact on communities</a:t>
            </a:r>
          </a:p>
          <a:p>
            <a:pPr lvl="0"/>
            <a:r>
              <a:rPr lang="en-US" dirty="0"/>
              <a:t>Seeing it in action is the best way to understand impact</a:t>
            </a:r>
          </a:p>
          <a:p>
            <a:endParaRPr lang="en-US" dirty="0"/>
          </a:p>
        </p:txBody>
      </p:sp>
      <p:sp>
        <p:nvSpPr>
          <p:cNvPr id="3" name="Title 2"/>
          <p:cNvSpPr>
            <a:spLocks noGrp="1"/>
          </p:cNvSpPr>
          <p:nvPr>
            <p:ph type="title"/>
          </p:nvPr>
        </p:nvSpPr>
        <p:spPr/>
        <p:txBody>
          <a:bodyPr/>
          <a:lstStyle/>
          <a:p>
            <a:r>
              <a:rPr lang="en-US" b="1" u="sng" dirty="0"/>
              <a:t>Does Microfinance Work?</a:t>
            </a:r>
          </a:p>
        </p:txBody>
      </p:sp>
    </p:spTree>
    <p:extLst>
      <p:ext uri="{BB962C8B-B14F-4D97-AF65-F5344CB8AC3E}">
        <p14:creationId xmlns:p14="http://schemas.microsoft.com/office/powerpoint/2010/main" val="3021312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55600"/>
            <a:ext cx="7772400" cy="1362075"/>
          </a:xfrm>
        </p:spPr>
        <p:txBody>
          <a:bodyPr>
            <a:normAutofit fontScale="90000"/>
          </a:bodyPr>
          <a:lstStyle/>
          <a:p>
            <a:r>
              <a:rPr lang="en-US" dirty="0"/>
              <a:t>What is Christian Micro-Economic Development (MED)?</a:t>
            </a:r>
            <a:br>
              <a:rPr lang="en-US" dirty="0"/>
            </a:br>
            <a:r>
              <a:rPr lang="en-US" sz="1778" dirty="0"/>
              <a:t>Russell Mask and David </a:t>
            </a:r>
            <a:r>
              <a:rPr lang="en-US" sz="1778" dirty="0" err="1"/>
              <a:t>Bussau</a:t>
            </a:r>
            <a:endParaRPr lang="en-US" sz="1778" dirty="0"/>
          </a:p>
        </p:txBody>
      </p:sp>
      <p:sp>
        <p:nvSpPr>
          <p:cNvPr id="6" name="Text Placeholder 5"/>
          <p:cNvSpPr>
            <a:spLocks noGrp="1"/>
          </p:cNvSpPr>
          <p:nvPr>
            <p:ph type="body" idx="1"/>
          </p:nvPr>
        </p:nvSpPr>
        <p:spPr>
          <a:xfrm>
            <a:off x="533400" y="1981200"/>
            <a:ext cx="7772400" cy="3403600"/>
          </a:xfrm>
        </p:spPr>
        <p:txBody>
          <a:bodyPr>
            <a:normAutofit fontScale="92500" lnSpcReduction="10000"/>
          </a:bodyPr>
          <a:lstStyle/>
          <a:p>
            <a:pPr>
              <a:buFont typeface="Arial"/>
              <a:buChar char="•"/>
            </a:pPr>
            <a:r>
              <a:rPr lang="en-US" dirty="0"/>
              <a:t>A development strategy </a:t>
            </a:r>
          </a:p>
          <a:p>
            <a:pPr lvl="1">
              <a:buFont typeface="Arial"/>
              <a:buChar char="•"/>
            </a:pPr>
            <a:r>
              <a:rPr lang="en-US" dirty="0">
                <a:solidFill>
                  <a:schemeClr val="accent3"/>
                </a:solidFill>
              </a:rPr>
              <a:t>(Christian Development envisions transformation towards the Kingdom of God, whereas secular development has to do with socio-economic uplift (usually as defined by the U.N. circles)</a:t>
            </a:r>
          </a:p>
          <a:p>
            <a:pPr>
              <a:buFont typeface="Arial"/>
              <a:buChar char="•"/>
            </a:pPr>
            <a:r>
              <a:rPr lang="en-US" dirty="0"/>
              <a:t>A broad package of </a:t>
            </a:r>
            <a:r>
              <a:rPr lang="en-US" b="1" dirty="0"/>
              <a:t>financial services </a:t>
            </a:r>
            <a:r>
              <a:rPr lang="en-US" dirty="0"/>
              <a:t>(savings, credit and insurance)</a:t>
            </a:r>
          </a:p>
          <a:p>
            <a:pPr>
              <a:buFont typeface="Arial"/>
              <a:buChar char="•"/>
            </a:pPr>
            <a:r>
              <a:rPr lang="en-US" dirty="0"/>
              <a:t> + development </a:t>
            </a:r>
            <a:r>
              <a:rPr lang="en-US" b="1" dirty="0"/>
              <a:t>services </a:t>
            </a:r>
            <a:r>
              <a:rPr lang="en-US" dirty="0"/>
              <a:t>(business training, marketing assistance, etc)</a:t>
            </a:r>
          </a:p>
          <a:p>
            <a:pPr>
              <a:buFont typeface="Arial"/>
              <a:buChar char="•"/>
            </a:pPr>
            <a:r>
              <a:rPr lang="en-US" dirty="0"/>
              <a:t>For</a:t>
            </a:r>
            <a:r>
              <a:rPr lang="en-US" b="1" dirty="0"/>
              <a:t> the </a:t>
            </a:r>
            <a:r>
              <a:rPr lang="en-US" dirty="0"/>
              <a:t>entrepreneurial poor</a:t>
            </a:r>
          </a:p>
          <a:p>
            <a:pPr>
              <a:buFont typeface="Arial"/>
              <a:buChar char="•"/>
            </a:pPr>
            <a:r>
              <a:rPr lang="en-US" dirty="0"/>
              <a:t>From $5 to $50,000 in capital</a:t>
            </a:r>
          </a:p>
          <a:p>
            <a:pPr>
              <a:buFont typeface="Arial"/>
              <a:buChar char="•"/>
            </a:pPr>
            <a:r>
              <a:rPr lang="en-US" dirty="0"/>
              <a:t>CMED is an integrated holistic approach</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Transformation</a:t>
            </a:r>
          </a:p>
        </p:txBody>
      </p:sp>
      <p:sp>
        <p:nvSpPr>
          <p:cNvPr id="3" name="TextBox 2"/>
          <p:cNvSpPr txBox="1"/>
          <p:nvPr/>
        </p:nvSpPr>
        <p:spPr>
          <a:xfrm>
            <a:off x="457200" y="1232971"/>
            <a:ext cx="7529684" cy="1200329"/>
          </a:xfrm>
          <a:prstGeom prst="rect">
            <a:avLst/>
          </a:prstGeom>
          <a:noFill/>
        </p:spPr>
        <p:txBody>
          <a:bodyPr wrap="square" rtlCol="0">
            <a:spAutoFit/>
          </a:bodyPr>
          <a:lstStyle/>
          <a:p>
            <a:r>
              <a:rPr lang="en-US" dirty="0">
                <a:solidFill>
                  <a:schemeClr val="bg1"/>
                </a:solidFill>
              </a:rPr>
              <a:t>Develop this phrase: </a:t>
            </a:r>
          </a:p>
          <a:p>
            <a:endParaRPr lang="en-US" dirty="0">
              <a:solidFill>
                <a:schemeClr val="bg1"/>
              </a:solidFill>
            </a:endParaRPr>
          </a:p>
          <a:p>
            <a:r>
              <a:rPr lang="en-US" dirty="0">
                <a:solidFill>
                  <a:schemeClr val="bg1"/>
                </a:solidFill>
              </a:rPr>
              <a:t>Transformation is the changes in values and perceptions which lead to a more loving pattern of action.</a:t>
            </a:r>
          </a:p>
        </p:txBody>
      </p:sp>
      <p:sp>
        <p:nvSpPr>
          <p:cNvPr id="5" name="TextBox 4"/>
          <p:cNvSpPr txBox="1"/>
          <p:nvPr/>
        </p:nvSpPr>
        <p:spPr>
          <a:xfrm>
            <a:off x="1610470" y="2679700"/>
            <a:ext cx="5737468" cy="1477328"/>
          </a:xfrm>
          <a:prstGeom prst="rect">
            <a:avLst/>
          </a:prstGeom>
          <a:noFill/>
        </p:spPr>
        <p:txBody>
          <a:bodyPr wrap="square" rtlCol="0">
            <a:spAutoFit/>
          </a:bodyPr>
          <a:lstStyle/>
          <a:p>
            <a:pPr>
              <a:buFont typeface="Arial"/>
              <a:buChar char="•"/>
            </a:pPr>
            <a:r>
              <a:rPr lang="en-US" dirty="0">
                <a:solidFill>
                  <a:schemeClr val="bg1"/>
                </a:solidFill>
              </a:rPr>
              <a:t>Values, perception are the cultural core</a:t>
            </a:r>
          </a:p>
          <a:p>
            <a:pPr>
              <a:buFont typeface="Arial"/>
              <a:buChar char="•"/>
            </a:pPr>
            <a:r>
              <a:rPr lang="en-US" dirty="0">
                <a:solidFill>
                  <a:schemeClr val="bg1"/>
                </a:solidFill>
              </a:rPr>
              <a:t>Relationships are the social </a:t>
            </a:r>
            <a:r>
              <a:rPr lang="en-US" dirty="0" err="1">
                <a:solidFill>
                  <a:schemeClr val="bg1"/>
                </a:solidFill>
              </a:rPr>
              <a:t>millieu</a:t>
            </a:r>
            <a:endParaRPr lang="en-US" dirty="0">
              <a:solidFill>
                <a:schemeClr val="bg1"/>
              </a:solidFill>
            </a:endParaRPr>
          </a:p>
          <a:p>
            <a:pPr>
              <a:buFont typeface="Arial"/>
              <a:buChar char="•"/>
            </a:pPr>
            <a:r>
              <a:rPr lang="en-US" dirty="0">
                <a:solidFill>
                  <a:schemeClr val="bg1"/>
                </a:solidFill>
              </a:rPr>
              <a:t>Organization and structures are the economic context</a:t>
            </a:r>
          </a:p>
          <a:p>
            <a:pPr>
              <a:buFont typeface="Arial"/>
              <a:buChar char="•"/>
            </a:pPr>
            <a:endParaRPr lang="en-US" dirty="0">
              <a:solidFill>
                <a:schemeClr val="bg1"/>
              </a:solidFill>
            </a:endParaRPr>
          </a:p>
          <a:p>
            <a:pPr>
              <a:buFont typeface="Arial"/>
              <a:buChar char="•"/>
            </a:pPr>
            <a:r>
              <a:rPr lang="en-US" dirty="0">
                <a:solidFill>
                  <a:schemeClr val="bg1"/>
                </a:solidFill>
              </a:rPr>
              <a:t>Love is the central dynamic of Kingdom activity </a:t>
            </a:r>
          </a:p>
        </p:txBody>
      </p:sp>
      <p:sp>
        <p:nvSpPr>
          <p:cNvPr id="6" name="TextBox 5"/>
          <p:cNvSpPr txBox="1"/>
          <p:nvPr/>
        </p:nvSpPr>
        <p:spPr>
          <a:xfrm flipV="1">
            <a:off x="787400" y="4369832"/>
            <a:ext cx="5135503" cy="369332"/>
          </a:xfrm>
          <a:prstGeom prst="rect">
            <a:avLst/>
          </a:prstGeom>
          <a:noFill/>
        </p:spPr>
        <p:txBody>
          <a:bodyPr wrap="square" rtlCol="0">
            <a:spAutoFit/>
          </a:bodyPr>
          <a:lstStyle/>
          <a:p>
            <a:r>
              <a:rPr lang="en-US" dirty="0">
                <a:solidFill>
                  <a:schemeClr val="bg1"/>
                </a:solidFill>
              </a:rPr>
              <a:t>So Transformation is:  _____________________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CMED and proclaiming the Kingdom</a:t>
            </a:r>
          </a:p>
        </p:txBody>
      </p:sp>
      <p:sp>
        <p:nvSpPr>
          <p:cNvPr id="6" name="TextBox 5"/>
          <p:cNvSpPr txBox="1"/>
          <p:nvPr/>
        </p:nvSpPr>
        <p:spPr>
          <a:xfrm>
            <a:off x="457201" y="1892300"/>
            <a:ext cx="7315200" cy="3385542"/>
          </a:xfrm>
          <a:prstGeom prst="rect">
            <a:avLst/>
          </a:prstGeom>
          <a:solidFill>
            <a:schemeClr val="accent3">
              <a:lumMod val="60000"/>
              <a:lumOff val="40000"/>
            </a:schemeClr>
          </a:solidFill>
          <a:effectLst>
            <a:glow rad="101600">
              <a:schemeClr val="accent3">
                <a:alpha val="75000"/>
              </a:schemeClr>
            </a:glow>
          </a:effectLst>
        </p:spPr>
        <p:txBody>
          <a:bodyPr wrap="square" rtlCol="0">
            <a:spAutoFit/>
          </a:bodyPr>
          <a:lstStyle/>
          <a:p>
            <a:r>
              <a:rPr lang="en-US" sz="2800" dirty="0"/>
              <a:t>What is missing in </a:t>
            </a:r>
            <a:r>
              <a:rPr lang="en-US" sz="2800" dirty="0" err="1"/>
              <a:t>Busseau’s</a:t>
            </a:r>
            <a:r>
              <a:rPr lang="en-US" sz="2800" dirty="0"/>
              <a:t> definition of its role? </a:t>
            </a:r>
          </a:p>
          <a:p>
            <a:endParaRPr lang="en-US" sz="2800" dirty="0"/>
          </a:p>
          <a:p>
            <a:pPr>
              <a:buFont typeface="Arial"/>
              <a:buChar char="•"/>
            </a:pPr>
            <a:r>
              <a:rPr lang="en-US" sz="2800" dirty="0">
                <a:solidFill>
                  <a:schemeClr val="accent1"/>
                </a:solidFill>
              </a:rPr>
              <a:t>Part of the strategy in discipling the nations</a:t>
            </a:r>
          </a:p>
          <a:p>
            <a:pPr>
              <a:buFont typeface="Arial"/>
              <a:buChar char="•"/>
            </a:pPr>
            <a:r>
              <a:rPr lang="en-US" sz="2800" dirty="0">
                <a:solidFill>
                  <a:schemeClr val="accent1"/>
                </a:solidFill>
              </a:rPr>
              <a:t>Addresses some physical/social needs</a:t>
            </a:r>
          </a:p>
          <a:p>
            <a:pPr>
              <a:buFont typeface="Arial"/>
              <a:buChar char="•"/>
            </a:pPr>
            <a:r>
              <a:rPr lang="en-US" sz="2800" dirty="0">
                <a:solidFill>
                  <a:schemeClr val="accent1"/>
                </a:solidFill>
              </a:rPr>
              <a:t>Community access</a:t>
            </a:r>
          </a:p>
          <a:p>
            <a:pPr>
              <a:buFont typeface="Arial"/>
              <a:buChar char="•"/>
            </a:pPr>
            <a:r>
              <a:rPr lang="en-US" sz="2800" dirty="0">
                <a:solidFill>
                  <a:schemeClr val="accent1"/>
                </a:solidFill>
              </a:rPr>
              <a:t>Facilitates evangelism and discipleship</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CMED and proclaiming the Kingdom</a:t>
            </a:r>
          </a:p>
        </p:txBody>
      </p:sp>
      <p:sp>
        <p:nvSpPr>
          <p:cNvPr id="6" name="TextBox 5"/>
          <p:cNvSpPr txBox="1"/>
          <p:nvPr/>
        </p:nvSpPr>
        <p:spPr>
          <a:xfrm>
            <a:off x="457201" y="1892300"/>
            <a:ext cx="7315200" cy="4247317"/>
          </a:xfrm>
          <a:prstGeom prst="rect">
            <a:avLst/>
          </a:prstGeom>
          <a:solidFill>
            <a:schemeClr val="accent3">
              <a:lumMod val="60000"/>
              <a:lumOff val="40000"/>
            </a:schemeClr>
          </a:solidFill>
          <a:effectLst>
            <a:glow rad="101600">
              <a:schemeClr val="accent3">
                <a:alpha val="75000"/>
              </a:schemeClr>
            </a:glow>
          </a:effectLst>
        </p:spPr>
        <p:txBody>
          <a:bodyPr wrap="square" rtlCol="0">
            <a:spAutoFit/>
          </a:bodyPr>
          <a:lstStyle/>
          <a:p>
            <a:endParaRPr lang="en-US" dirty="0"/>
          </a:p>
          <a:p>
            <a:r>
              <a:rPr lang="en-US" sz="2800" dirty="0"/>
              <a:t>His definition is not integrated, not holistic.</a:t>
            </a:r>
          </a:p>
          <a:p>
            <a:endParaRPr lang="en-US" sz="2800" dirty="0"/>
          </a:p>
          <a:p>
            <a:r>
              <a:rPr lang="en-US" sz="2800" dirty="0"/>
              <a:t>Rather, CMED is: </a:t>
            </a:r>
          </a:p>
          <a:p>
            <a:pPr>
              <a:buFont typeface="Arial"/>
              <a:buChar char="•"/>
            </a:pPr>
            <a:r>
              <a:rPr lang="en-US" sz="2800" dirty="0"/>
              <a:t>part of economic discipleship of the peoples, not a separate activity alongside it. </a:t>
            </a:r>
          </a:p>
          <a:p>
            <a:pPr>
              <a:buFont typeface="Arial"/>
              <a:buChar char="•"/>
            </a:pPr>
            <a:r>
              <a:rPr lang="en-US" sz="2800" dirty="0"/>
              <a:t>part of bringing them under Kingdom economic principles.</a:t>
            </a:r>
          </a:p>
          <a:p>
            <a:pPr>
              <a:buFont typeface="Arial"/>
              <a:buChar char="•"/>
            </a:pPr>
            <a:r>
              <a:rPr lang="en-US" sz="2800" dirty="0"/>
              <a:t>part of evangelism, the declaring the good new of jubilee, not alongside it.  </a:t>
            </a:r>
          </a:p>
        </p:txBody>
      </p:sp>
    </p:spTree>
    <p:extLst>
      <p:ext uri="{BB962C8B-B14F-4D97-AF65-F5344CB8AC3E}">
        <p14:creationId xmlns:p14="http://schemas.microsoft.com/office/powerpoint/2010/main" val="1546572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686800" cy="787400"/>
          </a:xfrm>
        </p:spPr>
        <p:txBody>
          <a:bodyPr/>
          <a:lstStyle/>
          <a:p>
            <a:r>
              <a:rPr lang="en-US" dirty="0"/>
              <a:t>Limits to Christian Micro-Enterprise Development</a:t>
            </a:r>
          </a:p>
        </p:txBody>
      </p:sp>
      <p:sp>
        <p:nvSpPr>
          <p:cNvPr id="3" name="Content Placeholder 2"/>
          <p:cNvSpPr>
            <a:spLocks noGrp="1"/>
          </p:cNvSpPr>
          <p:nvPr>
            <p:ph idx="1"/>
          </p:nvPr>
        </p:nvSpPr>
        <p:spPr>
          <a:xfrm>
            <a:off x="0" y="939800"/>
            <a:ext cx="9144000" cy="5740400"/>
          </a:xfrm>
          <a:solidFill>
            <a:schemeClr val="accent1">
              <a:lumMod val="50000"/>
            </a:schemeClr>
          </a:solidFill>
        </p:spPr>
        <p:txBody>
          <a:bodyPr>
            <a:normAutofit/>
          </a:bodyPr>
          <a:lstStyle/>
          <a:p>
            <a:r>
              <a:rPr lang="en-US" dirty="0"/>
              <a:t>MED (micro enterprise development) became popularized in the 1990s. </a:t>
            </a:r>
          </a:p>
          <a:p>
            <a:endParaRPr lang="en-US" dirty="0"/>
          </a:p>
          <a:p>
            <a:r>
              <a:rPr lang="en-US" dirty="0"/>
              <a:t>Reasons for Christian Development Organizations (CDO) and </a:t>
            </a:r>
            <a:r>
              <a:rPr lang="en-US" dirty="0" err="1"/>
              <a:t>CMED’s</a:t>
            </a:r>
            <a:r>
              <a:rPr lang="en-US" dirty="0"/>
              <a:t> not reaching the same scope as secular counterparts</a:t>
            </a:r>
          </a:p>
          <a:p>
            <a:r>
              <a:rPr lang="en-US" dirty="0"/>
              <a:t>“expansion would require access to large volumes of capital that are usually available only from secular donors and equity investors…secular constraints that focus primarily on financial aspects of financial microfinance” (</a:t>
            </a:r>
            <a:r>
              <a:rPr lang="en-US" dirty="0" err="1"/>
              <a:t>Bussau</a:t>
            </a:r>
            <a:r>
              <a:rPr lang="en-US" dirty="0"/>
              <a:t> &amp; Mask, 2003)</a:t>
            </a:r>
          </a:p>
          <a:p>
            <a:pPr marL="457200" lvl="3" indent="-457200">
              <a:buFont typeface="+mj-lt"/>
              <a:buAutoNum type="arabicPeriod"/>
            </a:pPr>
            <a:r>
              <a:rPr lang="en-US" dirty="0"/>
              <a:t>capital as a limiting factor</a:t>
            </a:r>
          </a:p>
          <a:p>
            <a:pPr marL="457200" lvl="3" indent="-457200">
              <a:buFont typeface="+mj-lt"/>
              <a:buAutoNum type="arabicPeriod"/>
            </a:pPr>
            <a:r>
              <a:rPr lang="en-US" dirty="0"/>
              <a:t>constraints of reach</a:t>
            </a:r>
          </a:p>
          <a:p>
            <a:pPr marL="457200" lvl="3" indent="-457200">
              <a:buFont typeface="+mj-lt"/>
              <a:buAutoNum type="arabicPeriod"/>
            </a:pPr>
            <a:r>
              <a:rPr lang="en-US" dirty="0"/>
              <a:t>constraints in operating practices</a:t>
            </a:r>
          </a:p>
          <a:p>
            <a:endParaRPr lang="en-US" dirty="0"/>
          </a:p>
          <a:p>
            <a:endParaRPr lang="en-US" dirty="0"/>
          </a:p>
        </p:txBody>
      </p:sp>
    </p:spTree>
    <p:extLst>
      <p:ext uri="{BB962C8B-B14F-4D97-AF65-F5344CB8AC3E}">
        <p14:creationId xmlns:p14="http://schemas.microsoft.com/office/powerpoint/2010/main" val="757211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Tensions for CMED </a:t>
            </a:r>
            <a:r>
              <a:rPr lang="en-US" dirty="0" err="1"/>
              <a:t>Organizaitons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30771395"/>
              </p:ext>
            </p:extLst>
          </p:nvPr>
        </p:nvGraphicFramePr>
        <p:xfrm>
          <a:off x="762000" y="1295400"/>
          <a:ext cx="7924800" cy="4830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Savings Cooperatives</a:t>
            </a:r>
          </a:p>
        </p:txBody>
      </p:sp>
      <p:sp>
        <p:nvSpPr>
          <p:cNvPr id="3" name="Content Placeholder 2"/>
          <p:cNvSpPr>
            <a:spLocks noGrp="1"/>
          </p:cNvSpPr>
          <p:nvPr>
            <p:ph sz="half" idx="1"/>
          </p:nvPr>
        </p:nvSpPr>
        <p:spPr>
          <a:solidFill>
            <a:schemeClr val="accent6"/>
          </a:solidFill>
        </p:spPr>
        <p:txBody>
          <a:bodyPr>
            <a:normAutofit fontScale="92500" lnSpcReduction="20000"/>
          </a:bodyPr>
          <a:lstStyle/>
          <a:p>
            <a:r>
              <a:rPr lang="en-US" dirty="0"/>
              <a:t>Important note: poor people save and have been doing so in the 2/3 world for centuries, relying on informal mechanisms to save.</a:t>
            </a:r>
          </a:p>
          <a:p>
            <a:endParaRPr lang="en-US" dirty="0"/>
          </a:p>
          <a:p>
            <a:r>
              <a:rPr lang="en-US" dirty="0"/>
              <a:t>Difficult because life events interfere, fiestas, illnesses, natural disasters</a:t>
            </a:r>
          </a:p>
          <a:p>
            <a:r>
              <a:rPr lang="en-US" dirty="0"/>
              <a:t>Save in gold, crops, land, hidden cash</a:t>
            </a:r>
          </a:p>
          <a:p>
            <a:endParaRPr lang="en-US" dirty="0"/>
          </a:p>
          <a:p>
            <a:r>
              <a:rPr lang="en-US" b="1" dirty="0"/>
              <a:t>Informal Finance</a:t>
            </a:r>
            <a:r>
              <a:rPr lang="en-US" dirty="0"/>
              <a:t>-</a:t>
            </a:r>
            <a:r>
              <a:rPr lang="en-US" i="1" dirty="0"/>
              <a:t>all financial transactions, loans and deposits, occurring outside the regulation of a central monetary or financial market authority</a:t>
            </a:r>
            <a:r>
              <a:rPr lang="en-US" dirty="0"/>
              <a:t>.</a:t>
            </a:r>
          </a:p>
          <a:p>
            <a:r>
              <a:rPr lang="en-US" dirty="0"/>
              <a:t>·Take place among people who know each other</a:t>
            </a:r>
          </a:p>
          <a:p>
            <a:r>
              <a:rPr lang="en-US" dirty="0"/>
              <a:t>·Relatively small amounts of money</a:t>
            </a:r>
          </a:p>
          <a:p>
            <a:r>
              <a:rPr lang="en-US" dirty="0"/>
              <a:t>·Multiple functions (credit + trade + commerce = insurance against risk)</a:t>
            </a:r>
          </a:p>
          <a:p>
            <a:endParaRPr lang="en-US" dirty="0"/>
          </a:p>
          <a:p>
            <a:endParaRPr lang="en-US" dirty="0"/>
          </a:p>
          <a:p>
            <a:endParaRPr lang="en-US" dirty="0"/>
          </a:p>
        </p:txBody>
      </p:sp>
      <p:pic>
        <p:nvPicPr>
          <p:cNvPr id="8" name="Content Placeholder 7">
            <a:extLst>
              <a:ext uri="{FF2B5EF4-FFF2-40B4-BE49-F238E27FC236}">
                <a16:creationId xmlns:a16="http://schemas.microsoft.com/office/drawing/2014/main" id="{6200787A-869B-D64B-9E7C-22CE91808426}"/>
              </a:ext>
            </a:extLst>
          </p:cNvPr>
          <p:cNvPicPr>
            <a:picLocks noGrp="1" noChangeAspect="1"/>
          </p:cNvPicPr>
          <p:nvPr>
            <p:ph sz="half" idx="2"/>
          </p:nvPr>
        </p:nvPicPr>
        <p:blipFill>
          <a:blip r:embed="rId2"/>
          <a:stretch>
            <a:fillRect/>
          </a:stretch>
        </p:blipFill>
        <p:spPr>
          <a:xfrm>
            <a:off x="4648200" y="1954402"/>
            <a:ext cx="4038600" cy="3817559"/>
          </a:xfrm>
        </p:spPr>
      </p:pic>
    </p:spTree>
    <p:extLst>
      <p:ext uri="{BB962C8B-B14F-4D97-AF65-F5344CB8AC3E}">
        <p14:creationId xmlns:p14="http://schemas.microsoft.com/office/powerpoint/2010/main" val="594455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Savings Cooperatives</a:t>
            </a:r>
          </a:p>
        </p:txBody>
      </p:sp>
      <p:sp>
        <p:nvSpPr>
          <p:cNvPr id="4" name="Content Placeholder 3"/>
          <p:cNvSpPr>
            <a:spLocks noGrp="1"/>
          </p:cNvSpPr>
          <p:nvPr>
            <p:ph sz="half" idx="2"/>
          </p:nvPr>
        </p:nvSpPr>
        <p:spPr>
          <a:solidFill>
            <a:schemeClr val="accent2"/>
          </a:solidFill>
        </p:spPr>
        <p:txBody>
          <a:bodyPr>
            <a:normAutofit fontScale="92500" lnSpcReduction="20000"/>
          </a:bodyPr>
          <a:lstStyle/>
          <a:p>
            <a:r>
              <a:rPr lang="en-US" b="1" dirty="0"/>
              <a:t>ROSCA (Rotating Savings and Credit Associations)</a:t>
            </a:r>
          </a:p>
          <a:p>
            <a:pPr>
              <a:buFont typeface="Arial"/>
              <a:buChar char="•"/>
            </a:pPr>
            <a:r>
              <a:rPr lang="en-US" dirty="0"/>
              <a:t>contribute weekly</a:t>
            </a:r>
          </a:p>
          <a:p>
            <a:pPr>
              <a:buFont typeface="Arial"/>
              <a:buChar char="•"/>
            </a:pPr>
            <a:r>
              <a:rPr lang="en-US" dirty="0"/>
              <a:t>15-30</a:t>
            </a:r>
          </a:p>
          <a:p>
            <a:pPr>
              <a:buFont typeface="Arial"/>
              <a:buChar char="•"/>
            </a:pPr>
            <a:r>
              <a:rPr lang="en-US" dirty="0"/>
              <a:t>Use of prize for whatever is needed, </a:t>
            </a:r>
            <a:r>
              <a:rPr lang="en-US" dirty="0" err="1"/>
              <a:t>cnnsumer</a:t>
            </a:r>
            <a:r>
              <a:rPr lang="en-US" dirty="0"/>
              <a:t> goods, housing, education</a:t>
            </a:r>
          </a:p>
          <a:p>
            <a:pPr>
              <a:buFont typeface="Arial"/>
              <a:buChar char="•"/>
            </a:pPr>
            <a:r>
              <a:rPr lang="en-US" dirty="0"/>
              <a:t>Fixed time length</a:t>
            </a:r>
          </a:p>
          <a:p>
            <a:pPr>
              <a:buFont typeface="Arial"/>
              <a:buChar char="•"/>
            </a:pPr>
            <a:r>
              <a:rPr lang="en-US" dirty="0"/>
              <a:t>Simple and transparent</a:t>
            </a:r>
          </a:p>
          <a:p>
            <a:endParaRPr lang="en-US" dirty="0"/>
          </a:p>
          <a:p>
            <a:r>
              <a:rPr lang="en-US" b="1" dirty="0"/>
              <a:t>ASCA (Accumulating Savings and Credit Associations)</a:t>
            </a:r>
          </a:p>
          <a:p>
            <a:pPr>
              <a:buFont typeface="Arial"/>
              <a:buChar char="•"/>
            </a:pPr>
            <a:r>
              <a:rPr lang="en-US" dirty="0"/>
              <a:t>Not limited in time</a:t>
            </a:r>
          </a:p>
          <a:p>
            <a:pPr>
              <a:buFont typeface="Arial"/>
              <a:buChar char="•"/>
            </a:pPr>
            <a:r>
              <a:rPr lang="en-US" dirty="0"/>
              <a:t>Examples: Cooperatives, Credit Unions, Burial Societies</a:t>
            </a:r>
          </a:p>
          <a:p>
            <a:pPr>
              <a:buFont typeface="Arial"/>
              <a:buChar char="•"/>
            </a:pPr>
            <a:endParaRPr lang="en-US" dirty="0"/>
          </a:p>
          <a:p>
            <a:pPr>
              <a:buFont typeface="Arial"/>
              <a:buChar char="•"/>
            </a:pPr>
            <a:r>
              <a:rPr lang="en-US" dirty="0"/>
              <a:t>As fund grows needs a manager or committee</a:t>
            </a:r>
          </a:p>
          <a:p>
            <a:pPr>
              <a:buFont typeface="Arial"/>
              <a:buChar char="•"/>
            </a:pPr>
            <a:r>
              <a:rPr lang="en-US" dirty="0"/>
              <a:t>May charge interest. 3-8% per month</a:t>
            </a:r>
          </a:p>
          <a:p>
            <a:endParaRPr lang="en-US" dirty="0"/>
          </a:p>
          <a:p>
            <a:endParaRPr lang="en-US" dirty="0"/>
          </a:p>
          <a:p>
            <a:endParaRPr lang="en-US" dirty="0"/>
          </a:p>
          <a:p>
            <a:endParaRPr lang="en-US" dirty="0"/>
          </a:p>
        </p:txBody>
      </p:sp>
      <p:pic>
        <p:nvPicPr>
          <p:cNvPr id="8" name="Content Placeholder 7" descr="A picture containing person, indoor, table, sitting&#10;&#10;Description automatically generated">
            <a:extLst>
              <a:ext uri="{FF2B5EF4-FFF2-40B4-BE49-F238E27FC236}">
                <a16:creationId xmlns:a16="http://schemas.microsoft.com/office/drawing/2014/main" id="{C6234A8D-FAA9-AE4B-96F7-4B5F09F57E73}"/>
              </a:ext>
            </a:extLst>
          </p:cNvPr>
          <p:cNvPicPr>
            <a:picLocks noGrp="1" noChangeAspect="1"/>
          </p:cNvPicPr>
          <p:nvPr>
            <p:ph sz="half" idx="1"/>
          </p:nvPr>
        </p:nvPicPr>
        <p:blipFill>
          <a:blip r:embed="rId2"/>
          <a:stretch>
            <a:fillRect/>
          </a:stretch>
        </p:blipFill>
        <p:spPr>
          <a:xfrm rot="5400000">
            <a:off x="-480878" y="1895858"/>
            <a:ext cx="5413776" cy="3045249"/>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Christian MED (Chap 2)</a:t>
            </a:r>
            <a:br>
              <a:rPr lang="en-US" dirty="0"/>
            </a:br>
            <a:r>
              <a:rPr lang="en-US" dirty="0"/>
              <a:t>Implementing Vision and Mission for Christian </a:t>
            </a:r>
            <a:r>
              <a:rPr lang="en-US" dirty="0" err="1"/>
              <a:t>MFI’s</a:t>
            </a:r>
            <a:endParaRPr lang="en-US" dirty="0"/>
          </a:p>
        </p:txBody>
      </p:sp>
      <p:sp>
        <p:nvSpPr>
          <p:cNvPr id="5" name="Rectangle 4"/>
          <p:cNvSpPr/>
          <p:nvPr/>
        </p:nvSpPr>
        <p:spPr>
          <a:xfrm>
            <a:off x="279400" y="1574801"/>
            <a:ext cx="7810500" cy="2739211"/>
          </a:xfrm>
          <a:prstGeom prst="rect">
            <a:avLst/>
          </a:prstGeom>
          <a:solidFill>
            <a:schemeClr val="accent3"/>
          </a:solidFill>
        </p:spPr>
        <p:txBody>
          <a:bodyPr wrap="square">
            <a:spAutoFit/>
          </a:bodyPr>
          <a:lstStyle/>
          <a:p>
            <a:endParaRPr lang="en-US" dirty="0">
              <a:solidFill>
                <a:srgbClr val="000000"/>
              </a:solidFill>
              <a:ea typeface="Times New Roman"/>
            </a:endParaRPr>
          </a:p>
          <a:p>
            <a:r>
              <a:rPr lang="en-US" b="1" dirty="0">
                <a:solidFill>
                  <a:srgbClr val="000000"/>
                </a:solidFill>
                <a:ea typeface="Times New Roman"/>
              </a:rPr>
              <a:t>Attributes of CMED</a:t>
            </a:r>
          </a:p>
          <a:p>
            <a:r>
              <a:rPr lang="en-US" dirty="0">
                <a:solidFill>
                  <a:srgbClr val="000000"/>
                </a:solidFill>
                <a:ea typeface="Times New Roman"/>
              </a:rPr>
              <a:t>1.Supports belief in the necessity for a personal relationship with Jesus Christ</a:t>
            </a:r>
          </a:p>
          <a:p>
            <a:r>
              <a:rPr lang="en-US" dirty="0">
                <a:solidFill>
                  <a:srgbClr val="000000"/>
                </a:solidFill>
                <a:ea typeface="Times New Roman"/>
              </a:rPr>
              <a:t>2.Foundations in Biblical worldview</a:t>
            </a:r>
          </a:p>
          <a:p>
            <a:r>
              <a:rPr lang="en-US" dirty="0">
                <a:solidFill>
                  <a:srgbClr val="000000"/>
                </a:solidFill>
                <a:ea typeface="Times New Roman"/>
              </a:rPr>
              <a:t>3.Includes global and local church</a:t>
            </a:r>
          </a:p>
          <a:p>
            <a:r>
              <a:rPr lang="en-US" dirty="0">
                <a:solidFill>
                  <a:srgbClr val="000000"/>
                </a:solidFill>
                <a:ea typeface="Times New Roman"/>
              </a:rPr>
              <a:t>4.Includes work for holistic development of people</a:t>
            </a:r>
          </a:p>
          <a:p>
            <a:r>
              <a:rPr lang="en-US" dirty="0">
                <a:solidFill>
                  <a:srgbClr val="000000"/>
                </a:solidFill>
                <a:ea typeface="Times New Roman"/>
              </a:rPr>
              <a:t>5.Mission reflects understanding of multi-dimensional nature of deprivation</a:t>
            </a:r>
          </a:p>
          <a:p>
            <a:endParaRPr lang="en-US" sz="2800" baseline="0" dirty="0">
              <a:solidFill>
                <a:srgbClr val="000000"/>
              </a:solidFill>
              <a:latin typeface="Times New Roman"/>
              <a:ea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Poor People Save</a:t>
            </a:r>
          </a:p>
        </p:txBody>
      </p:sp>
      <p:sp>
        <p:nvSpPr>
          <p:cNvPr id="3" name="Content Placeholder 2"/>
          <p:cNvSpPr>
            <a:spLocks noGrp="1"/>
          </p:cNvSpPr>
          <p:nvPr>
            <p:ph sz="quarter" idx="1"/>
          </p:nvPr>
        </p:nvSpPr>
        <p:spPr>
          <a:solidFill>
            <a:schemeClr val="accent2"/>
          </a:solidFill>
        </p:spPr>
        <p:txBody>
          <a:bodyPr>
            <a:normAutofit/>
          </a:bodyPr>
          <a:lstStyle/>
          <a:p>
            <a:r>
              <a:rPr lang="en-US" dirty="0"/>
              <a:t>Poor people save and have been doing so in the 2/3 world for centuries, relying on informal mechanisms to save.</a:t>
            </a:r>
          </a:p>
          <a:p>
            <a:endParaRPr lang="en-US" dirty="0"/>
          </a:p>
          <a:p>
            <a:r>
              <a:rPr lang="en-US" dirty="0"/>
              <a:t>Informal Finance- all financial transactions, loans and deposits, occurring outside the regulation of a central monetary or financial market authority.</a:t>
            </a:r>
          </a:p>
        </p:txBody>
      </p:sp>
    </p:spTree>
    <p:extLst>
      <p:ext uri="{BB962C8B-B14F-4D97-AF65-F5344CB8AC3E}">
        <p14:creationId xmlns:p14="http://schemas.microsoft.com/office/powerpoint/2010/main" val="3787558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Christian MED (Chap 2)</a:t>
            </a:r>
            <a:br>
              <a:rPr lang="en-US" dirty="0"/>
            </a:br>
            <a:r>
              <a:rPr lang="en-US" dirty="0"/>
              <a:t>Implementing Vision and Mission for Christian </a:t>
            </a:r>
            <a:r>
              <a:rPr lang="en-US" dirty="0" err="1"/>
              <a:t>MFI’s</a:t>
            </a:r>
            <a:endParaRPr lang="en-US" dirty="0"/>
          </a:p>
        </p:txBody>
      </p:sp>
      <p:sp>
        <p:nvSpPr>
          <p:cNvPr id="5" name="Rectangle 4"/>
          <p:cNvSpPr/>
          <p:nvPr/>
        </p:nvSpPr>
        <p:spPr>
          <a:xfrm>
            <a:off x="279400" y="1574801"/>
            <a:ext cx="7810500" cy="3293209"/>
          </a:xfrm>
          <a:prstGeom prst="rect">
            <a:avLst/>
          </a:prstGeom>
          <a:solidFill>
            <a:schemeClr val="accent3"/>
          </a:solidFill>
        </p:spPr>
        <p:txBody>
          <a:bodyPr wrap="square">
            <a:spAutoFit/>
          </a:bodyPr>
          <a:lstStyle/>
          <a:p>
            <a:r>
              <a:rPr lang="en-US" b="1" dirty="0">
                <a:solidFill>
                  <a:srgbClr val="000000"/>
                </a:solidFill>
                <a:ea typeface="Times New Roman"/>
              </a:rPr>
              <a:t>CMED Objectives</a:t>
            </a:r>
          </a:p>
          <a:p>
            <a:pPr marL="342900" indent="-342900">
              <a:buFont typeface="+mj-lt"/>
              <a:buAutoNum type="arabicPeriod"/>
            </a:pPr>
            <a:r>
              <a:rPr lang="en-US" dirty="0">
                <a:solidFill>
                  <a:srgbClr val="000000"/>
                </a:solidFill>
                <a:ea typeface="Times New Roman"/>
              </a:rPr>
              <a:t>Open the community to experience the kingdom of God economically and spiritually</a:t>
            </a:r>
          </a:p>
          <a:p>
            <a:pPr marL="342900" indent="-342900">
              <a:buFont typeface="+mj-lt"/>
              <a:buAutoNum type="arabicPeriod"/>
            </a:pPr>
            <a:r>
              <a:rPr lang="en-US" dirty="0">
                <a:solidFill>
                  <a:srgbClr val="000000"/>
                </a:solidFill>
                <a:ea typeface="Times New Roman"/>
              </a:rPr>
              <a:t>Strengthen Church via identity restoration and enablement in roles of stewards and servants</a:t>
            </a:r>
          </a:p>
          <a:p>
            <a:endParaRPr lang="en-US" dirty="0">
              <a:solidFill>
                <a:srgbClr val="000000"/>
              </a:solidFill>
              <a:ea typeface="Times New Roman"/>
            </a:endParaRPr>
          </a:p>
          <a:p>
            <a:r>
              <a:rPr lang="en-US" dirty="0">
                <a:solidFill>
                  <a:srgbClr val="000000"/>
                </a:solidFill>
                <a:ea typeface="Times New Roman"/>
              </a:rPr>
              <a:t>Vision and mission are critical motivators towards</a:t>
            </a:r>
          </a:p>
          <a:p>
            <a:r>
              <a:rPr lang="en-US" dirty="0">
                <a:solidFill>
                  <a:srgbClr val="000000"/>
                </a:solidFill>
                <a:ea typeface="Times New Roman"/>
              </a:rPr>
              <a:t>	spiritual transformation</a:t>
            </a:r>
          </a:p>
          <a:p>
            <a:r>
              <a:rPr lang="en-US" dirty="0">
                <a:solidFill>
                  <a:srgbClr val="000000"/>
                </a:solidFill>
                <a:ea typeface="Times New Roman"/>
              </a:rPr>
              <a:t>	microfinance objectives.</a:t>
            </a:r>
          </a:p>
          <a:p>
            <a:endParaRPr lang="en-US" dirty="0">
              <a:solidFill>
                <a:srgbClr val="000000"/>
              </a:solidFill>
              <a:ea typeface="Times New Roman"/>
            </a:endParaRPr>
          </a:p>
          <a:p>
            <a:endParaRPr lang="en-US" sz="2800" baseline="0" dirty="0">
              <a:solidFill>
                <a:srgbClr val="000000"/>
              </a:solidFill>
              <a:latin typeface="Times New Roman"/>
              <a:ea typeface="Times New Roman"/>
            </a:endParaRPr>
          </a:p>
        </p:txBody>
      </p:sp>
    </p:spTree>
    <p:extLst>
      <p:ext uri="{BB962C8B-B14F-4D97-AF65-F5344CB8AC3E}">
        <p14:creationId xmlns:p14="http://schemas.microsoft.com/office/powerpoint/2010/main" val="885745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686800" cy="1143000"/>
          </a:xfrm>
        </p:spPr>
        <p:txBody>
          <a:bodyPr/>
          <a:lstStyle/>
          <a:p>
            <a:r>
              <a:rPr lang="en-US" dirty="0"/>
              <a:t>Limits to Christian Micro-Enterprise Development</a:t>
            </a:r>
          </a:p>
        </p:txBody>
      </p:sp>
      <p:sp>
        <p:nvSpPr>
          <p:cNvPr id="3" name="Content Placeholder 2"/>
          <p:cNvSpPr>
            <a:spLocks noGrp="1"/>
          </p:cNvSpPr>
          <p:nvPr>
            <p:ph idx="1"/>
          </p:nvPr>
        </p:nvSpPr>
        <p:spPr>
          <a:xfrm>
            <a:off x="457200" y="1295400"/>
            <a:ext cx="8147538" cy="5384800"/>
          </a:xfrm>
          <a:solidFill>
            <a:schemeClr val="accent1">
              <a:lumMod val="50000"/>
            </a:schemeClr>
          </a:solidFill>
        </p:spPr>
        <p:txBody>
          <a:bodyPr>
            <a:normAutofit lnSpcReduction="10000"/>
          </a:bodyPr>
          <a:lstStyle/>
          <a:p>
            <a:r>
              <a:rPr lang="en-US" dirty="0"/>
              <a:t>DANGERS:</a:t>
            </a:r>
          </a:p>
          <a:p>
            <a:pPr marL="457200" indent="-457200">
              <a:buFont typeface="+mj-lt"/>
              <a:buAutoNum type="arabicPeriod"/>
            </a:pPr>
            <a:r>
              <a:rPr lang="en-US" sz="2800" dirty="0"/>
              <a:t>Bad implementation can be harmful to borrowers/savers, families, local churches, communities and orgs implementing MED programs</a:t>
            </a:r>
          </a:p>
          <a:p>
            <a:pPr marL="457200" indent="-457200">
              <a:buFont typeface="+mj-lt"/>
              <a:buAutoNum type="arabicPeriod"/>
            </a:pPr>
            <a:r>
              <a:rPr lang="en-US" sz="2800" dirty="0"/>
              <a:t>Rapid scaling up can be a strain destroying an organization if there is not capacity and structure to manage properly</a:t>
            </a:r>
          </a:p>
          <a:p>
            <a:pPr marL="457200" indent="-457200">
              <a:buFont typeface="+mj-lt"/>
              <a:buAutoNum type="arabicPeriod"/>
            </a:pPr>
            <a:r>
              <a:rPr lang="en-US" sz="2800" dirty="0" err="1">
                <a:solidFill>
                  <a:schemeClr val="accent3"/>
                </a:solidFill>
                <a:ea typeface="Times New Roman"/>
              </a:rPr>
              <a:t>CMED’s</a:t>
            </a:r>
            <a:r>
              <a:rPr lang="en-US" sz="2800" dirty="0">
                <a:solidFill>
                  <a:schemeClr val="accent3"/>
                </a:solidFill>
                <a:ea typeface="Times New Roman"/>
              </a:rPr>
              <a:t> with broad vision struggle with balancing program sustainability with transformative services to the poor (</a:t>
            </a:r>
            <a:r>
              <a:rPr lang="en-US" sz="2800" dirty="0" err="1">
                <a:solidFill>
                  <a:schemeClr val="accent3"/>
                </a:solidFill>
                <a:ea typeface="Times New Roman"/>
              </a:rPr>
              <a:t>ch</a:t>
            </a:r>
            <a:r>
              <a:rPr lang="en-US" sz="2800" dirty="0">
                <a:solidFill>
                  <a:schemeClr val="accent3"/>
                </a:solidFill>
                <a:ea typeface="Times New Roman"/>
              </a:rPr>
              <a:t> 2)</a:t>
            </a:r>
          </a:p>
          <a:p>
            <a:pPr marL="457200" indent="-457200">
              <a:buFont typeface="+mj-lt"/>
              <a:buAutoNum type="arabicPeriod"/>
            </a:pPr>
            <a:r>
              <a:rPr lang="en-US" sz="2800" dirty="0">
                <a:solidFill>
                  <a:schemeClr val="accent3"/>
                </a:solidFill>
                <a:ea typeface="Times New Roman"/>
              </a:rPr>
              <a:t>Donors and those on front line often have differing objectives (list five, </a:t>
            </a:r>
            <a:r>
              <a:rPr lang="en-US" sz="2800" dirty="0" err="1">
                <a:solidFill>
                  <a:schemeClr val="accent3"/>
                </a:solidFill>
                <a:ea typeface="Times New Roman"/>
              </a:rPr>
              <a:t>p</a:t>
            </a:r>
            <a:r>
              <a:rPr lang="en-US" sz="2800" dirty="0">
                <a:solidFill>
                  <a:schemeClr val="accent3"/>
                </a:solidFill>
                <a:ea typeface="Times New Roman"/>
              </a:rPr>
              <a:t> 12)).</a:t>
            </a:r>
          </a:p>
          <a:p>
            <a:endParaRPr lang="en-US" sz="2800" dirty="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Providing MED</a:t>
            </a:r>
            <a:br>
              <a:rPr lang="en-US" dirty="0"/>
            </a:br>
            <a:endParaRPr lang="en-US" dirty="0"/>
          </a:p>
        </p:txBody>
      </p:sp>
      <p:sp>
        <p:nvSpPr>
          <p:cNvPr id="3" name="Content Placeholder 2"/>
          <p:cNvSpPr>
            <a:spLocks noGrp="1"/>
          </p:cNvSpPr>
          <p:nvPr>
            <p:ph idx="1"/>
          </p:nvPr>
        </p:nvSpPr>
        <p:spPr/>
        <p:txBody>
          <a:bodyPr/>
          <a:lstStyle/>
          <a:p>
            <a:r>
              <a:rPr lang="en-US" b="1" dirty="0"/>
              <a:t>Promoting</a:t>
            </a:r>
            <a:r>
              <a:rPr lang="en-US" dirty="0"/>
              <a:t>: Set up your own program</a:t>
            </a:r>
          </a:p>
          <a:p>
            <a:endParaRPr lang="en-US" dirty="0"/>
          </a:p>
          <a:p>
            <a:r>
              <a:rPr lang="en-US" b="1" dirty="0" err="1"/>
              <a:t>Providng</a:t>
            </a:r>
            <a:r>
              <a:rPr lang="en-US" dirty="0"/>
              <a:t>: Sell services</a:t>
            </a:r>
          </a:p>
          <a:p>
            <a:endParaRPr lang="en-US" dirty="0"/>
          </a:p>
          <a:p>
            <a:r>
              <a:rPr lang="en-US" b="1" dirty="0"/>
              <a:t>Partnering: </a:t>
            </a:r>
            <a:r>
              <a:rPr lang="en-US" dirty="0"/>
              <a:t>Partner with an MED provider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Church – Based MED</a:t>
            </a:r>
          </a:p>
        </p:txBody>
      </p:sp>
      <p:sp>
        <p:nvSpPr>
          <p:cNvPr id="3" name="Content Placeholder 2"/>
          <p:cNvSpPr>
            <a:spLocks noGrp="1"/>
          </p:cNvSpPr>
          <p:nvPr>
            <p:ph idx="1"/>
          </p:nvPr>
        </p:nvSpPr>
        <p:spPr/>
        <p:txBody>
          <a:bodyPr/>
          <a:lstStyle/>
          <a:p>
            <a:r>
              <a:rPr lang="en-US" dirty="0"/>
              <a:t>Study Table 8 and discuss different models of church relationships with MED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Difficult Issues with Microfinance</a:t>
            </a:r>
          </a:p>
        </p:txBody>
      </p:sp>
      <p:sp>
        <p:nvSpPr>
          <p:cNvPr id="3" name="Content Placeholder 2"/>
          <p:cNvSpPr>
            <a:spLocks noGrp="1"/>
          </p:cNvSpPr>
          <p:nvPr>
            <p:ph idx="1"/>
          </p:nvPr>
        </p:nvSpPr>
        <p:spPr/>
        <p:txBody>
          <a:bodyPr>
            <a:normAutofit lnSpcReduction="10000"/>
          </a:bodyPr>
          <a:lstStyle/>
          <a:p>
            <a:r>
              <a:rPr lang="en-US" dirty="0"/>
              <a:t>1. Debt as a Blessing</a:t>
            </a:r>
          </a:p>
          <a:p>
            <a:pPr marL="342900" indent="-342900">
              <a:buFont typeface="Arial" panose="020B0604020202020204" pitchFamily="34" charset="0"/>
              <a:buChar char="•"/>
            </a:pPr>
            <a:r>
              <a:rPr lang="en-US" dirty="0"/>
              <a:t>Banking systems are based on maximizing debt.</a:t>
            </a:r>
          </a:p>
          <a:p>
            <a:pPr marL="342900" indent="-342900">
              <a:buFont typeface="Arial" panose="020B0604020202020204" pitchFamily="34" charset="0"/>
              <a:buChar char="•"/>
            </a:pPr>
            <a:r>
              <a:rPr lang="en-US" dirty="0"/>
              <a:t>The scriptures are against going into debt as the borrower becomes servant to the lender.</a:t>
            </a:r>
          </a:p>
          <a:p>
            <a:pPr marL="342900" indent="-342900">
              <a:buFont typeface="Arial" panose="020B0604020202020204" pitchFamily="34" charset="0"/>
              <a:buChar char="•"/>
            </a:pPr>
            <a:r>
              <a:rPr lang="en-US" dirty="0"/>
              <a:t>Clearly reducing the interest rates from the money lenders is part of liberation.</a:t>
            </a:r>
          </a:p>
          <a:p>
            <a:pPr marL="342900" indent="-342900">
              <a:buFont typeface="Arial" panose="020B0604020202020204" pitchFamily="34" charset="0"/>
              <a:buChar char="•"/>
            </a:pPr>
            <a:r>
              <a:rPr lang="en-US" dirty="0"/>
              <a:t>But is authenticating ongoing debt positive? David </a:t>
            </a:r>
            <a:r>
              <a:rPr lang="en-US" dirty="0" err="1"/>
              <a:t>Bussau</a:t>
            </a:r>
            <a:r>
              <a:rPr lang="en-US" dirty="0"/>
              <a:t> believes it gives a sense of </a:t>
            </a:r>
            <a:r>
              <a:rPr lang="en-US" dirty="0" err="1"/>
              <a:t>identiy</a:t>
            </a:r>
            <a:r>
              <a:rPr lang="en-US" dirty="0"/>
              <a:t> and dignity to the person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How do you manage the changes to family structure and roles?</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Is engaging people in the debtor system </a:t>
            </a:r>
            <a:br>
              <a:rPr lang="en-US" dirty="0"/>
            </a:br>
            <a:r>
              <a:rPr lang="en-US" dirty="0"/>
              <a:t>(= banks) a Kingdom objective?</a:t>
            </a:r>
          </a:p>
        </p:txBody>
      </p:sp>
      <p:sp>
        <p:nvSpPr>
          <p:cNvPr id="3" name="Content Placeholder 2"/>
          <p:cNvSpPr>
            <a:spLocks noGrp="1"/>
          </p:cNvSpPr>
          <p:nvPr>
            <p:ph idx="1"/>
          </p:nvPr>
        </p:nvSpPr>
        <p:spPr>
          <a:solidFill>
            <a:schemeClr val="accent6"/>
          </a:solidFill>
        </p:spPr>
        <p:txBody>
          <a:bodyPr>
            <a:normAutofit lnSpcReduction="10000"/>
          </a:bodyPr>
          <a:lstStyle/>
          <a:p>
            <a:pPr>
              <a:buNone/>
            </a:pPr>
            <a:r>
              <a:rPr lang="en-US" baseline="0" dirty="0"/>
              <a:t>In 1999, after fifteen years of progress, Bolivia suffered its first serious economic </a:t>
            </a:r>
            <a:r>
              <a:rPr lang="en-US" baseline="0" dirty="0" err="1"/>
              <a:t>setbackjust</a:t>
            </a:r>
            <a:r>
              <a:rPr lang="en-US" baseline="0" dirty="0"/>
              <a:t> as </a:t>
            </a:r>
            <a:r>
              <a:rPr lang="en-US" baseline="0" dirty="0" err="1"/>
              <a:t>overlending</a:t>
            </a:r>
            <a:r>
              <a:rPr lang="en-US" baseline="0" dirty="0"/>
              <a:t> was heating up. The timing of the economic slide propelled the</a:t>
            </a:r>
            <a:r>
              <a:rPr lang="en-US" dirty="0"/>
              <a:t> o</a:t>
            </a:r>
            <a:r>
              <a:rPr lang="en-US" baseline="0" dirty="0"/>
              <a:t>ver-indebtedness problem to crisis proportions. Bolivia began to experience heightened</a:t>
            </a:r>
            <a:r>
              <a:rPr lang="en-US" dirty="0"/>
              <a:t> </a:t>
            </a:r>
            <a:r>
              <a:rPr lang="en-US" baseline="0" dirty="0"/>
              <a:t>social unrest, with mass protests about things like water and electricity prices.</a:t>
            </a:r>
          </a:p>
          <a:p>
            <a:pPr>
              <a:buNone/>
            </a:pPr>
            <a:endParaRPr lang="en-US" baseline="0" dirty="0"/>
          </a:p>
          <a:p>
            <a:pPr>
              <a:buNone/>
            </a:pPr>
            <a:r>
              <a:rPr lang="en-US" baseline="0" dirty="0"/>
              <a:t>Microfinance, too, felt the anger of the powerless. Interactions with clients started to sour,</a:t>
            </a:r>
            <a:r>
              <a:rPr lang="en-US" dirty="0"/>
              <a:t> </a:t>
            </a:r>
            <a:r>
              <a:rPr lang="en-US" baseline="0" dirty="0"/>
              <a:t>as loan officers spent more time wheedling collections from customers faced with too</a:t>
            </a:r>
            <a:r>
              <a:rPr lang="en-US" dirty="0"/>
              <a:t> </a:t>
            </a:r>
            <a:r>
              <a:rPr lang="en-US" baseline="0" dirty="0"/>
              <a:t>much debt and shrunken demand. These conditions set off a backlash against microcredit.</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Potential Damage</a:t>
            </a:r>
          </a:p>
        </p:txBody>
      </p:sp>
      <p:sp>
        <p:nvSpPr>
          <p:cNvPr id="3" name="Content Placeholder 2"/>
          <p:cNvSpPr>
            <a:spLocks noGrp="1"/>
          </p:cNvSpPr>
          <p:nvPr>
            <p:ph idx="1"/>
          </p:nvPr>
        </p:nvSpPr>
        <p:spPr/>
        <p:txBody>
          <a:bodyPr/>
          <a:lstStyle/>
          <a:p>
            <a:r>
              <a:rPr lang="en-US" dirty="0"/>
              <a:t>Poorly conceived, designed,  and implemented (ultimately unsustainable)</a:t>
            </a:r>
          </a:p>
          <a:p>
            <a:endParaRPr lang="en-US" dirty="0"/>
          </a:p>
          <a:p>
            <a:pPr>
              <a:buFont typeface="Arial"/>
              <a:buChar char="•"/>
            </a:pPr>
            <a:r>
              <a:rPr lang="en-US" dirty="0"/>
              <a:t>Can cause loss of assets for clients</a:t>
            </a:r>
          </a:p>
          <a:p>
            <a:pPr>
              <a:buFont typeface="Arial"/>
              <a:buChar char="•"/>
            </a:pPr>
            <a:r>
              <a:rPr lang="en-US" dirty="0"/>
              <a:t>The loan program can end up insolvent</a:t>
            </a:r>
          </a:p>
          <a:p>
            <a:pPr>
              <a:buFont typeface="Arial"/>
              <a:buChar char="•"/>
            </a:pPr>
            <a:r>
              <a:rPr lang="en-US" dirty="0"/>
              <a:t>Effective informal credit systems can be weakened</a:t>
            </a:r>
          </a:p>
          <a:p>
            <a:pPr>
              <a:buFont typeface="Arial"/>
              <a:buChar char="•"/>
            </a:pPr>
            <a:r>
              <a:rPr lang="en-US" dirty="0"/>
              <a:t>Credit cultures can be damaged</a:t>
            </a:r>
          </a:p>
          <a:p>
            <a:pPr>
              <a:buFont typeface="Arial"/>
              <a:buChar char="•"/>
            </a:pPr>
            <a:r>
              <a:rPr lang="en-US" dirty="0"/>
              <a:t>Churches can be fragmented</a:t>
            </a:r>
          </a:p>
          <a:p>
            <a:endParaRPr lang="en-US" dirty="0"/>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3603"/>
          </a:xfrm>
        </p:spPr>
        <p:txBody>
          <a:bodyPr>
            <a:normAutofit/>
          </a:bodyPr>
          <a:lstStyle/>
          <a:p>
            <a:r>
              <a:rPr lang="en-US" dirty="0"/>
              <a:t>Microfinance and the Uplift of Women - </a:t>
            </a:r>
            <a:r>
              <a:rPr lang="en-US" dirty="0" err="1"/>
              <a:t>Mayoux</a:t>
            </a:r>
            <a:endParaRPr lang="en-US" dirty="0"/>
          </a:p>
        </p:txBody>
      </p:sp>
      <p:sp>
        <p:nvSpPr>
          <p:cNvPr id="3" name="Content Placeholder 2"/>
          <p:cNvSpPr>
            <a:spLocks noGrp="1"/>
          </p:cNvSpPr>
          <p:nvPr>
            <p:ph type="body" orient="vert" idx="4294967295"/>
          </p:nvPr>
        </p:nvSpPr>
        <p:spPr>
          <a:xfrm>
            <a:off x="0" y="787400"/>
            <a:ext cx="6845300" cy="6689293"/>
          </a:xfrm>
        </p:spPr>
        <p:txBody>
          <a:bodyPr>
            <a:normAutofit fontScale="77500" lnSpcReduction="20000"/>
          </a:bodyPr>
          <a:lstStyle/>
          <a:p>
            <a:pPr>
              <a:buNone/>
            </a:pPr>
            <a:endParaRPr lang="en-US" sz="2947" baseline="0" dirty="0"/>
          </a:p>
          <a:p>
            <a:pPr>
              <a:buNone/>
            </a:pPr>
            <a:r>
              <a:rPr lang="en-US" sz="2947" baseline="0" dirty="0"/>
              <a:t>There are four basic views on the link between micro-finance and women's empowerment:</a:t>
            </a:r>
          </a:p>
          <a:p>
            <a:pPr lvl="1">
              <a:buNone/>
            </a:pPr>
            <a:r>
              <a:rPr lang="en-US" sz="2947" baseline="0" dirty="0"/>
              <a:t>• there are those who stress the positive evidence and are essentially optimistic about the</a:t>
            </a:r>
          </a:p>
          <a:p>
            <a:pPr lvl="1">
              <a:buNone/>
            </a:pPr>
            <a:r>
              <a:rPr lang="en-US" sz="2947" baseline="0" dirty="0"/>
              <a:t>possibility of sustainable micro-finance </a:t>
            </a:r>
            <a:r>
              <a:rPr lang="en-US" sz="2947" baseline="0" dirty="0" err="1"/>
              <a:t>programmes</a:t>
            </a:r>
            <a:r>
              <a:rPr lang="en-US" sz="2947" baseline="0" dirty="0"/>
              <a:t> world-wide empowering women;</a:t>
            </a:r>
          </a:p>
          <a:p>
            <a:pPr lvl="1">
              <a:buNone/>
            </a:pPr>
            <a:r>
              <a:rPr lang="en-US" sz="2947" baseline="0" dirty="0"/>
              <a:t>• another school of thought recognizes the limitations to empowerment, but explains those</a:t>
            </a:r>
          </a:p>
          <a:p>
            <a:pPr lvl="1">
              <a:buNone/>
            </a:pPr>
            <a:r>
              <a:rPr lang="en-US" sz="2947" baseline="0" dirty="0"/>
              <a:t>with poor </a:t>
            </a:r>
            <a:r>
              <a:rPr lang="en-US" sz="2947" baseline="0" dirty="0" err="1"/>
              <a:t>programme</a:t>
            </a:r>
            <a:r>
              <a:rPr lang="en-US" sz="2947" baseline="0" dirty="0"/>
              <a:t> design;</a:t>
            </a:r>
          </a:p>
          <a:p>
            <a:pPr lvl="1">
              <a:buNone/>
            </a:pPr>
            <a:r>
              <a:rPr lang="en-US" sz="2947" baseline="0" dirty="0"/>
              <a:t>• others recognize the limitations of micro-finance for promoting empowerment, but see it as</a:t>
            </a:r>
          </a:p>
          <a:p>
            <a:pPr lvl="1">
              <a:buNone/>
            </a:pPr>
            <a:r>
              <a:rPr lang="en-US" sz="2947" baseline="0" dirty="0"/>
              <a:t>a key ingredient as important in themselves within a strategy to alleviate poverty;</a:t>
            </a:r>
          </a:p>
          <a:p>
            <a:pPr lvl="1">
              <a:buNone/>
            </a:pPr>
            <a:r>
              <a:rPr lang="en-US" sz="2947" baseline="0" dirty="0"/>
              <a:t>empowerment in this view needs to be addressed by other means;</a:t>
            </a:r>
          </a:p>
          <a:p>
            <a:pPr lvl="1">
              <a:buNone/>
            </a:pPr>
            <a:r>
              <a:rPr lang="en-US" sz="2947" baseline="0" dirty="0"/>
              <a:t>• then there are those who see micro-finance </a:t>
            </a:r>
            <a:r>
              <a:rPr lang="en-US" sz="2947" baseline="0" dirty="0" err="1"/>
              <a:t>programmes</a:t>
            </a:r>
            <a:r>
              <a:rPr lang="en-US" sz="2947" baseline="0" dirty="0"/>
              <a:t> as a waste of resources.</a:t>
            </a:r>
          </a:p>
          <a:p>
            <a:pPr lvl="1">
              <a:buNone/>
            </a:pPr>
            <a:endParaRPr lang="en-US" sz="2947" dirty="0"/>
          </a:p>
          <a:p>
            <a:pPr lvl="1">
              <a:buNone/>
            </a:pPr>
            <a:r>
              <a:rPr lang="en-US" sz="2947" dirty="0" err="1"/>
              <a:t>Mayoux</a:t>
            </a:r>
            <a:r>
              <a:rPr lang="en-US" sz="2947" dirty="0"/>
              <a:t>, Linda </a:t>
            </a:r>
          </a:p>
        </p:txBody>
      </p:sp>
      <p:sp>
        <p:nvSpPr>
          <p:cNvPr id="4" name="TextBox 3"/>
          <p:cNvSpPr txBox="1"/>
          <p:nvPr/>
        </p:nvSpPr>
        <p:spPr>
          <a:xfrm>
            <a:off x="8356600" y="1790700"/>
            <a:ext cx="184666" cy="369332"/>
          </a:xfrm>
          <a:prstGeom prst="rect">
            <a:avLst/>
          </a:prstGeom>
          <a:noFill/>
        </p:spPr>
        <p:txBody>
          <a:bodyPr wrap="none" rtlCol="0">
            <a:spAutoFit/>
          </a:bodyPr>
          <a:lstStyle/>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3603"/>
          </a:xfrm>
        </p:spPr>
        <p:txBody>
          <a:bodyPr>
            <a:normAutofit fontScale="90000"/>
          </a:bodyPr>
          <a:lstStyle/>
          <a:p>
            <a:r>
              <a:rPr lang="en-US"/>
              <a:t>3. </a:t>
            </a:r>
            <a:r>
              <a:rPr lang="en-US" dirty="0"/>
              <a:t>Microfinance and the Uplift of Women - </a:t>
            </a:r>
            <a:r>
              <a:rPr lang="en-US" dirty="0" err="1"/>
              <a:t>Mayoux</a:t>
            </a:r>
            <a:endParaRPr lang="en-US" dirty="0"/>
          </a:p>
        </p:txBody>
      </p:sp>
      <p:sp>
        <p:nvSpPr>
          <p:cNvPr id="3" name="Content Placeholder 2"/>
          <p:cNvSpPr>
            <a:spLocks noGrp="1"/>
          </p:cNvSpPr>
          <p:nvPr>
            <p:ph type="body" orient="vert" idx="4294967295"/>
          </p:nvPr>
        </p:nvSpPr>
        <p:spPr>
          <a:xfrm>
            <a:off x="0" y="1250731"/>
            <a:ext cx="6526924" cy="5332632"/>
          </a:xfrm>
          <a:solidFill>
            <a:schemeClr val="bg1">
              <a:alpha val="35000"/>
            </a:schemeClr>
          </a:solidFill>
        </p:spPr>
        <p:txBody>
          <a:bodyPr>
            <a:normAutofit fontScale="77500" lnSpcReduction="20000"/>
          </a:bodyPr>
          <a:lstStyle/>
          <a:p>
            <a:pPr>
              <a:buNone/>
            </a:pPr>
            <a:endParaRPr lang="en-US" sz="2947" baseline="0" dirty="0"/>
          </a:p>
          <a:p>
            <a:pPr>
              <a:buNone/>
            </a:pPr>
            <a:r>
              <a:rPr lang="en-US" sz="2947" baseline="0" dirty="0"/>
              <a:t>There are four basic views on the link between micro-finance and women's empowerment:</a:t>
            </a:r>
          </a:p>
          <a:p>
            <a:pPr lvl="1">
              <a:buNone/>
            </a:pPr>
            <a:r>
              <a:rPr lang="en-US" sz="2947" baseline="0" dirty="0"/>
              <a:t>• positive evidence essentially optimistic about the possibility of sustainable micro-finance </a:t>
            </a:r>
            <a:r>
              <a:rPr lang="en-US" sz="2947" baseline="0" dirty="0" err="1"/>
              <a:t>programmes</a:t>
            </a:r>
            <a:r>
              <a:rPr lang="en-US" sz="2947" baseline="0" dirty="0"/>
              <a:t> world-wide empowering women</a:t>
            </a:r>
          </a:p>
          <a:p>
            <a:pPr lvl="1">
              <a:buNone/>
            </a:pPr>
            <a:r>
              <a:rPr lang="en-US" sz="2947" baseline="0" dirty="0"/>
              <a:t>• recognizes the limitations to empowerment, but explain those as poor program design</a:t>
            </a:r>
          </a:p>
          <a:p>
            <a:pPr lvl="1">
              <a:buNone/>
            </a:pPr>
            <a:r>
              <a:rPr lang="en-US" sz="2947" baseline="0" dirty="0"/>
              <a:t>• recognize the limitations of micro-finance for promoting empowerment, but see it as</a:t>
            </a:r>
          </a:p>
          <a:p>
            <a:pPr lvl="1">
              <a:buNone/>
            </a:pPr>
            <a:r>
              <a:rPr lang="en-US" sz="2947" baseline="0" dirty="0"/>
              <a:t>a key ingredient</a:t>
            </a:r>
            <a:r>
              <a:rPr lang="en-US" sz="2947" dirty="0"/>
              <a:t> </a:t>
            </a:r>
            <a:r>
              <a:rPr lang="en-US" sz="2947" baseline="0" dirty="0"/>
              <a:t>which needs to be addressed by other means</a:t>
            </a:r>
          </a:p>
          <a:p>
            <a:pPr lvl="1">
              <a:buNone/>
            </a:pPr>
            <a:r>
              <a:rPr lang="en-US" sz="2947" baseline="0" dirty="0"/>
              <a:t>• see micro-finance programs as a waste of resources.</a:t>
            </a:r>
            <a:endParaRPr lang="en-US" sz="2947" dirty="0"/>
          </a:p>
          <a:p>
            <a:pPr lvl="1">
              <a:buNone/>
            </a:pPr>
            <a:r>
              <a:rPr lang="en-US" sz="2947" dirty="0" err="1"/>
              <a:t>Mayoux</a:t>
            </a:r>
            <a:r>
              <a:rPr lang="en-US" sz="2947" dirty="0"/>
              <a:t>, Linda </a:t>
            </a:r>
          </a:p>
        </p:txBody>
      </p:sp>
      <p:sp>
        <p:nvSpPr>
          <p:cNvPr id="4" name="TextBox 3"/>
          <p:cNvSpPr txBox="1"/>
          <p:nvPr/>
        </p:nvSpPr>
        <p:spPr>
          <a:xfrm>
            <a:off x="8356600" y="1790700"/>
            <a:ext cx="184666" cy="369332"/>
          </a:xfrm>
          <a:prstGeom prst="rect">
            <a:avLst/>
          </a:prstGeom>
          <a:noFill/>
        </p:spPr>
        <p:txBody>
          <a:bodyPr wrap="none" rtlCol="0">
            <a:spAutoFit/>
          </a:bodyPr>
          <a:lstStyle/>
          <a:p>
            <a:endParaRPr lang="en-US" dirty="0"/>
          </a:p>
        </p:txBody>
      </p:sp>
      <p:sp>
        <p:nvSpPr>
          <p:cNvPr id="5" name="TextBox 4"/>
          <p:cNvSpPr txBox="1"/>
          <p:nvPr/>
        </p:nvSpPr>
        <p:spPr>
          <a:xfrm>
            <a:off x="6612092" y="1008241"/>
            <a:ext cx="2531907" cy="5693865"/>
          </a:xfrm>
          <a:prstGeom prst="rect">
            <a:avLst/>
          </a:prstGeom>
          <a:solidFill>
            <a:schemeClr val="bg1"/>
          </a:solidFill>
        </p:spPr>
        <p:txBody>
          <a:bodyPr wrap="square" rtlCol="0">
            <a:spAutoFit/>
          </a:bodyPr>
          <a:lstStyle/>
          <a:p>
            <a:r>
              <a:rPr lang="en-US" sz="1400" b="1" dirty="0"/>
              <a:t>Discussion</a:t>
            </a:r>
          </a:p>
          <a:p>
            <a:r>
              <a:rPr lang="en-US" sz="1400" dirty="0"/>
              <a:t>Discuss the effects of </a:t>
            </a:r>
          </a:p>
          <a:p>
            <a:r>
              <a:rPr lang="en-US" sz="1400" dirty="0"/>
              <a:t>micro-finances on the </a:t>
            </a:r>
          </a:p>
          <a:p>
            <a:r>
              <a:rPr lang="en-US" sz="1400" dirty="0"/>
              <a:t>role of women? (the </a:t>
            </a:r>
          </a:p>
          <a:p>
            <a:r>
              <a:rPr lang="en-US" sz="1400" dirty="0"/>
              <a:t>article assumes that </a:t>
            </a:r>
          </a:p>
          <a:p>
            <a:r>
              <a:rPr lang="en-US" sz="1400" dirty="0"/>
              <a:t>all women are oppressed </a:t>
            </a:r>
          </a:p>
          <a:p>
            <a:r>
              <a:rPr lang="en-US" sz="1400" dirty="0"/>
              <a:t>in poor societies). Is </a:t>
            </a:r>
          </a:p>
          <a:p>
            <a:r>
              <a:rPr lang="en-US" sz="1400" dirty="0"/>
              <a:t>economic uplift significant </a:t>
            </a:r>
          </a:p>
          <a:p>
            <a:r>
              <a:rPr lang="en-US" sz="1400" dirty="0"/>
              <a:t>or only a stepping stone </a:t>
            </a:r>
          </a:p>
          <a:p>
            <a:r>
              <a:rPr lang="en-US" sz="1400" dirty="0"/>
              <a:t>to a wider women’s </a:t>
            </a:r>
          </a:p>
          <a:p>
            <a:r>
              <a:rPr lang="en-US" sz="1400" dirty="0"/>
              <a:t>liberation movement? </a:t>
            </a:r>
          </a:p>
          <a:p>
            <a:r>
              <a:rPr lang="en-US" sz="1400" dirty="0"/>
              <a:t>Given the Biblical values</a:t>
            </a:r>
          </a:p>
          <a:p>
            <a:r>
              <a:rPr lang="en-US" sz="1400" dirty="0"/>
              <a:t> of respect, roles, love, </a:t>
            </a:r>
          </a:p>
          <a:p>
            <a:r>
              <a:rPr lang="en-US" sz="1400" dirty="0"/>
              <a:t>mutuality in male-female </a:t>
            </a:r>
          </a:p>
          <a:p>
            <a:r>
              <a:rPr lang="en-US" sz="1400" dirty="0"/>
              <a:t>relationships in marriage</a:t>
            </a:r>
          </a:p>
          <a:p>
            <a:r>
              <a:rPr lang="en-US" sz="1400" dirty="0"/>
              <a:t> can you locate any </a:t>
            </a:r>
          </a:p>
          <a:p>
            <a:r>
              <a:rPr lang="en-US" sz="1400" dirty="0"/>
              <a:t>articles of micro-finances</a:t>
            </a:r>
          </a:p>
          <a:p>
            <a:r>
              <a:rPr lang="en-US" sz="1400" dirty="0"/>
              <a:t> on the impact on marriage </a:t>
            </a:r>
          </a:p>
          <a:p>
            <a:r>
              <a:rPr lang="en-US" sz="1400" dirty="0"/>
              <a:t>relationships? </a:t>
            </a:r>
          </a:p>
          <a:p>
            <a:r>
              <a:rPr lang="en-US" sz="1400" dirty="0"/>
              <a:t>Discuss the spiraling down </a:t>
            </a:r>
          </a:p>
          <a:p>
            <a:r>
              <a:rPr lang="en-US" sz="1400" dirty="0"/>
              <a:t>of other women’s empower-</a:t>
            </a:r>
          </a:p>
          <a:p>
            <a:r>
              <a:rPr lang="en-US" sz="1400" dirty="0" err="1"/>
              <a:t>ment</a:t>
            </a:r>
            <a:r>
              <a:rPr lang="en-US" sz="1400" dirty="0"/>
              <a:t> initiatives in favor </a:t>
            </a:r>
          </a:p>
          <a:p>
            <a:r>
              <a:rPr lang="en-US" sz="1400" dirty="0"/>
              <a:t>of donor-loved micro-</a:t>
            </a:r>
          </a:p>
          <a:p>
            <a:r>
              <a:rPr lang="en-US" sz="1400" dirty="0"/>
              <a:t>finance programs. </a:t>
            </a:r>
          </a:p>
          <a:p>
            <a:pPr lvl="1">
              <a:buNone/>
            </a:pPr>
            <a:endParaRPr lang="en-US" sz="1400" dirty="0"/>
          </a:p>
          <a:p>
            <a:endParaRPr lang="en-US" sz="1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6823" y="0"/>
            <a:ext cx="6769212"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Content Placeholder 3" descr="2nddiagrMicroandWomen-2.pdf"/>
          <p:cNvPicPr>
            <a:picLocks noGrp="1" noChangeAspect="1"/>
          </p:cNvPicPr>
          <p:nvPr>
            <p:ph idx="1"/>
          </p:nvPr>
        </p:nvPicPr>
        <mc:AlternateContent xmlns:mc="http://schemas.openxmlformats.org/markup-compatibility/2006">
          <mc:Choice xmlns:ma="http://schemas.microsoft.com/office/mac/drawingml/2008/main" xmlns:mv="urn:schemas-microsoft-com:mac:vml" xmlns="" Requires="ma">
            <p:blipFill>
              <a:blip r:embed="rId3"/>
              <a:srcRect l="-67655" r="-67655"/>
              <a:stretch>
                <a:fillRect/>
              </a:stretch>
            </p:blipFill>
          </mc:Choice>
          <mc:Fallback>
            <p:blipFill>
              <a:blip r:embed="rId4"/>
              <a:srcRect l="-67655" r="-67655"/>
              <a:stretch>
                <a:fillRect/>
              </a:stretch>
            </p:blipFill>
          </mc:Fallback>
        </mc:AlternateContent>
        <p:spPr>
          <a:xfrm>
            <a:off x="-5256180" y="-929417"/>
            <a:ext cx="18705788" cy="871683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Christian Microfinance </a:t>
            </a:r>
            <a:r>
              <a:rPr lang="en-US" dirty="0" err="1"/>
              <a:t>ch</a:t>
            </a:r>
            <a:r>
              <a:rPr lang="en-US" dirty="0"/>
              <a:t> 3</a:t>
            </a:r>
          </a:p>
        </p:txBody>
      </p:sp>
      <p:graphicFrame>
        <p:nvGraphicFramePr>
          <p:cNvPr id="6" name="Content Placeholder 5"/>
          <p:cNvGraphicFramePr>
            <a:graphicFrameLocks noGrp="1"/>
          </p:cNvGraphicFramePr>
          <p:nvPr>
            <p:ph sz="half" idx="2"/>
          </p:nvPr>
        </p:nvGraphicFramePr>
        <p:xfrm>
          <a:off x="254000" y="1143001"/>
          <a:ext cx="86487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ges from MayouxMicroandWomen.pdf"/>
          <p:cNvPicPr>
            <a:picLocks noGrp="1" noChangeAspect="1"/>
          </p:cNvPicPr>
          <p:nvPr>
            <p:ph idx="1"/>
          </p:nvPr>
        </p:nvPicPr>
        <mc:AlternateContent xmlns:mc="http://schemas.openxmlformats.org/markup-compatibility/2006">
          <mc:Choice xmlns:ma="http://schemas.microsoft.com/office/mac/drawingml/2008/main" xmlns:mv="urn:schemas-microsoft-com:mac:vml" xmlns="" Requires="ma">
            <p:blipFill>
              <a:blip r:embed="rId3"/>
              <a:srcRect l="-67655" r="-67655"/>
              <a:stretch>
                <a:fillRect/>
              </a:stretch>
            </p:blipFill>
          </mc:Choice>
          <mc:Fallback>
            <p:blipFill>
              <a:blip r:embed="rId4"/>
              <a:srcRect l="-67655" r="-67655"/>
              <a:stretch>
                <a:fillRect/>
              </a:stretch>
            </p:blipFill>
          </mc:Fallback>
        </mc:AlternateContent>
        <p:spPr>
          <a:xfrm>
            <a:off x="-7995138" y="-1875692"/>
            <a:ext cx="23985415" cy="11652738"/>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ges from MayouxMicroandWomen.pdf"/>
          <p:cNvPicPr>
            <a:picLocks noGrp="1" noChangeAspect="1"/>
          </p:cNvPicPr>
          <p:nvPr>
            <p:ph idx="1"/>
          </p:nvPr>
        </p:nvPicPr>
        <mc:AlternateContent xmlns:mc="http://schemas.openxmlformats.org/markup-compatibility/2006">
          <mc:Choice xmlns="" xmlns:mv="urn:schemas-microsoft-com:mac:vml" xmlns:ma="http://schemas.microsoft.com/office/mac/drawingml/2008/main" Requires="ma">
            <p:blipFill>
              <a:blip r:embed="rId3"/>
              <a:srcRect l="-67655" r="-67655"/>
              <a:stretch>
                <a:fillRect/>
              </a:stretch>
            </p:blipFill>
          </mc:Choice>
          <mc:Fallback>
            <p:blipFill>
              <a:blip r:embed="rId4"/>
              <a:srcRect l="-67655" r="-67655"/>
              <a:stretch>
                <a:fillRect/>
              </a:stretch>
            </p:blipFill>
          </mc:Fallback>
        </mc:AlternateContent>
        <p:spPr>
          <a:xfrm>
            <a:off x="-7549661" y="-4314092"/>
            <a:ext cx="23985415" cy="11652738"/>
          </a:xfrm>
        </p:spPr>
      </p:pic>
    </p:spTree>
    <p:extLst>
      <p:ext uri="{BB962C8B-B14F-4D97-AF65-F5344CB8AC3E}">
        <p14:creationId xmlns:p14="http://schemas.microsoft.com/office/powerpoint/2010/main" val="3541976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924800" cy="698500"/>
          </a:xfrm>
        </p:spPr>
        <p:txBody>
          <a:bodyPr/>
          <a:lstStyle/>
          <a:p>
            <a:r>
              <a:rPr lang="en-US" dirty="0"/>
              <a:t>Readings</a:t>
            </a:r>
          </a:p>
        </p:txBody>
      </p:sp>
      <p:sp>
        <p:nvSpPr>
          <p:cNvPr id="3" name="Content Placeholder 2"/>
          <p:cNvSpPr>
            <a:spLocks noGrp="1"/>
          </p:cNvSpPr>
          <p:nvPr>
            <p:ph idx="1"/>
          </p:nvPr>
        </p:nvSpPr>
        <p:spPr>
          <a:xfrm>
            <a:off x="152400" y="850900"/>
            <a:ext cx="8813800" cy="6007100"/>
          </a:xfrm>
          <a:solidFill>
            <a:schemeClr val="tx1"/>
          </a:solidFill>
        </p:spPr>
        <p:txBody>
          <a:bodyPr>
            <a:normAutofit fontScale="47500" lnSpcReduction="20000"/>
          </a:bodyPr>
          <a:lstStyle/>
          <a:p>
            <a:br>
              <a:rPr lang="en-US" b="1" dirty="0"/>
            </a:br>
            <a:r>
              <a:rPr lang="en-US" b="1" dirty="0"/>
              <a:t>Christian Microfinance Principles </a:t>
            </a:r>
            <a:br>
              <a:rPr lang="en-US" b="1" dirty="0"/>
            </a:br>
            <a:endParaRPr lang="en-US" dirty="0"/>
          </a:p>
          <a:p>
            <a:r>
              <a:rPr lang="en-US" dirty="0"/>
              <a:t>*Greer, P. and. Phil. Smith. (2009). </a:t>
            </a:r>
            <a:r>
              <a:rPr lang="en-US" i="1" dirty="0"/>
              <a:t>The Poor Will Be Glad</a:t>
            </a:r>
            <a:r>
              <a:rPr lang="en-US" dirty="0"/>
              <a:t>. Grand Rapids, </a:t>
            </a:r>
            <a:r>
              <a:rPr lang="en-US" dirty="0" err="1"/>
              <a:t>Zondervan</a:t>
            </a:r>
            <a:r>
              <a:rPr lang="en-US" dirty="0"/>
              <a:t>. (chap 7,8)</a:t>
            </a:r>
          </a:p>
          <a:p>
            <a:r>
              <a:rPr lang="en-US" dirty="0"/>
              <a:t>*</a:t>
            </a:r>
            <a:r>
              <a:rPr lang="en-US" dirty="0" err="1"/>
              <a:t>Bussau</a:t>
            </a:r>
            <a:r>
              <a:rPr lang="en-US" dirty="0"/>
              <a:t>, David &amp; Russell Mask. (2003</a:t>
            </a:r>
            <a:r>
              <a:rPr lang="en-US" i="1" dirty="0"/>
              <a:t>). Christian Micro enterprise development – An Introduction</a:t>
            </a:r>
            <a:r>
              <a:rPr lang="en-US" dirty="0"/>
              <a:t>. Regnum Books international in Association with Paternoster Press. U.K. or </a:t>
            </a:r>
            <a:r>
              <a:rPr lang="en-US" dirty="0" err="1"/>
              <a:t>WIpf</a:t>
            </a:r>
            <a:r>
              <a:rPr lang="en-US" dirty="0"/>
              <a:t> &amp; Stock or the Chalmers Centre.  Start with Chapters 2 &amp; 3.  (Supplement that with the whole book if you can).</a:t>
            </a:r>
            <a:br>
              <a:rPr lang="en-US" dirty="0"/>
            </a:br>
            <a:endParaRPr lang="en-US" dirty="0"/>
          </a:p>
          <a:p>
            <a:r>
              <a:rPr lang="en-US" b="1" dirty="0"/>
              <a:t>Supplemental Readings</a:t>
            </a:r>
            <a:endParaRPr lang="en-US" dirty="0"/>
          </a:p>
          <a:p>
            <a:r>
              <a:rPr lang="en-US" dirty="0" err="1"/>
              <a:t>Yunus</a:t>
            </a:r>
            <a:r>
              <a:rPr lang="en-US" dirty="0"/>
              <a:t>, </a:t>
            </a:r>
            <a:r>
              <a:rPr lang="en-US" dirty="0" err="1"/>
              <a:t>Muhummad</a:t>
            </a:r>
            <a:r>
              <a:rPr lang="en-US" dirty="0"/>
              <a:t> (1999). </a:t>
            </a:r>
            <a:r>
              <a:rPr lang="en-US" b="1" dirty="0">
                <a:hlinkClick r:id="rId2"/>
              </a:rPr>
              <a:t>Banker to the Poor:</a:t>
            </a:r>
            <a:r>
              <a:rPr lang="en-US" dirty="0">
                <a:hlinkClick r:id="rId2"/>
              </a:rPr>
              <a:t> Micro-Lending and the Battle Against World Poverty</a:t>
            </a:r>
            <a:r>
              <a:rPr lang="en-US" dirty="0"/>
              <a:t> 272 pages. ISBN: 1891620118  (Amazon $10.20 Kindle $9.69).</a:t>
            </a:r>
            <a:br>
              <a:rPr lang="en-US" dirty="0"/>
            </a:br>
            <a:endParaRPr lang="en-US" dirty="0"/>
          </a:p>
          <a:p>
            <a:r>
              <a:rPr lang="en-US" b="1" dirty="0"/>
              <a:t>Practical Steps in Developing Micro-finance</a:t>
            </a:r>
            <a:endParaRPr lang="en-US" dirty="0"/>
          </a:p>
          <a:p>
            <a:r>
              <a:rPr lang="en-US" dirty="0"/>
              <a:t>(see also </a:t>
            </a:r>
            <a:r>
              <a:rPr lang="en-US" dirty="0" err="1">
                <a:hlinkClick r:id="rId3"/>
              </a:rPr>
              <a:t>http://www.chalmers.org/work/gtc/trainers-in-the-majority-world</a:t>
            </a:r>
            <a:r>
              <a:rPr lang="en-US" dirty="0" err="1"/>
              <a:t>).</a:t>
            </a:r>
            <a:r>
              <a:rPr lang="en-US" dirty="0"/>
              <a:t> Evaluate the steps in the </a:t>
            </a:r>
            <a:r>
              <a:rPr lang="en-US" dirty="0">
                <a:hlinkClick r:id="rId4"/>
              </a:rPr>
              <a:t>training syllabus</a:t>
            </a:r>
            <a:r>
              <a:rPr lang="en-US" dirty="0"/>
              <a:t> and identify what you need to learn. </a:t>
            </a:r>
            <a:br>
              <a:rPr lang="en-US" dirty="0"/>
            </a:br>
            <a:endParaRPr lang="en-US" dirty="0"/>
          </a:p>
          <a:p>
            <a:r>
              <a:rPr lang="en-US" b="1" dirty="0"/>
              <a:t>Development of Micro-finance Institutions</a:t>
            </a:r>
            <a:endParaRPr lang="en-US" dirty="0"/>
          </a:p>
          <a:p>
            <a:r>
              <a:rPr lang="en-US" dirty="0"/>
              <a:t> *</a:t>
            </a:r>
            <a:r>
              <a:rPr lang="en-US" dirty="0" err="1"/>
              <a:t>Ledgerwood</a:t>
            </a:r>
            <a:r>
              <a:rPr lang="en-US" dirty="0"/>
              <a:t>, J. (1999).  Products &amp; Services.  </a:t>
            </a:r>
            <a:r>
              <a:rPr lang="en-US" i="1" dirty="0"/>
              <a:t>Microfinance Handbook: An Institutional and Financial Perspective</a:t>
            </a:r>
            <a:r>
              <a:rPr lang="en-US" dirty="0"/>
              <a:t>. Washington, The International Bank for Reconstruction and development/World Bank. (Amazon $35.59 new, kindle $13.27). Chapter 3.</a:t>
            </a:r>
          </a:p>
          <a:p>
            <a:r>
              <a:rPr lang="en-US" dirty="0"/>
              <a:t> </a:t>
            </a:r>
          </a:p>
          <a:p>
            <a:r>
              <a:rPr lang="en-US" b="1" dirty="0"/>
              <a:t>Supplementary Readings</a:t>
            </a:r>
            <a:endParaRPr lang="en-US" dirty="0"/>
          </a:p>
          <a:p>
            <a:r>
              <a:rPr lang="en-US" dirty="0"/>
              <a:t>Maria Otero Elisabeth H. </a:t>
            </a:r>
            <a:r>
              <a:rPr lang="en-US" dirty="0" err="1"/>
              <a:t>Rhyne</a:t>
            </a:r>
            <a:r>
              <a:rPr lang="en-US" dirty="0"/>
              <a:t>, eds. (1994). </a:t>
            </a:r>
            <a:r>
              <a:rPr lang="en-US" b="1" dirty="0">
                <a:hlinkClick r:id="rId5"/>
              </a:rPr>
              <a:t>The New World of Microenterprise Finance:</a:t>
            </a:r>
            <a:r>
              <a:rPr lang="en-US" dirty="0">
                <a:hlinkClick r:id="rId5"/>
              </a:rPr>
              <a:t> Building Healthy Financial Institutions for the Poor </a:t>
            </a:r>
            <a:r>
              <a:rPr lang="en-US" dirty="0"/>
              <a:t>. </a:t>
            </a:r>
            <a:r>
              <a:rPr lang="en-US" dirty="0" err="1"/>
              <a:t>Kumarian</a:t>
            </a:r>
            <a:r>
              <a:rPr lang="en-US" dirty="0"/>
              <a:t> Press. ISBN: 1565490304 318 pages.</a:t>
            </a:r>
          </a:p>
          <a:p>
            <a:r>
              <a:rPr lang="en-US" dirty="0"/>
              <a:t>Marguerite Robinson (2001). </a:t>
            </a:r>
            <a:r>
              <a:rPr lang="en-US" b="1" dirty="0">
                <a:hlinkClick r:id="rId6"/>
              </a:rPr>
              <a:t>The Microfinance Revolution:</a:t>
            </a:r>
            <a:r>
              <a:rPr lang="en-US" dirty="0">
                <a:hlinkClick r:id="rId6"/>
              </a:rPr>
              <a:t> Sustainable Finance for the Poor</a:t>
            </a:r>
            <a:r>
              <a:rPr lang="en-US" dirty="0"/>
              <a:t> . World Bank, ISBN: 0821345249. </a:t>
            </a:r>
          </a:p>
          <a:p>
            <a:r>
              <a:rPr lang="en-US" dirty="0"/>
              <a:t>Marguerite, S. Robinson. (2002). </a:t>
            </a:r>
            <a:r>
              <a:rPr lang="en-US" b="1" dirty="0">
                <a:hlinkClick r:id="rId7"/>
              </a:rPr>
              <a:t>Microfinance Revolution Volume 2:</a:t>
            </a:r>
            <a:r>
              <a:rPr lang="en-US" dirty="0">
                <a:hlinkClick r:id="rId7"/>
              </a:rPr>
              <a:t> Lessons from Indonesia</a:t>
            </a:r>
            <a:r>
              <a:rPr lang="en-US" dirty="0"/>
              <a:t>. World Bank. ISBN: 0821349538. </a:t>
            </a:r>
          </a:p>
          <a:p>
            <a:r>
              <a:rPr lang="en-US" dirty="0"/>
              <a:t> </a:t>
            </a:r>
          </a:p>
          <a:p>
            <a:r>
              <a:rPr lang="en-US" b="1" dirty="0"/>
              <a:t>Critiques of Micro Finance Progressions</a:t>
            </a:r>
            <a:endParaRPr lang="en-US" dirty="0"/>
          </a:p>
          <a:p>
            <a:r>
              <a:rPr lang="en-US" dirty="0" err="1"/>
              <a:t>Mayoux</a:t>
            </a:r>
            <a:r>
              <a:rPr lang="en-US" dirty="0"/>
              <a:t>, Linda. </a:t>
            </a:r>
            <a:r>
              <a:rPr lang="en-US" i="1" dirty="0"/>
              <a:t>Micro-finance and the Empowerment of women</a:t>
            </a:r>
            <a:r>
              <a:rPr lang="en-US" dirty="0"/>
              <a:t>. (Access at </a:t>
            </a:r>
            <a:r>
              <a:rPr lang="en-US" dirty="0">
                <a:hlinkClick r:id="rId8"/>
              </a:rPr>
              <a:t>http://www.ilo.org/employment/Whatwedo/Publications/WCMS_117993/lang--en/index.htm</a:t>
            </a:r>
            <a:r>
              <a:rPr lang="en-US" dirty="0"/>
              <a:t>) </a:t>
            </a:r>
          </a:p>
          <a:p>
            <a:r>
              <a:rPr lang="en-US" dirty="0"/>
              <a:t>Elizabeth </a:t>
            </a:r>
            <a:r>
              <a:rPr lang="en-US" dirty="0" err="1"/>
              <a:t>Rhyne</a:t>
            </a:r>
            <a:r>
              <a:rPr lang="en-US" dirty="0"/>
              <a:t>. (2001). </a:t>
            </a:r>
            <a:r>
              <a:rPr lang="en-US" i="1" dirty="0">
                <a:hlinkClick r:id="rId9"/>
              </a:rPr>
              <a:t>Crisis in Bolivian Microfinance</a:t>
            </a:r>
            <a:r>
              <a:rPr lang="en-US" i="1" dirty="0"/>
              <a:t>,</a:t>
            </a:r>
            <a:r>
              <a:rPr lang="en-US" dirty="0"/>
              <a:t> </a:t>
            </a:r>
            <a:r>
              <a:rPr lang="en-US" dirty="0" err="1"/>
              <a:t>Accion</a:t>
            </a:r>
            <a:r>
              <a:rPr lang="en-US" dirty="0"/>
              <a:t> Press release. </a:t>
            </a:r>
          </a:p>
          <a:p>
            <a:r>
              <a:rPr lang="en-US" dirty="0"/>
              <a:t> </a:t>
            </a:r>
          </a:p>
          <a:p>
            <a:r>
              <a:rPr lang="en-US" b="1" dirty="0"/>
              <a:t>Supplementary Reading</a:t>
            </a:r>
            <a:endParaRPr lang="en-US" dirty="0"/>
          </a:p>
          <a:p>
            <a:r>
              <a:rPr lang="en-US" dirty="0"/>
              <a:t>Elizabeth </a:t>
            </a:r>
            <a:r>
              <a:rPr lang="en-US" dirty="0" err="1"/>
              <a:t>Rhyne</a:t>
            </a:r>
            <a:r>
              <a:rPr lang="en-US" dirty="0"/>
              <a:t>. (2001). </a:t>
            </a:r>
            <a:r>
              <a:rPr lang="en-US" b="1" dirty="0">
                <a:hlinkClick r:id="rId10"/>
              </a:rPr>
              <a:t>Mainstreaming Microfinance</a:t>
            </a:r>
            <a:r>
              <a:rPr lang="en-US" dirty="0">
                <a:hlinkClick r:id="rId10"/>
              </a:rPr>
              <a:t>: How Lending to the Poor Began, Grew, and Came of Age in Bolivia</a:t>
            </a:r>
            <a:r>
              <a:rPr lang="en-US" dirty="0"/>
              <a:t>. </a:t>
            </a:r>
            <a:r>
              <a:rPr lang="en-US" dirty="0" err="1"/>
              <a:t>Kumarian</a:t>
            </a:r>
            <a:r>
              <a:rPr lang="en-US" dirty="0"/>
              <a:t> Press, ISBN. 1565491262. 272 pages.</a:t>
            </a:r>
            <a:br>
              <a:rPr lang="en-US" dirty="0"/>
            </a:br>
            <a:br>
              <a:rPr lang="en-US" dirty="0"/>
            </a:br>
            <a:r>
              <a:rPr lang="en-US" dirty="0"/>
              <a:t>To glean the phases of development of the micro-finance industry it is enjoyable to read the life story of David </a:t>
            </a:r>
            <a:r>
              <a:rPr lang="en-US" dirty="0" err="1"/>
              <a:t>Bussau</a:t>
            </a:r>
            <a:r>
              <a:rPr lang="en-US" dirty="0"/>
              <a:t>, the Christian equivalent of Mohammad </a:t>
            </a:r>
            <a:r>
              <a:rPr lang="en-US" dirty="0" err="1"/>
              <a:t>Yunus</a:t>
            </a:r>
            <a:r>
              <a:rPr lang="en-US" dirty="0"/>
              <a:t> in </a:t>
            </a:r>
            <a:r>
              <a:rPr lang="en-US" dirty="0" err="1"/>
              <a:t>Philippa</a:t>
            </a:r>
            <a:r>
              <a:rPr lang="en-US" dirty="0"/>
              <a:t> Tyndale. (2005). </a:t>
            </a:r>
            <a:r>
              <a:rPr lang="en-US" dirty="0">
                <a:hlinkClick r:id="rId11"/>
              </a:rPr>
              <a:t>Don't Look Back: The David Bussau Story</a:t>
            </a:r>
            <a:r>
              <a:rPr lang="en-US" dirty="0"/>
              <a:t>. Allen &amp; </a:t>
            </a:r>
            <a:r>
              <a:rPr lang="en-US" dirty="0" err="1"/>
              <a:t>Unwin</a:t>
            </a:r>
            <a:r>
              <a:rPr lang="en-US" dirty="0"/>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4479" y="152400"/>
            <a:ext cx="8229600" cy="1219200"/>
          </a:xfrm>
        </p:spPr>
        <p:txBody>
          <a:bodyPr/>
          <a:lstStyle/>
          <a:p>
            <a:pPr algn="ctr"/>
            <a:r>
              <a:rPr lang="en-US" dirty="0"/>
              <a:t>The End…</a:t>
            </a:r>
          </a:p>
        </p:txBody>
      </p:sp>
      <p:pic>
        <p:nvPicPr>
          <p:cNvPr id="3074" name="Picture 2" descr="http://greenseedlings.files.wordpress.com/2011/02/seedl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1729" y="1600200"/>
            <a:ext cx="6515100" cy="4267200"/>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320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This section by Alissa Wachter</a:t>
            </a:r>
          </a:p>
        </p:txBody>
      </p:sp>
      <p:sp>
        <p:nvSpPr>
          <p:cNvPr id="2" name="Title 1"/>
          <p:cNvSpPr>
            <a:spLocks noGrp="1"/>
          </p:cNvSpPr>
          <p:nvPr>
            <p:ph type="ctrTitle"/>
          </p:nvPr>
        </p:nvSpPr>
        <p:spPr/>
        <p:txBody>
          <a:bodyPr>
            <a:normAutofit fontScale="90000"/>
          </a:bodyPr>
          <a:lstStyle/>
          <a:p>
            <a:r>
              <a:rPr lang="en-US" sz="6000" b="1" i="1" dirty="0"/>
              <a:t>The Poor Will Be Glad</a:t>
            </a:r>
            <a:br>
              <a:rPr lang="en-US" sz="6000" b="1" i="1" dirty="0"/>
            </a:br>
            <a:r>
              <a:rPr lang="en-US" sz="3200" b="1" dirty="0"/>
              <a:t>Chapter 7: Microfinance Goes Mainstream</a:t>
            </a:r>
          </a:p>
        </p:txBody>
      </p:sp>
    </p:spTree>
    <p:extLst>
      <p:ext uri="{BB962C8B-B14F-4D97-AF65-F5344CB8AC3E}">
        <p14:creationId xmlns:p14="http://schemas.microsoft.com/office/powerpoint/2010/main" val="3820450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0" lvl="0" indent="0" algn="ctr">
              <a:buNone/>
            </a:pPr>
            <a:endParaRPr lang="en-US" dirty="0"/>
          </a:p>
          <a:p>
            <a:pPr marL="0" lvl="0" indent="0" algn="ctr">
              <a:buNone/>
            </a:pPr>
            <a:r>
              <a:rPr lang="en-US" b="1" i="1" dirty="0">
                <a:solidFill>
                  <a:schemeClr val="accent3"/>
                </a:solidFill>
              </a:rPr>
              <a:t>“Providing financial services, such as small loans, </a:t>
            </a:r>
          </a:p>
          <a:p>
            <a:pPr marL="0" lvl="0" indent="0" algn="ctr">
              <a:buNone/>
            </a:pPr>
            <a:r>
              <a:rPr lang="en-US" b="1" i="1" dirty="0">
                <a:solidFill>
                  <a:schemeClr val="accent3"/>
                </a:solidFill>
              </a:rPr>
              <a:t>to poor people so they can increase their income </a:t>
            </a:r>
          </a:p>
          <a:p>
            <a:pPr marL="0" lvl="0" indent="0" algn="ctr">
              <a:buNone/>
            </a:pPr>
            <a:r>
              <a:rPr lang="en-US" b="1" i="1" dirty="0">
                <a:solidFill>
                  <a:schemeClr val="accent3"/>
                </a:solidFill>
              </a:rPr>
              <a:t>and decrease their vulnerability to </a:t>
            </a:r>
          </a:p>
          <a:p>
            <a:pPr marL="0" lvl="0" indent="0" algn="ctr">
              <a:buNone/>
            </a:pPr>
            <a:r>
              <a:rPr lang="en-US" b="1" i="1" dirty="0">
                <a:solidFill>
                  <a:schemeClr val="accent3"/>
                </a:solidFill>
              </a:rPr>
              <a:t>unforeseen circumstances.</a:t>
            </a:r>
          </a:p>
          <a:p>
            <a:pPr marL="0" lvl="0" indent="0">
              <a:buNone/>
            </a:pPr>
            <a:endParaRPr lang="en-US" dirty="0"/>
          </a:p>
          <a:p>
            <a:pPr lvl="0"/>
            <a:r>
              <a:rPr lang="en-US" dirty="0"/>
              <a:t>Muhammad </a:t>
            </a:r>
            <a:r>
              <a:rPr lang="en-US" dirty="0" err="1"/>
              <a:t>Yunus</a:t>
            </a:r>
            <a:r>
              <a:rPr lang="en-US" dirty="0"/>
              <a:t> wins Nobel Peace Prize in 2006 </a:t>
            </a:r>
          </a:p>
          <a:p>
            <a:pPr lvl="0"/>
            <a:r>
              <a:rPr lang="en-US" dirty="0"/>
              <a:t>Most poor people in developing countries are “clinging to the edge of a cliff”</a:t>
            </a:r>
          </a:p>
          <a:p>
            <a:pPr lvl="0"/>
            <a:r>
              <a:rPr lang="en-US" dirty="0"/>
              <a:t>Small loans permanently improve conditions by allowing people to: buy in bulk, travel less, offer additional services, buy equipment, reduce labor costs, increase output</a:t>
            </a:r>
          </a:p>
          <a:p>
            <a:pPr lvl="0"/>
            <a:endParaRPr lang="en-US" dirty="0"/>
          </a:p>
        </p:txBody>
      </p:sp>
      <p:sp>
        <p:nvSpPr>
          <p:cNvPr id="3" name="Title 2"/>
          <p:cNvSpPr>
            <a:spLocks noGrp="1"/>
          </p:cNvSpPr>
          <p:nvPr>
            <p:ph type="title"/>
          </p:nvPr>
        </p:nvSpPr>
        <p:spPr/>
        <p:txBody>
          <a:bodyPr/>
          <a:lstStyle/>
          <a:p>
            <a:r>
              <a:rPr lang="en-US" b="1" u="sng" dirty="0"/>
              <a:t>Microfinance Goes Mainstream</a:t>
            </a:r>
          </a:p>
        </p:txBody>
      </p:sp>
    </p:spTree>
    <p:extLst>
      <p:ext uri="{BB962C8B-B14F-4D97-AF65-F5344CB8AC3E}">
        <p14:creationId xmlns:p14="http://schemas.microsoft.com/office/powerpoint/2010/main" val="3600998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14700" y="1524000"/>
            <a:ext cx="5600700" cy="4724400"/>
          </a:xfrm>
        </p:spPr>
        <p:txBody>
          <a:bodyPr>
            <a:normAutofit/>
          </a:bodyPr>
          <a:lstStyle/>
          <a:p>
            <a:pPr lvl="0"/>
            <a:r>
              <a:rPr lang="en-US" dirty="0"/>
              <a:t>MFI’s (Microfinance Institutions) provide capital from donors or commercial lenders </a:t>
            </a:r>
          </a:p>
          <a:p>
            <a:pPr lvl="0"/>
            <a:r>
              <a:rPr lang="en-US" u="sng" dirty="0"/>
              <a:t>Size:</a:t>
            </a:r>
            <a:r>
              <a:rPr lang="en-US" dirty="0"/>
              <a:t> Generally 1/4-1/3 of country’s annual income</a:t>
            </a:r>
          </a:p>
          <a:p>
            <a:pPr lvl="0"/>
            <a:r>
              <a:rPr lang="en-US" u="sng" dirty="0"/>
              <a:t>Terms:</a:t>
            </a:r>
            <a:r>
              <a:rPr lang="en-US" dirty="0"/>
              <a:t> 6 months, paid weekly</a:t>
            </a:r>
          </a:p>
          <a:p>
            <a:pPr lvl="0"/>
            <a:r>
              <a:rPr lang="en-US" u="sng" dirty="0"/>
              <a:t>Maximized impact</a:t>
            </a:r>
            <a:r>
              <a:rPr lang="en-US" dirty="0"/>
              <a:t>: Funds recycled to other borrowers</a:t>
            </a:r>
          </a:p>
          <a:p>
            <a:pPr lvl="0"/>
            <a:r>
              <a:rPr lang="en-US" u="sng" dirty="0"/>
              <a:t>Repayment</a:t>
            </a:r>
            <a:r>
              <a:rPr lang="en-US" dirty="0"/>
              <a:t>: 95-98% repayment</a:t>
            </a:r>
          </a:p>
          <a:p>
            <a:pPr lvl="0"/>
            <a:r>
              <a:rPr lang="en-US" u="sng" dirty="0"/>
              <a:t>Collateral:</a:t>
            </a:r>
            <a:r>
              <a:rPr lang="en-US" dirty="0"/>
              <a:t> “social guarantee” and incentive </a:t>
            </a:r>
          </a:p>
          <a:p>
            <a:endParaRPr lang="en-US" dirty="0"/>
          </a:p>
        </p:txBody>
      </p:sp>
      <p:sp>
        <p:nvSpPr>
          <p:cNvPr id="3" name="Title 2"/>
          <p:cNvSpPr>
            <a:spLocks noGrp="1"/>
          </p:cNvSpPr>
          <p:nvPr>
            <p:ph type="title"/>
          </p:nvPr>
        </p:nvSpPr>
        <p:spPr/>
        <p:txBody>
          <a:bodyPr/>
          <a:lstStyle/>
          <a:p>
            <a:r>
              <a:rPr lang="en-US" b="1" u="sng" dirty="0"/>
              <a:t>About the Loans</a:t>
            </a:r>
          </a:p>
        </p:txBody>
      </p:sp>
      <p:pic>
        <p:nvPicPr>
          <p:cNvPr id="2050" name="Picture 2" descr="http://lib.store.yahoo.net/lib/yhst-130892413429597/microfinance-group-400p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52600"/>
            <a:ext cx="2857500" cy="3810000"/>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983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4800600" cy="4800600"/>
          </a:xfrm>
        </p:spPr>
        <p:txBody>
          <a:bodyPr>
            <a:normAutofit/>
          </a:bodyPr>
          <a:lstStyle/>
          <a:p>
            <a:pPr lvl="0"/>
            <a:r>
              <a:rPr lang="en-US" dirty="0"/>
              <a:t>80% worldwide go to women: </a:t>
            </a:r>
          </a:p>
          <a:p>
            <a:pPr lvl="1"/>
            <a:r>
              <a:rPr lang="en-US" sz="2000" dirty="0"/>
              <a:t>More likely to have a small business</a:t>
            </a:r>
          </a:p>
          <a:p>
            <a:pPr lvl="1"/>
            <a:r>
              <a:rPr lang="en-US" sz="2000" dirty="0"/>
              <a:t>More likely to repay</a:t>
            </a:r>
          </a:p>
          <a:p>
            <a:pPr lvl="1"/>
            <a:r>
              <a:rPr lang="en-US" sz="2000" dirty="0"/>
              <a:t>More likely to impact whole family</a:t>
            </a:r>
          </a:p>
          <a:p>
            <a:pPr lvl="1"/>
            <a:r>
              <a:rPr lang="en-US" sz="2000" dirty="0"/>
              <a:t>Less likely to be involved in income-negative activities</a:t>
            </a:r>
          </a:p>
          <a:p>
            <a:pPr lvl="0"/>
            <a:r>
              <a:rPr lang="en-US" dirty="0"/>
              <a:t>MFI’s provide training in responsible use of credit</a:t>
            </a:r>
          </a:p>
          <a:p>
            <a:pPr lvl="0"/>
            <a:r>
              <a:rPr lang="en-US" dirty="0"/>
              <a:t>Increasing income, not paying off other debt </a:t>
            </a:r>
          </a:p>
          <a:p>
            <a:endParaRPr lang="en-US" dirty="0"/>
          </a:p>
        </p:txBody>
      </p:sp>
      <p:sp>
        <p:nvSpPr>
          <p:cNvPr id="3" name="Title 2"/>
          <p:cNvSpPr>
            <a:spLocks noGrp="1"/>
          </p:cNvSpPr>
          <p:nvPr>
            <p:ph type="title"/>
          </p:nvPr>
        </p:nvSpPr>
        <p:spPr/>
        <p:txBody>
          <a:bodyPr/>
          <a:lstStyle/>
          <a:p>
            <a:r>
              <a:rPr lang="en-US" b="1" u="sng" dirty="0"/>
              <a:t>Women &amp; Responsible Credit</a:t>
            </a:r>
          </a:p>
        </p:txBody>
      </p:sp>
      <p:pic>
        <p:nvPicPr>
          <p:cNvPr id="1026" name="Picture 2" descr="http://www.state.gov/cms_images/2007-03-26-Kenya-Photo-Shining-Ligh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057400"/>
            <a:ext cx="3069566" cy="2905126"/>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820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Primary criticism of microfinance</a:t>
            </a:r>
          </a:p>
          <a:p>
            <a:pPr marL="342900" lvl="0" indent="-342900">
              <a:buFont typeface="Arial" panose="020B0604020202020204" pitchFamily="34" charset="0"/>
              <a:buChar char="•"/>
            </a:pPr>
            <a:r>
              <a:rPr lang="en-US" dirty="0"/>
              <a:t>Average annual rate: 28% (including fees and inflation)</a:t>
            </a:r>
          </a:p>
          <a:p>
            <a:pPr lvl="0"/>
            <a:r>
              <a:rPr lang="en-US" dirty="0"/>
              <a:t>Reasons for interest: </a:t>
            </a:r>
          </a:p>
          <a:p>
            <a:pPr marL="342900" lvl="1" indent="-342900">
              <a:buFont typeface="Arial" panose="020B0604020202020204" pitchFamily="34" charset="0"/>
              <a:buChar char="•"/>
            </a:pPr>
            <a:r>
              <a:rPr lang="en-US" dirty="0"/>
              <a:t>MFI’s self-sufficiency</a:t>
            </a:r>
          </a:p>
          <a:p>
            <a:pPr marL="342900" lvl="1" indent="-342900">
              <a:buFont typeface="Arial" panose="020B0604020202020204" pitchFamily="34" charset="0"/>
              <a:buChar char="•"/>
            </a:pPr>
            <a:r>
              <a:rPr lang="en-US" dirty="0"/>
              <a:t>Inflation </a:t>
            </a:r>
          </a:p>
          <a:p>
            <a:pPr marL="342900" lvl="1" indent="-342900">
              <a:buFont typeface="Arial" panose="020B0604020202020204" pitchFamily="34" charset="0"/>
              <a:buChar char="•"/>
            </a:pPr>
            <a:r>
              <a:rPr lang="en-US" dirty="0"/>
              <a:t>Most include extra training or health/emergency insurance</a:t>
            </a:r>
          </a:p>
          <a:p>
            <a:pPr marL="342900" lvl="1" indent="-342900">
              <a:buFont typeface="Arial" panose="020B0604020202020204" pitchFamily="34" charset="0"/>
              <a:buChar char="•"/>
            </a:pPr>
            <a:r>
              <a:rPr lang="en-US" dirty="0"/>
              <a:t>Many small loans make it expensive to collect</a:t>
            </a:r>
          </a:p>
          <a:p>
            <a:pPr marL="342900" lvl="1" indent="-342900">
              <a:buFont typeface="Arial" panose="020B0604020202020204" pitchFamily="34" charset="0"/>
              <a:buChar char="•"/>
            </a:pPr>
            <a:r>
              <a:rPr lang="en-US" dirty="0"/>
              <a:t>Costs of fundraising and overseas transfers</a:t>
            </a:r>
          </a:p>
          <a:p>
            <a:endParaRPr lang="en-US" dirty="0"/>
          </a:p>
        </p:txBody>
      </p:sp>
      <p:sp>
        <p:nvSpPr>
          <p:cNvPr id="3" name="Title 2"/>
          <p:cNvSpPr>
            <a:spLocks noGrp="1"/>
          </p:cNvSpPr>
          <p:nvPr>
            <p:ph type="title"/>
          </p:nvPr>
        </p:nvSpPr>
        <p:spPr/>
        <p:txBody>
          <a:bodyPr/>
          <a:lstStyle/>
          <a:p>
            <a:r>
              <a:rPr lang="en-US" b="1" u="sng" dirty="0"/>
              <a:t>What are the Interest Rates?</a:t>
            </a:r>
          </a:p>
        </p:txBody>
      </p:sp>
    </p:spTree>
    <p:extLst>
      <p:ext uri="{BB962C8B-B14F-4D97-AF65-F5344CB8AC3E}">
        <p14:creationId xmlns:p14="http://schemas.microsoft.com/office/powerpoint/2010/main" val="1405136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u="sng" dirty="0"/>
              <a:t>Donors</a:t>
            </a:r>
            <a:r>
              <a:rPr lang="en-US" dirty="0"/>
              <a:t>: Difficult to secure long-term; fundraising requires time &amp; money</a:t>
            </a:r>
          </a:p>
          <a:p>
            <a:pPr lvl="0"/>
            <a:r>
              <a:rPr lang="en-US" u="sng" dirty="0"/>
              <a:t>Profits:</a:t>
            </a:r>
            <a:r>
              <a:rPr lang="en-US" dirty="0"/>
              <a:t> MFI’s can make a profit; sometimes means higher interest or reduced services</a:t>
            </a:r>
          </a:p>
          <a:p>
            <a:pPr lvl="0"/>
            <a:r>
              <a:rPr lang="en-US" u="sng" dirty="0"/>
              <a:t>Commercial services: </a:t>
            </a:r>
            <a:r>
              <a:rPr lang="en-US" dirty="0"/>
              <a:t>MFI’s can borrow money from outside sources (i.e. banks); easier to access than donor $ but can mean higher interest or decreased services</a:t>
            </a:r>
          </a:p>
          <a:p>
            <a:endParaRPr lang="en-US" dirty="0"/>
          </a:p>
        </p:txBody>
      </p:sp>
      <p:sp>
        <p:nvSpPr>
          <p:cNvPr id="3" name="Title 2"/>
          <p:cNvSpPr>
            <a:spLocks noGrp="1"/>
          </p:cNvSpPr>
          <p:nvPr>
            <p:ph type="title"/>
          </p:nvPr>
        </p:nvSpPr>
        <p:spPr/>
        <p:txBody>
          <a:bodyPr/>
          <a:lstStyle/>
          <a:p>
            <a:r>
              <a:rPr lang="en-US" b="1" u="sng" dirty="0"/>
              <a:t>Trends and Events</a:t>
            </a:r>
          </a:p>
        </p:txBody>
      </p:sp>
    </p:spTree>
    <p:extLst>
      <p:ext uri="{BB962C8B-B14F-4D97-AF65-F5344CB8AC3E}">
        <p14:creationId xmlns:p14="http://schemas.microsoft.com/office/powerpoint/2010/main" val="1439938997"/>
      </p:ext>
    </p:extLst>
  </p:cSld>
  <p:clrMapOvr>
    <a:masterClrMapping/>
  </p:clrMapOvr>
</p:sld>
</file>

<file path=ppt/theme/theme1.xml><?xml version="1.0" encoding="utf-8"?>
<a:theme xmlns:a="http://schemas.openxmlformats.org/drawingml/2006/main" name="PresenterMedia.com Orange Rain">
  <a:themeElements>
    <a:clrScheme name="orange_rain">
      <a:dk1>
        <a:sysClr val="windowText" lastClr="000000"/>
      </a:dk1>
      <a:lt1>
        <a:sysClr val="window" lastClr="FFFFFF"/>
      </a:lt1>
      <a:dk2>
        <a:srgbClr val="696464"/>
      </a:dk2>
      <a:lt2>
        <a:srgbClr val="E9E5DC"/>
      </a:lt2>
      <a:accent1>
        <a:srgbClr val="D34817"/>
      </a:accent1>
      <a:accent2>
        <a:srgbClr val="DC7B1A"/>
      </a:accent2>
      <a:accent3>
        <a:srgbClr val="FFD147"/>
      </a:accent3>
      <a:accent4>
        <a:srgbClr val="BD4343"/>
      </a:accent4>
      <a:accent5>
        <a:srgbClr val="918485"/>
      </a:accent5>
      <a:accent6>
        <a:srgbClr val="9F583B"/>
      </a:accent6>
      <a:hlink>
        <a:srgbClr val="CC9900"/>
      </a:hlink>
      <a:folHlink>
        <a:srgbClr val="96A9A9"/>
      </a:folHlink>
    </a:clrScheme>
    <a:fontScheme name="Custom 3">
      <a:majorFont>
        <a:latin typeface="Impac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orangerian.potx</Template>
  <TotalTime>1231</TotalTime>
  <Words>2776</Words>
  <Application>Microsoft Macintosh PowerPoint</Application>
  <PresentationFormat>On-screen Show (4:3)</PresentationFormat>
  <Paragraphs>299</Paragraphs>
  <Slides>33</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Impact</vt:lpstr>
      <vt:lpstr>Tahoma</vt:lpstr>
      <vt:lpstr>Times New Roman</vt:lpstr>
      <vt:lpstr>PresenterMedia.com Orange Rain</vt:lpstr>
      <vt:lpstr>Microenterprise Development as part of extending the Kingdom of God</vt:lpstr>
      <vt:lpstr>Poor People Save</vt:lpstr>
      <vt:lpstr>Christian Microfinance ch 3</vt:lpstr>
      <vt:lpstr>The Poor Will Be Glad Chapter 7: Microfinance Goes Mainstream</vt:lpstr>
      <vt:lpstr>Microfinance Goes Mainstream</vt:lpstr>
      <vt:lpstr>About the Loans</vt:lpstr>
      <vt:lpstr>Women &amp; Responsible Credit</vt:lpstr>
      <vt:lpstr>What are the Interest Rates?</vt:lpstr>
      <vt:lpstr>Trends and Events</vt:lpstr>
      <vt:lpstr>Does Microfinance Work?</vt:lpstr>
      <vt:lpstr>What is Christian Micro-Economic Development (MED)? Russell Mask and David Bussau</vt:lpstr>
      <vt:lpstr>Transformation</vt:lpstr>
      <vt:lpstr>CMED and proclaiming the Kingdom</vt:lpstr>
      <vt:lpstr>CMED and proclaiming the Kingdom</vt:lpstr>
      <vt:lpstr>Limits to Christian Micro-Enterprise Development</vt:lpstr>
      <vt:lpstr>Tensions for CMED Organizaitons</vt:lpstr>
      <vt:lpstr>Savings Cooperatives</vt:lpstr>
      <vt:lpstr>Savings Cooperatives</vt:lpstr>
      <vt:lpstr>Christian MED (Chap 2) Implementing Vision and Mission for Christian MFI’s</vt:lpstr>
      <vt:lpstr>Christian MED (Chap 2) Implementing Vision and Mission for Christian MFI’s</vt:lpstr>
      <vt:lpstr>Limits to Christian Micro-Enterprise Development</vt:lpstr>
      <vt:lpstr>Providing MED </vt:lpstr>
      <vt:lpstr>Church – Based MED</vt:lpstr>
      <vt:lpstr>Difficult Issues with Microfinance</vt:lpstr>
      <vt:lpstr>Is engaging people in the debtor system  (= banks) a Kingdom objective?</vt:lpstr>
      <vt:lpstr>2. Potential Damage</vt:lpstr>
      <vt:lpstr>Microfinance and the Uplift of Women - Mayoux</vt:lpstr>
      <vt:lpstr>3. Microfinance and the Uplift of Women - Mayoux</vt:lpstr>
      <vt:lpstr>PowerPoint Presentation</vt:lpstr>
      <vt:lpstr>PowerPoint Presentation</vt:lpstr>
      <vt:lpstr>PowerPoint Presentation</vt:lpstr>
      <vt:lpstr>Readings</vt:lpstr>
      <vt:lpstr>The End…</vt:lpstr>
    </vt:vector>
  </TitlesOfParts>
  <Company>Azusa Pacific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Microenterprise Development as part of extending the Kingdom of God</dc:title>
  <dc:creator>Viv Grigg</dc:creator>
  <cp:lastModifiedBy>Viv Grigg</cp:lastModifiedBy>
  <cp:revision>14</cp:revision>
  <dcterms:created xsi:type="dcterms:W3CDTF">2012-02-12T17:43:43Z</dcterms:created>
  <dcterms:modified xsi:type="dcterms:W3CDTF">2020-10-14T15:15:01Z</dcterms:modified>
</cp:coreProperties>
</file>