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2"/>
  </p:sldMasterIdLst>
  <p:notesMasterIdLst>
    <p:notesMasterId r:id="rId24"/>
  </p:notesMasterIdLst>
  <p:sldIdLst>
    <p:sldId id="258" r:id="rId3"/>
    <p:sldId id="257"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6" r:id="rId20"/>
    <p:sldId id="275" r:id="rId21"/>
    <p:sldId id="277" r:id="rId22"/>
    <p:sldId id="25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953" autoAdjust="0"/>
    <p:restoredTop sz="99130" autoAdjust="0"/>
  </p:normalViewPr>
  <p:slideViewPr>
    <p:cSldViewPr>
      <p:cViewPr varScale="1">
        <p:scale>
          <a:sx n="122" d="100"/>
          <a:sy n="122" d="100"/>
        </p:scale>
        <p:origin x="-1616"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customXml" Target="../customXml/item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9950D5-34E0-46BD-A295-7271A6A2DD43}" type="datetimeFigureOut">
              <a:rPr lang="en-US" smtClean="0"/>
              <a:t>1/27/14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6544DB-BE19-4A4B-A63A-0224E5B81E7F}" type="slidenum">
              <a:rPr lang="en-US" smtClean="0"/>
              <a:t>‹#›</a:t>
            </a:fld>
            <a:endParaRPr lang="en-US"/>
          </a:p>
        </p:txBody>
      </p:sp>
    </p:spTree>
    <p:extLst>
      <p:ext uri="{BB962C8B-B14F-4D97-AF65-F5344CB8AC3E}">
        <p14:creationId xmlns:p14="http://schemas.microsoft.com/office/powerpoint/2010/main" val="2006171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r>
              <a:rPr lang="en-US" sz="1400" b="1" baseline="0" dirty="0" smtClean="0"/>
              <a:t>Pictures with checkerboard shutter animation</a:t>
            </a:r>
          </a:p>
          <a:p>
            <a:r>
              <a:rPr lang="en-US" sz="1400" dirty="0" smtClean="0"/>
              <a:t>(Intermediate)</a:t>
            </a:r>
          </a:p>
          <a:p>
            <a:endParaRPr lang="en-US" sz="1200" dirty="0" smtClean="0"/>
          </a:p>
          <a:p>
            <a:endParaRPr lang="en-US" sz="1200" dirty="0" smtClean="0"/>
          </a:p>
          <a:p>
            <a:r>
              <a:rPr lang="en-US" sz="1200" b="1" dirty="0" smtClean="0"/>
              <a:t>Tip</a:t>
            </a:r>
            <a:r>
              <a:rPr lang="en-US" sz="1200" dirty="0" smtClean="0"/>
              <a:t>: For the best</a:t>
            </a:r>
            <a:r>
              <a:rPr lang="en-US" sz="1200" baseline="0" dirty="0" smtClean="0"/>
              <a:t> results with the effects on this slide, choose pictures that cover the entire slide area (7.5” high and 10” wide). </a:t>
            </a:r>
            <a:endParaRPr lang="en-US" sz="1200" dirty="0" smtClean="0"/>
          </a:p>
          <a:p>
            <a:endParaRPr lang="en-US" sz="1400" dirty="0" smtClean="0"/>
          </a:p>
          <a:p>
            <a:endParaRPr lang="en-US" sz="1400" dirty="0" smtClean="0"/>
          </a:p>
          <a:p>
            <a:r>
              <a:rPr lang="en-US" sz="1200" dirty="0" smtClean="0"/>
              <a:t>To reproduce the picture, animation, and background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dirty="0" smtClean="0"/>
              <a:t>On the </a:t>
            </a:r>
            <a:r>
              <a:rPr lang="en-US" sz="1200" b="1" dirty="0" smtClean="0"/>
              <a:t>Home</a:t>
            </a:r>
            <a:r>
              <a:rPr lang="en-US" sz="1200" b="0" dirty="0" smtClean="0"/>
              <a:t> tab, in the </a:t>
            </a:r>
            <a:r>
              <a:rPr lang="en-US" sz="1200" b="1" dirty="0" smtClean="0"/>
              <a:t>Slides</a:t>
            </a:r>
            <a:r>
              <a:rPr lang="en-US" sz="1200" b="0" dirty="0" smtClean="0"/>
              <a:t> group, click </a:t>
            </a:r>
            <a:r>
              <a:rPr lang="en-US" sz="1200" b="1" dirty="0" smtClean="0"/>
              <a:t>Layout</a:t>
            </a:r>
            <a:r>
              <a:rPr lang="en-US" sz="1200" b="0" dirty="0" smtClean="0"/>
              <a:t>, and then click</a:t>
            </a:r>
            <a:r>
              <a:rPr lang="en-US" sz="1200" b="0" baseline="0" dirty="0" smtClean="0"/>
              <a:t> </a:t>
            </a:r>
            <a:r>
              <a:rPr lang="en-US" sz="1200" b="1" baseline="0" dirty="0" smtClean="0"/>
              <a:t>Blank</a:t>
            </a:r>
            <a:r>
              <a:rPr lang="en-US" sz="1200" b="0" baseline="0" dirty="0" smtClean="0"/>
              <a:t>. </a:t>
            </a:r>
          </a:p>
          <a:p>
            <a:pPr marL="228600" indent="-228600">
              <a:buFont typeface="+mj-lt"/>
              <a:buAutoNum type="arabicPeriod"/>
            </a:pPr>
            <a:r>
              <a:rPr lang="en-US" sz="1200" dirty="0" smtClean="0"/>
              <a:t>Right-click the slide background area, and</a:t>
            </a:r>
            <a:r>
              <a:rPr lang="en-US" sz="1200" baseline="0" dirty="0" smtClean="0"/>
              <a:t> then click </a:t>
            </a:r>
            <a:r>
              <a:rPr lang="en-US" sz="1200" b="1" dirty="0" smtClean="0"/>
              <a:t>Format Background</a:t>
            </a:r>
            <a:r>
              <a:rPr lang="en-US" sz="1200" dirty="0" smtClean="0"/>
              <a:t>. In the </a:t>
            </a:r>
            <a:r>
              <a:rPr lang="en-US" sz="1200" b="1" dirty="0" smtClean="0"/>
              <a:t>Format Background</a:t>
            </a:r>
            <a:r>
              <a:rPr lang="en-US" sz="1200" b="1" baseline="0" dirty="0" smtClean="0"/>
              <a:t> </a:t>
            </a:r>
            <a:r>
              <a:rPr lang="en-US" sz="1200" baseline="0" dirty="0" smtClean="0"/>
              <a:t>dialog box, in the left pane, click </a:t>
            </a:r>
            <a:r>
              <a:rPr lang="en-US" sz="1200" b="1" baseline="0" dirty="0" smtClean="0"/>
              <a:t>Fill</a:t>
            </a:r>
            <a:r>
              <a:rPr lang="en-US" sz="1200" b="0" baseline="0" dirty="0" smtClean="0"/>
              <a:t>.</a:t>
            </a:r>
            <a:r>
              <a:rPr lang="en-US" sz="1200" baseline="0" dirty="0" smtClean="0"/>
              <a:t> In the </a:t>
            </a:r>
            <a:r>
              <a:rPr lang="en-US" sz="1200" b="1" baseline="0" dirty="0" smtClean="0"/>
              <a:t>Fill</a:t>
            </a:r>
            <a:r>
              <a:rPr lang="en-US" sz="1200" baseline="0" dirty="0" smtClean="0"/>
              <a:t> pane, click </a:t>
            </a:r>
            <a:r>
              <a:rPr lang="en-US" sz="1200" b="1" baseline="0" dirty="0" smtClean="0"/>
              <a:t>Picture or texture fill</a:t>
            </a:r>
            <a:r>
              <a:rPr lang="en-US" sz="1200" baseline="0" dirty="0" smtClean="0"/>
              <a:t>, and then under </a:t>
            </a:r>
            <a:r>
              <a:rPr lang="en-US" sz="1200" b="1" baseline="0" dirty="0" smtClean="0"/>
              <a:t>Insert from</a:t>
            </a:r>
            <a:r>
              <a:rPr lang="en-US" sz="1200" baseline="0" dirty="0" smtClean="0"/>
              <a:t>, click </a:t>
            </a:r>
            <a:r>
              <a:rPr lang="en-US" sz="1200" b="1" baseline="0" dirty="0" smtClean="0"/>
              <a:t>File</a:t>
            </a:r>
            <a:r>
              <a:rPr lang="en-US" sz="1200" baseline="0" dirty="0" smtClean="0"/>
              <a:t>. </a:t>
            </a:r>
            <a:r>
              <a:rPr lang="en-US" sz="1200" b="0" baseline="0" dirty="0" smtClean="0"/>
              <a:t>In the </a:t>
            </a:r>
            <a:r>
              <a:rPr lang="en-US" sz="1200" b="1" baseline="0" dirty="0" smtClean="0"/>
              <a:t>Insert Picture</a:t>
            </a:r>
            <a:r>
              <a:rPr lang="en-US" sz="1200" b="0" baseline="0" dirty="0" smtClean="0"/>
              <a:t> dialog box, s</a:t>
            </a:r>
            <a:r>
              <a:rPr lang="en-US" sz="1200" b="0" baseline="0" dirty="0" smtClean="0">
                <a:latin typeface="+mn-lt"/>
              </a:rPr>
              <a:t>elect a picture, and then click </a:t>
            </a:r>
            <a:r>
              <a:rPr lang="en-US" sz="1200" b="1" baseline="0" dirty="0" smtClean="0">
                <a:latin typeface="+mn-lt"/>
              </a:rPr>
              <a:t>Insert</a:t>
            </a:r>
            <a:r>
              <a:rPr lang="en-US" sz="1200" b="0" baseline="0" dirty="0" smtClean="0">
                <a:latin typeface="+mn-lt"/>
              </a:rPr>
              <a:t>.</a:t>
            </a:r>
            <a:endParaRPr lang="en-US" sz="1200" baseline="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 the </a:t>
            </a:r>
            <a:r>
              <a:rPr lang="en-US" sz="1200" b="1" dirty="0" smtClean="0"/>
              <a:t>Insert</a:t>
            </a:r>
            <a:r>
              <a:rPr lang="en-US" sz="1200" dirty="0" smtClean="0"/>
              <a:t> tab, in the </a:t>
            </a:r>
            <a:r>
              <a:rPr lang="en-US" sz="1200" b="1" dirty="0" smtClean="0"/>
              <a:t>Images</a:t>
            </a:r>
            <a:r>
              <a:rPr lang="en-US" sz="1200" dirty="0" smtClean="0"/>
              <a:t> group, click </a:t>
            </a:r>
            <a:r>
              <a:rPr lang="en-US" sz="1200" b="1" dirty="0" smtClean="0"/>
              <a:t>Picture</a:t>
            </a:r>
            <a:r>
              <a:rPr lang="en-US" sz="1200" b="0" dirty="0" smtClean="0"/>
              <a:t>.</a:t>
            </a:r>
            <a:r>
              <a:rPr lang="en-US" sz="1200" b="0" baseline="0" dirty="0" smtClean="0"/>
              <a:t> In the </a:t>
            </a:r>
            <a:r>
              <a:rPr lang="en-US" sz="1200" b="1" baseline="0" dirty="0" smtClean="0"/>
              <a:t>Insert Picture</a:t>
            </a:r>
            <a:r>
              <a:rPr lang="en-US" sz="1200" b="0" baseline="0" dirty="0" smtClean="0"/>
              <a:t> dialog box, s</a:t>
            </a:r>
            <a:r>
              <a:rPr lang="en-US" sz="1200" b="0" baseline="0" dirty="0" smtClean="0">
                <a:latin typeface="+mn-lt"/>
              </a:rPr>
              <a:t>elect a second picture, and then click </a:t>
            </a:r>
            <a:r>
              <a:rPr lang="en-US" sz="1200" b="1" baseline="0" dirty="0" smtClean="0">
                <a:latin typeface="+mn-lt"/>
              </a:rPr>
              <a:t>Insert</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a:t>
            </a:r>
            <a:r>
              <a:rPr lang="en-US" sz="1200" baseline="0" dirty="0" smtClean="0"/>
              <a:t> the slide, s</a:t>
            </a:r>
            <a:r>
              <a:rPr lang="en-US" sz="1200" dirty="0" smtClean="0"/>
              <a:t>elect the second</a:t>
            </a:r>
            <a:r>
              <a:rPr lang="en-US" sz="1200" baseline="0" dirty="0" smtClean="0"/>
              <a:t> picture. </a:t>
            </a: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7.5”</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10”</a:t>
            </a:r>
            <a:r>
              <a:rPr lang="en-US" sz="1200" kern="1200" dirty="0" smtClean="0">
                <a:solidFill>
                  <a:schemeClr val="tx1"/>
                </a:solidFill>
                <a:effectLst/>
                <a:latin typeface="+mn-lt"/>
                <a:ea typeface="+mn-ea"/>
                <a:cs typeface="+mn-cs"/>
              </a:rPr>
              <a:t>. </a:t>
            </a:r>
          </a:p>
          <a:p>
            <a:pPr marL="628650" lvl="1" indent="-171450">
              <a:buFont typeface="Arial" pitchFamily="34" charset="0"/>
              <a:buChar char="•"/>
            </a:pPr>
            <a:r>
              <a:rPr lang="en-US" sz="1200" kern="1200" dirty="0" smtClean="0">
                <a:solidFill>
                  <a:schemeClr val="tx1"/>
                </a:solidFill>
                <a:effectLst/>
                <a:latin typeface="+mn-lt"/>
                <a:ea typeface="+mn-ea"/>
                <a:cs typeface="+mn-cs"/>
              </a:rPr>
              <a:t>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a:t>
            </a:r>
          </a:p>
          <a:p>
            <a:pPr marL="628650" lvl="1" indent="-171450">
              <a:buFont typeface="Arial" pitchFamily="34" charset="0"/>
              <a:buChar char="•"/>
            </a:pPr>
            <a:r>
              <a:rPr lang="en-US" sz="1200" kern="1200" dirty="0" smtClean="0">
                <a:solidFill>
                  <a:schemeClr val="tx1"/>
                </a:solidFill>
                <a:effectLst/>
                <a:latin typeface="+mn-lt"/>
                <a:ea typeface="+mn-ea"/>
                <a:cs typeface="+mn-cs"/>
              </a:rPr>
              <a:t>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p>
          <a:p>
            <a:pPr marL="228600" indent="-228600">
              <a:buFont typeface="+mj-lt"/>
              <a:buAutoNum type="arabicPeriod"/>
            </a:pPr>
            <a:r>
              <a:rPr lang="en-US" sz="1200" dirty="0" smtClean="0"/>
              <a:t>On the </a:t>
            </a:r>
            <a:r>
              <a:rPr lang="en-US" sz="1200" b="1" dirty="0" smtClean="0"/>
              <a:t>Home</a:t>
            </a:r>
            <a:r>
              <a:rPr lang="en-US" sz="1200" dirty="0" smtClean="0"/>
              <a:t> tab, in the </a:t>
            </a:r>
            <a:r>
              <a:rPr lang="en-US" sz="1200" b="1" dirty="0" smtClean="0"/>
              <a:t>Drawing</a:t>
            </a:r>
            <a:r>
              <a:rPr lang="en-US" sz="1200" dirty="0" smtClean="0"/>
              <a:t> group, in the Shapes gallery, click</a:t>
            </a:r>
            <a:r>
              <a:rPr lang="en-US" sz="1200" b="0" dirty="0" smtClean="0"/>
              <a:t> </a:t>
            </a:r>
            <a:r>
              <a:rPr lang="en-US" sz="1200" b="1" dirty="0" smtClean="0"/>
              <a:t>Rectangle</a:t>
            </a:r>
            <a:r>
              <a:rPr lang="en-US" sz="1200" b="0" baseline="0" dirty="0" smtClean="0"/>
              <a:t>. On the slide, </a:t>
            </a:r>
            <a:r>
              <a:rPr lang="en-US" sz="1200" dirty="0" smtClean="0"/>
              <a:t>drag to draw a rectangle.</a:t>
            </a:r>
          </a:p>
          <a:p>
            <a:pPr marL="228600" indent="-228600">
              <a:buFont typeface="+mj-lt"/>
              <a:buAutoNum type="arabicPeriod"/>
            </a:pPr>
            <a:r>
              <a:rPr lang="en-US" sz="1200" dirty="0" smtClean="0"/>
              <a:t>Select</a:t>
            </a:r>
            <a:r>
              <a:rPr lang="en-US" sz="1200" baseline="0" dirty="0" smtClean="0"/>
              <a:t> the rectangle. </a:t>
            </a:r>
            <a:r>
              <a:rPr lang="en-US" sz="1200" b="0" baseline="0" dirty="0" smtClean="0"/>
              <a:t>Under</a:t>
            </a:r>
            <a:r>
              <a:rPr lang="en-US" sz="1200" b="1" baseline="0" dirty="0" smtClean="0"/>
              <a:t> Drawing</a:t>
            </a:r>
            <a:r>
              <a:rPr lang="en-US" sz="1200" baseline="0" dirty="0" smtClean="0"/>
              <a:t> </a:t>
            </a:r>
            <a:r>
              <a:rPr lang="en-US" sz="1200" b="1" baseline="0" dirty="0" smtClean="0"/>
              <a:t>Tools</a:t>
            </a:r>
            <a:r>
              <a:rPr lang="en-US" sz="1200" b="0" baseline="0" dirty="0" smtClean="0"/>
              <a:t>, on the</a:t>
            </a:r>
            <a:r>
              <a:rPr lang="en-US" sz="1200" baseline="0" dirty="0" smtClean="0"/>
              <a:t> </a:t>
            </a:r>
            <a:r>
              <a:rPr lang="en-US" sz="1200" b="1" baseline="0" dirty="0" smtClean="0"/>
              <a:t>Format</a:t>
            </a:r>
            <a:r>
              <a:rPr lang="en-US" sz="1200" baseline="0" dirty="0" smtClean="0"/>
              <a:t> tab, in the </a:t>
            </a:r>
            <a:r>
              <a:rPr lang="en-US" sz="1200" b="1" baseline="0" dirty="0" smtClean="0"/>
              <a:t>Size</a:t>
            </a:r>
            <a:r>
              <a:rPr lang="en-US" sz="1200" baseline="0" dirty="0" smtClean="0"/>
              <a:t> group, do the following:</a:t>
            </a:r>
          </a:p>
          <a:p>
            <a:pPr marL="685800" lvl="1" indent="-228600">
              <a:buFont typeface="Arial" pitchFamily="34" charset="0"/>
              <a:buChar char="•"/>
            </a:pPr>
            <a:r>
              <a:rPr lang="en-US" sz="1200" baseline="0" dirty="0" smtClean="0"/>
              <a:t>In the </a:t>
            </a:r>
            <a:r>
              <a:rPr lang="en-US" sz="1200" b="1" baseline="0" dirty="0" smtClean="0"/>
              <a:t>Shape Height </a:t>
            </a:r>
            <a:r>
              <a:rPr lang="en-US" sz="1200" b="0" baseline="0" dirty="0" smtClean="0"/>
              <a:t>box, enter</a:t>
            </a:r>
            <a:r>
              <a:rPr lang="en-US" sz="1200" b="1" baseline="0" dirty="0" smtClean="0"/>
              <a:t> 1.88”</a:t>
            </a:r>
            <a:r>
              <a:rPr lang="en-US" sz="1200" b="0" baseline="0" dirty="0" smtClean="0"/>
              <a:t>.</a:t>
            </a:r>
          </a:p>
          <a:p>
            <a:pPr marL="685800" lvl="1" indent="-228600">
              <a:buFont typeface="Arial" pitchFamily="34" charset="0"/>
              <a:buChar char="•"/>
            </a:pPr>
            <a:r>
              <a:rPr lang="en-US" sz="1200" baseline="0" dirty="0" smtClean="0"/>
              <a:t>In the </a:t>
            </a:r>
            <a:r>
              <a:rPr lang="en-US" sz="1200" b="1" baseline="0" dirty="0" smtClean="0"/>
              <a:t>Shape Width </a:t>
            </a:r>
            <a:r>
              <a:rPr lang="en-US" sz="1200" b="0" baseline="0" dirty="0" smtClean="0"/>
              <a:t>box, enter</a:t>
            </a:r>
            <a:r>
              <a:rPr lang="en-US" sz="1200" b="1" baseline="0" dirty="0" smtClean="0"/>
              <a:t>  2”</a:t>
            </a:r>
            <a:r>
              <a:rPr lang="en-US" sz="1200" baseline="0" dirty="0" smtClean="0"/>
              <a:t>.</a:t>
            </a:r>
          </a:p>
          <a:p>
            <a:pPr marL="228600" indent="-228600">
              <a:buFont typeface="+mj-lt"/>
              <a:buAutoNum type="arabicPeriod"/>
            </a:pPr>
            <a:r>
              <a:rPr lang="en-US" sz="1200" dirty="0" smtClean="0"/>
              <a:t>On the </a:t>
            </a:r>
            <a:r>
              <a:rPr lang="en-US" sz="1200" b="1" dirty="0" smtClean="0"/>
              <a:t>Home</a:t>
            </a:r>
            <a:r>
              <a:rPr lang="en-US" sz="1200" dirty="0" smtClean="0"/>
              <a:t> tab, in the bottom right corner</a:t>
            </a:r>
            <a:r>
              <a:rPr lang="en-US" sz="1200" baseline="0" dirty="0" smtClean="0"/>
              <a:t> of the </a:t>
            </a:r>
            <a:r>
              <a:rPr lang="en-US" sz="1200" b="1" dirty="0" smtClean="0"/>
              <a:t>Drawing</a:t>
            </a:r>
            <a:r>
              <a:rPr lang="en-US" sz="1200" dirty="0" smtClean="0"/>
              <a:t> group, click</a:t>
            </a:r>
            <a:r>
              <a:rPr lang="en-US" sz="1200" baseline="0" dirty="0" smtClean="0"/>
              <a:t> the </a:t>
            </a:r>
            <a:r>
              <a:rPr lang="en-US" sz="1200" b="1" dirty="0" smtClean="0"/>
              <a:t>Format Shape </a:t>
            </a:r>
            <a:r>
              <a:rPr lang="en-US" sz="1200" dirty="0" smtClean="0"/>
              <a:t>dialog box launcher. In the</a:t>
            </a:r>
            <a:r>
              <a:rPr lang="en-US" sz="1200" baseline="0" dirty="0" smtClean="0"/>
              <a:t> </a:t>
            </a:r>
            <a:r>
              <a:rPr lang="en-US" sz="1200" b="1" dirty="0" smtClean="0"/>
              <a:t>Format Shape </a:t>
            </a:r>
            <a:r>
              <a:rPr lang="en-US" sz="1200" dirty="0" smtClean="0"/>
              <a:t>dialog box, in the left</a:t>
            </a:r>
            <a:r>
              <a:rPr lang="en-US" sz="1200" baseline="0" dirty="0" smtClean="0"/>
              <a:t> pane, click </a:t>
            </a:r>
            <a:r>
              <a:rPr lang="en-US" sz="1200" b="1" baseline="0" dirty="0" smtClean="0"/>
              <a:t>Fill</a:t>
            </a:r>
            <a:r>
              <a:rPr lang="en-US" sz="1200" baseline="0" dirty="0" smtClean="0"/>
              <a:t>, and then select </a:t>
            </a:r>
            <a:r>
              <a:rPr lang="en-US" sz="1200" b="1" baseline="0" dirty="0" smtClean="0"/>
              <a:t>Slide background fill </a:t>
            </a:r>
            <a:r>
              <a:rPr lang="en-US" sz="1200" baseline="0" dirty="0" smtClean="0"/>
              <a:t>in the </a:t>
            </a:r>
            <a:r>
              <a:rPr lang="en-US" sz="1200" b="1" baseline="0" dirty="0" smtClean="0"/>
              <a:t>Fill</a:t>
            </a:r>
            <a:r>
              <a:rPr lang="en-US" sz="1200" baseline="0" dirty="0" smtClean="0"/>
              <a:t> pane. </a:t>
            </a:r>
            <a:endParaRPr lang="en-US" sz="1200" dirty="0" smtClean="0"/>
          </a:p>
          <a:p>
            <a:pPr marL="228600" indent="-228600">
              <a:buFont typeface="+mj-lt"/>
              <a:buAutoNum type="arabicPeriod"/>
            </a:pPr>
            <a:r>
              <a:rPr lang="en-US" sz="1200" b="0" dirty="0" smtClean="0"/>
              <a:t>Select the rectangle.</a:t>
            </a:r>
            <a:r>
              <a:rPr lang="en-US" sz="1200" b="0" baseline="0" dirty="0" smtClean="0"/>
              <a:t> </a:t>
            </a:r>
            <a:r>
              <a:rPr lang="en-US" sz="1200" b="0" dirty="0" smtClean="0"/>
              <a:t>On the </a:t>
            </a:r>
            <a:r>
              <a:rPr lang="en-US" sz="1200" b="1" dirty="0" smtClean="0"/>
              <a:t>Home</a:t>
            </a:r>
            <a:r>
              <a:rPr lang="en-US" sz="1200" dirty="0" smtClean="0"/>
              <a:t> tab, in the </a:t>
            </a:r>
            <a:r>
              <a:rPr lang="en-US" sz="1200" b="1" dirty="0" smtClean="0"/>
              <a:t>Clipboard</a:t>
            </a:r>
            <a:r>
              <a:rPr lang="en-US" sz="1200" baseline="0" dirty="0" smtClean="0"/>
              <a:t> group, click the arrow next to </a:t>
            </a:r>
            <a:r>
              <a:rPr lang="en-US" sz="1200" b="1" baseline="0" dirty="0" smtClean="0"/>
              <a:t>Copy</a:t>
            </a:r>
            <a:r>
              <a:rPr lang="en-US" sz="1200" b="0" baseline="0" dirty="0" smtClean="0"/>
              <a:t>, and then click </a:t>
            </a:r>
            <a:r>
              <a:rPr lang="en-US" sz="1200" b="1" baseline="0" dirty="0" smtClean="0"/>
              <a:t>Duplicate</a:t>
            </a:r>
            <a:r>
              <a:rPr lang="en-US" sz="1200" baseline="0" dirty="0" smtClean="0"/>
              <a:t>. Repeat this process three more times for a total of five rectangles.</a:t>
            </a:r>
          </a:p>
          <a:p>
            <a:pPr marL="228600" indent="-228600">
              <a:buFont typeface="+mj-lt"/>
              <a:buAutoNum type="arabicPeriod"/>
            </a:pPr>
            <a:r>
              <a:rPr lang="en-US" sz="1200" baseline="0" dirty="0" smtClean="0"/>
              <a:t>Press and hold CTRL, and then select all five rectangles. </a:t>
            </a:r>
            <a:r>
              <a:rPr lang="en-US" sz="1200" dirty="0" smtClean="0"/>
              <a:t>On the </a:t>
            </a:r>
            <a:r>
              <a:rPr lang="en-US" sz="1200" b="1" dirty="0" smtClean="0"/>
              <a:t>Home</a:t>
            </a:r>
            <a:r>
              <a:rPr lang="en-US" sz="1200" dirty="0" smtClean="0"/>
              <a:t> tab, in the </a:t>
            </a:r>
            <a:r>
              <a:rPr lang="en-US" sz="1200" b="1" dirty="0" smtClean="0"/>
              <a:t>Drawing</a:t>
            </a:r>
            <a:r>
              <a:rPr lang="en-US" sz="1200" dirty="0" smtClean="0"/>
              <a:t> group, click </a:t>
            </a:r>
            <a:r>
              <a:rPr lang="en-US" sz="1200" b="1" dirty="0" smtClean="0"/>
              <a:t>Arrange</a:t>
            </a:r>
            <a:r>
              <a:rPr lang="en-US" sz="1200" dirty="0" smtClean="0"/>
              <a:t>, </a:t>
            </a:r>
            <a:r>
              <a:rPr lang="en-US" sz="1200" baseline="0" dirty="0" smtClean="0"/>
              <a:t>point to </a:t>
            </a:r>
            <a:r>
              <a:rPr lang="en-US" sz="1200" b="1" baseline="0" dirty="0" smtClean="0"/>
              <a:t>Align</a:t>
            </a:r>
            <a:r>
              <a:rPr lang="en-US" sz="1200" baseline="0" dirty="0" smtClean="0"/>
              <a:t>, and then do the following:</a:t>
            </a:r>
          </a:p>
          <a:p>
            <a:pPr marL="685800" lvl="1" indent="-228600">
              <a:buFont typeface="+mj-lt"/>
              <a:buAutoNum type="arabicPeriod"/>
            </a:pPr>
            <a:r>
              <a:rPr lang="en-US" sz="1200" baseline="0" dirty="0" smtClean="0"/>
              <a:t>Click </a:t>
            </a:r>
            <a:r>
              <a:rPr lang="en-US" sz="1200" b="1" dirty="0" smtClean="0"/>
              <a:t>Align to Slide</a:t>
            </a:r>
            <a:r>
              <a:rPr lang="en-US" sz="1200" dirty="0" smtClean="0"/>
              <a:t>.</a:t>
            </a:r>
          </a:p>
          <a:p>
            <a:pPr marL="685800" lvl="1" indent="-228600">
              <a:buFont typeface="+mj-lt"/>
              <a:buAutoNum type="arabicPeriod"/>
            </a:pPr>
            <a:r>
              <a:rPr lang="en-US" sz="1200" baseline="0" dirty="0" smtClean="0"/>
              <a:t>Click </a:t>
            </a:r>
            <a:r>
              <a:rPr lang="en-US" sz="1200" b="1" dirty="0" smtClean="0"/>
              <a:t>Align Top</a:t>
            </a:r>
            <a:r>
              <a:rPr lang="en-US" sz="1200" dirty="0" smtClean="0"/>
              <a:t>.</a:t>
            </a:r>
          </a:p>
          <a:p>
            <a:pPr marL="685800" lvl="1" indent="-228600">
              <a:buFont typeface="+mj-lt"/>
              <a:buAutoNum type="arabicPeriod"/>
            </a:pPr>
            <a:r>
              <a:rPr lang="en-US" sz="1200" baseline="0" dirty="0" smtClean="0"/>
              <a:t>Click </a:t>
            </a:r>
            <a:r>
              <a:rPr lang="en-US" sz="1200" b="1" dirty="0" smtClean="0"/>
              <a:t>Distribute Horizontally</a:t>
            </a:r>
            <a:r>
              <a:rPr lang="en-US" sz="1200" dirty="0" smtClean="0"/>
              <a:t>. </a:t>
            </a:r>
          </a:p>
          <a:p>
            <a:pPr marL="228600" indent="-228600">
              <a:buFont typeface="+mj-lt"/>
              <a:buAutoNum type="arabicPeriod"/>
            </a:pPr>
            <a:r>
              <a:rPr lang="en-US" sz="1200" b="0" dirty="0" smtClean="0"/>
              <a:t>With all five rectangles still selected, on the </a:t>
            </a:r>
            <a:r>
              <a:rPr lang="en-US" sz="1200" b="1" dirty="0" smtClean="0"/>
              <a:t>Home</a:t>
            </a:r>
            <a:r>
              <a:rPr lang="en-US" sz="1200" dirty="0" smtClean="0"/>
              <a:t> tab, in the </a:t>
            </a:r>
            <a:r>
              <a:rPr lang="en-US" sz="1200" b="1" dirty="0" smtClean="0"/>
              <a:t>Clipboard</a:t>
            </a:r>
            <a:r>
              <a:rPr lang="en-US" sz="1200" baseline="0" dirty="0" smtClean="0"/>
              <a:t> group, click the arrow under </a:t>
            </a:r>
            <a:r>
              <a:rPr lang="en-US" sz="1200" b="1" baseline="0" dirty="0" smtClean="0"/>
              <a:t>Paste</a:t>
            </a:r>
            <a:r>
              <a:rPr lang="en-US" sz="1200" b="0" baseline="0" dirty="0" smtClean="0"/>
              <a:t>, and then click </a:t>
            </a:r>
            <a:r>
              <a:rPr lang="en-US" sz="1200" b="1" baseline="0" dirty="0" smtClean="0"/>
              <a:t>Duplicate</a:t>
            </a:r>
            <a:r>
              <a:rPr lang="en-US" sz="1200" baseline="0" dirty="0" smtClean="0"/>
              <a:t>. (</a:t>
            </a:r>
            <a:r>
              <a:rPr lang="en-US" sz="1200" b="0" baseline="0" dirty="0" smtClean="0"/>
              <a:t>Note: </a:t>
            </a:r>
            <a:r>
              <a:rPr lang="en-US" sz="1200" baseline="0" dirty="0" smtClean="0"/>
              <a:t>There should now be a second row of five rectangles, and a total of 10 rectangles on the slide.)</a:t>
            </a:r>
          </a:p>
          <a:p>
            <a:pPr marL="228600" indent="-228600">
              <a:buFont typeface="+mj-lt"/>
              <a:buAutoNum type="arabicPeriod"/>
            </a:pPr>
            <a:r>
              <a:rPr lang="en-US" sz="1200" baseline="0" dirty="0" smtClean="0"/>
              <a:t>Select the second row of five rectangles. </a:t>
            </a:r>
            <a:r>
              <a:rPr lang="en-US" sz="1200" dirty="0" smtClean="0"/>
              <a:t>On the </a:t>
            </a:r>
            <a:r>
              <a:rPr lang="en-US" sz="1200" b="1" dirty="0" smtClean="0"/>
              <a:t>Home</a:t>
            </a:r>
            <a:r>
              <a:rPr lang="en-US" sz="1200" dirty="0" smtClean="0"/>
              <a:t> tab, in the </a:t>
            </a:r>
            <a:r>
              <a:rPr lang="en-US" sz="1200" b="1" dirty="0" smtClean="0"/>
              <a:t>Drawing</a:t>
            </a:r>
            <a:r>
              <a:rPr lang="en-US" sz="1200" dirty="0" smtClean="0"/>
              <a:t> group, click </a:t>
            </a:r>
            <a:r>
              <a:rPr lang="en-US" sz="1200" b="1" dirty="0" smtClean="0"/>
              <a:t>Arrange</a:t>
            </a:r>
            <a:r>
              <a:rPr lang="en-US" sz="1200" dirty="0" smtClean="0"/>
              <a:t>, </a:t>
            </a:r>
            <a:r>
              <a:rPr lang="en-US" sz="1200" baseline="0" dirty="0" smtClean="0"/>
              <a:t>point to </a:t>
            </a:r>
            <a:r>
              <a:rPr lang="en-US" sz="1200" b="1" baseline="0" dirty="0" smtClean="0"/>
              <a:t>Align</a:t>
            </a:r>
            <a:r>
              <a:rPr lang="en-US" sz="1200" baseline="0" dirty="0" smtClean="0"/>
              <a:t>, and then do the following:</a:t>
            </a:r>
          </a:p>
          <a:p>
            <a:pPr marL="685800" lvl="1" indent="-228600">
              <a:buFont typeface="+mj-lt"/>
              <a:buAutoNum type="arabicPeriod"/>
            </a:pPr>
            <a:r>
              <a:rPr lang="en-US" sz="1200" baseline="0" dirty="0" smtClean="0"/>
              <a:t>Click </a:t>
            </a:r>
            <a:r>
              <a:rPr lang="en-US" sz="1200" b="1" baseline="0" dirty="0" smtClean="0"/>
              <a:t>Align to Slide</a:t>
            </a:r>
            <a:r>
              <a:rPr lang="en-US" sz="1200" baseline="0" dirty="0" smtClean="0"/>
              <a:t>.</a:t>
            </a:r>
          </a:p>
          <a:p>
            <a:pPr marL="685800" lvl="1" indent="-228600">
              <a:buFont typeface="+mj-lt"/>
              <a:buAutoNum type="arabicPeriod"/>
            </a:pPr>
            <a:r>
              <a:rPr lang="en-US" sz="1200" baseline="0" dirty="0" smtClean="0"/>
              <a:t>Click </a:t>
            </a:r>
            <a:r>
              <a:rPr lang="en-US" sz="1200" b="1" baseline="0" dirty="0" smtClean="0"/>
              <a:t>Align </a:t>
            </a:r>
            <a:r>
              <a:rPr lang="en-US" sz="1200" b="1" dirty="0" smtClean="0"/>
              <a:t>Center</a:t>
            </a:r>
            <a:r>
              <a:rPr lang="en-US" sz="1200" dirty="0" smtClean="0"/>
              <a:t>. </a:t>
            </a:r>
          </a:p>
          <a:p>
            <a:pPr marL="228600" indent="-228600">
              <a:buFont typeface="+mj-lt"/>
              <a:buAutoNum type="arabicPeriod"/>
            </a:pPr>
            <a:r>
              <a:rPr lang="en-US" sz="1200" dirty="0" smtClean="0"/>
              <a:t>Drag </a:t>
            </a:r>
            <a:r>
              <a:rPr lang="en-US" sz="1200" baseline="0" dirty="0" smtClean="0"/>
              <a:t>the second </a:t>
            </a:r>
            <a:r>
              <a:rPr lang="en-US" sz="1200" dirty="0" smtClean="0"/>
              <a:t>group of </a:t>
            </a:r>
            <a:r>
              <a:rPr lang="en-US" sz="1200" baseline="0" dirty="0" smtClean="0"/>
              <a:t>rectangle</a:t>
            </a:r>
            <a:r>
              <a:rPr lang="en-US" sz="1200" dirty="0" smtClean="0"/>
              <a:t>s</a:t>
            </a:r>
            <a:r>
              <a:rPr lang="en-US" sz="1200" baseline="0" dirty="0" smtClean="0"/>
              <a:t> until the top edge touches the bottom edge of the middle rectangle in the first row of rectangles.</a:t>
            </a:r>
          </a:p>
          <a:p>
            <a:pPr marL="228600" indent="-228600">
              <a:buFont typeface="+mj-lt"/>
              <a:buAutoNum type="arabicPeriod"/>
            </a:pPr>
            <a:r>
              <a:rPr lang="en-US" sz="1200" dirty="0" smtClean="0"/>
              <a:t>On the </a:t>
            </a:r>
            <a:r>
              <a:rPr lang="en-US" sz="1200" b="1" dirty="0" smtClean="0"/>
              <a:t>Home</a:t>
            </a:r>
            <a:r>
              <a:rPr lang="en-US" sz="1200" dirty="0" smtClean="0"/>
              <a:t> tab, </a:t>
            </a:r>
            <a:r>
              <a:rPr lang="en-US" sz="1200" b="1" dirty="0" smtClean="0"/>
              <a:t>Drawing</a:t>
            </a:r>
            <a:r>
              <a:rPr lang="en-US" sz="1200" dirty="0" smtClean="0"/>
              <a:t> group, click </a:t>
            </a:r>
            <a:r>
              <a:rPr lang="en-US" sz="1200" b="1" dirty="0" smtClean="0"/>
              <a:t>Arrange</a:t>
            </a:r>
            <a:r>
              <a:rPr lang="en-US" sz="1200" dirty="0" smtClean="0"/>
              <a:t>, </a:t>
            </a:r>
            <a:r>
              <a:rPr lang="en-US" sz="1200" baseline="0" dirty="0" smtClean="0"/>
              <a:t>point to </a:t>
            </a:r>
            <a:r>
              <a:rPr lang="en-US" sz="1200" b="1" baseline="0" dirty="0" smtClean="0"/>
              <a:t>Align</a:t>
            </a:r>
            <a:r>
              <a:rPr lang="en-US" sz="1200" baseline="0" dirty="0" smtClean="0"/>
              <a:t>, and then do the following:</a:t>
            </a:r>
          </a:p>
          <a:p>
            <a:pPr marL="685800" lvl="1" indent="-228600">
              <a:buFont typeface="+mj-lt"/>
              <a:buAutoNum type="arabicPeriod"/>
            </a:pPr>
            <a:r>
              <a:rPr lang="en-US" sz="1200" baseline="0" dirty="0" smtClean="0"/>
              <a:t>Click </a:t>
            </a:r>
            <a:r>
              <a:rPr lang="en-US" sz="1200" b="1" baseline="0" dirty="0" smtClean="0"/>
              <a:t>Align to Slide</a:t>
            </a:r>
            <a:r>
              <a:rPr lang="en-US" sz="1200" baseline="0" dirty="0" smtClean="0"/>
              <a:t>. </a:t>
            </a:r>
          </a:p>
          <a:p>
            <a:pPr marL="685800" lvl="1" indent="-228600">
              <a:buFont typeface="+mj-lt"/>
              <a:buAutoNum type="arabicPeriod"/>
            </a:pPr>
            <a:r>
              <a:rPr lang="en-US" sz="1200" baseline="0" dirty="0" smtClean="0"/>
              <a:t>Click </a:t>
            </a:r>
            <a:r>
              <a:rPr lang="en-US" sz="1200" b="1" dirty="0" smtClean="0"/>
              <a:t>Distribute Horizontally</a:t>
            </a:r>
            <a:r>
              <a:rPr lang="en-US" sz="1200" dirty="0" smtClean="0"/>
              <a:t>. </a:t>
            </a:r>
          </a:p>
          <a:p>
            <a:pPr marL="228600" indent="-228600">
              <a:buFont typeface="+mj-lt"/>
              <a:buAutoNum type="arabicPeriod"/>
            </a:pPr>
            <a:r>
              <a:rPr lang="en-US" sz="1200" b="0" dirty="0" smtClean="0"/>
              <a:t>With</a:t>
            </a:r>
            <a:r>
              <a:rPr lang="en-US" sz="1200" b="0" baseline="0" dirty="0" smtClean="0"/>
              <a:t> the second row of rectangles still selected, o</a:t>
            </a:r>
            <a:r>
              <a:rPr lang="en-US" sz="1200" b="0" dirty="0" smtClean="0"/>
              <a:t>n the </a:t>
            </a:r>
            <a:r>
              <a:rPr lang="en-US" sz="1200" b="1" dirty="0" smtClean="0"/>
              <a:t>Home</a:t>
            </a:r>
            <a:r>
              <a:rPr lang="en-US" sz="1200" dirty="0" smtClean="0"/>
              <a:t> tab, in the </a:t>
            </a:r>
            <a:r>
              <a:rPr lang="en-US" sz="1200" b="1" dirty="0" smtClean="0"/>
              <a:t>Clipboard</a:t>
            </a:r>
            <a:r>
              <a:rPr lang="en-US" sz="1200" baseline="0" dirty="0" smtClean="0"/>
              <a:t> group, click the arrow under </a:t>
            </a:r>
            <a:r>
              <a:rPr lang="en-US" sz="1200" b="1" baseline="0" dirty="0" smtClean="0"/>
              <a:t>Paste</a:t>
            </a:r>
            <a:r>
              <a:rPr lang="en-US" sz="1200" b="0" baseline="0" dirty="0" smtClean="0"/>
              <a:t>, and then click </a:t>
            </a:r>
            <a:r>
              <a:rPr lang="en-US" sz="1200" b="1" baseline="0" dirty="0" smtClean="0"/>
              <a:t>Duplicate</a:t>
            </a:r>
            <a:r>
              <a:rPr lang="en-US" sz="1200" baseline="0" dirty="0" smtClean="0"/>
              <a:t>. (</a:t>
            </a:r>
            <a:r>
              <a:rPr lang="en-US" sz="1200" b="0" baseline="0" dirty="0" smtClean="0"/>
              <a:t>Note: </a:t>
            </a:r>
            <a:r>
              <a:rPr lang="en-US" sz="1200" baseline="0" dirty="0" smtClean="0"/>
              <a:t>There should now be a third row of five rectangles, and a total of 15 rectangles on the slide.)</a:t>
            </a:r>
          </a:p>
          <a:p>
            <a:pPr marL="228600" indent="-228600">
              <a:buFont typeface="+mj-lt"/>
              <a:buAutoNum type="arabicPeriod"/>
            </a:pPr>
            <a:r>
              <a:rPr lang="en-US" sz="1200" baseline="0" dirty="0" smtClean="0"/>
              <a:t>Press and hold CTRL, and then select the five new rectangles. </a:t>
            </a:r>
            <a:r>
              <a:rPr lang="en-US" sz="1200" dirty="0" smtClean="0"/>
              <a:t>On the </a:t>
            </a:r>
            <a:r>
              <a:rPr lang="en-US" sz="1200" b="1" dirty="0" smtClean="0"/>
              <a:t>Home</a:t>
            </a:r>
            <a:r>
              <a:rPr lang="en-US" sz="1200" dirty="0" smtClean="0"/>
              <a:t> tab, in the </a:t>
            </a:r>
            <a:r>
              <a:rPr lang="en-US" sz="1200" b="1" dirty="0" smtClean="0"/>
              <a:t>Drawing</a:t>
            </a:r>
            <a:r>
              <a:rPr lang="en-US" sz="1200" dirty="0" smtClean="0"/>
              <a:t> group, click </a:t>
            </a:r>
            <a:r>
              <a:rPr lang="en-US" sz="1200" b="1" dirty="0" smtClean="0"/>
              <a:t>Arrange</a:t>
            </a:r>
            <a:r>
              <a:rPr lang="en-US" sz="1200" dirty="0" smtClean="0"/>
              <a:t>, </a:t>
            </a:r>
            <a:r>
              <a:rPr lang="en-US" sz="1200" baseline="0" dirty="0" smtClean="0"/>
              <a:t>point to </a:t>
            </a:r>
            <a:r>
              <a:rPr lang="en-US" sz="1200" b="1" baseline="0" dirty="0" smtClean="0"/>
              <a:t>Align</a:t>
            </a:r>
            <a:r>
              <a:rPr lang="en-US" sz="1200" baseline="0" dirty="0" smtClean="0"/>
              <a:t>, and then do the following:</a:t>
            </a:r>
          </a:p>
          <a:p>
            <a:pPr marL="685800" lvl="1" indent="-228600">
              <a:buFont typeface="+mj-lt"/>
              <a:buAutoNum type="arabicPeriod"/>
            </a:pPr>
            <a:r>
              <a:rPr lang="en-US" sz="1200" baseline="0" dirty="0" smtClean="0"/>
              <a:t>Click </a:t>
            </a:r>
            <a:r>
              <a:rPr lang="en-US" sz="1200" b="1" baseline="0" dirty="0" smtClean="0"/>
              <a:t>Align to Slide</a:t>
            </a:r>
            <a:r>
              <a:rPr lang="en-US" sz="1200" baseline="0" dirty="0" smtClean="0"/>
              <a:t>.</a:t>
            </a:r>
          </a:p>
          <a:p>
            <a:pPr marL="685800" lvl="1" indent="-228600">
              <a:buFont typeface="+mj-lt"/>
              <a:buAutoNum type="arabicPeriod"/>
            </a:pPr>
            <a:r>
              <a:rPr lang="en-US" sz="1200" baseline="0" dirty="0" smtClean="0"/>
              <a:t>Click </a:t>
            </a:r>
            <a:r>
              <a:rPr lang="en-US" sz="1200" b="1" baseline="0" dirty="0" smtClean="0"/>
              <a:t>Align </a:t>
            </a:r>
            <a:r>
              <a:rPr lang="en-US" sz="1200" b="1" dirty="0" smtClean="0"/>
              <a:t>Center</a:t>
            </a:r>
            <a:r>
              <a:rPr lang="en-US" sz="1200" dirty="0" smtClean="0"/>
              <a:t>. </a:t>
            </a:r>
          </a:p>
          <a:p>
            <a:pPr marL="228600" indent="-228600">
              <a:buFont typeface="+mj-lt"/>
              <a:buAutoNum type="arabicPeriod"/>
            </a:pPr>
            <a:r>
              <a:rPr lang="en-US" sz="1200" dirty="0" smtClean="0"/>
              <a:t>Drag </a:t>
            </a:r>
            <a:r>
              <a:rPr lang="en-US" sz="1200" baseline="0" dirty="0" smtClean="0"/>
              <a:t>the third </a:t>
            </a:r>
            <a:r>
              <a:rPr lang="en-US" sz="1200" dirty="0" smtClean="0"/>
              <a:t>group of </a:t>
            </a:r>
            <a:r>
              <a:rPr lang="en-US" sz="1200" baseline="0" dirty="0" smtClean="0"/>
              <a:t>rectangle</a:t>
            </a:r>
            <a:r>
              <a:rPr lang="en-US" sz="1200" dirty="0" smtClean="0"/>
              <a:t>s</a:t>
            </a:r>
            <a:r>
              <a:rPr lang="en-US" sz="1200" baseline="0" dirty="0" smtClean="0"/>
              <a:t> until the top edge touches the bottom edge of the middle rectangle in the second row of rectangles.</a:t>
            </a:r>
          </a:p>
          <a:p>
            <a:pPr marL="228600" indent="-228600">
              <a:buFont typeface="+mj-lt"/>
              <a:buAutoNum type="arabicPeriod"/>
            </a:pPr>
            <a:r>
              <a:rPr lang="en-US" sz="1200" dirty="0" smtClean="0"/>
              <a:t>On the </a:t>
            </a:r>
            <a:r>
              <a:rPr lang="en-US" sz="1200" b="1" dirty="0" smtClean="0"/>
              <a:t>Home</a:t>
            </a:r>
            <a:r>
              <a:rPr lang="en-US" sz="1200" dirty="0" smtClean="0"/>
              <a:t> tab, </a:t>
            </a:r>
            <a:r>
              <a:rPr lang="en-US" sz="1200" b="1" dirty="0" smtClean="0"/>
              <a:t>Drawing</a:t>
            </a:r>
            <a:r>
              <a:rPr lang="en-US" sz="1200" dirty="0" smtClean="0"/>
              <a:t> group, click </a:t>
            </a:r>
            <a:r>
              <a:rPr lang="en-US" sz="1200" b="1" dirty="0" smtClean="0"/>
              <a:t>Arrange</a:t>
            </a:r>
            <a:r>
              <a:rPr lang="en-US" sz="1200" dirty="0" smtClean="0"/>
              <a:t>, </a:t>
            </a:r>
            <a:r>
              <a:rPr lang="en-US" sz="1200" baseline="0" dirty="0" smtClean="0"/>
              <a:t>point to </a:t>
            </a:r>
            <a:r>
              <a:rPr lang="en-US" sz="1200" b="1" baseline="0" dirty="0" smtClean="0"/>
              <a:t>Align</a:t>
            </a:r>
            <a:r>
              <a:rPr lang="en-US" sz="1200" baseline="0" dirty="0" smtClean="0"/>
              <a:t>, and then do the following:</a:t>
            </a:r>
          </a:p>
          <a:p>
            <a:pPr marL="685800" lvl="1" indent="-228600">
              <a:buFont typeface="+mj-lt"/>
              <a:buAutoNum type="arabicPeriod"/>
            </a:pPr>
            <a:r>
              <a:rPr lang="en-US" sz="1200" baseline="0" dirty="0" smtClean="0"/>
              <a:t>Click </a:t>
            </a:r>
            <a:r>
              <a:rPr lang="en-US" sz="1200" b="1" baseline="0" dirty="0" smtClean="0"/>
              <a:t>Align to Slide</a:t>
            </a:r>
            <a:r>
              <a:rPr lang="en-US" sz="1200" baseline="0" dirty="0" smtClean="0"/>
              <a:t>. </a:t>
            </a:r>
          </a:p>
          <a:p>
            <a:pPr marL="685800" lvl="1" indent="-228600">
              <a:buFont typeface="+mj-lt"/>
              <a:buAutoNum type="arabicPeriod"/>
            </a:pPr>
            <a:r>
              <a:rPr lang="en-US" sz="1200" baseline="0" dirty="0" smtClean="0"/>
              <a:t>Click </a:t>
            </a:r>
            <a:r>
              <a:rPr lang="en-US" sz="1200" b="1" dirty="0" smtClean="0"/>
              <a:t>Distribute Horizontally</a:t>
            </a:r>
            <a:r>
              <a:rPr lang="en-US" sz="1200" dirty="0" smtClean="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dirty="0" smtClean="0"/>
              <a:t>With</a:t>
            </a:r>
            <a:r>
              <a:rPr lang="en-US" sz="1200" b="0" baseline="0" dirty="0" smtClean="0"/>
              <a:t> the third row of rectangles still selected, o</a:t>
            </a:r>
            <a:r>
              <a:rPr lang="en-US" sz="1200" b="0" dirty="0" smtClean="0"/>
              <a:t>n the </a:t>
            </a:r>
            <a:r>
              <a:rPr lang="en-US" sz="1200" b="1" dirty="0" smtClean="0"/>
              <a:t>Home</a:t>
            </a:r>
            <a:r>
              <a:rPr lang="en-US" sz="1200" dirty="0" smtClean="0"/>
              <a:t> tab, in the </a:t>
            </a:r>
            <a:r>
              <a:rPr lang="en-US" sz="1200" b="1" dirty="0" smtClean="0"/>
              <a:t>Clipboard</a:t>
            </a:r>
            <a:r>
              <a:rPr lang="en-US" sz="1200" baseline="0" dirty="0" smtClean="0"/>
              <a:t> group, click the arrow under </a:t>
            </a:r>
            <a:r>
              <a:rPr lang="en-US" sz="1200" b="1" baseline="0" dirty="0" smtClean="0"/>
              <a:t>Paste</a:t>
            </a:r>
            <a:r>
              <a:rPr lang="en-US" sz="1200" b="0" baseline="0" dirty="0" smtClean="0"/>
              <a:t>, and then click </a:t>
            </a:r>
            <a:r>
              <a:rPr lang="en-US" sz="1200" b="1" baseline="0" dirty="0" smtClean="0"/>
              <a:t>Duplicate</a:t>
            </a:r>
            <a:r>
              <a:rPr lang="en-US" sz="1200" baseline="0" dirty="0" smtClean="0"/>
              <a:t>. (</a:t>
            </a:r>
            <a:r>
              <a:rPr lang="en-US" sz="1200" b="0" baseline="0" dirty="0" smtClean="0"/>
              <a:t>Note: </a:t>
            </a:r>
            <a:r>
              <a:rPr lang="en-US" sz="1200" baseline="0" dirty="0" smtClean="0"/>
              <a:t>There should now be a fourth row of five rectangles, and a total of 20 rectangles on the slide.)</a:t>
            </a:r>
          </a:p>
          <a:p>
            <a:pPr marL="228600" indent="-228600">
              <a:buFont typeface="+mj-lt"/>
              <a:buAutoNum type="arabicPeriod"/>
            </a:pPr>
            <a:r>
              <a:rPr lang="en-US" sz="1200" baseline="0" dirty="0" smtClean="0"/>
              <a:t>Press and hold CTRL, and then select the five new rectangles. </a:t>
            </a:r>
            <a:r>
              <a:rPr lang="en-US" sz="1200" dirty="0" smtClean="0"/>
              <a:t>On the </a:t>
            </a:r>
            <a:r>
              <a:rPr lang="en-US" sz="1200" b="1" dirty="0" smtClean="0"/>
              <a:t>Home</a:t>
            </a:r>
            <a:r>
              <a:rPr lang="en-US" sz="1200" dirty="0" smtClean="0"/>
              <a:t> tab, in the </a:t>
            </a:r>
            <a:r>
              <a:rPr lang="en-US" sz="1200" b="1" dirty="0" smtClean="0"/>
              <a:t>Drawing</a:t>
            </a:r>
            <a:r>
              <a:rPr lang="en-US" sz="1200" dirty="0" smtClean="0"/>
              <a:t> group, click </a:t>
            </a:r>
            <a:r>
              <a:rPr lang="en-US" sz="1200" b="1" dirty="0" smtClean="0"/>
              <a:t>Arrange</a:t>
            </a:r>
            <a:r>
              <a:rPr lang="en-US" sz="1200" dirty="0" smtClean="0"/>
              <a:t>, </a:t>
            </a:r>
            <a:r>
              <a:rPr lang="en-US" sz="1200" baseline="0" dirty="0" smtClean="0"/>
              <a:t>point to </a:t>
            </a:r>
            <a:r>
              <a:rPr lang="en-US" sz="1200" b="1" baseline="0" dirty="0" smtClean="0"/>
              <a:t>Align</a:t>
            </a:r>
            <a:r>
              <a:rPr lang="en-US" sz="1200" baseline="0" dirty="0" smtClean="0"/>
              <a:t>, and then do the following:</a:t>
            </a:r>
          </a:p>
          <a:p>
            <a:pPr marL="685800" lvl="1" indent="-228600">
              <a:buFont typeface="+mj-lt"/>
              <a:buAutoNum type="arabicPeriod"/>
            </a:pPr>
            <a:r>
              <a:rPr lang="en-US" sz="1200" baseline="0" dirty="0" smtClean="0"/>
              <a:t>Click </a:t>
            </a:r>
            <a:r>
              <a:rPr lang="en-US" sz="1200" b="1" baseline="0" dirty="0" smtClean="0"/>
              <a:t>Align to Slide</a:t>
            </a:r>
            <a:r>
              <a:rPr lang="en-US" sz="1200" baseline="0" dirty="0" smtClean="0"/>
              <a:t>.</a:t>
            </a:r>
          </a:p>
          <a:p>
            <a:pPr marL="685800" lvl="1" indent="-228600">
              <a:buFont typeface="+mj-lt"/>
              <a:buAutoNum type="arabicPeriod"/>
            </a:pPr>
            <a:r>
              <a:rPr lang="en-US" sz="1200" baseline="0" dirty="0" smtClean="0"/>
              <a:t>Click </a:t>
            </a:r>
            <a:r>
              <a:rPr lang="en-US" sz="1200" b="1" baseline="0" dirty="0" smtClean="0"/>
              <a:t>Align </a:t>
            </a:r>
            <a:r>
              <a:rPr lang="en-US" sz="1200" b="1" dirty="0" smtClean="0"/>
              <a:t>Center</a:t>
            </a:r>
            <a:r>
              <a:rPr lang="en-US" sz="1200" dirty="0" smtClean="0"/>
              <a: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Click </a:t>
            </a:r>
            <a:r>
              <a:rPr lang="en-US" sz="1200" b="1" dirty="0" smtClean="0"/>
              <a:t>Distribute Horizontally</a:t>
            </a:r>
            <a:r>
              <a:rPr lang="en-US" sz="1200" dirty="0" smtClean="0"/>
              <a:t>. </a:t>
            </a:r>
          </a:p>
          <a:p>
            <a:pPr marL="685800" lvl="1" indent="-228600">
              <a:buFont typeface="+mj-lt"/>
              <a:buAutoNum type="arabicPeriod"/>
            </a:pPr>
            <a:r>
              <a:rPr lang="en-US" sz="1200" dirty="0" smtClean="0"/>
              <a:t>Click </a:t>
            </a:r>
            <a:r>
              <a:rPr lang="en-US" sz="1200" b="1" dirty="0" smtClean="0"/>
              <a:t>Align Bottom</a:t>
            </a:r>
            <a:r>
              <a:rPr lang="en-US" sz="1200" dirty="0" smtClean="0"/>
              <a:t>. </a:t>
            </a:r>
          </a:p>
          <a:p>
            <a:pPr marL="342900" indent="-342900">
              <a:buFont typeface="+mj-lt"/>
              <a:buNone/>
            </a:pPr>
            <a:endParaRPr lang="en-US" sz="1200" dirty="0" smtClean="0"/>
          </a:p>
          <a:p>
            <a:endParaRPr lang="en-US" sz="1200" baseline="0" dirty="0" smtClean="0"/>
          </a:p>
          <a:p>
            <a:r>
              <a:rPr lang="en-US" sz="1200" baseline="0" dirty="0" smtClean="0"/>
              <a:t>To reproduce the animation effects on this slide, do the following:</a:t>
            </a:r>
          </a:p>
          <a:p>
            <a:pPr marL="228600" indent="-228600">
              <a:buFont typeface="+mj-lt"/>
              <a:buAutoNum type="arabicPeriod"/>
            </a:pPr>
            <a:r>
              <a:rPr lang="en-US" sz="1200" baseline="0" dirty="0" smtClean="0"/>
              <a:t>On the </a:t>
            </a:r>
            <a:r>
              <a:rPr lang="en-US" sz="1200" b="1" baseline="0" dirty="0" smtClean="0"/>
              <a:t>Animations</a:t>
            </a:r>
            <a:r>
              <a:rPr lang="en-US" sz="1200" baseline="0" dirty="0" smtClean="0"/>
              <a:t> tab, in the </a:t>
            </a:r>
            <a:r>
              <a:rPr lang="en-US" sz="1200" b="1" baseline="0" dirty="0" smtClean="0"/>
              <a:t>Advanced Animations</a:t>
            </a:r>
            <a:r>
              <a:rPr lang="en-US" sz="1200" baseline="0" dirty="0" smtClean="0"/>
              <a:t> group, click </a:t>
            </a:r>
            <a:r>
              <a:rPr lang="en-US" sz="1200" b="1" baseline="0" dirty="0" smtClean="0"/>
              <a:t>Animation Pane</a:t>
            </a:r>
            <a:r>
              <a:rPr lang="en-US" sz="1200" baseline="0" dirty="0" smtClean="0"/>
              <a:t>.</a:t>
            </a:r>
          </a:p>
          <a:p>
            <a:pPr marL="228600" indent="-228600">
              <a:buFont typeface="+mj-lt"/>
              <a:buAutoNum type="arabicPeriod"/>
            </a:pPr>
            <a:r>
              <a:rPr lang="en-US" sz="1200" baseline="0" dirty="0" smtClean="0"/>
              <a:t>Press and hold CTRL, and then on the slide, select all 20 rectangles. On the </a:t>
            </a:r>
            <a:r>
              <a:rPr lang="en-US" sz="1200" b="1" baseline="0" dirty="0" smtClean="0"/>
              <a:t>Animations</a:t>
            </a:r>
            <a:r>
              <a:rPr lang="en-US" sz="1200" baseline="0" dirty="0" smtClean="0"/>
              <a:t> tab, do the following:</a:t>
            </a:r>
          </a:p>
          <a:p>
            <a:pPr marL="685800" lvl="1" indent="-228600">
              <a:buFont typeface="+mj-lt"/>
              <a:buAutoNum type="arabicPeriod"/>
            </a:pPr>
            <a:r>
              <a:rPr lang="en-US" sz="1200" b="0" baseline="0" dirty="0" smtClean="0"/>
              <a:t>In the </a:t>
            </a:r>
            <a:r>
              <a:rPr lang="en-US" sz="1200" b="1" baseline="0" dirty="0" smtClean="0"/>
              <a:t>Advanced</a:t>
            </a:r>
            <a:r>
              <a:rPr lang="en-US" sz="1200" baseline="0" dirty="0" smtClean="0"/>
              <a:t> </a:t>
            </a:r>
            <a:r>
              <a:rPr lang="en-US" sz="1200" b="1" baseline="0" dirty="0" smtClean="0"/>
              <a:t>Animation</a:t>
            </a:r>
            <a:r>
              <a:rPr lang="en-US" sz="1200" baseline="0" dirty="0" smtClean="0"/>
              <a:t> group, click </a:t>
            </a:r>
            <a:r>
              <a:rPr lang="en-US" sz="1200" b="1" baseline="0" dirty="0" smtClean="0"/>
              <a:t>Add Animation</a:t>
            </a:r>
            <a:r>
              <a:rPr lang="en-US" sz="1200" baseline="0" dirty="0" smtClean="0"/>
              <a:t>, then click </a:t>
            </a:r>
            <a:r>
              <a:rPr lang="en-US" sz="1200" b="1" baseline="0" dirty="0" smtClean="0"/>
              <a:t>More Exit Effects</a:t>
            </a:r>
            <a:r>
              <a:rPr lang="en-US" sz="1200" b="0" baseline="0" dirty="0" smtClean="0"/>
              <a:t>. In the </a:t>
            </a:r>
            <a:r>
              <a:rPr lang="en-US" sz="1200" b="1" baseline="0" dirty="0" smtClean="0"/>
              <a:t>Add Exit Effect </a:t>
            </a:r>
            <a:r>
              <a:rPr lang="en-US" sz="1200" b="0" baseline="0" dirty="0" smtClean="0"/>
              <a:t>dialog box, under </a:t>
            </a:r>
            <a:r>
              <a:rPr lang="en-US" sz="1200" b="1" baseline="0" dirty="0" smtClean="0"/>
              <a:t>Subtle</a:t>
            </a:r>
            <a:r>
              <a:rPr lang="en-US" sz="1200" b="0" baseline="0" dirty="0" smtClean="0"/>
              <a:t>, click </a:t>
            </a:r>
            <a:r>
              <a:rPr lang="en-US" sz="1200" b="1" baseline="0" dirty="0" smtClean="0"/>
              <a:t>Contract</a:t>
            </a:r>
            <a:r>
              <a:rPr lang="en-US" sz="1200" b="0" baseline="0" dirty="0" smtClean="0"/>
              <a:t>, and then click </a:t>
            </a:r>
            <a:r>
              <a:rPr lang="en-US" sz="1200" b="1" baseline="0" dirty="0" smtClean="0"/>
              <a:t>OK</a:t>
            </a:r>
            <a:r>
              <a:rPr lang="en-US" sz="1200" baseline="0" dirty="0" smtClean="0"/>
              <a: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In the </a:t>
            </a:r>
            <a:r>
              <a:rPr lang="en-US" sz="1200" b="1" baseline="0" dirty="0" smtClean="0"/>
              <a:t>Timing</a:t>
            </a:r>
            <a:r>
              <a:rPr lang="en-US" sz="1200" baseline="0" dirty="0" smtClean="0"/>
              <a:t> group,</a:t>
            </a:r>
            <a:r>
              <a:rPr lang="en-US" sz="1200" b="0" dirty="0" smtClean="0"/>
              <a:t> in the </a:t>
            </a:r>
            <a:r>
              <a:rPr lang="en-US" sz="1200" b="1" dirty="0" smtClean="0"/>
              <a:t>Start </a:t>
            </a:r>
            <a:r>
              <a:rPr lang="en-US" sz="1200" dirty="0" smtClean="0"/>
              <a:t>list,</a:t>
            </a:r>
            <a:r>
              <a:rPr lang="en-US" sz="1200" baseline="0" dirty="0" smtClean="0"/>
              <a:t> select</a:t>
            </a:r>
            <a:r>
              <a:rPr lang="en-US" sz="1200" dirty="0" smtClean="0"/>
              <a:t> </a:t>
            </a:r>
            <a:r>
              <a:rPr lang="en-US" sz="1200" b="1" dirty="0" smtClean="0"/>
              <a:t>With Previous</a:t>
            </a:r>
            <a:r>
              <a:rPr lang="en-US" sz="1200" b="0" dirty="0" smtClean="0"/>
              <a:t>.</a:t>
            </a:r>
            <a:r>
              <a:rPr lang="en-US" sz="1200" dirty="0" smtClean="0"/>
              <a: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In the </a:t>
            </a:r>
            <a:r>
              <a:rPr lang="en-US" sz="1200" b="1" baseline="0" dirty="0" smtClean="0"/>
              <a:t>Timing</a:t>
            </a:r>
            <a:r>
              <a:rPr lang="en-US" sz="1200" baseline="0" dirty="0" smtClean="0"/>
              <a:t> group</a:t>
            </a:r>
            <a:r>
              <a:rPr lang="en-US" sz="1200" b="0" dirty="0" smtClean="0"/>
              <a:t>, </a:t>
            </a:r>
            <a:r>
              <a:rPr lang="en-US" sz="1200" dirty="0" smtClean="0"/>
              <a:t>in the </a:t>
            </a:r>
            <a:r>
              <a:rPr lang="en-US" sz="1200" b="1" dirty="0" smtClean="0"/>
              <a:t>Duration</a:t>
            </a:r>
            <a:r>
              <a:rPr lang="en-US" sz="1200" dirty="0" smtClean="0"/>
              <a:t> list, select </a:t>
            </a:r>
            <a:r>
              <a:rPr lang="en-US" sz="1200" b="1" dirty="0" smtClean="0"/>
              <a:t>00.25</a:t>
            </a:r>
            <a:r>
              <a:rPr lang="en-US" sz="1200" dirty="0" smtClean="0"/>
              <a:t>.</a:t>
            </a:r>
            <a:endParaRPr lang="en-US" sz="1200" b="0" baseline="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dirty="0" smtClean="0"/>
              <a:t>Also</a:t>
            </a:r>
            <a:r>
              <a:rPr lang="en-US" sz="1200" baseline="0" dirty="0" smtClean="0"/>
              <a:t> i</a:t>
            </a:r>
            <a:r>
              <a:rPr lang="en-US" sz="1200" dirty="0" smtClean="0"/>
              <a:t>n the </a:t>
            </a:r>
            <a:r>
              <a:rPr lang="en-US" sz="1200" b="1" dirty="0" smtClean="0"/>
              <a:t>Custom Animation</a:t>
            </a:r>
            <a:r>
              <a:rPr lang="en-US" sz="1200" dirty="0" smtClean="0"/>
              <a:t> pane, do</a:t>
            </a:r>
            <a:r>
              <a:rPr lang="en-US" sz="1200" baseline="0" dirty="0" smtClean="0"/>
              <a:t>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first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0.5</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second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0.6</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third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0.7</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fourth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0.8</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fifth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0.9</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sixth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1.0</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seventh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1.1</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eighth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1.2</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ninth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1.3</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10</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1.4</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11</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1.5</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12</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1.6</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13</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1.7</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14</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1.8</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15</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1.9</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16</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2.0</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17</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2.1</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18</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2.2</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19</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2.3</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20</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2.4</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None/>
              <a:tabLst/>
              <a:defRPr/>
            </a:pPr>
            <a:endParaRPr lang="en-US" sz="1200" b="0" baseline="0" dirty="0" smtClean="0"/>
          </a:p>
        </p:txBody>
      </p:sp>
      <p:sp>
        <p:nvSpPr>
          <p:cNvPr id="5" name="Slide Image Placeholder 4"/>
          <p:cNvSpPr>
            <a:spLocks noGrp="1" noRot="1" noChangeAspect="1"/>
          </p:cNvSpPr>
          <p:nvPr>
            <p:ph type="sldImg"/>
          </p:nvPr>
        </p:nvSpPr>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r>
              <a:rPr lang="en-US" sz="1400" b="1" baseline="0" dirty="0" smtClean="0"/>
              <a:t>Pictures with checkerboard shutter animation</a:t>
            </a:r>
          </a:p>
          <a:p>
            <a:r>
              <a:rPr lang="en-US" sz="1400" dirty="0" smtClean="0"/>
              <a:t>(Intermediate)</a:t>
            </a:r>
          </a:p>
          <a:p>
            <a:endParaRPr lang="en-US" sz="1200" dirty="0" smtClean="0"/>
          </a:p>
          <a:p>
            <a:endParaRPr lang="en-US" sz="1200" dirty="0" smtClean="0"/>
          </a:p>
          <a:p>
            <a:r>
              <a:rPr lang="en-US" sz="1200" b="1" dirty="0" smtClean="0"/>
              <a:t>Tip</a:t>
            </a:r>
            <a:r>
              <a:rPr lang="en-US" sz="1200" dirty="0" smtClean="0"/>
              <a:t>: For the best</a:t>
            </a:r>
            <a:r>
              <a:rPr lang="en-US" sz="1200" baseline="0" dirty="0" smtClean="0"/>
              <a:t> results with the effects on this slide, choose pictures that cover the entire slide area (7.5” high and 10” wide). </a:t>
            </a:r>
            <a:endParaRPr lang="en-US" sz="1200" dirty="0" smtClean="0"/>
          </a:p>
          <a:p>
            <a:endParaRPr lang="en-US" sz="1400" dirty="0" smtClean="0"/>
          </a:p>
          <a:p>
            <a:endParaRPr lang="en-US" sz="1400" dirty="0" smtClean="0"/>
          </a:p>
          <a:p>
            <a:r>
              <a:rPr lang="en-US" sz="1200" dirty="0" smtClean="0"/>
              <a:t>To reproduce the picture, animation, and background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dirty="0" smtClean="0"/>
              <a:t>On the </a:t>
            </a:r>
            <a:r>
              <a:rPr lang="en-US" sz="1200" b="1" dirty="0" smtClean="0"/>
              <a:t>Home</a:t>
            </a:r>
            <a:r>
              <a:rPr lang="en-US" sz="1200" b="0" dirty="0" smtClean="0"/>
              <a:t> tab, in the </a:t>
            </a:r>
            <a:r>
              <a:rPr lang="en-US" sz="1200" b="1" dirty="0" smtClean="0"/>
              <a:t>Slides</a:t>
            </a:r>
            <a:r>
              <a:rPr lang="en-US" sz="1200" b="0" dirty="0" smtClean="0"/>
              <a:t> group, click </a:t>
            </a:r>
            <a:r>
              <a:rPr lang="en-US" sz="1200" b="1" dirty="0" smtClean="0"/>
              <a:t>Layout</a:t>
            </a:r>
            <a:r>
              <a:rPr lang="en-US" sz="1200" b="0" dirty="0" smtClean="0"/>
              <a:t>, and then click</a:t>
            </a:r>
            <a:r>
              <a:rPr lang="en-US" sz="1200" b="0" baseline="0" dirty="0" smtClean="0"/>
              <a:t> </a:t>
            </a:r>
            <a:r>
              <a:rPr lang="en-US" sz="1200" b="1" baseline="0" dirty="0" smtClean="0"/>
              <a:t>Blank</a:t>
            </a:r>
            <a:r>
              <a:rPr lang="en-US" sz="1200" b="0" baseline="0" dirty="0" smtClean="0"/>
              <a:t>. </a:t>
            </a:r>
          </a:p>
          <a:p>
            <a:pPr marL="228600" indent="-228600">
              <a:buFont typeface="+mj-lt"/>
              <a:buAutoNum type="arabicPeriod"/>
            </a:pPr>
            <a:r>
              <a:rPr lang="en-US" sz="1200" dirty="0" smtClean="0"/>
              <a:t>Right-click the slide background area, and</a:t>
            </a:r>
            <a:r>
              <a:rPr lang="en-US" sz="1200" baseline="0" dirty="0" smtClean="0"/>
              <a:t> then click </a:t>
            </a:r>
            <a:r>
              <a:rPr lang="en-US" sz="1200" b="1" dirty="0" smtClean="0"/>
              <a:t>Format Background</a:t>
            </a:r>
            <a:r>
              <a:rPr lang="en-US" sz="1200" dirty="0" smtClean="0"/>
              <a:t>. In the </a:t>
            </a:r>
            <a:r>
              <a:rPr lang="en-US" sz="1200" b="1" dirty="0" smtClean="0"/>
              <a:t>Format Background</a:t>
            </a:r>
            <a:r>
              <a:rPr lang="en-US" sz="1200" b="1" baseline="0" dirty="0" smtClean="0"/>
              <a:t> </a:t>
            </a:r>
            <a:r>
              <a:rPr lang="en-US" sz="1200" baseline="0" dirty="0" smtClean="0"/>
              <a:t>dialog box, in the left pane, click </a:t>
            </a:r>
            <a:r>
              <a:rPr lang="en-US" sz="1200" b="1" baseline="0" dirty="0" smtClean="0"/>
              <a:t>Fill</a:t>
            </a:r>
            <a:r>
              <a:rPr lang="en-US" sz="1200" b="0" baseline="0" dirty="0" smtClean="0"/>
              <a:t>.</a:t>
            </a:r>
            <a:r>
              <a:rPr lang="en-US" sz="1200" baseline="0" dirty="0" smtClean="0"/>
              <a:t> In the </a:t>
            </a:r>
            <a:r>
              <a:rPr lang="en-US" sz="1200" b="1" baseline="0" dirty="0" smtClean="0"/>
              <a:t>Fill</a:t>
            </a:r>
            <a:r>
              <a:rPr lang="en-US" sz="1200" baseline="0" dirty="0" smtClean="0"/>
              <a:t> pane, click </a:t>
            </a:r>
            <a:r>
              <a:rPr lang="en-US" sz="1200" b="1" baseline="0" dirty="0" smtClean="0"/>
              <a:t>Picture or texture fill</a:t>
            </a:r>
            <a:r>
              <a:rPr lang="en-US" sz="1200" baseline="0" dirty="0" smtClean="0"/>
              <a:t>, and then under </a:t>
            </a:r>
            <a:r>
              <a:rPr lang="en-US" sz="1200" b="1" baseline="0" dirty="0" smtClean="0"/>
              <a:t>Insert from</a:t>
            </a:r>
            <a:r>
              <a:rPr lang="en-US" sz="1200" baseline="0" dirty="0" smtClean="0"/>
              <a:t>, click </a:t>
            </a:r>
            <a:r>
              <a:rPr lang="en-US" sz="1200" b="1" baseline="0" dirty="0" smtClean="0"/>
              <a:t>File</a:t>
            </a:r>
            <a:r>
              <a:rPr lang="en-US" sz="1200" baseline="0" dirty="0" smtClean="0"/>
              <a:t>. </a:t>
            </a:r>
            <a:r>
              <a:rPr lang="en-US" sz="1200" b="0" baseline="0" dirty="0" smtClean="0"/>
              <a:t>In the </a:t>
            </a:r>
            <a:r>
              <a:rPr lang="en-US" sz="1200" b="1" baseline="0" dirty="0" smtClean="0"/>
              <a:t>Insert Picture</a:t>
            </a:r>
            <a:r>
              <a:rPr lang="en-US" sz="1200" b="0" baseline="0" dirty="0" smtClean="0"/>
              <a:t> dialog box, s</a:t>
            </a:r>
            <a:r>
              <a:rPr lang="en-US" sz="1200" b="0" baseline="0" dirty="0" smtClean="0">
                <a:latin typeface="+mn-lt"/>
              </a:rPr>
              <a:t>elect a picture, and then click </a:t>
            </a:r>
            <a:r>
              <a:rPr lang="en-US" sz="1200" b="1" baseline="0" dirty="0" smtClean="0">
                <a:latin typeface="+mn-lt"/>
              </a:rPr>
              <a:t>Insert</a:t>
            </a:r>
            <a:r>
              <a:rPr lang="en-US" sz="1200" b="0" baseline="0" dirty="0" smtClean="0">
                <a:latin typeface="+mn-lt"/>
              </a:rPr>
              <a:t>.</a:t>
            </a:r>
            <a:endParaRPr lang="en-US" sz="1200" baseline="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 the </a:t>
            </a:r>
            <a:r>
              <a:rPr lang="en-US" sz="1200" b="1" dirty="0" smtClean="0"/>
              <a:t>Insert</a:t>
            </a:r>
            <a:r>
              <a:rPr lang="en-US" sz="1200" dirty="0" smtClean="0"/>
              <a:t> tab, in the </a:t>
            </a:r>
            <a:r>
              <a:rPr lang="en-US" sz="1200" b="1" dirty="0" smtClean="0"/>
              <a:t>Images</a:t>
            </a:r>
            <a:r>
              <a:rPr lang="en-US" sz="1200" dirty="0" smtClean="0"/>
              <a:t> group, click </a:t>
            </a:r>
            <a:r>
              <a:rPr lang="en-US" sz="1200" b="1" dirty="0" smtClean="0"/>
              <a:t>Picture</a:t>
            </a:r>
            <a:r>
              <a:rPr lang="en-US" sz="1200" b="0" dirty="0" smtClean="0"/>
              <a:t>.</a:t>
            </a:r>
            <a:r>
              <a:rPr lang="en-US" sz="1200" b="0" baseline="0" dirty="0" smtClean="0"/>
              <a:t> In the </a:t>
            </a:r>
            <a:r>
              <a:rPr lang="en-US" sz="1200" b="1" baseline="0" dirty="0" smtClean="0"/>
              <a:t>Insert Picture</a:t>
            </a:r>
            <a:r>
              <a:rPr lang="en-US" sz="1200" b="0" baseline="0" dirty="0" smtClean="0"/>
              <a:t> dialog box, s</a:t>
            </a:r>
            <a:r>
              <a:rPr lang="en-US" sz="1200" b="0" baseline="0" dirty="0" smtClean="0">
                <a:latin typeface="+mn-lt"/>
              </a:rPr>
              <a:t>elect a second picture, and then click </a:t>
            </a:r>
            <a:r>
              <a:rPr lang="en-US" sz="1200" b="1" baseline="0" dirty="0" smtClean="0">
                <a:latin typeface="+mn-lt"/>
              </a:rPr>
              <a:t>Insert</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a:t>
            </a:r>
            <a:r>
              <a:rPr lang="en-US" sz="1200" baseline="0" dirty="0" smtClean="0"/>
              <a:t> the slide, s</a:t>
            </a:r>
            <a:r>
              <a:rPr lang="en-US" sz="1200" dirty="0" smtClean="0"/>
              <a:t>elect the second</a:t>
            </a:r>
            <a:r>
              <a:rPr lang="en-US" sz="1200" baseline="0" dirty="0" smtClean="0"/>
              <a:t> picture. </a:t>
            </a: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7.5”</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10”</a:t>
            </a:r>
            <a:r>
              <a:rPr lang="en-US" sz="1200" kern="1200" dirty="0" smtClean="0">
                <a:solidFill>
                  <a:schemeClr val="tx1"/>
                </a:solidFill>
                <a:effectLst/>
                <a:latin typeface="+mn-lt"/>
                <a:ea typeface="+mn-ea"/>
                <a:cs typeface="+mn-cs"/>
              </a:rPr>
              <a:t>. </a:t>
            </a:r>
          </a:p>
          <a:p>
            <a:pPr marL="628650" lvl="1" indent="-171450">
              <a:buFont typeface="Arial" pitchFamily="34" charset="0"/>
              <a:buChar char="•"/>
            </a:pPr>
            <a:r>
              <a:rPr lang="en-US" sz="1200" kern="1200" dirty="0" smtClean="0">
                <a:solidFill>
                  <a:schemeClr val="tx1"/>
                </a:solidFill>
                <a:effectLst/>
                <a:latin typeface="+mn-lt"/>
                <a:ea typeface="+mn-ea"/>
                <a:cs typeface="+mn-cs"/>
              </a:rPr>
              <a:t>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a:t>
            </a:r>
          </a:p>
          <a:p>
            <a:pPr marL="628650" lvl="1" indent="-171450">
              <a:buFont typeface="Arial" pitchFamily="34" charset="0"/>
              <a:buChar char="•"/>
            </a:pPr>
            <a:r>
              <a:rPr lang="en-US" sz="1200" kern="1200" dirty="0" smtClean="0">
                <a:solidFill>
                  <a:schemeClr val="tx1"/>
                </a:solidFill>
                <a:effectLst/>
                <a:latin typeface="+mn-lt"/>
                <a:ea typeface="+mn-ea"/>
                <a:cs typeface="+mn-cs"/>
              </a:rPr>
              <a:t>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p>
          <a:p>
            <a:pPr marL="228600" indent="-228600">
              <a:buFont typeface="+mj-lt"/>
              <a:buAutoNum type="arabicPeriod"/>
            </a:pPr>
            <a:r>
              <a:rPr lang="en-US" sz="1200" dirty="0" smtClean="0"/>
              <a:t>On the </a:t>
            </a:r>
            <a:r>
              <a:rPr lang="en-US" sz="1200" b="1" dirty="0" smtClean="0"/>
              <a:t>Home</a:t>
            </a:r>
            <a:r>
              <a:rPr lang="en-US" sz="1200" dirty="0" smtClean="0"/>
              <a:t> tab, in the </a:t>
            </a:r>
            <a:r>
              <a:rPr lang="en-US" sz="1200" b="1" dirty="0" smtClean="0"/>
              <a:t>Drawing</a:t>
            </a:r>
            <a:r>
              <a:rPr lang="en-US" sz="1200" dirty="0" smtClean="0"/>
              <a:t> group, in the Shapes gallery, click</a:t>
            </a:r>
            <a:r>
              <a:rPr lang="en-US" sz="1200" b="0" dirty="0" smtClean="0"/>
              <a:t> </a:t>
            </a:r>
            <a:r>
              <a:rPr lang="en-US" sz="1200" b="1" dirty="0" smtClean="0"/>
              <a:t>Rectangle</a:t>
            </a:r>
            <a:r>
              <a:rPr lang="en-US" sz="1200" b="0" baseline="0" dirty="0" smtClean="0"/>
              <a:t>. On the slide, </a:t>
            </a:r>
            <a:r>
              <a:rPr lang="en-US" sz="1200" dirty="0" smtClean="0"/>
              <a:t>drag to draw a rectangle.</a:t>
            </a:r>
          </a:p>
          <a:p>
            <a:pPr marL="228600" indent="-228600">
              <a:buFont typeface="+mj-lt"/>
              <a:buAutoNum type="arabicPeriod"/>
            </a:pPr>
            <a:r>
              <a:rPr lang="en-US" sz="1200" dirty="0" smtClean="0"/>
              <a:t>Select</a:t>
            </a:r>
            <a:r>
              <a:rPr lang="en-US" sz="1200" baseline="0" dirty="0" smtClean="0"/>
              <a:t> the rectangle. </a:t>
            </a:r>
            <a:r>
              <a:rPr lang="en-US" sz="1200" b="0" baseline="0" dirty="0" smtClean="0"/>
              <a:t>Under</a:t>
            </a:r>
            <a:r>
              <a:rPr lang="en-US" sz="1200" b="1" baseline="0" dirty="0" smtClean="0"/>
              <a:t> Drawing</a:t>
            </a:r>
            <a:r>
              <a:rPr lang="en-US" sz="1200" baseline="0" dirty="0" smtClean="0"/>
              <a:t> </a:t>
            </a:r>
            <a:r>
              <a:rPr lang="en-US" sz="1200" b="1" baseline="0" dirty="0" smtClean="0"/>
              <a:t>Tools</a:t>
            </a:r>
            <a:r>
              <a:rPr lang="en-US" sz="1200" b="0" baseline="0" dirty="0" smtClean="0"/>
              <a:t>, on the</a:t>
            </a:r>
            <a:r>
              <a:rPr lang="en-US" sz="1200" baseline="0" dirty="0" smtClean="0"/>
              <a:t> </a:t>
            </a:r>
            <a:r>
              <a:rPr lang="en-US" sz="1200" b="1" baseline="0" dirty="0" smtClean="0"/>
              <a:t>Format</a:t>
            </a:r>
            <a:r>
              <a:rPr lang="en-US" sz="1200" baseline="0" dirty="0" smtClean="0"/>
              <a:t> tab, in the </a:t>
            </a:r>
            <a:r>
              <a:rPr lang="en-US" sz="1200" b="1" baseline="0" dirty="0" smtClean="0"/>
              <a:t>Size</a:t>
            </a:r>
            <a:r>
              <a:rPr lang="en-US" sz="1200" baseline="0" dirty="0" smtClean="0"/>
              <a:t> group, do the following:</a:t>
            </a:r>
          </a:p>
          <a:p>
            <a:pPr marL="685800" lvl="1" indent="-228600">
              <a:buFont typeface="Arial" pitchFamily="34" charset="0"/>
              <a:buChar char="•"/>
            </a:pPr>
            <a:r>
              <a:rPr lang="en-US" sz="1200" baseline="0" dirty="0" smtClean="0"/>
              <a:t>In the </a:t>
            </a:r>
            <a:r>
              <a:rPr lang="en-US" sz="1200" b="1" baseline="0" dirty="0" smtClean="0"/>
              <a:t>Shape Height </a:t>
            </a:r>
            <a:r>
              <a:rPr lang="en-US" sz="1200" b="0" baseline="0" dirty="0" smtClean="0"/>
              <a:t>box, enter</a:t>
            </a:r>
            <a:r>
              <a:rPr lang="en-US" sz="1200" b="1" baseline="0" dirty="0" smtClean="0"/>
              <a:t> 1.88”</a:t>
            </a:r>
            <a:r>
              <a:rPr lang="en-US" sz="1200" b="0" baseline="0" dirty="0" smtClean="0"/>
              <a:t>.</a:t>
            </a:r>
          </a:p>
          <a:p>
            <a:pPr marL="685800" lvl="1" indent="-228600">
              <a:buFont typeface="Arial" pitchFamily="34" charset="0"/>
              <a:buChar char="•"/>
            </a:pPr>
            <a:r>
              <a:rPr lang="en-US" sz="1200" baseline="0" dirty="0" smtClean="0"/>
              <a:t>In the </a:t>
            </a:r>
            <a:r>
              <a:rPr lang="en-US" sz="1200" b="1" baseline="0" dirty="0" smtClean="0"/>
              <a:t>Shape Width </a:t>
            </a:r>
            <a:r>
              <a:rPr lang="en-US" sz="1200" b="0" baseline="0" dirty="0" smtClean="0"/>
              <a:t>box, enter</a:t>
            </a:r>
            <a:r>
              <a:rPr lang="en-US" sz="1200" b="1" baseline="0" dirty="0" smtClean="0"/>
              <a:t>  2”</a:t>
            </a:r>
            <a:r>
              <a:rPr lang="en-US" sz="1200" baseline="0" dirty="0" smtClean="0"/>
              <a:t>.</a:t>
            </a:r>
          </a:p>
          <a:p>
            <a:pPr marL="228600" indent="-228600">
              <a:buFont typeface="+mj-lt"/>
              <a:buAutoNum type="arabicPeriod"/>
            </a:pPr>
            <a:r>
              <a:rPr lang="en-US" sz="1200" dirty="0" smtClean="0"/>
              <a:t>On the </a:t>
            </a:r>
            <a:r>
              <a:rPr lang="en-US" sz="1200" b="1" dirty="0" smtClean="0"/>
              <a:t>Home</a:t>
            </a:r>
            <a:r>
              <a:rPr lang="en-US" sz="1200" dirty="0" smtClean="0"/>
              <a:t> tab, in the bottom right corner</a:t>
            </a:r>
            <a:r>
              <a:rPr lang="en-US" sz="1200" baseline="0" dirty="0" smtClean="0"/>
              <a:t> of the </a:t>
            </a:r>
            <a:r>
              <a:rPr lang="en-US" sz="1200" b="1" dirty="0" smtClean="0"/>
              <a:t>Drawing</a:t>
            </a:r>
            <a:r>
              <a:rPr lang="en-US" sz="1200" dirty="0" smtClean="0"/>
              <a:t> group, click</a:t>
            </a:r>
            <a:r>
              <a:rPr lang="en-US" sz="1200" baseline="0" dirty="0" smtClean="0"/>
              <a:t> the </a:t>
            </a:r>
            <a:r>
              <a:rPr lang="en-US" sz="1200" b="1" dirty="0" smtClean="0"/>
              <a:t>Format Shape </a:t>
            </a:r>
            <a:r>
              <a:rPr lang="en-US" sz="1200" dirty="0" smtClean="0"/>
              <a:t>dialog box launcher. In the</a:t>
            </a:r>
            <a:r>
              <a:rPr lang="en-US" sz="1200" baseline="0" dirty="0" smtClean="0"/>
              <a:t> </a:t>
            </a:r>
            <a:r>
              <a:rPr lang="en-US" sz="1200" b="1" dirty="0" smtClean="0"/>
              <a:t>Format Shape </a:t>
            </a:r>
            <a:r>
              <a:rPr lang="en-US" sz="1200" dirty="0" smtClean="0"/>
              <a:t>dialog box, in the left</a:t>
            </a:r>
            <a:r>
              <a:rPr lang="en-US" sz="1200" baseline="0" dirty="0" smtClean="0"/>
              <a:t> pane, click </a:t>
            </a:r>
            <a:r>
              <a:rPr lang="en-US" sz="1200" b="1" baseline="0" dirty="0" smtClean="0"/>
              <a:t>Fill</a:t>
            </a:r>
            <a:r>
              <a:rPr lang="en-US" sz="1200" baseline="0" dirty="0" smtClean="0"/>
              <a:t>, and then select </a:t>
            </a:r>
            <a:r>
              <a:rPr lang="en-US" sz="1200" b="1" baseline="0" dirty="0" smtClean="0"/>
              <a:t>Slide background fill </a:t>
            </a:r>
            <a:r>
              <a:rPr lang="en-US" sz="1200" baseline="0" dirty="0" smtClean="0"/>
              <a:t>in the </a:t>
            </a:r>
            <a:r>
              <a:rPr lang="en-US" sz="1200" b="1" baseline="0" dirty="0" smtClean="0"/>
              <a:t>Fill</a:t>
            </a:r>
            <a:r>
              <a:rPr lang="en-US" sz="1200" baseline="0" dirty="0" smtClean="0"/>
              <a:t> pane. </a:t>
            </a:r>
            <a:endParaRPr lang="en-US" sz="1200" dirty="0" smtClean="0"/>
          </a:p>
          <a:p>
            <a:pPr marL="228600" indent="-228600">
              <a:buFont typeface="+mj-lt"/>
              <a:buAutoNum type="arabicPeriod"/>
            </a:pPr>
            <a:r>
              <a:rPr lang="en-US" sz="1200" b="0" dirty="0" smtClean="0"/>
              <a:t>Select the rectangle.</a:t>
            </a:r>
            <a:r>
              <a:rPr lang="en-US" sz="1200" b="0" baseline="0" dirty="0" smtClean="0"/>
              <a:t> </a:t>
            </a:r>
            <a:r>
              <a:rPr lang="en-US" sz="1200" b="0" dirty="0" smtClean="0"/>
              <a:t>On the </a:t>
            </a:r>
            <a:r>
              <a:rPr lang="en-US" sz="1200" b="1" dirty="0" smtClean="0"/>
              <a:t>Home</a:t>
            </a:r>
            <a:r>
              <a:rPr lang="en-US" sz="1200" dirty="0" smtClean="0"/>
              <a:t> tab, in the </a:t>
            </a:r>
            <a:r>
              <a:rPr lang="en-US" sz="1200" b="1" dirty="0" smtClean="0"/>
              <a:t>Clipboard</a:t>
            </a:r>
            <a:r>
              <a:rPr lang="en-US" sz="1200" baseline="0" dirty="0" smtClean="0"/>
              <a:t> group, click the arrow next to </a:t>
            </a:r>
            <a:r>
              <a:rPr lang="en-US" sz="1200" b="1" baseline="0" dirty="0" smtClean="0"/>
              <a:t>Copy</a:t>
            </a:r>
            <a:r>
              <a:rPr lang="en-US" sz="1200" b="0" baseline="0" dirty="0" smtClean="0"/>
              <a:t>, and then click </a:t>
            </a:r>
            <a:r>
              <a:rPr lang="en-US" sz="1200" b="1" baseline="0" dirty="0" smtClean="0"/>
              <a:t>Duplicate</a:t>
            </a:r>
            <a:r>
              <a:rPr lang="en-US" sz="1200" baseline="0" dirty="0" smtClean="0"/>
              <a:t>. Repeat this process three more times for a total of five rectangles.</a:t>
            </a:r>
          </a:p>
          <a:p>
            <a:pPr marL="228600" indent="-228600">
              <a:buFont typeface="+mj-lt"/>
              <a:buAutoNum type="arabicPeriod"/>
            </a:pPr>
            <a:r>
              <a:rPr lang="en-US" sz="1200" baseline="0" dirty="0" smtClean="0"/>
              <a:t>Press and hold CTRL, and then select all five rectangles. </a:t>
            </a:r>
            <a:r>
              <a:rPr lang="en-US" sz="1200" dirty="0" smtClean="0"/>
              <a:t>On the </a:t>
            </a:r>
            <a:r>
              <a:rPr lang="en-US" sz="1200" b="1" dirty="0" smtClean="0"/>
              <a:t>Home</a:t>
            </a:r>
            <a:r>
              <a:rPr lang="en-US" sz="1200" dirty="0" smtClean="0"/>
              <a:t> tab, in the </a:t>
            </a:r>
            <a:r>
              <a:rPr lang="en-US" sz="1200" b="1" dirty="0" smtClean="0"/>
              <a:t>Drawing</a:t>
            </a:r>
            <a:r>
              <a:rPr lang="en-US" sz="1200" dirty="0" smtClean="0"/>
              <a:t> group, click </a:t>
            </a:r>
            <a:r>
              <a:rPr lang="en-US" sz="1200" b="1" dirty="0" smtClean="0"/>
              <a:t>Arrange</a:t>
            </a:r>
            <a:r>
              <a:rPr lang="en-US" sz="1200" dirty="0" smtClean="0"/>
              <a:t>, </a:t>
            </a:r>
            <a:r>
              <a:rPr lang="en-US" sz="1200" baseline="0" dirty="0" smtClean="0"/>
              <a:t>point to </a:t>
            </a:r>
            <a:r>
              <a:rPr lang="en-US" sz="1200" b="1" baseline="0" dirty="0" smtClean="0"/>
              <a:t>Align</a:t>
            </a:r>
            <a:r>
              <a:rPr lang="en-US" sz="1200" baseline="0" dirty="0" smtClean="0"/>
              <a:t>, and then do the following:</a:t>
            </a:r>
          </a:p>
          <a:p>
            <a:pPr marL="685800" lvl="1" indent="-228600">
              <a:buFont typeface="+mj-lt"/>
              <a:buAutoNum type="arabicPeriod"/>
            </a:pPr>
            <a:r>
              <a:rPr lang="en-US" sz="1200" baseline="0" dirty="0" smtClean="0"/>
              <a:t>Click </a:t>
            </a:r>
            <a:r>
              <a:rPr lang="en-US" sz="1200" b="1" dirty="0" smtClean="0"/>
              <a:t>Align to Slide</a:t>
            </a:r>
            <a:r>
              <a:rPr lang="en-US" sz="1200" dirty="0" smtClean="0"/>
              <a:t>.</a:t>
            </a:r>
          </a:p>
          <a:p>
            <a:pPr marL="685800" lvl="1" indent="-228600">
              <a:buFont typeface="+mj-lt"/>
              <a:buAutoNum type="arabicPeriod"/>
            </a:pPr>
            <a:r>
              <a:rPr lang="en-US" sz="1200" baseline="0" dirty="0" smtClean="0"/>
              <a:t>Click </a:t>
            </a:r>
            <a:r>
              <a:rPr lang="en-US" sz="1200" b="1" dirty="0" smtClean="0"/>
              <a:t>Align Top</a:t>
            </a:r>
            <a:r>
              <a:rPr lang="en-US" sz="1200" dirty="0" smtClean="0"/>
              <a:t>.</a:t>
            </a:r>
          </a:p>
          <a:p>
            <a:pPr marL="685800" lvl="1" indent="-228600">
              <a:buFont typeface="+mj-lt"/>
              <a:buAutoNum type="arabicPeriod"/>
            </a:pPr>
            <a:r>
              <a:rPr lang="en-US" sz="1200" baseline="0" dirty="0" smtClean="0"/>
              <a:t>Click </a:t>
            </a:r>
            <a:r>
              <a:rPr lang="en-US" sz="1200" b="1" dirty="0" smtClean="0"/>
              <a:t>Distribute Horizontally</a:t>
            </a:r>
            <a:r>
              <a:rPr lang="en-US" sz="1200" dirty="0" smtClean="0"/>
              <a:t>. </a:t>
            </a:r>
          </a:p>
          <a:p>
            <a:pPr marL="228600" indent="-228600">
              <a:buFont typeface="+mj-lt"/>
              <a:buAutoNum type="arabicPeriod"/>
            </a:pPr>
            <a:r>
              <a:rPr lang="en-US" sz="1200" b="0" dirty="0" smtClean="0"/>
              <a:t>With all five rectangles still selected, on the </a:t>
            </a:r>
            <a:r>
              <a:rPr lang="en-US" sz="1200" b="1" dirty="0" smtClean="0"/>
              <a:t>Home</a:t>
            </a:r>
            <a:r>
              <a:rPr lang="en-US" sz="1200" dirty="0" smtClean="0"/>
              <a:t> tab, in the </a:t>
            </a:r>
            <a:r>
              <a:rPr lang="en-US" sz="1200" b="1" dirty="0" smtClean="0"/>
              <a:t>Clipboard</a:t>
            </a:r>
            <a:r>
              <a:rPr lang="en-US" sz="1200" baseline="0" dirty="0" smtClean="0"/>
              <a:t> group, click the arrow under </a:t>
            </a:r>
            <a:r>
              <a:rPr lang="en-US" sz="1200" b="1" baseline="0" dirty="0" smtClean="0"/>
              <a:t>Paste</a:t>
            </a:r>
            <a:r>
              <a:rPr lang="en-US" sz="1200" b="0" baseline="0" dirty="0" smtClean="0"/>
              <a:t>, and then click </a:t>
            </a:r>
            <a:r>
              <a:rPr lang="en-US" sz="1200" b="1" baseline="0" dirty="0" smtClean="0"/>
              <a:t>Duplicate</a:t>
            </a:r>
            <a:r>
              <a:rPr lang="en-US" sz="1200" baseline="0" dirty="0" smtClean="0"/>
              <a:t>. (</a:t>
            </a:r>
            <a:r>
              <a:rPr lang="en-US" sz="1200" b="0" baseline="0" dirty="0" smtClean="0"/>
              <a:t>Note: </a:t>
            </a:r>
            <a:r>
              <a:rPr lang="en-US" sz="1200" baseline="0" dirty="0" smtClean="0"/>
              <a:t>There should now be a second row of five rectangles, and a total of 10 rectangles on the slide.)</a:t>
            </a:r>
          </a:p>
          <a:p>
            <a:pPr marL="228600" indent="-228600">
              <a:buFont typeface="+mj-lt"/>
              <a:buAutoNum type="arabicPeriod"/>
            </a:pPr>
            <a:r>
              <a:rPr lang="en-US" sz="1200" baseline="0" dirty="0" smtClean="0"/>
              <a:t>Select the second row of five rectangles. </a:t>
            </a:r>
            <a:r>
              <a:rPr lang="en-US" sz="1200" dirty="0" smtClean="0"/>
              <a:t>On the </a:t>
            </a:r>
            <a:r>
              <a:rPr lang="en-US" sz="1200" b="1" dirty="0" smtClean="0"/>
              <a:t>Home</a:t>
            </a:r>
            <a:r>
              <a:rPr lang="en-US" sz="1200" dirty="0" smtClean="0"/>
              <a:t> tab, in the </a:t>
            </a:r>
            <a:r>
              <a:rPr lang="en-US" sz="1200" b="1" dirty="0" smtClean="0"/>
              <a:t>Drawing</a:t>
            </a:r>
            <a:r>
              <a:rPr lang="en-US" sz="1200" dirty="0" smtClean="0"/>
              <a:t> group, click </a:t>
            </a:r>
            <a:r>
              <a:rPr lang="en-US" sz="1200" b="1" dirty="0" smtClean="0"/>
              <a:t>Arrange</a:t>
            </a:r>
            <a:r>
              <a:rPr lang="en-US" sz="1200" dirty="0" smtClean="0"/>
              <a:t>, </a:t>
            </a:r>
            <a:r>
              <a:rPr lang="en-US" sz="1200" baseline="0" dirty="0" smtClean="0"/>
              <a:t>point to </a:t>
            </a:r>
            <a:r>
              <a:rPr lang="en-US" sz="1200" b="1" baseline="0" dirty="0" smtClean="0"/>
              <a:t>Align</a:t>
            </a:r>
            <a:r>
              <a:rPr lang="en-US" sz="1200" baseline="0" dirty="0" smtClean="0"/>
              <a:t>, and then do the following:</a:t>
            </a:r>
          </a:p>
          <a:p>
            <a:pPr marL="685800" lvl="1" indent="-228600">
              <a:buFont typeface="+mj-lt"/>
              <a:buAutoNum type="arabicPeriod"/>
            </a:pPr>
            <a:r>
              <a:rPr lang="en-US" sz="1200" baseline="0" dirty="0" smtClean="0"/>
              <a:t>Click </a:t>
            </a:r>
            <a:r>
              <a:rPr lang="en-US" sz="1200" b="1" baseline="0" dirty="0" smtClean="0"/>
              <a:t>Align to Slide</a:t>
            </a:r>
            <a:r>
              <a:rPr lang="en-US" sz="1200" baseline="0" dirty="0" smtClean="0"/>
              <a:t>.</a:t>
            </a:r>
          </a:p>
          <a:p>
            <a:pPr marL="685800" lvl="1" indent="-228600">
              <a:buFont typeface="+mj-lt"/>
              <a:buAutoNum type="arabicPeriod"/>
            </a:pPr>
            <a:r>
              <a:rPr lang="en-US" sz="1200" baseline="0" dirty="0" smtClean="0"/>
              <a:t>Click </a:t>
            </a:r>
            <a:r>
              <a:rPr lang="en-US" sz="1200" b="1" baseline="0" dirty="0" smtClean="0"/>
              <a:t>Align </a:t>
            </a:r>
            <a:r>
              <a:rPr lang="en-US" sz="1200" b="1" dirty="0" smtClean="0"/>
              <a:t>Center</a:t>
            </a:r>
            <a:r>
              <a:rPr lang="en-US" sz="1200" dirty="0" smtClean="0"/>
              <a:t>. </a:t>
            </a:r>
          </a:p>
          <a:p>
            <a:pPr marL="228600" indent="-228600">
              <a:buFont typeface="+mj-lt"/>
              <a:buAutoNum type="arabicPeriod"/>
            </a:pPr>
            <a:r>
              <a:rPr lang="en-US" sz="1200" dirty="0" smtClean="0"/>
              <a:t>Drag </a:t>
            </a:r>
            <a:r>
              <a:rPr lang="en-US" sz="1200" baseline="0" dirty="0" smtClean="0"/>
              <a:t>the second </a:t>
            </a:r>
            <a:r>
              <a:rPr lang="en-US" sz="1200" dirty="0" smtClean="0"/>
              <a:t>group of </a:t>
            </a:r>
            <a:r>
              <a:rPr lang="en-US" sz="1200" baseline="0" dirty="0" smtClean="0"/>
              <a:t>rectangle</a:t>
            </a:r>
            <a:r>
              <a:rPr lang="en-US" sz="1200" dirty="0" smtClean="0"/>
              <a:t>s</a:t>
            </a:r>
            <a:r>
              <a:rPr lang="en-US" sz="1200" baseline="0" dirty="0" smtClean="0"/>
              <a:t> until the top edge touches the bottom edge of the middle rectangle in the first row of rectangles.</a:t>
            </a:r>
          </a:p>
          <a:p>
            <a:pPr marL="228600" indent="-228600">
              <a:buFont typeface="+mj-lt"/>
              <a:buAutoNum type="arabicPeriod"/>
            </a:pPr>
            <a:r>
              <a:rPr lang="en-US" sz="1200" dirty="0" smtClean="0"/>
              <a:t>On the </a:t>
            </a:r>
            <a:r>
              <a:rPr lang="en-US" sz="1200" b="1" dirty="0" smtClean="0"/>
              <a:t>Home</a:t>
            </a:r>
            <a:r>
              <a:rPr lang="en-US" sz="1200" dirty="0" smtClean="0"/>
              <a:t> tab, </a:t>
            </a:r>
            <a:r>
              <a:rPr lang="en-US" sz="1200" b="1" dirty="0" smtClean="0"/>
              <a:t>Drawing</a:t>
            </a:r>
            <a:r>
              <a:rPr lang="en-US" sz="1200" dirty="0" smtClean="0"/>
              <a:t> group, click </a:t>
            </a:r>
            <a:r>
              <a:rPr lang="en-US" sz="1200" b="1" dirty="0" smtClean="0"/>
              <a:t>Arrange</a:t>
            </a:r>
            <a:r>
              <a:rPr lang="en-US" sz="1200" dirty="0" smtClean="0"/>
              <a:t>, </a:t>
            </a:r>
            <a:r>
              <a:rPr lang="en-US" sz="1200" baseline="0" dirty="0" smtClean="0"/>
              <a:t>point to </a:t>
            </a:r>
            <a:r>
              <a:rPr lang="en-US" sz="1200" b="1" baseline="0" dirty="0" smtClean="0"/>
              <a:t>Align</a:t>
            </a:r>
            <a:r>
              <a:rPr lang="en-US" sz="1200" baseline="0" dirty="0" smtClean="0"/>
              <a:t>, and then do the following:</a:t>
            </a:r>
          </a:p>
          <a:p>
            <a:pPr marL="685800" lvl="1" indent="-228600">
              <a:buFont typeface="+mj-lt"/>
              <a:buAutoNum type="arabicPeriod"/>
            </a:pPr>
            <a:r>
              <a:rPr lang="en-US" sz="1200" baseline="0" dirty="0" smtClean="0"/>
              <a:t>Click </a:t>
            </a:r>
            <a:r>
              <a:rPr lang="en-US" sz="1200" b="1" baseline="0" dirty="0" smtClean="0"/>
              <a:t>Align to Slide</a:t>
            </a:r>
            <a:r>
              <a:rPr lang="en-US" sz="1200" baseline="0" dirty="0" smtClean="0"/>
              <a:t>. </a:t>
            </a:r>
          </a:p>
          <a:p>
            <a:pPr marL="685800" lvl="1" indent="-228600">
              <a:buFont typeface="+mj-lt"/>
              <a:buAutoNum type="arabicPeriod"/>
            </a:pPr>
            <a:r>
              <a:rPr lang="en-US" sz="1200" baseline="0" dirty="0" smtClean="0"/>
              <a:t>Click </a:t>
            </a:r>
            <a:r>
              <a:rPr lang="en-US" sz="1200" b="1" dirty="0" smtClean="0"/>
              <a:t>Distribute Horizontally</a:t>
            </a:r>
            <a:r>
              <a:rPr lang="en-US" sz="1200" dirty="0" smtClean="0"/>
              <a:t>. </a:t>
            </a:r>
          </a:p>
          <a:p>
            <a:pPr marL="228600" indent="-228600">
              <a:buFont typeface="+mj-lt"/>
              <a:buAutoNum type="arabicPeriod"/>
            </a:pPr>
            <a:r>
              <a:rPr lang="en-US" sz="1200" b="0" dirty="0" smtClean="0"/>
              <a:t>With</a:t>
            </a:r>
            <a:r>
              <a:rPr lang="en-US" sz="1200" b="0" baseline="0" dirty="0" smtClean="0"/>
              <a:t> the second row of rectangles still selected, o</a:t>
            </a:r>
            <a:r>
              <a:rPr lang="en-US" sz="1200" b="0" dirty="0" smtClean="0"/>
              <a:t>n the </a:t>
            </a:r>
            <a:r>
              <a:rPr lang="en-US" sz="1200" b="1" dirty="0" smtClean="0"/>
              <a:t>Home</a:t>
            </a:r>
            <a:r>
              <a:rPr lang="en-US" sz="1200" dirty="0" smtClean="0"/>
              <a:t> tab, in the </a:t>
            </a:r>
            <a:r>
              <a:rPr lang="en-US" sz="1200" b="1" dirty="0" smtClean="0"/>
              <a:t>Clipboard</a:t>
            </a:r>
            <a:r>
              <a:rPr lang="en-US" sz="1200" baseline="0" dirty="0" smtClean="0"/>
              <a:t> group, click the arrow under </a:t>
            </a:r>
            <a:r>
              <a:rPr lang="en-US" sz="1200" b="1" baseline="0" dirty="0" smtClean="0"/>
              <a:t>Paste</a:t>
            </a:r>
            <a:r>
              <a:rPr lang="en-US" sz="1200" b="0" baseline="0" dirty="0" smtClean="0"/>
              <a:t>, and then click </a:t>
            </a:r>
            <a:r>
              <a:rPr lang="en-US" sz="1200" b="1" baseline="0" dirty="0" smtClean="0"/>
              <a:t>Duplicate</a:t>
            </a:r>
            <a:r>
              <a:rPr lang="en-US" sz="1200" baseline="0" dirty="0" smtClean="0"/>
              <a:t>. (</a:t>
            </a:r>
            <a:r>
              <a:rPr lang="en-US" sz="1200" b="0" baseline="0" dirty="0" smtClean="0"/>
              <a:t>Note: </a:t>
            </a:r>
            <a:r>
              <a:rPr lang="en-US" sz="1200" baseline="0" dirty="0" smtClean="0"/>
              <a:t>There should now be a third row of five rectangles, and a total of 15 rectangles on the slide.)</a:t>
            </a:r>
          </a:p>
          <a:p>
            <a:pPr marL="228600" indent="-228600">
              <a:buFont typeface="+mj-lt"/>
              <a:buAutoNum type="arabicPeriod"/>
            </a:pPr>
            <a:r>
              <a:rPr lang="en-US" sz="1200" baseline="0" dirty="0" smtClean="0"/>
              <a:t>Press and hold CTRL, and then select the five new rectangles. </a:t>
            </a:r>
            <a:r>
              <a:rPr lang="en-US" sz="1200" dirty="0" smtClean="0"/>
              <a:t>On the </a:t>
            </a:r>
            <a:r>
              <a:rPr lang="en-US" sz="1200" b="1" dirty="0" smtClean="0"/>
              <a:t>Home</a:t>
            </a:r>
            <a:r>
              <a:rPr lang="en-US" sz="1200" dirty="0" smtClean="0"/>
              <a:t> tab, in the </a:t>
            </a:r>
            <a:r>
              <a:rPr lang="en-US" sz="1200" b="1" dirty="0" smtClean="0"/>
              <a:t>Drawing</a:t>
            </a:r>
            <a:r>
              <a:rPr lang="en-US" sz="1200" dirty="0" smtClean="0"/>
              <a:t> group, click </a:t>
            </a:r>
            <a:r>
              <a:rPr lang="en-US" sz="1200" b="1" dirty="0" smtClean="0"/>
              <a:t>Arrange</a:t>
            </a:r>
            <a:r>
              <a:rPr lang="en-US" sz="1200" dirty="0" smtClean="0"/>
              <a:t>, </a:t>
            </a:r>
            <a:r>
              <a:rPr lang="en-US" sz="1200" baseline="0" dirty="0" smtClean="0"/>
              <a:t>point to </a:t>
            </a:r>
            <a:r>
              <a:rPr lang="en-US" sz="1200" b="1" baseline="0" dirty="0" smtClean="0"/>
              <a:t>Align</a:t>
            </a:r>
            <a:r>
              <a:rPr lang="en-US" sz="1200" baseline="0" dirty="0" smtClean="0"/>
              <a:t>, and then do the following:</a:t>
            </a:r>
          </a:p>
          <a:p>
            <a:pPr marL="685800" lvl="1" indent="-228600">
              <a:buFont typeface="+mj-lt"/>
              <a:buAutoNum type="arabicPeriod"/>
            </a:pPr>
            <a:r>
              <a:rPr lang="en-US" sz="1200" baseline="0" dirty="0" smtClean="0"/>
              <a:t>Click </a:t>
            </a:r>
            <a:r>
              <a:rPr lang="en-US" sz="1200" b="1" baseline="0" dirty="0" smtClean="0"/>
              <a:t>Align to Slide</a:t>
            </a:r>
            <a:r>
              <a:rPr lang="en-US" sz="1200" baseline="0" dirty="0" smtClean="0"/>
              <a:t>.</a:t>
            </a:r>
          </a:p>
          <a:p>
            <a:pPr marL="685800" lvl="1" indent="-228600">
              <a:buFont typeface="+mj-lt"/>
              <a:buAutoNum type="arabicPeriod"/>
            </a:pPr>
            <a:r>
              <a:rPr lang="en-US" sz="1200" baseline="0" dirty="0" smtClean="0"/>
              <a:t>Click </a:t>
            </a:r>
            <a:r>
              <a:rPr lang="en-US" sz="1200" b="1" baseline="0" dirty="0" smtClean="0"/>
              <a:t>Align </a:t>
            </a:r>
            <a:r>
              <a:rPr lang="en-US" sz="1200" b="1" dirty="0" smtClean="0"/>
              <a:t>Center</a:t>
            </a:r>
            <a:r>
              <a:rPr lang="en-US" sz="1200" dirty="0" smtClean="0"/>
              <a:t>. </a:t>
            </a:r>
          </a:p>
          <a:p>
            <a:pPr marL="228600" indent="-228600">
              <a:buFont typeface="+mj-lt"/>
              <a:buAutoNum type="arabicPeriod"/>
            </a:pPr>
            <a:r>
              <a:rPr lang="en-US" sz="1200" dirty="0" smtClean="0"/>
              <a:t>Drag </a:t>
            </a:r>
            <a:r>
              <a:rPr lang="en-US" sz="1200" baseline="0" dirty="0" smtClean="0"/>
              <a:t>the third </a:t>
            </a:r>
            <a:r>
              <a:rPr lang="en-US" sz="1200" dirty="0" smtClean="0"/>
              <a:t>group of </a:t>
            </a:r>
            <a:r>
              <a:rPr lang="en-US" sz="1200" baseline="0" dirty="0" smtClean="0"/>
              <a:t>rectangle</a:t>
            </a:r>
            <a:r>
              <a:rPr lang="en-US" sz="1200" dirty="0" smtClean="0"/>
              <a:t>s</a:t>
            </a:r>
            <a:r>
              <a:rPr lang="en-US" sz="1200" baseline="0" dirty="0" smtClean="0"/>
              <a:t> until the top edge touches the bottom edge of the middle rectangle in the second row of rectangles.</a:t>
            </a:r>
          </a:p>
          <a:p>
            <a:pPr marL="228600" indent="-228600">
              <a:buFont typeface="+mj-lt"/>
              <a:buAutoNum type="arabicPeriod"/>
            </a:pPr>
            <a:r>
              <a:rPr lang="en-US" sz="1200" dirty="0" smtClean="0"/>
              <a:t>On the </a:t>
            </a:r>
            <a:r>
              <a:rPr lang="en-US" sz="1200" b="1" dirty="0" smtClean="0"/>
              <a:t>Home</a:t>
            </a:r>
            <a:r>
              <a:rPr lang="en-US" sz="1200" dirty="0" smtClean="0"/>
              <a:t> tab, </a:t>
            </a:r>
            <a:r>
              <a:rPr lang="en-US" sz="1200" b="1" dirty="0" smtClean="0"/>
              <a:t>Drawing</a:t>
            </a:r>
            <a:r>
              <a:rPr lang="en-US" sz="1200" dirty="0" smtClean="0"/>
              <a:t> group, click </a:t>
            </a:r>
            <a:r>
              <a:rPr lang="en-US" sz="1200" b="1" dirty="0" smtClean="0"/>
              <a:t>Arrange</a:t>
            </a:r>
            <a:r>
              <a:rPr lang="en-US" sz="1200" dirty="0" smtClean="0"/>
              <a:t>, </a:t>
            </a:r>
            <a:r>
              <a:rPr lang="en-US" sz="1200" baseline="0" dirty="0" smtClean="0"/>
              <a:t>point to </a:t>
            </a:r>
            <a:r>
              <a:rPr lang="en-US" sz="1200" b="1" baseline="0" dirty="0" smtClean="0"/>
              <a:t>Align</a:t>
            </a:r>
            <a:r>
              <a:rPr lang="en-US" sz="1200" baseline="0" dirty="0" smtClean="0"/>
              <a:t>, and then do the following:</a:t>
            </a:r>
          </a:p>
          <a:p>
            <a:pPr marL="685800" lvl="1" indent="-228600">
              <a:buFont typeface="+mj-lt"/>
              <a:buAutoNum type="arabicPeriod"/>
            </a:pPr>
            <a:r>
              <a:rPr lang="en-US" sz="1200" baseline="0" dirty="0" smtClean="0"/>
              <a:t>Click </a:t>
            </a:r>
            <a:r>
              <a:rPr lang="en-US" sz="1200" b="1" baseline="0" dirty="0" smtClean="0"/>
              <a:t>Align to Slide</a:t>
            </a:r>
            <a:r>
              <a:rPr lang="en-US" sz="1200" baseline="0" dirty="0" smtClean="0"/>
              <a:t>. </a:t>
            </a:r>
          </a:p>
          <a:p>
            <a:pPr marL="685800" lvl="1" indent="-228600">
              <a:buFont typeface="+mj-lt"/>
              <a:buAutoNum type="arabicPeriod"/>
            </a:pPr>
            <a:r>
              <a:rPr lang="en-US" sz="1200" baseline="0" dirty="0" smtClean="0"/>
              <a:t>Click </a:t>
            </a:r>
            <a:r>
              <a:rPr lang="en-US" sz="1200" b="1" dirty="0" smtClean="0"/>
              <a:t>Distribute Horizontally</a:t>
            </a:r>
            <a:r>
              <a:rPr lang="en-US" sz="1200" dirty="0" smtClean="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dirty="0" smtClean="0"/>
              <a:t>With</a:t>
            </a:r>
            <a:r>
              <a:rPr lang="en-US" sz="1200" b="0" baseline="0" dirty="0" smtClean="0"/>
              <a:t> the third row of rectangles still selected, o</a:t>
            </a:r>
            <a:r>
              <a:rPr lang="en-US" sz="1200" b="0" dirty="0" smtClean="0"/>
              <a:t>n the </a:t>
            </a:r>
            <a:r>
              <a:rPr lang="en-US" sz="1200" b="1" dirty="0" smtClean="0"/>
              <a:t>Home</a:t>
            </a:r>
            <a:r>
              <a:rPr lang="en-US" sz="1200" dirty="0" smtClean="0"/>
              <a:t> tab, in the </a:t>
            </a:r>
            <a:r>
              <a:rPr lang="en-US" sz="1200" b="1" dirty="0" smtClean="0"/>
              <a:t>Clipboard</a:t>
            </a:r>
            <a:r>
              <a:rPr lang="en-US" sz="1200" baseline="0" dirty="0" smtClean="0"/>
              <a:t> group, click the arrow under </a:t>
            </a:r>
            <a:r>
              <a:rPr lang="en-US" sz="1200" b="1" baseline="0" dirty="0" smtClean="0"/>
              <a:t>Paste</a:t>
            </a:r>
            <a:r>
              <a:rPr lang="en-US" sz="1200" b="0" baseline="0" dirty="0" smtClean="0"/>
              <a:t>, and then click </a:t>
            </a:r>
            <a:r>
              <a:rPr lang="en-US" sz="1200" b="1" baseline="0" dirty="0" smtClean="0"/>
              <a:t>Duplicate</a:t>
            </a:r>
            <a:r>
              <a:rPr lang="en-US" sz="1200" baseline="0" dirty="0" smtClean="0"/>
              <a:t>. (</a:t>
            </a:r>
            <a:r>
              <a:rPr lang="en-US" sz="1200" b="0" baseline="0" dirty="0" smtClean="0"/>
              <a:t>Note: </a:t>
            </a:r>
            <a:r>
              <a:rPr lang="en-US" sz="1200" baseline="0" dirty="0" smtClean="0"/>
              <a:t>There should now be a fourth row of five rectangles, and a total of 20 rectangles on the slide.)</a:t>
            </a:r>
          </a:p>
          <a:p>
            <a:pPr marL="228600" indent="-228600">
              <a:buFont typeface="+mj-lt"/>
              <a:buAutoNum type="arabicPeriod"/>
            </a:pPr>
            <a:r>
              <a:rPr lang="en-US" sz="1200" baseline="0" dirty="0" smtClean="0"/>
              <a:t>Press and hold CTRL, and then select the five new rectangles. </a:t>
            </a:r>
            <a:r>
              <a:rPr lang="en-US" sz="1200" dirty="0" smtClean="0"/>
              <a:t>On the </a:t>
            </a:r>
            <a:r>
              <a:rPr lang="en-US" sz="1200" b="1" dirty="0" smtClean="0"/>
              <a:t>Home</a:t>
            </a:r>
            <a:r>
              <a:rPr lang="en-US" sz="1200" dirty="0" smtClean="0"/>
              <a:t> tab, in the </a:t>
            </a:r>
            <a:r>
              <a:rPr lang="en-US" sz="1200" b="1" dirty="0" smtClean="0"/>
              <a:t>Drawing</a:t>
            </a:r>
            <a:r>
              <a:rPr lang="en-US" sz="1200" dirty="0" smtClean="0"/>
              <a:t> group, click </a:t>
            </a:r>
            <a:r>
              <a:rPr lang="en-US" sz="1200" b="1" dirty="0" smtClean="0"/>
              <a:t>Arrange</a:t>
            </a:r>
            <a:r>
              <a:rPr lang="en-US" sz="1200" dirty="0" smtClean="0"/>
              <a:t>, </a:t>
            </a:r>
            <a:r>
              <a:rPr lang="en-US" sz="1200" baseline="0" dirty="0" smtClean="0"/>
              <a:t>point to </a:t>
            </a:r>
            <a:r>
              <a:rPr lang="en-US" sz="1200" b="1" baseline="0" dirty="0" smtClean="0"/>
              <a:t>Align</a:t>
            </a:r>
            <a:r>
              <a:rPr lang="en-US" sz="1200" baseline="0" dirty="0" smtClean="0"/>
              <a:t>, and then do the following:</a:t>
            </a:r>
          </a:p>
          <a:p>
            <a:pPr marL="685800" lvl="1" indent="-228600">
              <a:buFont typeface="+mj-lt"/>
              <a:buAutoNum type="arabicPeriod"/>
            </a:pPr>
            <a:r>
              <a:rPr lang="en-US" sz="1200" baseline="0" dirty="0" smtClean="0"/>
              <a:t>Click </a:t>
            </a:r>
            <a:r>
              <a:rPr lang="en-US" sz="1200" b="1" baseline="0" dirty="0" smtClean="0"/>
              <a:t>Align to Slide</a:t>
            </a:r>
            <a:r>
              <a:rPr lang="en-US" sz="1200" baseline="0" dirty="0" smtClean="0"/>
              <a:t>.</a:t>
            </a:r>
          </a:p>
          <a:p>
            <a:pPr marL="685800" lvl="1" indent="-228600">
              <a:buFont typeface="+mj-lt"/>
              <a:buAutoNum type="arabicPeriod"/>
            </a:pPr>
            <a:r>
              <a:rPr lang="en-US" sz="1200" baseline="0" dirty="0" smtClean="0"/>
              <a:t>Click </a:t>
            </a:r>
            <a:r>
              <a:rPr lang="en-US" sz="1200" b="1" baseline="0" dirty="0" smtClean="0"/>
              <a:t>Align </a:t>
            </a:r>
            <a:r>
              <a:rPr lang="en-US" sz="1200" b="1" dirty="0" smtClean="0"/>
              <a:t>Center</a:t>
            </a:r>
            <a:r>
              <a:rPr lang="en-US" sz="1200" dirty="0" smtClean="0"/>
              <a: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Click </a:t>
            </a:r>
            <a:r>
              <a:rPr lang="en-US" sz="1200" b="1" dirty="0" smtClean="0"/>
              <a:t>Distribute Horizontally</a:t>
            </a:r>
            <a:r>
              <a:rPr lang="en-US" sz="1200" dirty="0" smtClean="0"/>
              <a:t>. </a:t>
            </a:r>
          </a:p>
          <a:p>
            <a:pPr marL="685800" lvl="1" indent="-228600">
              <a:buFont typeface="+mj-lt"/>
              <a:buAutoNum type="arabicPeriod"/>
            </a:pPr>
            <a:r>
              <a:rPr lang="en-US" sz="1200" dirty="0" smtClean="0"/>
              <a:t>Click </a:t>
            </a:r>
            <a:r>
              <a:rPr lang="en-US" sz="1200" b="1" dirty="0" smtClean="0"/>
              <a:t>Align Bottom</a:t>
            </a:r>
            <a:r>
              <a:rPr lang="en-US" sz="1200" dirty="0" smtClean="0"/>
              <a:t>. </a:t>
            </a:r>
          </a:p>
          <a:p>
            <a:pPr marL="342900" indent="-342900">
              <a:buFont typeface="+mj-lt"/>
              <a:buNone/>
            </a:pPr>
            <a:endParaRPr lang="en-US" sz="1200" dirty="0" smtClean="0"/>
          </a:p>
          <a:p>
            <a:endParaRPr lang="en-US" sz="1200" baseline="0" dirty="0" smtClean="0"/>
          </a:p>
          <a:p>
            <a:r>
              <a:rPr lang="en-US" sz="1200" baseline="0" dirty="0" smtClean="0"/>
              <a:t>To reproduce the animation effects on this slide, do the following:</a:t>
            </a:r>
          </a:p>
          <a:p>
            <a:pPr marL="228600" indent="-228600">
              <a:buFont typeface="+mj-lt"/>
              <a:buAutoNum type="arabicPeriod"/>
            </a:pPr>
            <a:r>
              <a:rPr lang="en-US" sz="1200" baseline="0" dirty="0" smtClean="0"/>
              <a:t>On the </a:t>
            </a:r>
            <a:r>
              <a:rPr lang="en-US" sz="1200" b="1" baseline="0" dirty="0" smtClean="0"/>
              <a:t>Animations</a:t>
            </a:r>
            <a:r>
              <a:rPr lang="en-US" sz="1200" baseline="0" dirty="0" smtClean="0"/>
              <a:t> tab, in the </a:t>
            </a:r>
            <a:r>
              <a:rPr lang="en-US" sz="1200" b="1" baseline="0" dirty="0" smtClean="0"/>
              <a:t>Advanced Animations</a:t>
            </a:r>
            <a:r>
              <a:rPr lang="en-US" sz="1200" baseline="0" dirty="0" smtClean="0"/>
              <a:t> group, click </a:t>
            </a:r>
            <a:r>
              <a:rPr lang="en-US" sz="1200" b="1" baseline="0" dirty="0" smtClean="0"/>
              <a:t>Animation Pane</a:t>
            </a:r>
            <a:r>
              <a:rPr lang="en-US" sz="1200" baseline="0" dirty="0" smtClean="0"/>
              <a:t>.</a:t>
            </a:r>
          </a:p>
          <a:p>
            <a:pPr marL="228600" indent="-228600">
              <a:buFont typeface="+mj-lt"/>
              <a:buAutoNum type="arabicPeriod"/>
            </a:pPr>
            <a:r>
              <a:rPr lang="en-US" sz="1200" baseline="0" dirty="0" smtClean="0"/>
              <a:t>Press and hold CTRL, and then on the slide, select all 20 rectangles. On the </a:t>
            </a:r>
            <a:r>
              <a:rPr lang="en-US" sz="1200" b="1" baseline="0" dirty="0" smtClean="0"/>
              <a:t>Animations</a:t>
            </a:r>
            <a:r>
              <a:rPr lang="en-US" sz="1200" baseline="0" dirty="0" smtClean="0"/>
              <a:t> tab, do the following:</a:t>
            </a:r>
          </a:p>
          <a:p>
            <a:pPr marL="685800" lvl="1" indent="-228600">
              <a:buFont typeface="+mj-lt"/>
              <a:buAutoNum type="arabicPeriod"/>
            </a:pPr>
            <a:r>
              <a:rPr lang="en-US" sz="1200" b="0" baseline="0" dirty="0" smtClean="0"/>
              <a:t>In the </a:t>
            </a:r>
            <a:r>
              <a:rPr lang="en-US" sz="1200" b="1" baseline="0" dirty="0" smtClean="0"/>
              <a:t>Advanced</a:t>
            </a:r>
            <a:r>
              <a:rPr lang="en-US" sz="1200" baseline="0" dirty="0" smtClean="0"/>
              <a:t> </a:t>
            </a:r>
            <a:r>
              <a:rPr lang="en-US" sz="1200" b="1" baseline="0" dirty="0" smtClean="0"/>
              <a:t>Animation</a:t>
            </a:r>
            <a:r>
              <a:rPr lang="en-US" sz="1200" baseline="0" dirty="0" smtClean="0"/>
              <a:t> group, click </a:t>
            </a:r>
            <a:r>
              <a:rPr lang="en-US" sz="1200" b="1" baseline="0" dirty="0" smtClean="0"/>
              <a:t>Add Animation</a:t>
            </a:r>
            <a:r>
              <a:rPr lang="en-US" sz="1200" baseline="0" dirty="0" smtClean="0"/>
              <a:t>, then click </a:t>
            </a:r>
            <a:r>
              <a:rPr lang="en-US" sz="1200" b="1" baseline="0" dirty="0" smtClean="0"/>
              <a:t>More Exit Effects</a:t>
            </a:r>
            <a:r>
              <a:rPr lang="en-US" sz="1200" b="0" baseline="0" dirty="0" smtClean="0"/>
              <a:t>. In the </a:t>
            </a:r>
            <a:r>
              <a:rPr lang="en-US" sz="1200" b="1" baseline="0" dirty="0" smtClean="0"/>
              <a:t>Add Exit Effect </a:t>
            </a:r>
            <a:r>
              <a:rPr lang="en-US" sz="1200" b="0" baseline="0" dirty="0" smtClean="0"/>
              <a:t>dialog box, under </a:t>
            </a:r>
            <a:r>
              <a:rPr lang="en-US" sz="1200" b="1" baseline="0" dirty="0" smtClean="0"/>
              <a:t>Subtle</a:t>
            </a:r>
            <a:r>
              <a:rPr lang="en-US" sz="1200" b="0" baseline="0" dirty="0" smtClean="0"/>
              <a:t>, click </a:t>
            </a:r>
            <a:r>
              <a:rPr lang="en-US" sz="1200" b="1" baseline="0" dirty="0" smtClean="0"/>
              <a:t>Contract</a:t>
            </a:r>
            <a:r>
              <a:rPr lang="en-US" sz="1200" b="0" baseline="0" dirty="0" smtClean="0"/>
              <a:t>, and then click </a:t>
            </a:r>
            <a:r>
              <a:rPr lang="en-US" sz="1200" b="1" baseline="0" dirty="0" smtClean="0"/>
              <a:t>OK</a:t>
            </a:r>
            <a:r>
              <a:rPr lang="en-US" sz="1200" baseline="0" dirty="0" smtClean="0"/>
              <a: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In the </a:t>
            </a:r>
            <a:r>
              <a:rPr lang="en-US" sz="1200" b="1" baseline="0" dirty="0" smtClean="0"/>
              <a:t>Timing</a:t>
            </a:r>
            <a:r>
              <a:rPr lang="en-US" sz="1200" baseline="0" dirty="0" smtClean="0"/>
              <a:t> group,</a:t>
            </a:r>
            <a:r>
              <a:rPr lang="en-US" sz="1200" b="0" dirty="0" smtClean="0"/>
              <a:t> in the </a:t>
            </a:r>
            <a:r>
              <a:rPr lang="en-US" sz="1200" b="1" dirty="0" smtClean="0"/>
              <a:t>Start </a:t>
            </a:r>
            <a:r>
              <a:rPr lang="en-US" sz="1200" dirty="0" smtClean="0"/>
              <a:t>list,</a:t>
            </a:r>
            <a:r>
              <a:rPr lang="en-US" sz="1200" baseline="0" dirty="0" smtClean="0"/>
              <a:t> select</a:t>
            </a:r>
            <a:r>
              <a:rPr lang="en-US" sz="1200" dirty="0" smtClean="0"/>
              <a:t> </a:t>
            </a:r>
            <a:r>
              <a:rPr lang="en-US" sz="1200" b="1" dirty="0" smtClean="0"/>
              <a:t>With Previous</a:t>
            </a:r>
            <a:r>
              <a:rPr lang="en-US" sz="1200" b="0" dirty="0" smtClean="0"/>
              <a:t>.</a:t>
            </a:r>
            <a:r>
              <a:rPr lang="en-US" sz="1200" dirty="0" smtClean="0"/>
              <a: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In the </a:t>
            </a:r>
            <a:r>
              <a:rPr lang="en-US" sz="1200" b="1" baseline="0" dirty="0" smtClean="0"/>
              <a:t>Timing</a:t>
            </a:r>
            <a:r>
              <a:rPr lang="en-US" sz="1200" baseline="0" dirty="0" smtClean="0"/>
              <a:t> group</a:t>
            </a:r>
            <a:r>
              <a:rPr lang="en-US" sz="1200" b="0" dirty="0" smtClean="0"/>
              <a:t>, </a:t>
            </a:r>
            <a:r>
              <a:rPr lang="en-US" sz="1200" dirty="0" smtClean="0"/>
              <a:t>in the </a:t>
            </a:r>
            <a:r>
              <a:rPr lang="en-US" sz="1200" b="1" dirty="0" smtClean="0"/>
              <a:t>Duration</a:t>
            </a:r>
            <a:r>
              <a:rPr lang="en-US" sz="1200" dirty="0" smtClean="0"/>
              <a:t> list, select </a:t>
            </a:r>
            <a:r>
              <a:rPr lang="en-US" sz="1200" b="1" dirty="0" smtClean="0"/>
              <a:t>00.25</a:t>
            </a:r>
            <a:r>
              <a:rPr lang="en-US" sz="1200" dirty="0" smtClean="0"/>
              <a:t>.</a:t>
            </a:r>
            <a:endParaRPr lang="en-US" sz="1200" b="0" baseline="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dirty="0" smtClean="0"/>
              <a:t>Also</a:t>
            </a:r>
            <a:r>
              <a:rPr lang="en-US" sz="1200" baseline="0" dirty="0" smtClean="0"/>
              <a:t> i</a:t>
            </a:r>
            <a:r>
              <a:rPr lang="en-US" sz="1200" dirty="0" smtClean="0"/>
              <a:t>n the </a:t>
            </a:r>
            <a:r>
              <a:rPr lang="en-US" sz="1200" b="1" dirty="0" smtClean="0"/>
              <a:t>Custom Animation</a:t>
            </a:r>
            <a:r>
              <a:rPr lang="en-US" sz="1200" dirty="0" smtClean="0"/>
              <a:t> pane, do</a:t>
            </a:r>
            <a:r>
              <a:rPr lang="en-US" sz="1200" baseline="0" dirty="0" smtClean="0"/>
              <a:t>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first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0.5</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second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0.6</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third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0.7</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fourth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0.8</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fifth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0.9</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sixth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1.0</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seventh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1.1</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eighth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1.2</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ninth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1.3</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10</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1.4</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11</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1.5</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12</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1.6</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13</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1.7</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14</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1.8</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15</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1.9</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16</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2.0</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17</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2.1</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18</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2.2</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19</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2.3</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20</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2.4</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None/>
              <a:tabLst/>
              <a:defRPr/>
            </a:pPr>
            <a:endParaRPr lang="en-US" sz="1200" b="0" baseline="0" dirty="0" smtClean="0"/>
          </a:p>
        </p:txBody>
      </p:sp>
      <p:sp>
        <p:nvSpPr>
          <p:cNvPr id="5" name="Slide Image Placeholder 4"/>
          <p:cNvSpPr>
            <a:spLocks noGrp="1" noRot="1" noChangeAspect="1"/>
          </p:cNvSpPr>
          <p:nvPr>
            <p:ph type="sldImg"/>
          </p:nvPr>
        </p:nvSpPr>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r>
              <a:rPr lang="en-US" sz="1400" b="1" baseline="0" dirty="0" smtClean="0"/>
              <a:t>Pictures with checkerboard shutter animation</a:t>
            </a:r>
          </a:p>
          <a:p>
            <a:r>
              <a:rPr lang="en-US" sz="1400" dirty="0" smtClean="0"/>
              <a:t>(Intermediate)</a:t>
            </a:r>
          </a:p>
          <a:p>
            <a:endParaRPr lang="en-US" sz="1200" dirty="0" smtClean="0"/>
          </a:p>
          <a:p>
            <a:endParaRPr lang="en-US" sz="1200" dirty="0" smtClean="0"/>
          </a:p>
          <a:p>
            <a:r>
              <a:rPr lang="en-US" sz="1200" b="1" dirty="0" smtClean="0"/>
              <a:t>Tip</a:t>
            </a:r>
            <a:r>
              <a:rPr lang="en-US" sz="1200" dirty="0" smtClean="0"/>
              <a:t>: For the best</a:t>
            </a:r>
            <a:r>
              <a:rPr lang="en-US" sz="1200" baseline="0" dirty="0" smtClean="0"/>
              <a:t> results with the effects on this slide, choose pictures that cover the entire slide area (7.5” high and 10” wide). </a:t>
            </a:r>
            <a:endParaRPr lang="en-US" sz="1200" dirty="0" smtClean="0"/>
          </a:p>
          <a:p>
            <a:endParaRPr lang="en-US" sz="1400" dirty="0" smtClean="0"/>
          </a:p>
          <a:p>
            <a:endParaRPr lang="en-US" sz="1400" dirty="0" smtClean="0"/>
          </a:p>
          <a:p>
            <a:r>
              <a:rPr lang="en-US" sz="1200" dirty="0" smtClean="0"/>
              <a:t>To reproduce the picture, animation, and background effects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dirty="0" smtClean="0"/>
              <a:t>On the </a:t>
            </a:r>
            <a:r>
              <a:rPr lang="en-US" sz="1200" b="1" dirty="0" smtClean="0"/>
              <a:t>Home</a:t>
            </a:r>
            <a:r>
              <a:rPr lang="en-US" sz="1200" b="0" dirty="0" smtClean="0"/>
              <a:t> tab, in the </a:t>
            </a:r>
            <a:r>
              <a:rPr lang="en-US" sz="1200" b="1" dirty="0" smtClean="0"/>
              <a:t>Slides</a:t>
            </a:r>
            <a:r>
              <a:rPr lang="en-US" sz="1200" b="0" dirty="0" smtClean="0"/>
              <a:t> group, click </a:t>
            </a:r>
            <a:r>
              <a:rPr lang="en-US" sz="1200" b="1" dirty="0" smtClean="0"/>
              <a:t>Layout</a:t>
            </a:r>
            <a:r>
              <a:rPr lang="en-US" sz="1200" b="0" dirty="0" smtClean="0"/>
              <a:t>, and then click</a:t>
            </a:r>
            <a:r>
              <a:rPr lang="en-US" sz="1200" b="0" baseline="0" dirty="0" smtClean="0"/>
              <a:t> </a:t>
            </a:r>
            <a:r>
              <a:rPr lang="en-US" sz="1200" b="1" baseline="0" dirty="0" smtClean="0"/>
              <a:t>Blank</a:t>
            </a:r>
            <a:r>
              <a:rPr lang="en-US" sz="1200" b="0" baseline="0" dirty="0" smtClean="0"/>
              <a:t>. </a:t>
            </a:r>
          </a:p>
          <a:p>
            <a:pPr marL="228600" indent="-228600">
              <a:buFont typeface="+mj-lt"/>
              <a:buAutoNum type="arabicPeriod"/>
            </a:pPr>
            <a:r>
              <a:rPr lang="en-US" sz="1200" dirty="0" smtClean="0"/>
              <a:t>Right-click the slide background area, and</a:t>
            </a:r>
            <a:r>
              <a:rPr lang="en-US" sz="1200" baseline="0" dirty="0" smtClean="0"/>
              <a:t> then click </a:t>
            </a:r>
            <a:r>
              <a:rPr lang="en-US" sz="1200" b="1" dirty="0" smtClean="0"/>
              <a:t>Format Background</a:t>
            </a:r>
            <a:r>
              <a:rPr lang="en-US" sz="1200" dirty="0" smtClean="0"/>
              <a:t>. In the </a:t>
            </a:r>
            <a:r>
              <a:rPr lang="en-US" sz="1200" b="1" dirty="0" smtClean="0"/>
              <a:t>Format Background</a:t>
            </a:r>
            <a:r>
              <a:rPr lang="en-US" sz="1200" b="1" baseline="0" dirty="0" smtClean="0"/>
              <a:t> </a:t>
            </a:r>
            <a:r>
              <a:rPr lang="en-US" sz="1200" baseline="0" dirty="0" smtClean="0"/>
              <a:t>dialog box, in the left pane, click </a:t>
            </a:r>
            <a:r>
              <a:rPr lang="en-US" sz="1200" b="1" baseline="0" dirty="0" smtClean="0"/>
              <a:t>Fill</a:t>
            </a:r>
            <a:r>
              <a:rPr lang="en-US" sz="1200" b="0" baseline="0" dirty="0" smtClean="0"/>
              <a:t>.</a:t>
            </a:r>
            <a:r>
              <a:rPr lang="en-US" sz="1200" baseline="0" dirty="0" smtClean="0"/>
              <a:t> In the </a:t>
            </a:r>
            <a:r>
              <a:rPr lang="en-US" sz="1200" b="1" baseline="0" dirty="0" smtClean="0"/>
              <a:t>Fill</a:t>
            </a:r>
            <a:r>
              <a:rPr lang="en-US" sz="1200" baseline="0" dirty="0" smtClean="0"/>
              <a:t> pane, click </a:t>
            </a:r>
            <a:r>
              <a:rPr lang="en-US" sz="1200" b="1" baseline="0" dirty="0" smtClean="0"/>
              <a:t>Picture or texture fill</a:t>
            </a:r>
            <a:r>
              <a:rPr lang="en-US" sz="1200" baseline="0" dirty="0" smtClean="0"/>
              <a:t>, and then under </a:t>
            </a:r>
            <a:r>
              <a:rPr lang="en-US" sz="1200" b="1" baseline="0" dirty="0" smtClean="0"/>
              <a:t>Insert from</a:t>
            </a:r>
            <a:r>
              <a:rPr lang="en-US" sz="1200" baseline="0" dirty="0" smtClean="0"/>
              <a:t>, click </a:t>
            </a:r>
            <a:r>
              <a:rPr lang="en-US" sz="1200" b="1" baseline="0" dirty="0" smtClean="0"/>
              <a:t>File</a:t>
            </a:r>
            <a:r>
              <a:rPr lang="en-US" sz="1200" baseline="0" dirty="0" smtClean="0"/>
              <a:t>. </a:t>
            </a:r>
            <a:r>
              <a:rPr lang="en-US" sz="1200" b="0" baseline="0" dirty="0" smtClean="0"/>
              <a:t>In the </a:t>
            </a:r>
            <a:r>
              <a:rPr lang="en-US" sz="1200" b="1" baseline="0" dirty="0" smtClean="0"/>
              <a:t>Insert Picture</a:t>
            </a:r>
            <a:r>
              <a:rPr lang="en-US" sz="1200" b="0" baseline="0" dirty="0" smtClean="0"/>
              <a:t> dialog box, s</a:t>
            </a:r>
            <a:r>
              <a:rPr lang="en-US" sz="1200" b="0" baseline="0" dirty="0" smtClean="0">
                <a:latin typeface="+mn-lt"/>
              </a:rPr>
              <a:t>elect a picture, and then click </a:t>
            </a:r>
            <a:r>
              <a:rPr lang="en-US" sz="1200" b="1" baseline="0" dirty="0" smtClean="0">
                <a:latin typeface="+mn-lt"/>
              </a:rPr>
              <a:t>Insert</a:t>
            </a:r>
            <a:r>
              <a:rPr lang="en-US" sz="1200" b="0" baseline="0" dirty="0" smtClean="0">
                <a:latin typeface="+mn-lt"/>
              </a:rPr>
              <a:t>.</a:t>
            </a:r>
            <a:endParaRPr lang="en-US" sz="1200" baseline="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 the </a:t>
            </a:r>
            <a:r>
              <a:rPr lang="en-US" sz="1200" b="1" dirty="0" smtClean="0"/>
              <a:t>Insert</a:t>
            </a:r>
            <a:r>
              <a:rPr lang="en-US" sz="1200" dirty="0" smtClean="0"/>
              <a:t> tab, in the </a:t>
            </a:r>
            <a:r>
              <a:rPr lang="en-US" sz="1200" b="1" dirty="0" smtClean="0"/>
              <a:t>Images</a:t>
            </a:r>
            <a:r>
              <a:rPr lang="en-US" sz="1200" dirty="0" smtClean="0"/>
              <a:t> group, click </a:t>
            </a:r>
            <a:r>
              <a:rPr lang="en-US" sz="1200" b="1" dirty="0" smtClean="0"/>
              <a:t>Picture</a:t>
            </a:r>
            <a:r>
              <a:rPr lang="en-US" sz="1200" b="0" dirty="0" smtClean="0"/>
              <a:t>.</a:t>
            </a:r>
            <a:r>
              <a:rPr lang="en-US" sz="1200" b="0" baseline="0" dirty="0" smtClean="0"/>
              <a:t> In the </a:t>
            </a:r>
            <a:r>
              <a:rPr lang="en-US" sz="1200" b="1" baseline="0" dirty="0" smtClean="0"/>
              <a:t>Insert Picture</a:t>
            </a:r>
            <a:r>
              <a:rPr lang="en-US" sz="1200" b="0" baseline="0" dirty="0" smtClean="0"/>
              <a:t> dialog box, s</a:t>
            </a:r>
            <a:r>
              <a:rPr lang="en-US" sz="1200" b="0" baseline="0" dirty="0" smtClean="0">
                <a:latin typeface="+mn-lt"/>
              </a:rPr>
              <a:t>elect a second picture, and then click </a:t>
            </a:r>
            <a:r>
              <a:rPr lang="en-US" sz="1200" b="1" baseline="0" dirty="0" smtClean="0">
                <a:latin typeface="+mn-lt"/>
              </a:rPr>
              <a:t>Insert</a:t>
            </a:r>
            <a:r>
              <a:rPr lang="en-US" sz="1200" b="0" baseline="0" dirty="0" smtClean="0">
                <a:latin typeface="+mn-lt"/>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a:t>
            </a:r>
            <a:r>
              <a:rPr lang="en-US" sz="1200" baseline="0" dirty="0" smtClean="0"/>
              <a:t> the slide, s</a:t>
            </a:r>
            <a:r>
              <a:rPr lang="en-US" sz="1200" dirty="0" smtClean="0"/>
              <a:t>elect the second</a:t>
            </a:r>
            <a:r>
              <a:rPr lang="en-US" sz="1200" baseline="0" dirty="0" smtClean="0"/>
              <a:t> picture. </a:t>
            </a:r>
            <a:r>
              <a:rPr lang="en-US" sz="1200" kern="1200" dirty="0" smtClean="0">
                <a:solidFill>
                  <a:schemeClr val="tx1"/>
                </a:solidFill>
                <a:effectLst/>
                <a:latin typeface="+mn-lt"/>
                <a:ea typeface="+mn-ea"/>
                <a:cs typeface="+mn-cs"/>
              </a:rPr>
              <a:t>Under </a:t>
            </a:r>
            <a:r>
              <a:rPr lang="en-US" sz="1200" b="1" kern="1200" dirty="0" smtClean="0">
                <a:solidFill>
                  <a:schemeClr val="tx1"/>
                </a:solidFill>
                <a:effectLst/>
                <a:latin typeface="+mn-lt"/>
                <a:ea typeface="+mn-ea"/>
                <a:cs typeface="+mn-cs"/>
              </a:rPr>
              <a:t>Picture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Tools</a:t>
            </a:r>
            <a:r>
              <a:rPr lang="en-US" sz="1200" kern="1200" dirty="0" smtClean="0">
                <a:solidFill>
                  <a:schemeClr val="tx1"/>
                </a:solidFill>
                <a:effectLst/>
                <a:latin typeface="+mn-lt"/>
                <a:ea typeface="+mn-ea"/>
                <a:cs typeface="+mn-cs"/>
              </a:rPr>
              <a:t>, on the </a:t>
            </a:r>
            <a:r>
              <a:rPr lang="en-US" sz="1200" b="1" kern="1200" dirty="0" smtClean="0">
                <a:solidFill>
                  <a:schemeClr val="tx1"/>
                </a:solidFill>
                <a:effectLst/>
                <a:latin typeface="+mn-lt"/>
                <a:ea typeface="+mn-ea"/>
                <a:cs typeface="+mn-cs"/>
              </a:rPr>
              <a:t>Format</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group, click the </a:t>
            </a:r>
            <a:r>
              <a:rPr lang="en-US" sz="1200" b="1" kern="1200" dirty="0" smtClean="0">
                <a:solidFill>
                  <a:schemeClr val="tx1"/>
                </a:solidFill>
                <a:effectLst/>
                <a:latin typeface="+mn-lt"/>
                <a:ea typeface="+mn-ea"/>
                <a:cs typeface="+mn-cs"/>
              </a:rPr>
              <a:t>Size and Position</a:t>
            </a:r>
            <a:r>
              <a:rPr lang="en-US" sz="1200" kern="1200" dirty="0" smtClean="0">
                <a:solidFill>
                  <a:schemeClr val="tx1"/>
                </a:solidFill>
                <a:effectLst/>
                <a:latin typeface="+mn-lt"/>
                <a:ea typeface="+mn-ea"/>
                <a:cs typeface="+mn-cs"/>
              </a:rPr>
              <a:t> dialog box launcher. In the </a:t>
            </a:r>
            <a:r>
              <a:rPr lang="en-US" sz="1200" b="1" kern="1200" dirty="0" smtClean="0">
                <a:solidFill>
                  <a:schemeClr val="tx1"/>
                </a:solidFill>
                <a:effectLst/>
                <a:latin typeface="+mn-lt"/>
                <a:ea typeface="+mn-ea"/>
                <a:cs typeface="+mn-cs"/>
              </a:rPr>
              <a:t>Format Picture </a:t>
            </a:r>
            <a:r>
              <a:rPr lang="en-US" sz="1200" kern="1200" dirty="0" smtClean="0">
                <a:solidFill>
                  <a:schemeClr val="tx1"/>
                </a:solidFill>
                <a:effectLst/>
                <a:latin typeface="+mn-lt"/>
                <a:ea typeface="+mn-ea"/>
                <a:cs typeface="+mn-cs"/>
              </a:rPr>
              <a:t>dialog box, resize or crop the image so that the height is set to </a:t>
            </a:r>
            <a:r>
              <a:rPr lang="en-US" sz="1200" b="1" kern="1200" dirty="0" smtClean="0">
                <a:solidFill>
                  <a:schemeClr val="tx1"/>
                </a:solidFill>
                <a:effectLst/>
                <a:latin typeface="+mn-lt"/>
                <a:ea typeface="+mn-ea"/>
                <a:cs typeface="+mn-cs"/>
              </a:rPr>
              <a:t>7.5”</a:t>
            </a:r>
            <a:r>
              <a:rPr lang="en-US" sz="1200" kern="1200" dirty="0" smtClean="0">
                <a:solidFill>
                  <a:schemeClr val="tx1"/>
                </a:solidFill>
                <a:effectLst/>
                <a:latin typeface="+mn-lt"/>
                <a:ea typeface="+mn-ea"/>
                <a:cs typeface="+mn-cs"/>
              </a:rPr>
              <a:t> and the width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 set to </a:t>
            </a:r>
            <a:r>
              <a:rPr lang="en-US" sz="1200" b="1" kern="1200" dirty="0" smtClean="0">
                <a:solidFill>
                  <a:schemeClr val="tx1"/>
                </a:solidFill>
                <a:effectLst/>
                <a:latin typeface="+mn-lt"/>
                <a:ea typeface="+mn-ea"/>
                <a:cs typeface="+mn-cs"/>
              </a:rPr>
              <a:t>10”</a:t>
            </a:r>
            <a:r>
              <a:rPr lang="en-US" sz="1200" kern="1200" dirty="0" smtClean="0">
                <a:solidFill>
                  <a:schemeClr val="tx1"/>
                </a:solidFill>
                <a:effectLst/>
                <a:latin typeface="+mn-lt"/>
                <a:ea typeface="+mn-ea"/>
                <a:cs typeface="+mn-cs"/>
              </a:rPr>
              <a:t>. </a:t>
            </a:r>
          </a:p>
          <a:p>
            <a:pPr marL="628650" lvl="1" indent="-171450">
              <a:buFont typeface="Arial" pitchFamily="34" charset="0"/>
              <a:buChar char="•"/>
            </a:pPr>
            <a:r>
              <a:rPr lang="en-US" sz="1200" kern="1200" dirty="0" smtClean="0">
                <a:solidFill>
                  <a:schemeClr val="tx1"/>
                </a:solidFill>
                <a:effectLst/>
                <a:latin typeface="+mn-lt"/>
                <a:ea typeface="+mn-ea"/>
                <a:cs typeface="+mn-cs"/>
              </a:rPr>
              <a:t>To crop the picture, click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in the left pane, and in the </a:t>
            </a:r>
            <a:r>
              <a:rPr lang="en-US" sz="1200" b="1" kern="1200" dirty="0" smtClean="0">
                <a:solidFill>
                  <a:schemeClr val="tx1"/>
                </a:solidFill>
                <a:effectLst/>
                <a:latin typeface="+mn-lt"/>
                <a:ea typeface="+mn-ea"/>
                <a:cs typeface="+mn-cs"/>
              </a:rPr>
              <a:t>Crop</a:t>
            </a:r>
            <a:r>
              <a:rPr lang="en-US" sz="1200" kern="1200" dirty="0" smtClean="0">
                <a:solidFill>
                  <a:schemeClr val="tx1"/>
                </a:solidFill>
                <a:effectLst/>
                <a:latin typeface="+mn-lt"/>
                <a:ea typeface="+mn-ea"/>
                <a:cs typeface="+mn-cs"/>
              </a:rPr>
              <a:t> pane, under </a:t>
            </a:r>
            <a:r>
              <a:rPr lang="en-US" sz="1200" b="1" kern="1200" dirty="0" smtClean="0">
                <a:solidFill>
                  <a:schemeClr val="tx1"/>
                </a:solidFill>
                <a:effectLst/>
                <a:latin typeface="+mn-lt"/>
                <a:ea typeface="+mn-ea"/>
                <a:cs typeface="+mn-cs"/>
              </a:rPr>
              <a:t>Crop position</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Left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Top</a:t>
            </a:r>
            <a:r>
              <a:rPr lang="en-US" sz="1200" kern="1200" dirty="0" smtClean="0">
                <a:solidFill>
                  <a:schemeClr val="tx1"/>
                </a:solidFill>
                <a:effectLst/>
                <a:latin typeface="+mn-lt"/>
                <a:ea typeface="+mn-ea"/>
                <a:cs typeface="+mn-cs"/>
              </a:rPr>
              <a:t> boxes. </a:t>
            </a:r>
          </a:p>
          <a:p>
            <a:pPr marL="628650" lvl="1" indent="-171450">
              <a:buFont typeface="Arial" pitchFamily="34" charset="0"/>
              <a:buChar char="•"/>
            </a:pPr>
            <a:r>
              <a:rPr lang="en-US" sz="1200" kern="1200" dirty="0" smtClean="0">
                <a:solidFill>
                  <a:schemeClr val="tx1"/>
                </a:solidFill>
                <a:effectLst/>
                <a:latin typeface="+mn-lt"/>
                <a:ea typeface="+mn-ea"/>
                <a:cs typeface="+mn-cs"/>
              </a:rPr>
              <a:t>To resize the picture, click </a:t>
            </a:r>
            <a:r>
              <a:rPr lang="en-US" sz="1200" b="1" kern="1200" dirty="0" smtClean="0">
                <a:solidFill>
                  <a:schemeClr val="tx1"/>
                </a:solidFill>
                <a:effectLst/>
                <a:latin typeface="+mn-lt"/>
                <a:ea typeface="+mn-ea"/>
                <a:cs typeface="+mn-cs"/>
              </a:rPr>
              <a:t>Size</a:t>
            </a:r>
            <a:r>
              <a:rPr lang="en-US" sz="1200" kern="1200" dirty="0" smtClean="0">
                <a:solidFill>
                  <a:schemeClr val="tx1"/>
                </a:solidFill>
                <a:effectLst/>
                <a:latin typeface="+mn-lt"/>
                <a:ea typeface="+mn-ea"/>
                <a:cs typeface="+mn-cs"/>
              </a:rPr>
              <a:t> in the left pane, and in the right pane, under </a:t>
            </a:r>
            <a:r>
              <a:rPr lang="en-US" sz="1200" b="1" kern="1200" dirty="0" smtClean="0">
                <a:solidFill>
                  <a:schemeClr val="tx1"/>
                </a:solidFill>
                <a:effectLst/>
                <a:latin typeface="+mn-lt"/>
                <a:ea typeface="+mn-ea"/>
                <a:cs typeface="+mn-cs"/>
              </a:rPr>
              <a:t>Size and rotate</a:t>
            </a:r>
            <a:r>
              <a:rPr lang="en-US" sz="1200" kern="1200" dirty="0" smtClean="0">
                <a:solidFill>
                  <a:schemeClr val="tx1"/>
                </a:solidFill>
                <a:effectLst/>
                <a:latin typeface="+mn-lt"/>
                <a:ea typeface="+mn-ea"/>
                <a:cs typeface="+mn-cs"/>
              </a:rPr>
              <a:t>, enter values into the </a:t>
            </a:r>
            <a:r>
              <a:rPr lang="en-US" sz="1200" b="1" kern="1200" dirty="0" smtClean="0">
                <a:solidFill>
                  <a:schemeClr val="tx1"/>
                </a:solidFill>
                <a:effectLst/>
                <a:latin typeface="+mn-lt"/>
                <a:ea typeface="+mn-ea"/>
                <a:cs typeface="+mn-cs"/>
              </a:rPr>
              <a:t>Height</a:t>
            </a:r>
            <a:r>
              <a:rPr lang="en-US" sz="1200" kern="1200" dirty="0" smtClean="0">
                <a:solidFill>
                  <a:schemeClr val="tx1"/>
                </a:solidFill>
                <a:effectLst/>
                <a:latin typeface="+mn-lt"/>
                <a:ea typeface="+mn-ea"/>
                <a:cs typeface="+mn-cs"/>
              </a:rPr>
              <a:t> and </a:t>
            </a:r>
            <a:r>
              <a:rPr lang="en-US" sz="1200" b="1" kern="1200" dirty="0" smtClean="0">
                <a:solidFill>
                  <a:schemeClr val="tx1"/>
                </a:solidFill>
                <a:effectLst/>
                <a:latin typeface="+mn-lt"/>
                <a:ea typeface="+mn-ea"/>
                <a:cs typeface="+mn-cs"/>
              </a:rPr>
              <a:t>Width</a:t>
            </a:r>
            <a:r>
              <a:rPr lang="en-US" sz="1200" kern="1200" dirty="0" smtClean="0">
                <a:solidFill>
                  <a:schemeClr val="tx1"/>
                </a:solidFill>
                <a:effectLst/>
                <a:latin typeface="+mn-lt"/>
                <a:ea typeface="+mn-ea"/>
                <a:cs typeface="+mn-cs"/>
              </a:rPr>
              <a:t> boxes.</a:t>
            </a:r>
          </a:p>
          <a:p>
            <a:pPr marL="228600" indent="-228600">
              <a:buFont typeface="+mj-lt"/>
              <a:buAutoNum type="arabicPeriod"/>
            </a:pPr>
            <a:r>
              <a:rPr lang="en-US" sz="1200" dirty="0" smtClean="0"/>
              <a:t>On the </a:t>
            </a:r>
            <a:r>
              <a:rPr lang="en-US" sz="1200" b="1" dirty="0" smtClean="0"/>
              <a:t>Home</a:t>
            </a:r>
            <a:r>
              <a:rPr lang="en-US" sz="1200" dirty="0" smtClean="0"/>
              <a:t> tab, in the </a:t>
            </a:r>
            <a:r>
              <a:rPr lang="en-US" sz="1200" b="1" dirty="0" smtClean="0"/>
              <a:t>Drawing</a:t>
            </a:r>
            <a:r>
              <a:rPr lang="en-US" sz="1200" dirty="0" smtClean="0"/>
              <a:t> group, in the Shapes gallery, click</a:t>
            </a:r>
            <a:r>
              <a:rPr lang="en-US" sz="1200" b="0" dirty="0" smtClean="0"/>
              <a:t> </a:t>
            </a:r>
            <a:r>
              <a:rPr lang="en-US" sz="1200" b="1" dirty="0" smtClean="0"/>
              <a:t>Rectangle</a:t>
            </a:r>
            <a:r>
              <a:rPr lang="en-US" sz="1200" b="0" baseline="0" dirty="0" smtClean="0"/>
              <a:t>. On the slide, </a:t>
            </a:r>
            <a:r>
              <a:rPr lang="en-US" sz="1200" dirty="0" smtClean="0"/>
              <a:t>drag to draw a rectangle.</a:t>
            </a:r>
          </a:p>
          <a:p>
            <a:pPr marL="228600" indent="-228600">
              <a:buFont typeface="+mj-lt"/>
              <a:buAutoNum type="arabicPeriod"/>
            </a:pPr>
            <a:r>
              <a:rPr lang="en-US" sz="1200" dirty="0" smtClean="0"/>
              <a:t>Select</a:t>
            </a:r>
            <a:r>
              <a:rPr lang="en-US" sz="1200" baseline="0" dirty="0" smtClean="0"/>
              <a:t> the rectangle. </a:t>
            </a:r>
            <a:r>
              <a:rPr lang="en-US" sz="1200" b="0" baseline="0" dirty="0" smtClean="0"/>
              <a:t>Under</a:t>
            </a:r>
            <a:r>
              <a:rPr lang="en-US" sz="1200" b="1" baseline="0" dirty="0" smtClean="0"/>
              <a:t> Drawing</a:t>
            </a:r>
            <a:r>
              <a:rPr lang="en-US" sz="1200" baseline="0" dirty="0" smtClean="0"/>
              <a:t> </a:t>
            </a:r>
            <a:r>
              <a:rPr lang="en-US" sz="1200" b="1" baseline="0" dirty="0" smtClean="0"/>
              <a:t>Tools</a:t>
            </a:r>
            <a:r>
              <a:rPr lang="en-US" sz="1200" b="0" baseline="0" dirty="0" smtClean="0"/>
              <a:t>, on the</a:t>
            </a:r>
            <a:r>
              <a:rPr lang="en-US" sz="1200" baseline="0" dirty="0" smtClean="0"/>
              <a:t> </a:t>
            </a:r>
            <a:r>
              <a:rPr lang="en-US" sz="1200" b="1" baseline="0" dirty="0" smtClean="0"/>
              <a:t>Format</a:t>
            </a:r>
            <a:r>
              <a:rPr lang="en-US" sz="1200" baseline="0" dirty="0" smtClean="0"/>
              <a:t> tab, in the </a:t>
            </a:r>
            <a:r>
              <a:rPr lang="en-US" sz="1200" b="1" baseline="0" dirty="0" smtClean="0"/>
              <a:t>Size</a:t>
            </a:r>
            <a:r>
              <a:rPr lang="en-US" sz="1200" baseline="0" dirty="0" smtClean="0"/>
              <a:t> group, do the following:</a:t>
            </a:r>
          </a:p>
          <a:p>
            <a:pPr marL="685800" lvl="1" indent="-228600">
              <a:buFont typeface="Arial" pitchFamily="34" charset="0"/>
              <a:buChar char="•"/>
            </a:pPr>
            <a:r>
              <a:rPr lang="en-US" sz="1200" baseline="0" dirty="0" smtClean="0"/>
              <a:t>In the </a:t>
            </a:r>
            <a:r>
              <a:rPr lang="en-US" sz="1200" b="1" baseline="0" dirty="0" smtClean="0"/>
              <a:t>Shape Height </a:t>
            </a:r>
            <a:r>
              <a:rPr lang="en-US" sz="1200" b="0" baseline="0" dirty="0" smtClean="0"/>
              <a:t>box, enter</a:t>
            </a:r>
            <a:r>
              <a:rPr lang="en-US" sz="1200" b="1" baseline="0" dirty="0" smtClean="0"/>
              <a:t> 1.88”</a:t>
            </a:r>
            <a:r>
              <a:rPr lang="en-US" sz="1200" b="0" baseline="0" dirty="0" smtClean="0"/>
              <a:t>.</a:t>
            </a:r>
          </a:p>
          <a:p>
            <a:pPr marL="685800" lvl="1" indent="-228600">
              <a:buFont typeface="Arial" pitchFamily="34" charset="0"/>
              <a:buChar char="•"/>
            </a:pPr>
            <a:r>
              <a:rPr lang="en-US" sz="1200" baseline="0" dirty="0" smtClean="0"/>
              <a:t>In the </a:t>
            </a:r>
            <a:r>
              <a:rPr lang="en-US" sz="1200" b="1" baseline="0" dirty="0" smtClean="0"/>
              <a:t>Shape Width </a:t>
            </a:r>
            <a:r>
              <a:rPr lang="en-US" sz="1200" b="0" baseline="0" dirty="0" smtClean="0"/>
              <a:t>box, enter</a:t>
            </a:r>
            <a:r>
              <a:rPr lang="en-US" sz="1200" b="1" baseline="0" dirty="0" smtClean="0"/>
              <a:t>  2”</a:t>
            </a:r>
            <a:r>
              <a:rPr lang="en-US" sz="1200" baseline="0" dirty="0" smtClean="0"/>
              <a:t>.</a:t>
            </a:r>
          </a:p>
          <a:p>
            <a:pPr marL="228600" indent="-228600">
              <a:buFont typeface="+mj-lt"/>
              <a:buAutoNum type="arabicPeriod"/>
            </a:pPr>
            <a:r>
              <a:rPr lang="en-US" sz="1200" dirty="0" smtClean="0"/>
              <a:t>On the </a:t>
            </a:r>
            <a:r>
              <a:rPr lang="en-US" sz="1200" b="1" dirty="0" smtClean="0"/>
              <a:t>Home</a:t>
            </a:r>
            <a:r>
              <a:rPr lang="en-US" sz="1200" dirty="0" smtClean="0"/>
              <a:t> tab, in the bottom right corner</a:t>
            </a:r>
            <a:r>
              <a:rPr lang="en-US" sz="1200" baseline="0" dirty="0" smtClean="0"/>
              <a:t> of the </a:t>
            </a:r>
            <a:r>
              <a:rPr lang="en-US" sz="1200" b="1" dirty="0" smtClean="0"/>
              <a:t>Drawing</a:t>
            </a:r>
            <a:r>
              <a:rPr lang="en-US" sz="1200" dirty="0" smtClean="0"/>
              <a:t> group, click</a:t>
            </a:r>
            <a:r>
              <a:rPr lang="en-US" sz="1200" baseline="0" dirty="0" smtClean="0"/>
              <a:t> the </a:t>
            </a:r>
            <a:r>
              <a:rPr lang="en-US" sz="1200" b="1" dirty="0" smtClean="0"/>
              <a:t>Format Shape </a:t>
            </a:r>
            <a:r>
              <a:rPr lang="en-US" sz="1200" dirty="0" smtClean="0"/>
              <a:t>dialog box launcher. In the</a:t>
            </a:r>
            <a:r>
              <a:rPr lang="en-US" sz="1200" baseline="0" dirty="0" smtClean="0"/>
              <a:t> </a:t>
            </a:r>
            <a:r>
              <a:rPr lang="en-US" sz="1200" b="1" dirty="0" smtClean="0"/>
              <a:t>Format Shape </a:t>
            </a:r>
            <a:r>
              <a:rPr lang="en-US" sz="1200" dirty="0" smtClean="0"/>
              <a:t>dialog box, in the left</a:t>
            </a:r>
            <a:r>
              <a:rPr lang="en-US" sz="1200" baseline="0" dirty="0" smtClean="0"/>
              <a:t> pane, click </a:t>
            </a:r>
            <a:r>
              <a:rPr lang="en-US" sz="1200" b="1" baseline="0" dirty="0" smtClean="0"/>
              <a:t>Fill</a:t>
            </a:r>
            <a:r>
              <a:rPr lang="en-US" sz="1200" baseline="0" dirty="0" smtClean="0"/>
              <a:t>, and then select </a:t>
            </a:r>
            <a:r>
              <a:rPr lang="en-US" sz="1200" b="1" baseline="0" dirty="0" smtClean="0"/>
              <a:t>Slide background fill </a:t>
            </a:r>
            <a:r>
              <a:rPr lang="en-US" sz="1200" baseline="0" dirty="0" smtClean="0"/>
              <a:t>in the </a:t>
            </a:r>
            <a:r>
              <a:rPr lang="en-US" sz="1200" b="1" baseline="0" dirty="0" smtClean="0"/>
              <a:t>Fill</a:t>
            </a:r>
            <a:r>
              <a:rPr lang="en-US" sz="1200" baseline="0" dirty="0" smtClean="0"/>
              <a:t> pane. </a:t>
            </a:r>
            <a:endParaRPr lang="en-US" sz="1200" dirty="0" smtClean="0"/>
          </a:p>
          <a:p>
            <a:pPr marL="228600" indent="-228600">
              <a:buFont typeface="+mj-lt"/>
              <a:buAutoNum type="arabicPeriod"/>
            </a:pPr>
            <a:r>
              <a:rPr lang="en-US" sz="1200" b="0" dirty="0" smtClean="0"/>
              <a:t>Select the rectangle.</a:t>
            </a:r>
            <a:r>
              <a:rPr lang="en-US" sz="1200" b="0" baseline="0" dirty="0" smtClean="0"/>
              <a:t> </a:t>
            </a:r>
            <a:r>
              <a:rPr lang="en-US" sz="1200" b="0" dirty="0" smtClean="0"/>
              <a:t>On the </a:t>
            </a:r>
            <a:r>
              <a:rPr lang="en-US" sz="1200" b="1" dirty="0" smtClean="0"/>
              <a:t>Home</a:t>
            </a:r>
            <a:r>
              <a:rPr lang="en-US" sz="1200" dirty="0" smtClean="0"/>
              <a:t> tab, in the </a:t>
            </a:r>
            <a:r>
              <a:rPr lang="en-US" sz="1200" b="1" dirty="0" smtClean="0"/>
              <a:t>Clipboard</a:t>
            </a:r>
            <a:r>
              <a:rPr lang="en-US" sz="1200" baseline="0" dirty="0" smtClean="0"/>
              <a:t> group, click the arrow next to </a:t>
            </a:r>
            <a:r>
              <a:rPr lang="en-US" sz="1200" b="1" baseline="0" dirty="0" smtClean="0"/>
              <a:t>Copy</a:t>
            </a:r>
            <a:r>
              <a:rPr lang="en-US" sz="1200" b="0" baseline="0" dirty="0" smtClean="0"/>
              <a:t>, and then click </a:t>
            </a:r>
            <a:r>
              <a:rPr lang="en-US" sz="1200" b="1" baseline="0" dirty="0" smtClean="0"/>
              <a:t>Duplicate</a:t>
            </a:r>
            <a:r>
              <a:rPr lang="en-US" sz="1200" baseline="0" dirty="0" smtClean="0"/>
              <a:t>. Repeat this process three more times for a total of five rectangles.</a:t>
            </a:r>
          </a:p>
          <a:p>
            <a:pPr marL="228600" indent="-228600">
              <a:buFont typeface="+mj-lt"/>
              <a:buAutoNum type="arabicPeriod"/>
            </a:pPr>
            <a:r>
              <a:rPr lang="en-US" sz="1200" baseline="0" dirty="0" smtClean="0"/>
              <a:t>Press and hold CTRL, and then select all five rectangles. </a:t>
            </a:r>
            <a:r>
              <a:rPr lang="en-US" sz="1200" dirty="0" smtClean="0"/>
              <a:t>On the </a:t>
            </a:r>
            <a:r>
              <a:rPr lang="en-US" sz="1200" b="1" dirty="0" smtClean="0"/>
              <a:t>Home</a:t>
            </a:r>
            <a:r>
              <a:rPr lang="en-US" sz="1200" dirty="0" smtClean="0"/>
              <a:t> tab, in the </a:t>
            </a:r>
            <a:r>
              <a:rPr lang="en-US" sz="1200" b="1" dirty="0" smtClean="0"/>
              <a:t>Drawing</a:t>
            </a:r>
            <a:r>
              <a:rPr lang="en-US" sz="1200" dirty="0" smtClean="0"/>
              <a:t> group, click </a:t>
            </a:r>
            <a:r>
              <a:rPr lang="en-US" sz="1200" b="1" dirty="0" smtClean="0"/>
              <a:t>Arrange</a:t>
            </a:r>
            <a:r>
              <a:rPr lang="en-US" sz="1200" dirty="0" smtClean="0"/>
              <a:t>, </a:t>
            </a:r>
            <a:r>
              <a:rPr lang="en-US" sz="1200" baseline="0" dirty="0" smtClean="0"/>
              <a:t>point to </a:t>
            </a:r>
            <a:r>
              <a:rPr lang="en-US" sz="1200" b="1" baseline="0" dirty="0" smtClean="0"/>
              <a:t>Align</a:t>
            </a:r>
            <a:r>
              <a:rPr lang="en-US" sz="1200" baseline="0" dirty="0" smtClean="0"/>
              <a:t>, and then do the following:</a:t>
            </a:r>
          </a:p>
          <a:p>
            <a:pPr marL="685800" lvl="1" indent="-228600">
              <a:buFont typeface="+mj-lt"/>
              <a:buAutoNum type="arabicPeriod"/>
            </a:pPr>
            <a:r>
              <a:rPr lang="en-US" sz="1200" baseline="0" dirty="0" smtClean="0"/>
              <a:t>Click </a:t>
            </a:r>
            <a:r>
              <a:rPr lang="en-US" sz="1200" b="1" dirty="0" smtClean="0"/>
              <a:t>Align to Slide</a:t>
            </a:r>
            <a:r>
              <a:rPr lang="en-US" sz="1200" dirty="0" smtClean="0"/>
              <a:t>.</a:t>
            </a:r>
          </a:p>
          <a:p>
            <a:pPr marL="685800" lvl="1" indent="-228600">
              <a:buFont typeface="+mj-lt"/>
              <a:buAutoNum type="arabicPeriod"/>
            </a:pPr>
            <a:r>
              <a:rPr lang="en-US" sz="1200" baseline="0" dirty="0" smtClean="0"/>
              <a:t>Click </a:t>
            </a:r>
            <a:r>
              <a:rPr lang="en-US" sz="1200" b="1" dirty="0" smtClean="0"/>
              <a:t>Align Top</a:t>
            </a:r>
            <a:r>
              <a:rPr lang="en-US" sz="1200" dirty="0" smtClean="0"/>
              <a:t>.</a:t>
            </a:r>
          </a:p>
          <a:p>
            <a:pPr marL="685800" lvl="1" indent="-228600">
              <a:buFont typeface="+mj-lt"/>
              <a:buAutoNum type="arabicPeriod"/>
            </a:pPr>
            <a:r>
              <a:rPr lang="en-US" sz="1200" baseline="0" dirty="0" smtClean="0"/>
              <a:t>Click </a:t>
            </a:r>
            <a:r>
              <a:rPr lang="en-US" sz="1200" b="1" dirty="0" smtClean="0"/>
              <a:t>Distribute Horizontally</a:t>
            </a:r>
            <a:r>
              <a:rPr lang="en-US" sz="1200" dirty="0" smtClean="0"/>
              <a:t>. </a:t>
            </a:r>
          </a:p>
          <a:p>
            <a:pPr marL="228600" indent="-228600">
              <a:buFont typeface="+mj-lt"/>
              <a:buAutoNum type="arabicPeriod"/>
            </a:pPr>
            <a:r>
              <a:rPr lang="en-US" sz="1200" b="0" dirty="0" smtClean="0"/>
              <a:t>With all five rectangles still selected, on the </a:t>
            </a:r>
            <a:r>
              <a:rPr lang="en-US" sz="1200" b="1" dirty="0" smtClean="0"/>
              <a:t>Home</a:t>
            </a:r>
            <a:r>
              <a:rPr lang="en-US" sz="1200" dirty="0" smtClean="0"/>
              <a:t> tab, in the </a:t>
            </a:r>
            <a:r>
              <a:rPr lang="en-US" sz="1200" b="1" dirty="0" smtClean="0"/>
              <a:t>Clipboard</a:t>
            </a:r>
            <a:r>
              <a:rPr lang="en-US" sz="1200" baseline="0" dirty="0" smtClean="0"/>
              <a:t> group, click the arrow under </a:t>
            </a:r>
            <a:r>
              <a:rPr lang="en-US" sz="1200" b="1" baseline="0" dirty="0" smtClean="0"/>
              <a:t>Paste</a:t>
            </a:r>
            <a:r>
              <a:rPr lang="en-US" sz="1200" b="0" baseline="0" dirty="0" smtClean="0"/>
              <a:t>, and then click </a:t>
            </a:r>
            <a:r>
              <a:rPr lang="en-US" sz="1200" b="1" baseline="0" dirty="0" smtClean="0"/>
              <a:t>Duplicate</a:t>
            </a:r>
            <a:r>
              <a:rPr lang="en-US" sz="1200" baseline="0" dirty="0" smtClean="0"/>
              <a:t>. (</a:t>
            </a:r>
            <a:r>
              <a:rPr lang="en-US" sz="1200" b="0" baseline="0" dirty="0" smtClean="0"/>
              <a:t>Note: </a:t>
            </a:r>
            <a:r>
              <a:rPr lang="en-US" sz="1200" baseline="0" dirty="0" smtClean="0"/>
              <a:t>There should now be a second row of five rectangles, and a total of 10 rectangles on the slide.)</a:t>
            </a:r>
          </a:p>
          <a:p>
            <a:pPr marL="228600" indent="-228600">
              <a:buFont typeface="+mj-lt"/>
              <a:buAutoNum type="arabicPeriod"/>
            </a:pPr>
            <a:r>
              <a:rPr lang="en-US" sz="1200" baseline="0" dirty="0" smtClean="0"/>
              <a:t>Select the second row of five rectangles. </a:t>
            </a:r>
            <a:r>
              <a:rPr lang="en-US" sz="1200" dirty="0" smtClean="0"/>
              <a:t>On the </a:t>
            </a:r>
            <a:r>
              <a:rPr lang="en-US" sz="1200" b="1" dirty="0" smtClean="0"/>
              <a:t>Home</a:t>
            </a:r>
            <a:r>
              <a:rPr lang="en-US" sz="1200" dirty="0" smtClean="0"/>
              <a:t> tab, in the </a:t>
            </a:r>
            <a:r>
              <a:rPr lang="en-US" sz="1200" b="1" dirty="0" smtClean="0"/>
              <a:t>Drawing</a:t>
            </a:r>
            <a:r>
              <a:rPr lang="en-US" sz="1200" dirty="0" smtClean="0"/>
              <a:t> group, click </a:t>
            </a:r>
            <a:r>
              <a:rPr lang="en-US" sz="1200" b="1" dirty="0" smtClean="0"/>
              <a:t>Arrange</a:t>
            </a:r>
            <a:r>
              <a:rPr lang="en-US" sz="1200" dirty="0" smtClean="0"/>
              <a:t>, </a:t>
            </a:r>
            <a:r>
              <a:rPr lang="en-US" sz="1200" baseline="0" dirty="0" smtClean="0"/>
              <a:t>point to </a:t>
            </a:r>
            <a:r>
              <a:rPr lang="en-US" sz="1200" b="1" baseline="0" dirty="0" smtClean="0"/>
              <a:t>Align</a:t>
            </a:r>
            <a:r>
              <a:rPr lang="en-US" sz="1200" baseline="0" dirty="0" smtClean="0"/>
              <a:t>, and then do the following:</a:t>
            </a:r>
          </a:p>
          <a:p>
            <a:pPr marL="685800" lvl="1" indent="-228600">
              <a:buFont typeface="+mj-lt"/>
              <a:buAutoNum type="arabicPeriod"/>
            </a:pPr>
            <a:r>
              <a:rPr lang="en-US" sz="1200" baseline="0" dirty="0" smtClean="0"/>
              <a:t>Click </a:t>
            </a:r>
            <a:r>
              <a:rPr lang="en-US" sz="1200" b="1" baseline="0" dirty="0" smtClean="0"/>
              <a:t>Align to Slide</a:t>
            </a:r>
            <a:r>
              <a:rPr lang="en-US" sz="1200" baseline="0" dirty="0" smtClean="0"/>
              <a:t>.</a:t>
            </a:r>
          </a:p>
          <a:p>
            <a:pPr marL="685800" lvl="1" indent="-228600">
              <a:buFont typeface="+mj-lt"/>
              <a:buAutoNum type="arabicPeriod"/>
            </a:pPr>
            <a:r>
              <a:rPr lang="en-US" sz="1200" baseline="0" dirty="0" smtClean="0"/>
              <a:t>Click </a:t>
            </a:r>
            <a:r>
              <a:rPr lang="en-US" sz="1200" b="1" baseline="0" dirty="0" smtClean="0"/>
              <a:t>Align </a:t>
            </a:r>
            <a:r>
              <a:rPr lang="en-US" sz="1200" b="1" dirty="0" smtClean="0"/>
              <a:t>Center</a:t>
            </a:r>
            <a:r>
              <a:rPr lang="en-US" sz="1200" dirty="0" smtClean="0"/>
              <a:t>. </a:t>
            </a:r>
          </a:p>
          <a:p>
            <a:pPr marL="228600" indent="-228600">
              <a:buFont typeface="+mj-lt"/>
              <a:buAutoNum type="arabicPeriod"/>
            </a:pPr>
            <a:r>
              <a:rPr lang="en-US" sz="1200" dirty="0" smtClean="0"/>
              <a:t>Drag </a:t>
            </a:r>
            <a:r>
              <a:rPr lang="en-US" sz="1200" baseline="0" dirty="0" smtClean="0"/>
              <a:t>the second </a:t>
            </a:r>
            <a:r>
              <a:rPr lang="en-US" sz="1200" dirty="0" smtClean="0"/>
              <a:t>group of </a:t>
            </a:r>
            <a:r>
              <a:rPr lang="en-US" sz="1200" baseline="0" dirty="0" smtClean="0"/>
              <a:t>rectangle</a:t>
            </a:r>
            <a:r>
              <a:rPr lang="en-US" sz="1200" dirty="0" smtClean="0"/>
              <a:t>s</a:t>
            </a:r>
            <a:r>
              <a:rPr lang="en-US" sz="1200" baseline="0" dirty="0" smtClean="0"/>
              <a:t> until the top edge touches the bottom edge of the middle rectangle in the first row of rectangles.</a:t>
            </a:r>
          </a:p>
          <a:p>
            <a:pPr marL="228600" indent="-228600">
              <a:buFont typeface="+mj-lt"/>
              <a:buAutoNum type="arabicPeriod"/>
            </a:pPr>
            <a:r>
              <a:rPr lang="en-US" sz="1200" dirty="0" smtClean="0"/>
              <a:t>On the </a:t>
            </a:r>
            <a:r>
              <a:rPr lang="en-US" sz="1200" b="1" dirty="0" smtClean="0"/>
              <a:t>Home</a:t>
            </a:r>
            <a:r>
              <a:rPr lang="en-US" sz="1200" dirty="0" smtClean="0"/>
              <a:t> tab, </a:t>
            </a:r>
            <a:r>
              <a:rPr lang="en-US" sz="1200" b="1" dirty="0" smtClean="0"/>
              <a:t>Drawing</a:t>
            </a:r>
            <a:r>
              <a:rPr lang="en-US" sz="1200" dirty="0" smtClean="0"/>
              <a:t> group, click </a:t>
            </a:r>
            <a:r>
              <a:rPr lang="en-US" sz="1200" b="1" dirty="0" smtClean="0"/>
              <a:t>Arrange</a:t>
            </a:r>
            <a:r>
              <a:rPr lang="en-US" sz="1200" dirty="0" smtClean="0"/>
              <a:t>, </a:t>
            </a:r>
            <a:r>
              <a:rPr lang="en-US" sz="1200" baseline="0" dirty="0" smtClean="0"/>
              <a:t>point to </a:t>
            </a:r>
            <a:r>
              <a:rPr lang="en-US" sz="1200" b="1" baseline="0" dirty="0" smtClean="0"/>
              <a:t>Align</a:t>
            </a:r>
            <a:r>
              <a:rPr lang="en-US" sz="1200" baseline="0" dirty="0" smtClean="0"/>
              <a:t>, and then do the following:</a:t>
            </a:r>
          </a:p>
          <a:p>
            <a:pPr marL="685800" lvl="1" indent="-228600">
              <a:buFont typeface="+mj-lt"/>
              <a:buAutoNum type="arabicPeriod"/>
            </a:pPr>
            <a:r>
              <a:rPr lang="en-US" sz="1200" baseline="0" dirty="0" smtClean="0"/>
              <a:t>Click </a:t>
            </a:r>
            <a:r>
              <a:rPr lang="en-US" sz="1200" b="1" baseline="0" dirty="0" smtClean="0"/>
              <a:t>Align to Slide</a:t>
            </a:r>
            <a:r>
              <a:rPr lang="en-US" sz="1200" baseline="0" dirty="0" smtClean="0"/>
              <a:t>. </a:t>
            </a:r>
          </a:p>
          <a:p>
            <a:pPr marL="685800" lvl="1" indent="-228600">
              <a:buFont typeface="+mj-lt"/>
              <a:buAutoNum type="arabicPeriod"/>
            </a:pPr>
            <a:r>
              <a:rPr lang="en-US" sz="1200" baseline="0" dirty="0" smtClean="0"/>
              <a:t>Click </a:t>
            </a:r>
            <a:r>
              <a:rPr lang="en-US" sz="1200" b="1" dirty="0" smtClean="0"/>
              <a:t>Distribute Horizontally</a:t>
            </a:r>
            <a:r>
              <a:rPr lang="en-US" sz="1200" dirty="0" smtClean="0"/>
              <a:t>. </a:t>
            </a:r>
          </a:p>
          <a:p>
            <a:pPr marL="228600" indent="-228600">
              <a:buFont typeface="+mj-lt"/>
              <a:buAutoNum type="arabicPeriod"/>
            </a:pPr>
            <a:r>
              <a:rPr lang="en-US" sz="1200" b="0" dirty="0" smtClean="0"/>
              <a:t>With</a:t>
            </a:r>
            <a:r>
              <a:rPr lang="en-US" sz="1200" b="0" baseline="0" dirty="0" smtClean="0"/>
              <a:t> the second row of rectangles still selected, o</a:t>
            </a:r>
            <a:r>
              <a:rPr lang="en-US" sz="1200" b="0" dirty="0" smtClean="0"/>
              <a:t>n the </a:t>
            </a:r>
            <a:r>
              <a:rPr lang="en-US" sz="1200" b="1" dirty="0" smtClean="0"/>
              <a:t>Home</a:t>
            </a:r>
            <a:r>
              <a:rPr lang="en-US" sz="1200" dirty="0" smtClean="0"/>
              <a:t> tab, in the </a:t>
            </a:r>
            <a:r>
              <a:rPr lang="en-US" sz="1200" b="1" dirty="0" smtClean="0"/>
              <a:t>Clipboard</a:t>
            </a:r>
            <a:r>
              <a:rPr lang="en-US" sz="1200" baseline="0" dirty="0" smtClean="0"/>
              <a:t> group, click the arrow under </a:t>
            </a:r>
            <a:r>
              <a:rPr lang="en-US" sz="1200" b="1" baseline="0" dirty="0" smtClean="0"/>
              <a:t>Paste</a:t>
            </a:r>
            <a:r>
              <a:rPr lang="en-US" sz="1200" b="0" baseline="0" dirty="0" smtClean="0"/>
              <a:t>, and then click </a:t>
            </a:r>
            <a:r>
              <a:rPr lang="en-US" sz="1200" b="1" baseline="0" dirty="0" smtClean="0"/>
              <a:t>Duplicate</a:t>
            </a:r>
            <a:r>
              <a:rPr lang="en-US" sz="1200" baseline="0" dirty="0" smtClean="0"/>
              <a:t>. (</a:t>
            </a:r>
            <a:r>
              <a:rPr lang="en-US" sz="1200" b="0" baseline="0" dirty="0" smtClean="0"/>
              <a:t>Note: </a:t>
            </a:r>
            <a:r>
              <a:rPr lang="en-US" sz="1200" baseline="0" dirty="0" smtClean="0"/>
              <a:t>There should now be a third row of five rectangles, and a total of 15 rectangles on the slide.)</a:t>
            </a:r>
          </a:p>
          <a:p>
            <a:pPr marL="228600" indent="-228600">
              <a:buFont typeface="+mj-lt"/>
              <a:buAutoNum type="arabicPeriod"/>
            </a:pPr>
            <a:r>
              <a:rPr lang="en-US" sz="1200" baseline="0" dirty="0" smtClean="0"/>
              <a:t>Press and hold CTRL, and then select the five new rectangles. </a:t>
            </a:r>
            <a:r>
              <a:rPr lang="en-US" sz="1200" dirty="0" smtClean="0"/>
              <a:t>On the </a:t>
            </a:r>
            <a:r>
              <a:rPr lang="en-US" sz="1200" b="1" dirty="0" smtClean="0"/>
              <a:t>Home</a:t>
            </a:r>
            <a:r>
              <a:rPr lang="en-US" sz="1200" dirty="0" smtClean="0"/>
              <a:t> tab, in the </a:t>
            </a:r>
            <a:r>
              <a:rPr lang="en-US" sz="1200" b="1" dirty="0" smtClean="0"/>
              <a:t>Drawing</a:t>
            </a:r>
            <a:r>
              <a:rPr lang="en-US" sz="1200" dirty="0" smtClean="0"/>
              <a:t> group, click </a:t>
            </a:r>
            <a:r>
              <a:rPr lang="en-US" sz="1200" b="1" dirty="0" smtClean="0"/>
              <a:t>Arrange</a:t>
            </a:r>
            <a:r>
              <a:rPr lang="en-US" sz="1200" dirty="0" smtClean="0"/>
              <a:t>, </a:t>
            </a:r>
            <a:r>
              <a:rPr lang="en-US" sz="1200" baseline="0" dirty="0" smtClean="0"/>
              <a:t>point to </a:t>
            </a:r>
            <a:r>
              <a:rPr lang="en-US" sz="1200" b="1" baseline="0" dirty="0" smtClean="0"/>
              <a:t>Align</a:t>
            </a:r>
            <a:r>
              <a:rPr lang="en-US" sz="1200" baseline="0" dirty="0" smtClean="0"/>
              <a:t>, and then do the following:</a:t>
            </a:r>
          </a:p>
          <a:p>
            <a:pPr marL="685800" lvl="1" indent="-228600">
              <a:buFont typeface="+mj-lt"/>
              <a:buAutoNum type="arabicPeriod"/>
            </a:pPr>
            <a:r>
              <a:rPr lang="en-US" sz="1200" baseline="0" dirty="0" smtClean="0"/>
              <a:t>Click </a:t>
            </a:r>
            <a:r>
              <a:rPr lang="en-US" sz="1200" b="1" baseline="0" dirty="0" smtClean="0"/>
              <a:t>Align to Slide</a:t>
            </a:r>
            <a:r>
              <a:rPr lang="en-US" sz="1200" baseline="0" dirty="0" smtClean="0"/>
              <a:t>.</a:t>
            </a:r>
          </a:p>
          <a:p>
            <a:pPr marL="685800" lvl="1" indent="-228600">
              <a:buFont typeface="+mj-lt"/>
              <a:buAutoNum type="arabicPeriod"/>
            </a:pPr>
            <a:r>
              <a:rPr lang="en-US" sz="1200" baseline="0" dirty="0" smtClean="0"/>
              <a:t>Click </a:t>
            </a:r>
            <a:r>
              <a:rPr lang="en-US" sz="1200" b="1" baseline="0" dirty="0" smtClean="0"/>
              <a:t>Align </a:t>
            </a:r>
            <a:r>
              <a:rPr lang="en-US" sz="1200" b="1" dirty="0" smtClean="0"/>
              <a:t>Center</a:t>
            </a:r>
            <a:r>
              <a:rPr lang="en-US" sz="1200" dirty="0" smtClean="0"/>
              <a:t>. </a:t>
            </a:r>
          </a:p>
          <a:p>
            <a:pPr marL="228600" indent="-228600">
              <a:buFont typeface="+mj-lt"/>
              <a:buAutoNum type="arabicPeriod"/>
            </a:pPr>
            <a:r>
              <a:rPr lang="en-US" sz="1200" dirty="0" smtClean="0"/>
              <a:t>Drag </a:t>
            </a:r>
            <a:r>
              <a:rPr lang="en-US" sz="1200" baseline="0" dirty="0" smtClean="0"/>
              <a:t>the third </a:t>
            </a:r>
            <a:r>
              <a:rPr lang="en-US" sz="1200" dirty="0" smtClean="0"/>
              <a:t>group of </a:t>
            </a:r>
            <a:r>
              <a:rPr lang="en-US" sz="1200" baseline="0" dirty="0" smtClean="0"/>
              <a:t>rectangle</a:t>
            </a:r>
            <a:r>
              <a:rPr lang="en-US" sz="1200" dirty="0" smtClean="0"/>
              <a:t>s</a:t>
            </a:r>
            <a:r>
              <a:rPr lang="en-US" sz="1200" baseline="0" dirty="0" smtClean="0"/>
              <a:t> until the top edge touches the bottom edge of the middle rectangle in the second row of rectangles.</a:t>
            </a:r>
          </a:p>
          <a:p>
            <a:pPr marL="228600" indent="-228600">
              <a:buFont typeface="+mj-lt"/>
              <a:buAutoNum type="arabicPeriod"/>
            </a:pPr>
            <a:r>
              <a:rPr lang="en-US" sz="1200" dirty="0" smtClean="0"/>
              <a:t>On the </a:t>
            </a:r>
            <a:r>
              <a:rPr lang="en-US" sz="1200" b="1" dirty="0" smtClean="0"/>
              <a:t>Home</a:t>
            </a:r>
            <a:r>
              <a:rPr lang="en-US" sz="1200" dirty="0" smtClean="0"/>
              <a:t> tab, </a:t>
            </a:r>
            <a:r>
              <a:rPr lang="en-US" sz="1200" b="1" dirty="0" smtClean="0"/>
              <a:t>Drawing</a:t>
            </a:r>
            <a:r>
              <a:rPr lang="en-US" sz="1200" dirty="0" smtClean="0"/>
              <a:t> group, click </a:t>
            </a:r>
            <a:r>
              <a:rPr lang="en-US" sz="1200" b="1" dirty="0" smtClean="0"/>
              <a:t>Arrange</a:t>
            </a:r>
            <a:r>
              <a:rPr lang="en-US" sz="1200" dirty="0" smtClean="0"/>
              <a:t>, </a:t>
            </a:r>
            <a:r>
              <a:rPr lang="en-US" sz="1200" baseline="0" dirty="0" smtClean="0"/>
              <a:t>point to </a:t>
            </a:r>
            <a:r>
              <a:rPr lang="en-US" sz="1200" b="1" baseline="0" dirty="0" smtClean="0"/>
              <a:t>Align</a:t>
            </a:r>
            <a:r>
              <a:rPr lang="en-US" sz="1200" baseline="0" dirty="0" smtClean="0"/>
              <a:t>, and then do the following:</a:t>
            </a:r>
          </a:p>
          <a:p>
            <a:pPr marL="685800" lvl="1" indent="-228600">
              <a:buFont typeface="+mj-lt"/>
              <a:buAutoNum type="arabicPeriod"/>
            </a:pPr>
            <a:r>
              <a:rPr lang="en-US" sz="1200" baseline="0" dirty="0" smtClean="0"/>
              <a:t>Click </a:t>
            </a:r>
            <a:r>
              <a:rPr lang="en-US" sz="1200" b="1" baseline="0" dirty="0" smtClean="0"/>
              <a:t>Align to Slide</a:t>
            </a:r>
            <a:r>
              <a:rPr lang="en-US" sz="1200" baseline="0" dirty="0" smtClean="0"/>
              <a:t>. </a:t>
            </a:r>
          </a:p>
          <a:p>
            <a:pPr marL="685800" lvl="1" indent="-228600">
              <a:buFont typeface="+mj-lt"/>
              <a:buAutoNum type="arabicPeriod"/>
            </a:pPr>
            <a:r>
              <a:rPr lang="en-US" sz="1200" baseline="0" dirty="0" smtClean="0"/>
              <a:t>Click </a:t>
            </a:r>
            <a:r>
              <a:rPr lang="en-US" sz="1200" b="1" dirty="0" smtClean="0"/>
              <a:t>Distribute Horizontally</a:t>
            </a:r>
            <a:r>
              <a:rPr lang="en-US" sz="1200" dirty="0" smtClean="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dirty="0" smtClean="0"/>
              <a:t>With</a:t>
            </a:r>
            <a:r>
              <a:rPr lang="en-US" sz="1200" b="0" baseline="0" dirty="0" smtClean="0"/>
              <a:t> the third row of rectangles still selected, o</a:t>
            </a:r>
            <a:r>
              <a:rPr lang="en-US" sz="1200" b="0" dirty="0" smtClean="0"/>
              <a:t>n the </a:t>
            </a:r>
            <a:r>
              <a:rPr lang="en-US" sz="1200" b="1" dirty="0" smtClean="0"/>
              <a:t>Home</a:t>
            </a:r>
            <a:r>
              <a:rPr lang="en-US" sz="1200" dirty="0" smtClean="0"/>
              <a:t> tab, in the </a:t>
            </a:r>
            <a:r>
              <a:rPr lang="en-US" sz="1200" b="1" dirty="0" smtClean="0"/>
              <a:t>Clipboard</a:t>
            </a:r>
            <a:r>
              <a:rPr lang="en-US" sz="1200" baseline="0" dirty="0" smtClean="0"/>
              <a:t> group, click the arrow under </a:t>
            </a:r>
            <a:r>
              <a:rPr lang="en-US" sz="1200" b="1" baseline="0" dirty="0" smtClean="0"/>
              <a:t>Paste</a:t>
            </a:r>
            <a:r>
              <a:rPr lang="en-US" sz="1200" b="0" baseline="0" dirty="0" smtClean="0"/>
              <a:t>, and then click </a:t>
            </a:r>
            <a:r>
              <a:rPr lang="en-US" sz="1200" b="1" baseline="0" dirty="0" smtClean="0"/>
              <a:t>Duplicate</a:t>
            </a:r>
            <a:r>
              <a:rPr lang="en-US" sz="1200" baseline="0" dirty="0" smtClean="0"/>
              <a:t>. (</a:t>
            </a:r>
            <a:r>
              <a:rPr lang="en-US" sz="1200" b="0" baseline="0" dirty="0" smtClean="0"/>
              <a:t>Note: </a:t>
            </a:r>
            <a:r>
              <a:rPr lang="en-US" sz="1200" baseline="0" dirty="0" smtClean="0"/>
              <a:t>There should now be a fourth row of five rectangles, and a total of 20 rectangles on the slide.)</a:t>
            </a:r>
          </a:p>
          <a:p>
            <a:pPr marL="228600" indent="-228600">
              <a:buFont typeface="+mj-lt"/>
              <a:buAutoNum type="arabicPeriod"/>
            </a:pPr>
            <a:r>
              <a:rPr lang="en-US" sz="1200" baseline="0" dirty="0" smtClean="0"/>
              <a:t>Press and hold CTRL, and then select the five new rectangles. </a:t>
            </a:r>
            <a:r>
              <a:rPr lang="en-US" sz="1200" dirty="0" smtClean="0"/>
              <a:t>On the </a:t>
            </a:r>
            <a:r>
              <a:rPr lang="en-US" sz="1200" b="1" dirty="0" smtClean="0"/>
              <a:t>Home</a:t>
            </a:r>
            <a:r>
              <a:rPr lang="en-US" sz="1200" dirty="0" smtClean="0"/>
              <a:t> tab, in the </a:t>
            </a:r>
            <a:r>
              <a:rPr lang="en-US" sz="1200" b="1" dirty="0" smtClean="0"/>
              <a:t>Drawing</a:t>
            </a:r>
            <a:r>
              <a:rPr lang="en-US" sz="1200" dirty="0" smtClean="0"/>
              <a:t> group, click </a:t>
            </a:r>
            <a:r>
              <a:rPr lang="en-US" sz="1200" b="1" dirty="0" smtClean="0"/>
              <a:t>Arrange</a:t>
            </a:r>
            <a:r>
              <a:rPr lang="en-US" sz="1200" dirty="0" smtClean="0"/>
              <a:t>, </a:t>
            </a:r>
            <a:r>
              <a:rPr lang="en-US" sz="1200" baseline="0" dirty="0" smtClean="0"/>
              <a:t>point to </a:t>
            </a:r>
            <a:r>
              <a:rPr lang="en-US" sz="1200" b="1" baseline="0" dirty="0" smtClean="0"/>
              <a:t>Align</a:t>
            </a:r>
            <a:r>
              <a:rPr lang="en-US" sz="1200" baseline="0" dirty="0" smtClean="0"/>
              <a:t>, and then do the following:</a:t>
            </a:r>
          </a:p>
          <a:p>
            <a:pPr marL="685800" lvl="1" indent="-228600">
              <a:buFont typeface="+mj-lt"/>
              <a:buAutoNum type="arabicPeriod"/>
            </a:pPr>
            <a:r>
              <a:rPr lang="en-US" sz="1200" baseline="0" dirty="0" smtClean="0"/>
              <a:t>Click </a:t>
            </a:r>
            <a:r>
              <a:rPr lang="en-US" sz="1200" b="1" baseline="0" dirty="0" smtClean="0"/>
              <a:t>Align to Slide</a:t>
            </a:r>
            <a:r>
              <a:rPr lang="en-US" sz="1200" baseline="0" dirty="0" smtClean="0"/>
              <a:t>.</a:t>
            </a:r>
          </a:p>
          <a:p>
            <a:pPr marL="685800" lvl="1" indent="-228600">
              <a:buFont typeface="+mj-lt"/>
              <a:buAutoNum type="arabicPeriod"/>
            </a:pPr>
            <a:r>
              <a:rPr lang="en-US" sz="1200" baseline="0" dirty="0" smtClean="0"/>
              <a:t>Click </a:t>
            </a:r>
            <a:r>
              <a:rPr lang="en-US" sz="1200" b="1" baseline="0" dirty="0" smtClean="0"/>
              <a:t>Align </a:t>
            </a:r>
            <a:r>
              <a:rPr lang="en-US" sz="1200" b="1" dirty="0" smtClean="0"/>
              <a:t>Center</a:t>
            </a:r>
            <a:r>
              <a:rPr lang="en-US" sz="1200" dirty="0" smtClean="0"/>
              <a:t>.</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Click </a:t>
            </a:r>
            <a:r>
              <a:rPr lang="en-US" sz="1200" b="1" dirty="0" smtClean="0"/>
              <a:t>Distribute Horizontally</a:t>
            </a:r>
            <a:r>
              <a:rPr lang="en-US" sz="1200" dirty="0" smtClean="0"/>
              <a:t>. </a:t>
            </a:r>
          </a:p>
          <a:p>
            <a:pPr marL="685800" lvl="1" indent="-228600">
              <a:buFont typeface="+mj-lt"/>
              <a:buAutoNum type="arabicPeriod"/>
            </a:pPr>
            <a:r>
              <a:rPr lang="en-US" sz="1200" dirty="0" smtClean="0"/>
              <a:t>Click </a:t>
            </a:r>
            <a:r>
              <a:rPr lang="en-US" sz="1200" b="1" dirty="0" smtClean="0"/>
              <a:t>Align Bottom</a:t>
            </a:r>
            <a:r>
              <a:rPr lang="en-US" sz="1200" dirty="0" smtClean="0"/>
              <a:t>. </a:t>
            </a:r>
          </a:p>
          <a:p>
            <a:pPr marL="342900" indent="-342900">
              <a:buFont typeface="+mj-lt"/>
              <a:buNone/>
            </a:pPr>
            <a:endParaRPr lang="en-US" sz="1200" dirty="0" smtClean="0"/>
          </a:p>
          <a:p>
            <a:endParaRPr lang="en-US" sz="1200" baseline="0" dirty="0" smtClean="0"/>
          </a:p>
          <a:p>
            <a:r>
              <a:rPr lang="en-US" sz="1200" baseline="0" dirty="0" smtClean="0"/>
              <a:t>To reproduce the animation effects on this slide, do the following:</a:t>
            </a:r>
          </a:p>
          <a:p>
            <a:pPr marL="228600" indent="-228600">
              <a:buFont typeface="+mj-lt"/>
              <a:buAutoNum type="arabicPeriod"/>
            </a:pPr>
            <a:r>
              <a:rPr lang="en-US" sz="1200" baseline="0" dirty="0" smtClean="0"/>
              <a:t>On the </a:t>
            </a:r>
            <a:r>
              <a:rPr lang="en-US" sz="1200" b="1" baseline="0" dirty="0" smtClean="0"/>
              <a:t>Animations</a:t>
            </a:r>
            <a:r>
              <a:rPr lang="en-US" sz="1200" baseline="0" dirty="0" smtClean="0"/>
              <a:t> tab, in the </a:t>
            </a:r>
            <a:r>
              <a:rPr lang="en-US" sz="1200" b="1" baseline="0" dirty="0" smtClean="0"/>
              <a:t>Advanced Animations</a:t>
            </a:r>
            <a:r>
              <a:rPr lang="en-US" sz="1200" baseline="0" dirty="0" smtClean="0"/>
              <a:t> group, click </a:t>
            </a:r>
            <a:r>
              <a:rPr lang="en-US" sz="1200" b="1" baseline="0" dirty="0" smtClean="0"/>
              <a:t>Animation Pane</a:t>
            </a:r>
            <a:r>
              <a:rPr lang="en-US" sz="1200" baseline="0" dirty="0" smtClean="0"/>
              <a:t>.</a:t>
            </a:r>
          </a:p>
          <a:p>
            <a:pPr marL="228600" indent="-228600">
              <a:buFont typeface="+mj-lt"/>
              <a:buAutoNum type="arabicPeriod"/>
            </a:pPr>
            <a:r>
              <a:rPr lang="en-US" sz="1200" baseline="0" dirty="0" smtClean="0"/>
              <a:t>Press and hold CTRL, and then on the slide, select all 20 rectangles. On the </a:t>
            </a:r>
            <a:r>
              <a:rPr lang="en-US" sz="1200" b="1" baseline="0" dirty="0" smtClean="0"/>
              <a:t>Animations</a:t>
            </a:r>
            <a:r>
              <a:rPr lang="en-US" sz="1200" baseline="0" dirty="0" smtClean="0"/>
              <a:t> tab, do the following:</a:t>
            </a:r>
          </a:p>
          <a:p>
            <a:pPr marL="685800" lvl="1" indent="-228600">
              <a:buFont typeface="+mj-lt"/>
              <a:buAutoNum type="arabicPeriod"/>
            </a:pPr>
            <a:r>
              <a:rPr lang="en-US" sz="1200" b="0" baseline="0" dirty="0" smtClean="0"/>
              <a:t>In the </a:t>
            </a:r>
            <a:r>
              <a:rPr lang="en-US" sz="1200" b="1" baseline="0" dirty="0" smtClean="0"/>
              <a:t>Advanced</a:t>
            </a:r>
            <a:r>
              <a:rPr lang="en-US" sz="1200" baseline="0" dirty="0" smtClean="0"/>
              <a:t> </a:t>
            </a:r>
            <a:r>
              <a:rPr lang="en-US" sz="1200" b="1" baseline="0" dirty="0" smtClean="0"/>
              <a:t>Animation</a:t>
            </a:r>
            <a:r>
              <a:rPr lang="en-US" sz="1200" baseline="0" dirty="0" smtClean="0"/>
              <a:t> group, click </a:t>
            </a:r>
            <a:r>
              <a:rPr lang="en-US" sz="1200" b="1" baseline="0" dirty="0" smtClean="0"/>
              <a:t>Add Animation</a:t>
            </a:r>
            <a:r>
              <a:rPr lang="en-US" sz="1200" baseline="0" dirty="0" smtClean="0"/>
              <a:t>, then click </a:t>
            </a:r>
            <a:r>
              <a:rPr lang="en-US" sz="1200" b="1" baseline="0" dirty="0" smtClean="0"/>
              <a:t>More Exit Effects</a:t>
            </a:r>
            <a:r>
              <a:rPr lang="en-US" sz="1200" b="0" baseline="0" dirty="0" smtClean="0"/>
              <a:t>. In the </a:t>
            </a:r>
            <a:r>
              <a:rPr lang="en-US" sz="1200" b="1" baseline="0" dirty="0" smtClean="0"/>
              <a:t>Add Exit Effect </a:t>
            </a:r>
            <a:r>
              <a:rPr lang="en-US" sz="1200" b="0" baseline="0" dirty="0" smtClean="0"/>
              <a:t>dialog box, under </a:t>
            </a:r>
            <a:r>
              <a:rPr lang="en-US" sz="1200" b="1" baseline="0" dirty="0" smtClean="0"/>
              <a:t>Subtle</a:t>
            </a:r>
            <a:r>
              <a:rPr lang="en-US" sz="1200" b="0" baseline="0" dirty="0" smtClean="0"/>
              <a:t>, click </a:t>
            </a:r>
            <a:r>
              <a:rPr lang="en-US" sz="1200" b="1" baseline="0" dirty="0" smtClean="0"/>
              <a:t>Contract</a:t>
            </a:r>
            <a:r>
              <a:rPr lang="en-US" sz="1200" b="0" baseline="0" dirty="0" smtClean="0"/>
              <a:t>, and then click </a:t>
            </a:r>
            <a:r>
              <a:rPr lang="en-US" sz="1200" b="1" baseline="0" dirty="0" smtClean="0"/>
              <a:t>OK</a:t>
            </a:r>
            <a:r>
              <a:rPr lang="en-US" sz="1200" baseline="0" dirty="0" smtClean="0"/>
              <a: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In the </a:t>
            </a:r>
            <a:r>
              <a:rPr lang="en-US" sz="1200" b="1" baseline="0" dirty="0" smtClean="0"/>
              <a:t>Timing</a:t>
            </a:r>
            <a:r>
              <a:rPr lang="en-US" sz="1200" baseline="0" dirty="0" smtClean="0"/>
              <a:t> group,</a:t>
            </a:r>
            <a:r>
              <a:rPr lang="en-US" sz="1200" b="0" dirty="0" smtClean="0"/>
              <a:t> in the </a:t>
            </a:r>
            <a:r>
              <a:rPr lang="en-US" sz="1200" b="1" dirty="0" smtClean="0"/>
              <a:t>Start </a:t>
            </a:r>
            <a:r>
              <a:rPr lang="en-US" sz="1200" dirty="0" smtClean="0"/>
              <a:t>list,</a:t>
            </a:r>
            <a:r>
              <a:rPr lang="en-US" sz="1200" baseline="0" dirty="0" smtClean="0"/>
              <a:t> select</a:t>
            </a:r>
            <a:r>
              <a:rPr lang="en-US" sz="1200" dirty="0" smtClean="0"/>
              <a:t> </a:t>
            </a:r>
            <a:r>
              <a:rPr lang="en-US" sz="1200" b="1" dirty="0" smtClean="0"/>
              <a:t>With Previous</a:t>
            </a:r>
            <a:r>
              <a:rPr lang="en-US" sz="1200" b="0" dirty="0" smtClean="0"/>
              <a:t>.</a:t>
            </a:r>
            <a:r>
              <a:rPr lang="en-US" sz="1200" dirty="0" smtClean="0"/>
              <a:t>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t>In the </a:t>
            </a:r>
            <a:r>
              <a:rPr lang="en-US" sz="1200" b="1" baseline="0" dirty="0" smtClean="0"/>
              <a:t>Timing</a:t>
            </a:r>
            <a:r>
              <a:rPr lang="en-US" sz="1200" baseline="0" dirty="0" smtClean="0"/>
              <a:t> group</a:t>
            </a:r>
            <a:r>
              <a:rPr lang="en-US" sz="1200" b="0" dirty="0" smtClean="0"/>
              <a:t>, </a:t>
            </a:r>
            <a:r>
              <a:rPr lang="en-US" sz="1200" dirty="0" smtClean="0"/>
              <a:t>in the </a:t>
            </a:r>
            <a:r>
              <a:rPr lang="en-US" sz="1200" b="1" dirty="0" smtClean="0"/>
              <a:t>Duration</a:t>
            </a:r>
            <a:r>
              <a:rPr lang="en-US" sz="1200" dirty="0" smtClean="0"/>
              <a:t> list, select </a:t>
            </a:r>
            <a:r>
              <a:rPr lang="en-US" sz="1200" b="1" dirty="0" smtClean="0"/>
              <a:t>00.25</a:t>
            </a:r>
            <a:r>
              <a:rPr lang="en-US" sz="1200" dirty="0" smtClean="0"/>
              <a:t>.</a:t>
            </a:r>
            <a:endParaRPr lang="en-US" sz="1200" b="0" baseline="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dirty="0" smtClean="0"/>
              <a:t>Also</a:t>
            </a:r>
            <a:r>
              <a:rPr lang="en-US" sz="1200" baseline="0" dirty="0" smtClean="0"/>
              <a:t> i</a:t>
            </a:r>
            <a:r>
              <a:rPr lang="en-US" sz="1200" dirty="0" smtClean="0"/>
              <a:t>n the </a:t>
            </a:r>
            <a:r>
              <a:rPr lang="en-US" sz="1200" b="1" dirty="0" smtClean="0"/>
              <a:t>Custom Animation</a:t>
            </a:r>
            <a:r>
              <a:rPr lang="en-US" sz="1200" dirty="0" smtClean="0"/>
              <a:t> pane, do</a:t>
            </a:r>
            <a:r>
              <a:rPr lang="en-US" sz="1200" baseline="0" dirty="0" smtClean="0"/>
              <a:t>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first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0.5</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second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0.6</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third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0.7</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fourth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0.8</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fifth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0.9</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sixth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1.0</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seventh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1.1</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eighth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1.2</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ninth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1.3</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10</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1.4</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11</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1.5</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12</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1.6</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13</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1.7</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14</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1.8</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15</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1.9</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16</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2.0</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17</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2.1</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18</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2.2</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19</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2.3</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Select </a:t>
            </a:r>
            <a:r>
              <a:rPr lang="en-US" sz="1200" dirty="0" smtClean="0"/>
              <a:t>the 20</a:t>
            </a:r>
            <a:r>
              <a:rPr lang="en-US" sz="1200" baseline="30000" dirty="0" smtClean="0"/>
              <a:t>th</a:t>
            </a:r>
            <a:r>
              <a:rPr lang="en-US" sz="1200" dirty="0" smtClean="0"/>
              <a:t> animation effect</a:t>
            </a:r>
            <a:r>
              <a:rPr lang="en-US" sz="1200" baseline="0" dirty="0" smtClean="0"/>
              <a:t>. In the </a:t>
            </a:r>
            <a:r>
              <a:rPr lang="en-US" sz="1200" b="1" baseline="0" dirty="0" smtClean="0"/>
              <a:t>Timing </a:t>
            </a:r>
            <a:r>
              <a:rPr lang="en-US" sz="1200" b="0" baseline="0" dirty="0" smtClean="0"/>
              <a:t>group, in the </a:t>
            </a:r>
            <a:r>
              <a:rPr lang="en-US" sz="1200" b="1" baseline="0" dirty="0" smtClean="0"/>
              <a:t>Delay</a:t>
            </a:r>
            <a:r>
              <a:rPr lang="en-US" sz="1200" b="0" baseline="0" dirty="0" smtClean="0"/>
              <a:t> box, enter </a:t>
            </a:r>
            <a:r>
              <a:rPr lang="en-US" sz="1200" b="1" baseline="0" dirty="0" smtClean="0"/>
              <a:t>2.4</a:t>
            </a:r>
            <a:r>
              <a:rPr lang="en-US" sz="1200" b="0" baseline="0" dirty="0" smtClean="0"/>
              <a:t>.</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None/>
              <a:tabLst/>
              <a:defRPr/>
            </a:pPr>
            <a:endParaRPr lang="en-US" sz="1200" b="0" baseline="0" dirty="0" smtClean="0"/>
          </a:p>
        </p:txBody>
      </p:sp>
      <p:sp>
        <p:nvSpPr>
          <p:cNvPr id="5" name="Slide Image Placeholder 4"/>
          <p:cNvSpPr>
            <a:spLocks noGrp="1" noRot="1" noChangeAspect="1"/>
          </p:cNvSpPr>
          <p:nvPr>
            <p:ph type="sldImg"/>
          </p:nvPr>
        </p:nvSpPr>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9FDB0C2-1F3D-4594-BC97-D21C5CE96C4E}" type="datetimeFigureOut">
              <a:rPr lang="en-US" smtClean="0">
                <a:solidFill>
                  <a:prstClr val="black">
                    <a:tint val="75000"/>
                  </a:prstClr>
                </a:solidFill>
              </a:rPr>
              <a:pPr/>
              <a:t>1/27/14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48A5C28-A9AF-48F7-A492-117CD84F551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0423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FDB0C2-1F3D-4594-BC97-D21C5CE96C4E}" type="datetimeFigureOut">
              <a:rPr lang="en-US" smtClean="0">
                <a:solidFill>
                  <a:prstClr val="black">
                    <a:tint val="75000"/>
                  </a:prstClr>
                </a:solidFill>
              </a:rPr>
              <a:pPr/>
              <a:t>1/27/14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48A5C28-A9AF-48F7-A492-117CD84F551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63070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FDB0C2-1F3D-4594-BC97-D21C5CE96C4E}" type="datetimeFigureOut">
              <a:rPr lang="en-US" smtClean="0">
                <a:solidFill>
                  <a:prstClr val="black">
                    <a:tint val="75000"/>
                  </a:prstClr>
                </a:solidFill>
              </a:rPr>
              <a:pPr/>
              <a:t>1/27/14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48A5C28-A9AF-48F7-A492-117CD84F551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3618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9FDB0C2-1F3D-4594-BC97-D21C5CE96C4E}" type="datetimeFigureOut">
              <a:rPr lang="en-US">
                <a:solidFill>
                  <a:prstClr val="black">
                    <a:tint val="75000"/>
                  </a:prstClr>
                </a:solidFill>
              </a:rPr>
              <a:pPr/>
              <a:t>1/27/14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48A5C28-A9AF-48F7-A492-117CD84F551A}" type="slidenum">
              <a:rPr lang="en-US">
                <a:solidFill>
                  <a:prstClr val="black">
                    <a:tint val="75000"/>
                  </a:prstClr>
                </a:solidFill>
              </a:rPr>
              <a:pPr/>
              <a:t>‹#›</a:t>
            </a:fld>
            <a:endParaRPr lang="en-US">
              <a:solidFill>
                <a:prstClr val="black">
                  <a:tint val="75000"/>
                </a:prstClr>
              </a:solidFill>
            </a:endParaRPr>
          </a:p>
        </p:txBody>
      </p:sp>
    </p:spTree>
  </p:cSld>
  <p:clrMapOvr>
    <a:masterClrMapping/>
  </p:clrMapOvr>
  <p:transition xmlns:p14="http://schemas.microsoft.com/office/powerpoint/2010/mai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FDB0C2-1F3D-4594-BC97-D21C5CE96C4E}" type="datetimeFigureOut">
              <a:rPr lang="en-US" smtClean="0">
                <a:solidFill>
                  <a:prstClr val="black">
                    <a:tint val="75000"/>
                  </a:prstClr>
                </a:solidFill>
              </a:rPr>
              <a:pPr/>
              <a:t>1/27/14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48A5C28-A9AF-48F7-A492-117CD84F551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28204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FDB0C2-1F3D-4594-BC97-D21C5CE96C4E}" type="datetimeFigureOut">
              <a:rPr lang="en-US" smtClean="0">
                <a:solidFill>
                  <a:prstClr val="black">
                    <a:tint val="75000"/>
                  </a:prstClr>
                </a:solidFill>
              </a:rPr>
              <a:pPr/>
              <a:t>1/27/14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48A5C28-A9AF-48F7-A492-117CD84F551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16584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9FDB0C2-1F3D-4594-BC97-D21C5CE96C4E}" type="datetimeFigureOut">
              <a:rPr lang="en-US" smtClean="0">
                <a:solidFill>
                  <a:prstClr val="black">
                    <a:tint val="75000"/>
                  </a:prstClr>
                </a:solidFill>
              </a:rPr>
              <a:pPr/>
              <a:t>1/27/14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48A5C28-A9AF-48F7-A492-117CD84F551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42963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9FDB0C2-1F3D-4594-BC97-D21C5CE96C4E}" type="datetimeFigureOut">
              <a:rPr lang="en-US" smtClean="0">
                <a:solidFill>
                  <a:prstClr val="black">
                    <a:tint val="75000"/>
                  </a:prstClr>
                </a:solidFill>
              </a:rPr>
              <a:pPr/>
              <a:t>1/27/14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48A5C28-A9AF-48F7-A492-117CD84F551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90078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9FDB0C2-1F3D-4594-BC97-D21C5CE96C4E}" type="datetimeFigureOut">
              <a:rPr lang="en-US" smtClean="0">
                <a:solidFill>
                  <a:prstClr val="black">
                    <a:tint val="75000"/>
                  </a:prstClr>
                </a:solidFill>
              </a:rPr>
              <a:pPr/>
              <a:t>1/27/14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48A5C28-A9AF-48F7-A492-117CD84F551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5828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FDB0C2-1F3D-4594-BC97-D21C5CE96C4E}" type="datetimeFigureOut">
              <a:rPr lang="en-US" smtClean="0">
                <a:solidFill>
                  <a:prstClr val="black">
                    <a:tint val="75000"/>
                  </a:prstClr>
                </a:solidFill>
              </a:rPr>
              <a:pPr/>
              <a:t>1/27/14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48A5C28-A9AF-48F7-A492-117CD84F551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61289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FDB0C2-1F3D-4594-BC97-D21C5CE96C4E}" type="datetimeFigureOut">
              <a:rPr lang="en-US" smtClean="0">
                <a:solidFill>
                  <a:prstClr val="black">
                    <a:tint val="75000"/>
                  </a:prstClr>
                </a:solidFill>
              </a:rPr>
              <a:pPr/>
              <a:t>1/27/14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48A5C28-A9AF-48F7-A492-117CD84F551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1211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FDB0C2-1F3D-4594-BC97-D21C5CE96C4E}" type="datetimeFigureOut">
              <a:rPr lang="en-US" smtClean="0">
                <a:solidFill>
                  <a:prstClr val="black">
                    <a:tint val="75000"/>
                  </a:prstClr>
                </a:solidFill>
              </a:rPr>
              <a:pPr/>
              <a:t>1/27/14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48A5C28-A9AF-48F7-A492-117CD84F551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027158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FDB0C2-1F3D-4594-BC97-D21C5CE96C4E}" type="datetimeFigureOut">
              <a:rPr lang="en-US" smtClean="0">
                <a:solidFill>
                  <a:prstClr val="black">
                    <a:tint val="75000"/>
                  </a:prstClr>
                </a:solidFill>
              </a:rPr>
              <a:pPr/>
              <a:t>1/27/14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8A5C28-A9AF-48F7-A492-117CD84F551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35055588"/>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Lst>
  <p:transition xmlns:p14="http://schemas.microsoft.com/office/powerpoint/2010/main">
    <p:fade/>
  </p:transition>
  <p:timing>
    <p:tnLst>
      <p:par>
        <p:cTn xmlns:p14="http://schemas.microsoft.com/office/powerpoint/2010/mai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29000" r="-29000"/>
          </a:stretch>
        </a:blipFill>
        <a:effectLst/>
      </p:bgPr>
    </p:bg>
    <p:spTree>
      <p:nvGrpSpPr>
        <p:cNvPr id="1" name=""/>
        <p:cNvGrpSpPr/>
        <p:nvPr/>
      </p:nvGrpSpPr>
      <p:grpSpPr>
        <a:xfrm>
          <a:off x="0" y="0"/>
          <a:ext cx="0" cy="0"/>
          <a:chOff x="0" y="0"/>
          <a:chExt cx="0" cy="0"/>
        </a:xfrm>
      </p:grpSpPr>
      <p:pic>
        <p:nvPicPr>
          <p:cNvPr id="84" name="Picture 83" descr="2691919368_8b61eff579_b.jpg"/>
          <p:cNvPicPr>
            <a:picLocks noChangeAspect="1"/>
          </p:cNvPicPr>
          <p:nvPr/>
        </p:nvPicPr>
        <p:blipFill>
          <a:blip r:embed="rId4" cstate="print"/>
          <a:srcRect/>
          <a:stretch>
            <a:fillRect/>
          </a:stretch>
        </p:blipFill>
        <p:spPr>
          <a:xfrm>
            <a:off x="0" y="0"/>
            <a:ext cx="9144000" cy="6858000"/>
          </a:xfrm>
          <a:prstGeom prst="rect">
            <a:avLst/>
          </a:prstGeom>
          <a:ln w="19050">
            <a:solidFill>
              <a:schemeClr val="bg1"/>
            </a:solidFill>
          </a:ln>
        </p:spPr>
      </p:pic>
      <p:sp useBgFill="1">
        <p:nvSpPr>
          <p:cNvPr id="85" name="Rectangle 84"/>
          <p:cNvSpPr/>
          <p:nvPr/>
        </p:nvSpPr>
        <p:spPr>
          <a:xfrm>
            <a:off x="0" y="0"/>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1" name="Rectangle 90"/>
          <p:cNvSpPr/>
          <p:nvPr/>
        </p:nvSpPr>
        <p:spPr>
          <a:xfrm>
            <a:off x="0" y="1712976"/>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Urbanization</a:t>
            </a:r>
            <a:endParaRPr lang="en-US" dirty="0">
              <a:solidFill>
                <a:prstClr val="white"/>
              </a:solidFill>
            </a:endParaRPr>
          </a:p>
        </p:txBody>
      </p:sp>
      <p:sp useBgFill="1">
        <p:nvSpPr>
          <p:cNvPr id="92" name="Rectangle 91"/>
          <p:cNvSpPr/>
          <p:nvPr/>
        </p:nvSpPr>
        <p:spPr>
          <a:xfrm>
            <a:off x="0" y="3425952"/>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City Development Index</a:t>
            </a:r>
            <a:endParaRPr lang="en-US" dirty="0">
              <a:solidFill>
                <a:prstClr val="white"/>
              </a:solidFill>
            </a:endParaRPr>
          </a:p>
        </p:txBody>
      </p:sp>
      <p:sp useBgFill="1">
        <p:nvSpPr>
          <p:cNvPr id="93" name="Rectangle 92"/>
          <p:cNvSpPr/>
          <p:nvPr/>
        </p:nvSpPr>
        <p:spPr>
          <a:xfrm>
            <a:off x="0" y="5138928"/>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4" name="Rectangle 93"/>
          <p:cNvSpPr/>
          <p:nvPr/>
        </p:nvSpPr>
        <p:spPr>
          <a:xfrm>
            <a:off x="1828800" y="0"/>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5" name="Rectangle 94"/>
          <p:cNvSpPr/>
          <p:nvPr/>
        </p:nvSpPr>
        <p:spPr>
          <a:xfrm>
            <a:off x="1828800" y="1712976"/>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The History of the City</a:t>
            </a:r>
            <a:endParaRPr lang="en-US" dirty="0">
              <a:solidFill>
                <a:prstClr val="white"/>
              </a:solidFill>
            </a:endParaRPr>
          </a:p>
        </p:txBody>
      </p:sp>
      <p:sp useBgFill="1">
        <p:nvSpPr>
          <p:cNvPr id="96" name="Rectangle 95"/>
          <p:cNvSpPr/>
          <p:nvPr/>
        </p:nvSpPr>
        <p:spPr>
          <a:xfrm>
            <a:off x="1828800" y="3425952"/>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7" name="Rectangle 96"/>
          <p:cNvSpPr/>
          <p:nvPr/>
        </p:nvSpPr>
        <p:spPr>
          <a:xfrm>
            <a:off x="1828800" y="5138928"/>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8" name="Rectangle 97"/>
          <p:cNvSpPr/>
          <p:nvPr/>
        </p:nvSpPr>
        <p:spPr>
          <a:xfrm>
            <a:off x="3657600" y="0"/>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9" name="Rectangle 98"/>
          <p:cNvSpPr/>
          <p:nvPr/>
        </p:nvSpPr>
        <p:spPr>
          <a:xfrm>
            <a:off x="3657600" y="1712976"/>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Global Growth of Cities</a:t>
            </a:r>
            <a:endParaRPr lang="en-US" dirty="0">
              <a:solidFill>
                <a:prstClr val="white"/>
              </a:solidFill>
            </a:endParaRPr>
          </a:p>
        </p:txBody>
      </p:sp>
      <p:sp useBgFill="1">
        <p:nvSpPr>
          <p:cNvPr id="100" name="Rectangle 99"/>
          <p:cNvSpPr/>
          <p:nvPr/>
        </p:nvSpPr>
        <p:spPr>
          <a:xfrm>
            <a:off x="3657600" y="3425952"/>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01" name="Rectangle 100"/>
          <p:cNvSpPr/>
          <p:nvPr/>
        </p:nvSpPr>
        <p:spPr>
          <a:xfrm>
            <a:off x="3657600" y="5138928"/>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02" name="Rectangle 101"/>
          <p:cNvSpPr/>
          <p:nvPr/>
        </p:nvSpPr>
        <p:spPr>
          <a:xfrm>
            <a:off x="5486400" y="0"/>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03" name="Rectangle 102"/>
          <p:cNvSpPr/>
          <p:nvPr/>
        </p:nvSpPr>
        <p:spPr>
          <a:xfrm>
            <a:off x="5486400" y="1712976"/>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Social Integration</a:t>
            </a:r>
            <a:endParaRPr lang="en-US" dirty="0">
              <a:solidFill>
                <a:prstClr val="white"/>
              </a:solidFill>
            </a:endParaRPr>
          </a:p>
        </p:txBody>
      </p:sp>
      <p:sp useBgFill="1">
        <p:nvSpPr>
          <p:cNvPr id="104" name="Rectangle 103"/>
          <p:cNvSpPr/>
          <p:nvPr/>
        </p:nvSpPr>
        <p:spPr>
          <a:xfrm>
            <a:off x="5486400" y="3425952"/>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05" name="Rectangle 104"/>
          <p:cNvSpPr/>
          <p:nvPr/>
        </p:nvSpPr>
        <p:spPr>
          <a:xfrm>
            <a:off x="5486400" y="5138928"/>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06" name="Rectangle 105"/>
          <p:cNvSpPr/>
          <p:nvPr/>
        </p:nvSpPr>
        <p:spPr>
          <a:xfrm>
            <a:off x="7315200" y="0"/>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07" name="Rectangle 106"/>
          <p:cNvSpPr/>
          <p:nvPr/>
        </p:nvSpPr>
        <p:spPr>
          <a:xfrm>
            <a:off x="7315200" y="1712976"/>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Structural Integration</a:t>
            </a:r>
            <a:endParaRPr lang="en-US" dirty="0">
              <a:solidFill>
                <a:prstClr val="white"/>
              </a:solidFill>
            </a:endParaRPr>
          </a:p>
        </p:txBody>
      </p:sp>
      <p:sp useBgFill="1">
        <p:nvSpPr>
          <p:cNvPr id="108" name="Rectangle 107"/>
          <p:cNvSpPr/>
          <p:nvPr/>
        </p:nvSpPr>
        <p:spPr>
          <a:xfrm>
            <a:off x="7315200" y="3425952"/>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09" name="Rectangle 108"/>
          <p:cNvSpPr/>
          <p:nvPr/>
        </p:nvSpPr>
        <p:spPr>
          <a:xfrm>
            <a:off x="7315200" y="5138928"/>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096077260"/>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xit" presetSubtype="0" fill="hold" grpId="0" nodeType="withEffect">
                                  <p:stCondLst>
                                    <p:cond delay="500"/>
                                  </p:stCondLst>
                                  <p:childTnLst>
                                    <p:anim calcmode="lin" valueType="num">
                                      <p:cBhvr>
                                        <p:cTn id="6" dur="1000"/>
                                        <p:tgtEl>
                                          <p:spTgt spid="85"/>
                                        </p:tgtEl>
                                        <p:attrNameLst>
                                          <p:attrName>ppt_w</p:attrName>
                                        </p:attrNameLst>
                                      </p:cBhvr>
                                      <p:tavLst>
                                        <p:tav tm="0">
                                          <p:val>
                                            <p:strVal val="ppt_w"/>
                                          </p:val>
                                        </p:tav>
                                        <p:tav tm="100000">
                                          <p:val>
                                            <p:strVal val="ppt_w*0.70"/>
                                          </p:val>
                                        </p:tav>
                                      </p:tavLst>
                                    </p:anim>
                                    <p:anim calcmode="lin" valueType="num">
                                      <p:cBhvr>
                                        <p:cTn id="7" dur="1000"/>
                                        <p:tgtEl>
                                          <p:spTgt spid="85"/>
                                        </p:tgtEl>
                                        <p:attrNameLst>
                                          <p:attrName>ppt_h</p:attrName>
                                        </p:attrNameLst>
                                      </p:cBhvr>
                                      <p:tavLst>
                                        <p:tav tm="0">
                                          <p:val>
                                            <p:strVal val="ppt_h"/>
                                          </p:val>
                                        </p:tav>
                                        <p:tav tm="100000">
                                          <p:val>
                                            <p:strVal val="ppt_h"/>
                                          </p:val>
                                        </p:tav>
                                      </p:tavLst>
                                    </p:anim>
                                    <p:animEffect transition="out" filter="fade">
                                      <p:cBhvr>
                                        <p:cTn id="8" dur="1000"/>
                                        <p:tgtEl>
                                          <p:spTgt spid="85"/>
                                        </p:tgtEl>
                                      </p:cBhvr>
                                    </p:animEffect>
                                    <p:set>
                                      <p:cBhvr>
                                        <p:cTn id="9" dur="1" fill="hold">
                                          <p:stCondLst>
                                            <p:cond delay="999"/>
                                          </p:stCondLst>
                                        </p:cTn>
                                        <p:tgtEl>
                                          <p:spTgt spid="85"/>
                                        </p:tgtEl>
                                        <p:attrNameLst>
                                          <p:attrName>style.visibility</p:attrName>
                                        </p:attrNameLst>
                                      </p:cBhvr>
                                      <p:to>
                                        <p:strVal val="hidden"/>
                                      </p:to>
                                    </p:set>
                                  </p:childTnLst>
                                </p:cTn>
                              </p:par>
                              <p:par>
                                <p:cTn id="10" presetID="55" presetClass="exit" presetSubtype="0" fill="hold" grpId="0" nodeType="withEffect">
                                  <p:stCondLst>
                                    <p:cond delay="600"/>
                                  </p:stCondLst>
                                  <p:childTnLst>
                                    <p:anim calcmode="lin" valueType="num">
                                      <p:cBhvr>
                                        <p:cTn id="11" dur="1000"/>
                                        <p:tgtEl>
                                          <p:spTgt spid="94"/>
                                        </p:tgtEl>
                                        <p:attrNameLst>
                                          <p:attrName>ppt_w</p:attrName>
                                        </p:attrNameLst>
                                      </p:cBhvr>
                                      <p:tavLst>
                                        <p:tav tm="0">
                                          <p:val>
                                            <p:strVal val="ppt_w"/>
                                          </p:val>
                                        </p:tav>
                                        <p:tav tm="100000">
                                          <p:val>
                                            <p:strVal val="ppt_w*0.70"/>
                                          </p:val>
                                        </p:tav>
                                      </p:tavLst>
                                    </p:anim>
                                    <p:anim calcmode="lin" valueType="num">
                                      <p:cBhvr>
                                        <p:cTn id="12" dur="1000"/>
                                        <p:tgtEl>
                                          <p:spTgt spid="94"/>
                                        </p:tgtEl>
                                        <p:attrNameLst>
                                          <p:attrName>ppt_h</p:attrName>
                                        </p:attrNameLst>
                                      </p:cBhvr>
                                      <p:tavLst>
                                        <p:tav tm="0">
                                          <p:val>
                                            <p:strVal val="ppt_h"/>
                                          </p:val>
                                        </p:tav>
                                        <p:tav tm="100000">
                                          <p:val>
                                            <p:strVal val="ppt_h"/>
                                          </p:val>
                                        </p:tav>
                                      </p:tavLst>
                                    </p:anim>
                                    <p:animEffect transition="out" filter="fade">
                                      <p:cBhvr>
                                        <p:cTn id="13" dur="1000"/>
                                        <p:tgtEl>
                                          <p:spTgt spid="94"/>
                                        </p:tgtEl>
                                      </p:cBhvr>
                                    </p:animEffect>
                                    <p:set>
                                      <p:cBhvr>
                                        <p:cTn id="14" dur="1" fill="hold">
                                          <p:stCondLst>
                                            <p:cond delay="999"/>
                                          </p:stCondLst>
                                        </p:cTn>
                                        <p:tgtEl>
                                          <p:spTgt spid="94"/>
                                        </p:tgtEl>
                                        <p:attrNameLst>
                                          <p:attrName>style.visibility</p:attrName>
                                        </p:attrNameLst>
                                      </p:cBhvr>
                                      <p:to>
                                        <p:strVal val="hidden"/>
                                      </p:to>
                                    </p:set>
                                  </p:childTnLst>
                                </p:cTn>
                              </p:par>
                              <p:par>
                                <p:cTn id="15" presetID="55" presetClass="exit" presetSubtype="0" fill="hold" grpId="0" nodeType="withEffect">
                                  <p:stCondLst>
                                    <p:cond delay="700"/>
                                  </p:stCondLst>
                                  <p:childTnLst>
                                    <p:anim calcmode="lin" valueType="num">
                                      <p:cBhvr>
                                        <p:cTn id="16" dur="1000"/>
                                        <p:tgtEl>
                                          <p:spTgt spid="98"/>
                                        </p:tgtEl>
                                        <p:attrNameLst>
                                          <p:attrName>ppt_w</p:attrName>
                                        </p:attrNameLst>
                                      </p:cBhvr>
                                      <p:tavLst>
                                        <p:tav tm="0">
                                          <p:val>
                                            <p:strVal val="ppt_w"/>
                                          </p:val>
                                        </p:tav>
                                        <p:tav tm="100000">
                                          <p:val>
                                            <p:strVal val="ppt_w*0.70"/>
                                          </p:val>
                                        </p:tav>
                                      </p:tavLst>
                                    </p:anim>
                                    <p:anim calcmode="lin" valueType="num">
                                      <p:cBhvr>
                                        <p:cTn id="17" dur="1000"/>
                                        <p:tgtEl>
                                          <p:spTgt spid="98"/>
                                        </p:tgtEl>
                                        <p:attrNameLst>
                                          <p:attrName>ppt_h</p:attrName>
                                        </p:attrNameLst>
                                      </p:cBhvr>
                                      <p:tavLst>
                                        <p:tav tm="0">
                                          <p:val>
                                            <p:strVal val="ppt_h"/>
                                          </p:val>
                                        </p:tav>
                                        <p:tav tm="100000">
                                          <p:val>
                                            <p:strVal val="ppt_h"/>
                                          </p:val>
                                        </p:tav>
                                      </p:tavLst>
                                    </p:anim>
                                    <p:animEffect transition="out" filter="fade">
                                      <p:cBhvr>
                                        <p:cTn id="18" dur="1000"/>
                                        <p:tgtEl>
                                          <p:spTgt spid="98"/>
                                        </p:tgtEl>
                                      </p:cBhvr>
                                    </p:animEffect>
                                    <p:set>
                                      <p:cBhvr>
                                        <p:cTn id="19" dur="1" fill="hold">
                                          <p:stCondLst>
                                            <p:cond delay="999"/>
                                          </p:stCondLst>
                                        </p:cTn>
                                        <p:tgtEl>
                                          <p:spTgt spid="98"/>
                                        </p:tgtEl>
                                        <p:attrNameLst>
                                          <p:attrName>style.visibility</p:attrName>
                                        </p:attrNameLst>
                                      </p:cBhvr>
                                      <p:to>
                                        <p:strVal val="hidden"/>
                                      </p:to>
                                    </p:set>
                                  </p:childTnLst>
                                </p:cTn>
                              </p:par>
                              <p:par>
                                <p:cTn id="20" presetID="55" presetClass="exit" presetSubtype="0" fill="hold" grpId="0" nodeType="withEffect">
                                  <p:stCondLst>
                                    <p:cond delay="800"/>
                                  </p:stCondLst>
                                  <p:childTnLst>
                                    <p:anim calcmode="lin" valueType="num">
                                      <p:cBhvr>
                                        <p:cTn id="21" dur="1000"/>
                                        <p:tgtEl>
                                          <p:spTgt spid="102"/>
                                        </p:tgtEl>
                                        <p:attrNameLst>
                                          <p:attrName>ppt_w</p:attrName>
                                        </p:attrNameLst>
                                      </p:cBhvr>
                                      <p:tavLst>
                                        <p:tav tm="0">
                                          <p:val>
                                            <p:strVal val="ppt_w"/>
                                          </p:val>
                                        </p:tav>
                                        <p:tav tm="100000">
                                          <p:val>
                                            <p:strVal val="ppt_w*0.70"/>
                                          </p:val>
                                        </p:tav>
                                      </p:tavLst>
                                    </p:anim>
                                    <p:anim calcmode="lin" valueType="num">
                                      <p:cBhvr>
                                        <p:cTn id="22" dur="1000"/>
                                        <p:tgtEl>
                                          <p:spTgt spid="102"/>
                                        </p:tgtEl>
                                        <p:attrNameLst>
                                          <p:attrName>ppt_h</p:attrName>
                                        </p:attrNameLst>
                                      </p:cBhvr>
                                      <p:tavLst>
                                        <p:tav tm="0">
                                          <p:val>
                                            <p:strVal val="ppt_h"/>
                                          </p:val>
                                        </p:tav>
                                        <p:tav tm="100000">
                                          <p:val>
                                            <p:strVal val="ppt_h"/>
                                          </p:val>
                                        </p:tav>
                                      </p:tavLst>
                                    </p:anim>
                                    <p:animEffect transition="out" filter="fade">
                                      <p:cBhvr>
                                        <p:cTn id="23" dur="1000"/>
                                        <p:tgtEl>
                                          <p:spTgt spid="102"/>
                                        </p:tgtEl>
                                      </p:cBhvr>
                                    </p:animEffect>
                                    <p:set>
                                      <p:cBhvr>
                                        <p:cTn id="24" dur="1" fill="hold">
                                          <p:stCondLst>
                                            <p:cond delay="999"/>
                                          </p:stCondLst>
                                        </p:cTn>
                                        <p:tgtEl>
                                          <p:spTgt spid="102"/>
                                        </p:tgtEl>
                                        <p:attrNameLst>
                                          <p:attrName>style.visibility</p:attrName>
                                        </p:attrNameLst>
                                      </p:cBhvr>
                                      <p:to>
                                        <p:strVal val="hidden"/>
                                      </p:to>
                                    </p:set>
                                  </p:childTnLst>
                                </p:cTn>
                              </p:par>
                              <p:par>
                                <p:cTn id="25" presetID="55" presetClass="exit" presetSubtype="0" fill="hold" grpId="0" nodeType="withEffect">
                                  <p:stCondLst>
                                    <p:cond delay="900"/>
                                  </p:stCondLst>
                                  <p:childTnLst>
                                    <p:anim calcmode="lin" valueType="num">
                                      <p:cBhvr>
                                        <p:cTn id="26" dur="1000"/>
                                        <p:tgtEl>
                                          <p:spTgt spid="106"/>
                                        </p:tgtEl>
                                        <p:attrNameLst>
                                          <p:attrName>ppt_w</p:attrName>
                                        </p:attrNameLst>
                                      </p:cBhvr>
                                      <p:tavLst>
                                        <p:tav tm="0">
                                          <p:val>
                                            <p:strVal val="ppt_w"/>
                                          </p:val>
                                        </p:tav>
                                        <p:tav tm="100000">
                                          <p:val>
                                            <p:strVal val="ppt_w*0.70"/>
                                          </p:val>
                                        </p:tav>
                                      </p:tavLst>
                                    </p:anim>
                                    <p:anim calcmode="lin" valueType="num">
                                      <p:cBhvr>
                                        <p:cTn id="27" dur="1000"/>
                                        <p:tgtEl>
                                          <p:spTgt spid="106"/>
                                        </p:tgtEl>
                                        <p:attrNameLst>
                                          <p:attrName>ppt_h</p:attrName>
                                        </p:attrNameLst>
                                      </p:cBhvr>
                                      <p:tavLst>
                                        <p:tav tm="0">
                                          <p:val>
                                            <p:strVal val="ppt_h"/>
                                          </p:val>
                                        </p:tav>
                                        <p:tav tm="100000">
                                          <p:val>
                                            <p:strVal val="ppt_h"/>
                                          </p:val>
                                        </p:tav>
                                      </p:tavLst>
                                    </p:anim>
                                    <p:animEffect transition="out" filter="fade">
                                      <p:cBhvr>
                                        <p:cTn id="28" dur="1000"/>
                                        <p:tgtEl>
                                          <p:spTgt spid="106"/>
                                        </p:tgtEl>
                                      </p:cBhvr>
                                    </p:animEffect>
                                    <p:set>
                                      <p:cBhvr>
                                        <p:cTn id="29" dur="1" fill="hold">
                                          <p:stCondLst>
                                            <p:cond delay="999"/>
                                          </p:stCondLst>
                                        </p:cTn>
                                        <p:tgtEl>
                                          <p:spTgt spid="106"/>
                                        </p:tgtEl>
                                        <p:attrNameLst>
                                          <p:attrName>style.visibility</p:attrName>
                                        </p:attrNameLst>
                                      </p:cBhvr>
                                      <p:to>
                                        <p:strVal val="hidden"/>
                                      </p:to>
                                    </p:set>
                                  </p:childTnLst>
                                </p:cTn>
                              </p:par>
                              <p:par>
                                <p:cTn id="30" presetID="55" presetClass="exit" presetSubtype="0" fill="hold" grpId="0" nodeType="withEffect">
                                  <p:stCondLst>
                                    <p:cond delay="1000"/>
                                  </p:stCondLst>
                                  <p:childTnLst>
                                    <p:anim calcmode="lin" valueType="num">
                                      <p:cBhvr>
                                        <p:cTn id="31" dur="1000"/>
                                        <p:tgtEl>
                                          <p:spTgt spid="91"/>
                                        </p:tgtEl>
                                        <p:attrNameLst>
                                          <p:attrName>ppt_w</p:attrName>
                                        </p:attrNameLst>
                                      </p:cBhvr>
                                      <p:tavLst>
                                        <p:tav tm="0">
                                          <p:val>
                                            <p:strVal val="ppt_w"/>
                                          </p:val>
                                        </p:tav>
                                        <p:tav tm="100000">
                                          <p:val>
                                            <p:strVal val="ppt_w*0.70"/>
                                          </p:val>
                                        </p:tav>
                                      </p:tavLst>
                                    </p:anim>
                                    <p:anim calcmode="lin" valueType="num">
                                      <p:cBhvr>
                                        <p:cTn id="32" dur="1000"/>
                                        <p:tgtEl>
                                          <p:spTgt spid="91"/>
                                        </p:tgtEl>
                                        <p:attrNameLst>
                                          <p:attrName>ppt_h</p:attrName>
                                        </p:attrNameLst>
                                      </p:cBhvr>
                                      <p:tavLst>
                                        <p:tav tm="0">
                                          <p:val>
                                            <p:strVal val="ppt_h"/>
                                          </p:val>
                                        </p:tav>
                                        <p:tav tm="100000">
                                          <p:val>
                                            <p:strVal val="ppt_h"/>
                                          </p:val>
                                        </p:tav>
                                      </p:tavLst>
                                    </p:anim>
                                    <p:animEffect transition="out" filter="fade">
                                      <p:cBhvr>
                                        <p:cTn id="33" dur="1000"/>
                                        <p:tgtEl>
                                          <p:spTgt spid="91"/>
                                        </p:tgtEl>
                                      </p:cBhvr>
                                    </p:animEffect>
                                    <p:set>
                                      <p:cBhvr>
                                        <p:cTn id="34" dur="1" fill="hold">
                                          <p:stCondLst>
                                            <p:cond delay="999"/>
                                          </p:stCondLst>
                                        </p:cTn>
                                        <p:tgtEl>
                                          <p:spTgt spid="91"/>
                                        </p:tgtEl>
                                        <p:attrNameLst>
                                          <p:attrName>style.visibility</p:attrName>
                                        </p:attrNameLst>
                                      </p:cBhvr>
                                      <p:to>
                                        <p:strVal val="hidden"/>
                                      </p:to>
                                    </p:set>
                                  </p:childTnLst>
                                </p:cTn>
                              </p:par>
                              <p:par>
                                <p:cTn id="35" presetID="55" presetClass="exit" presetSubtype="0" fill="hold" grpId="0" nodeType="withEffect">
                                  <p:stCondLst>
                                    <p:cond delay="1100"/>
                                  </p:stCondLst>
                                  <p:childTnLst>
                                    <p:anim calcmode="lin" valueType="num">
                                      <p:cBhvr>
                                        <p:cTn id="36" dur="1000"/>
                                        <p:tgtEl>
                                          <p:spTgt spid="95"/>
                                        </p:tgtEl>
                                        <p:attrNameLst>
                                          <p:attrName>ppt_w</p:attrName>
                                        </p:attrNameLst>
                                      </p:cBhvr>
                                      <p:tavLst>
                                        <p:tav tm="0">
                                          <p:val>
                                            <p:strVal val="ppt_w"/>
                                          </p:val>
                                        </p:tav>
                                        <p:tav tm="100000">
                                          <p:val>
                                            <p:strVal val="ppt_w*0.70"/>
                                          </p:val>
                                        </p:tav>
                                      </p:tavLst>
                                    </p:anim>
                                    <p:anim calcmode="lin" valueType="num">
                                      <p:cBhvr>
                                        <p:cTn id="37" dur="1000"/>
                                        <p:tgtEl>
                                          <p:spTgt spid="95"/>
                                        </p:tgtEl>
                                        <p:attrNameLst>
                                          <p:attrName>ppt_h</p:attrName>
                                        </p:attrNameLst>
                                      </p:cBhvr>
                                      <p:tavLst>
                                        <p:tav tm="0">
                                          <p:val>
                                            <p:strVal val="ppt_h"/>
                                          </p:val>
                                        </p:tav>
                                        <p:tav tm="100000">
                                          <p:val>
                                            <p:strVal val="ppt_h"/>
                                          </p:val>
                                        </p:tav>
                                      </p:tavLst>
                                    </p:anim>
                                    <p:animEffect transition="out" filter="fade">
                                      <p:cBhvr>
                                        <p:cTn id="38" dur="1000"/>
                                        <p:tgtEl>
                                          <p:spTgt spid="95"/>
                                        </p:tgtEl>
                                      </p:cBhvr>
                                    </p:animEffect>
                                    <p:set>
                                      <p:cBhvr>
                                        <p:cTn id="39" dur="1" fill="hold">
                                          <p:stCondLst>
                                            <p:cond delay="999"/>
                                          </p:stCondLst>
                                        </p:cTn>
                                        <p:tgtEl>
                                          <p:spTgt spid="95"/>
                                        </p:tgtEl>
                                        <p:attrNameLst>
                                          <p:attrName>style.visibility</p:attrName>
                                        </p:attrNameLst>
                                      </p:cBhvr>
                                      <p:to>
                                        <p:strVal val="hidden"/>
                                      </p:to>
                                    </p:set>
                                  </p:childTnLst>
                                </p:cTn>
                              </p:par>
                              <p:par>
                                <p:cTn id="40" presetID="55" presetClass="exit" presetSubtype="0" fill="hold" grpId="0" nodeType="withEffect">
                                  <p:stCondLst>
                                    <p:cond delay="1200"/>
                                  </p:stCondLst>
                                  <p:childTnLst>
                                    <p:anim calcmode="lin" valueType="num">
                                      <p:cBhvr>
                                        <p:cTn id="41" dur="1000"/>
                                        <p:tgtEl>
                                          <p:spTgt spid="99"/>
                                        </p:tgtEl>
                                        <p:attrNameLst>
                                          <p:attrName>ppt_w</p:attrName>
                                        </p:attrNameLst>
                                      </p:cBhvr>
                                      <p:tavLst>
                                        <p:tav tm="0">
                                          <p:val>
                                            <p:strVal val="ppt_w"/>
                                          </p:val>
                                        </p:tav>
                                        <p:tav tm="100000">
                                          <p:val>
                                            <p:strVal val="ppt_w*0.70"/>
                                          </p:val>
                                        </p:tav>
                                      </p:tavLst>
                                    </p:anim>
                                    <p:anim calcmode="lin" valueType="num">
                                      <p:cBhvr>
                                        <p:cTn id="42" dur="1000"/>
                                        <p:tgtEl>
                                          <p:spTgt spid="99"/>
                                        </p:tgtEl>
                                        <p:attrNameLst>
                                          <p:attrName>ppt_h</p:attrName>
                                        </p:attrNameLst>
                                      </p:cBhvr>
                                      <p:tavLst>
                                        <p:tav tm="0">
                                          <p:val>
                                            <p:strVal val="ppt_h"/>
                                          </p:val>
                                        </p:tav>
                                        <p:tav tm="100000">
                                          <p:val>
                                            <p:strVal val="ppt_h"/>
                                          </p:val>
                                        </p:tav>
                                      </p:tavLst>
                                    </p:anim>
                                    <p:animEffect transition="out" filter="fade">
                                      <p:cBhvr>
                                        <p:cTn id="43" dur="1000"/>
                                        <p:tgtEl>
                                          <p:spTgt spid="99"/>
                                        </p:tgtEl>
                                      </p:cBhvr>
                                    </p:animEffect>
                                    <p:set>
                                      <p:cBhvr>
                                        <p:cTn id="44" dur="1" fill="hold">
                                          <p:stCondLst>
                                            <p:cond delay="999"/>
                                          </p:stCondLst>
                                        </p:cTn>
                                        <p:tgtEl>
                                          <p:spTgt spid="99"/>
                                        </p:tgtEl>
                                        <p:attrNameLst>
                                          <p:attrName>style.visibility</p:attrName>
                                        </p:attrNameLst>
                                      </p:cBhvr>
                                      <p:to>
                                        <p:strVal val="hidden"/>
                                      </p:to>
                                    </p:set>
                                  </p:childTnLst>
                                </p:cTn>
                              </p:par>
                              <p:par>
                                <p:cTn id="45" presetID="55" presetClass="exit" presetSubtype="0" fill="hold" grpId="0" nodeType="withEffect">
                                  <p:stCondLst>
                                    <p:cond delay="1300"/>
                                  </p:stCondLst>
                                  <p:childTnLst>
                                    <p:anim calcmode="lin" valueType="num">
                                      <p:cBhvr>
                                        <p:cTn id="46" dur="1000"/>
                                        <p:tgtEl>
                                          <p:spTgt spid="103"/>
                                        </p:tgtEl>
                                        <p:attrNameLst>
                                          <p:attrName>ppt_w</p:attrName>
                                        </p:attrNameLst>
                                      </p:cBhvr>
                                      <p:tavLst>
                                        <p:tav tm="0">
                                          <p:val>
                                            <p:strVal val="ppt_w"/>
                                          </p:val>
                                        </p:tav>
                                        <p:tav tm="100000">
                                          <p:val>
                                            <p:strVal val="ppt_w*0.70"/>
                                          </p:val>
                                        </p:tav>
                                      </p:tavLst>
                                    </p:anim>
                                    <p:anim calcmode="lin" valueType="num">
                                      <p:cBhvr>
                                        <p:cTn id="47" dur="1000"/>
                                        <p:tgtEl>
                                          <p:spTgt spid="103"/>
                                        </p:tgtEl>
                                        <p:attrNameLst>
                                          <p:attrName>ppt_h</p:attrName>
                                        </p:attrNameLst>
                                      </p:cBhvr>
                                      <p:tavLst>
                                        <p:tav tm="0">
                                          <p:val>
                                            <p:strVal val="ppt_h"/>
                                          </p:val>
                                        </p:tav>
                                        <p:tav tm="100000">
                                          <p:val>
                                            <p:strVal val="ppt_h"/>
                                          </p:val>
                                        </p:tav>
                                      </p:tavLst>
                                    </p:anim>
                                    <p:animEffect transition="out" filter="fade">
                                      <p:cBhvr>
                                        <p:cTn id="48" dur="1000"/>
                                        <p:tgtEl>
                                          <p:spTgt spid="103"/>
                                        </p:tgtEl>
                                      </p:cBhvr>
                                    </p:animEffect>
                                    <p:set>
                                      <p:cBhvr>
                                        <p:cTn id="49" dur="1" fill="hold">
                                          <p:stCondLst>
                                            <p:cond delay="999"/>
                                          </p:stCondLst>
                                        </p:cTn>
                                        <p:tgtEl>
                                          <p:spTgt spid="103"/>
                                        </p:tgtEl>
                                        <p:attrNameLst>
                                          <p:attrName>style.visibility</p:attrName>
                                        </p:attrNameLst>
                                      </p:cBhvr>
                                      <p:to>
                                        <p:strVal val="hidden"/>
                                      </p:to>
                                    </p:set>
                                  </p:childTnLst>
                                </p:cTn>
                              </p:par>
                              <p:par>
                                <p:cTn id="50" presetID="55" presetClass="exit" presetSubtype="0" fill="hold" grpId="0" nodeType="withEffect">
                                  <p:stCondLst>
                                    <p:cond delay="1400"/>
                                  </p:stCondLst>
                                  <p:childTnLst>
                                    <p:anim calcmode="lin" valueType="num">
                                      <p:cBhvr>
                                        <p:cTn id="51" dur="1000"/>
                                        <p:tgtEl>
                                          <p:spTgt spid="107"/>
                                        </p:tgtEl>
                                        <p:attrNameLst>
                                          <p:attrName>ppt_w</p:attrName>
                                        </p:attrNameLst>
                                      </p:cBhvr>
                                      <p:tavLst>
                                        <p:tav tm="0">
                                          <p:val>
                                            <p:strVal val="ppt_w"/>
                                          </p:val>
                                        </p:tav>
                                        <p:tav tm="100000">
                                          <p:val>
                                            <p:strVal val="ppt_w*0.70"/>
                                          </p:val>
                                        </p:tav>
                                      </p:tavLst>
                                    </p:anim>
                                    <p:anim calcmode="lin" valueType="num">
                                      <p:cBhvr>
                                        <p:cTn id="52" dur="1000"/>
                                        <p:tgtEl>
                                          <p:spTgt spid="107"/>
                                        </p:tgtEl>
                                        <p:attrNameLst>
                                          <p:attrName>ppt_h</p:attrName>
                                        </p:attrNameLst>
                                      </p:cBhvr>
                                      <p:tavLst>
                                        <p:tav tm="0">
                                          <p:val>
                                            <p:strVal val="ppt_h"/>
                                          </p:val>
                                        </p:tav>
                                        <p:tav tm="100000">
                                          <p:val>
                                            <p:strVal val="ppt_h"/>
                                          </p:val>
                                        </p:tav>
                                      </p:tavLst>
                                    </p:anim>
                                    <p:animEffect transition="out" filter="fade">
                                      <p:cBhvr>
                                        <p:cTn id="53" dur="1000"/>
                                        <p:tgtEl>
                                          <p:spTgt spid="107"/>
                                        </p:tgtEl>
                                      </p:cBhvr>
                                    </p:animEffect>
                                    <p:set>
                                      <p:cBhvr>
                                        <p:cTn id="54" dur="1" fill="hold">
                                          <p:stCondLst>
                                            <p:cond delay="999"/>
                                          </p:stCondLst>
                                        </p:cTn>
                                        <p:tgtEl>
                                          <p:spTgt spid="107"/>
                                        </p:tgtEl>
                                        <p:attrNameLst>
                                          <p:attrName>style.visibility</p:attrName>
                                        </p:attrNameLst>
                                      </p:cBhvr>
                                      <p:to>
                                        <p:strVal val="hidden"/>
                                      </p:to>
                                    </p:set>
                                  </p:childTnLst>
                                </p:cTn>
                              </p:par>
                              <p:par>
                                <p:cTn id="55" presetID="55" presetClass="exit" presetSubtype="0" fill="hold" grpId="0" nodeType="withEffect">
                                  <p:stCondLst>
                                    <p:cond delay="1500"/>
                                  </p:stCondLst>
                                  <p:childTnLst>
                                    <p:anim calcmode="lin" valueType="num">
                                      <p:cBhvr>
                                        <p:cTn id="56" dur="1000"/>
                                        <p:tgtEl>
                                          <p:spTgt spid="92"/>
                                        </p:tgtEl>
                                        <p:attrNameLst>
                                          <p:attrName>ppt_w</p:attrName>
                                        </p:attrNameLst>
                                      </p:cBhvr>
                                      <p:tavLst>
                                        <p:tav tm="0">
                                          <p:val>
                                            <p:strVal val="ppt_w"/>
                                          </p:val>
                                        </p:tav>
                                        <p:tav tm="100000">
                                          <p:val>
                                            <p:strVal val="ppt_w*0.70"/>
                                          </p:val>
                                        </p:tav>
                                      </p:tavLst>
                                    </p:anim>
                                    <p:anim calcmode="lin" valueType="num">
                                      <p:cBhvr>
                                        <p:cTn id="57" dur="1000"/>
                                        <p:tgtEl>
                                          <p:spTgt spid="92"/>
                                        </p:tgtEl>
                                        <p:attrNameLst>
                                          <p:attrName>ppt_h</p:attrName>
                                        </p:attrNameLst>
                                      </p:cBhvr>
                                      <p:tavLst>
                                        <p:tav tm="0">
                                          <p:val>
                                            <p:strVal val="ppt_h"/>
                                          </p:val>
                                        </p:tav>
                                        <p:tav tm="100000">
                                          <p:val>
                                            <p:strVal val="ppt_h"/>
                                          </p:val>
                                        </p:tav>
                                      </p:tavLst>
                                    </p:anim>
                                    <p:animEffect transition="out" filter="fade">
                                      <p:cBhvr>
                                        <p:cTn id="58" dur="1000"/>
                                        <p:tgtEl>
                                          <p:spTgt spid="92"/>
                                        </p:tgtEl>
                                      </p:cBhvr>
                                    </p:animEffect>
                                    <p:set>
                                      <p:cBhvr>
                                        <p:cTn id="59" dur="1" fill="hold">
                                          <p:stCondLst>
                                            <p:cond delay="999"/>
                                          </p:stCondLst>
                                        </p:cTn>
                                        <p:tgtEl>
                                          <p:spTgt spid="92"/>
                                        </p:tgtEl>
                                        <p:attrNameLst>
                                          <p:attrName>style.visibility</p:attrName>
                                        </p:attrNameLst>
                                      </p:cBhvr>
                                      <p:to>
                                        <p:strVal val="hidden"/>
                                      </p:to>
                                    </p:set>
                                  </p:childTnLst>
                                </p:cTn>
                              </p:par>
                              <p:par>
                                <p:cTn id="60" presetID="55" presetClass="exit" presetSubtype="0" fill="hold" grpId="0" nodeType="withEffect">
                                  <p:stCondLst>
                                    <p:cond delay="1600"/>
                                  </p:stCondLst>
                                  <p:childTnLst>
                                    <p:anim calcmode="lin" valueType="num">
                                      <p:cBhvr>
                                        <p:cTn id="61" dur="1000"/>
                                        <p:tgtEl>
                                          <p:spTgt spid="96"/>
                                        </p:tgtEl>
                                        <p:attrNameLst>
                                          <p:attrName>ppt_w</p:attrName>
                                        </p:attrNameLst>
                                      </p:cBhvr>
                                      <p:tavLst>
                                        <p:tav tm="0">
                                          <p:val>
                                            <p:strVal val="ppt_w"/>
                                          </p:val>
                                        </p:tav>
                                        <p:tav tm="100000">
                                          <p:val>
                                            <p:strVal val="ppt_w*0.70"/>
                                          </p:val>
                                        </p:tav>
                                      </p:tavLst>
                                    </p:anim>
                                    <p:anim calcmode="lin" valueType="num">
                                      <p:cBhvr>
                                        <p:cTn id="62" dur="1000"/>
                                        <p:tgtEl>
                                          <p:spTgt spid="96"/>
                                        </p:tgtEl>
                                        <p:attrNameLst>
                                          <p:attrName>ppt_h</p:attrName>
                                        </p:attrNameLst>
                                      </p:cBhvr>
                                      <p:tavLst>
                                        <p:tav tm="0">
                                          <p:val>
                                            <p:strVal val="ppt_h"/>
                                          </p:val>
                                        </p:tav>
                                        <p:tav tm="100000">
                                          <p:val>
                                            <p:strVal val="ppt_h"/>
                                          </p:val>
                                        </p:tav>
                                      </p:tavLst>
                                    </p:anim>
                                    <p:animEffect transition="out" filter="fade">
                                      <p:cBhvr>
                                        <p:cTn id="63" dur="1000"/>
                                        <p:tgtEl>
                                          <p:spTgt spid="96"/>
                                        </p:tgtEl>
                                      </p:cBhvr>
                                    </p:animEffect>
                                    <p:set>
                                      <p:cBhvr>
                                        <p:cTn id="64" dur="1" fill="hold">
                                          <p:stCondLst>
                                            <p:cond delay="999"/>
                                          </p:stCondLst>
                                        </p:cTn>
                                        <p:tgtEl>
                                          <p:spTgt spid="96"/>
                                        </p:tgtEl>
                                        <p:attrNameLst>
                                          <p:attrName>style.visibility</p:attrName>
                                        </p:attrNameLst>
                                      </p:cBhvr>
                                      <p:to>
                                        <p:strVal val="hidden"/>
                                      </p:to>
                                    </p:set>
                                  </p:childTnLst>
                                </p:cTn>
                              </p:par>
                              <p:par>
                                <p:cTn id="65" presetID="55" presetClass="exit" presetSubtype="0" fill="hold" grpId="0" nodeType="withEffect">
                                  <p:stCondLst>
                                    <p:cond delay="1700"/>
                                  </p:stCondLst>
                                  <p:childTnLst>
                                    <p:anim calcmode="lin" valueType="num">
                                      <p:cBhvr>
                                        <p:cTn id="66" dur="1000"/>
                                        <p:tgtEl>
                                          <p:spTgt spid="100"/>
                                        </p:tgtEl>
                                        <p:attrNameLst>
                                          <p:attrName>ppt_w</p:attrName>
                                        </p:attrNameLst>
                                      </p:cBhvr>
                                      <p:tavLst>
                                        <p:tav tm="0">
                                          <p:val>
                                            <p:strVal val="ppt_w"/>
                                          </p:val>
                                        </p:tav>
                                        <p:tav tm="100000">
                                          <p:val>
                                            <p:strVal val="ppt_w*0.70"/>
                                          </p:val>
                                        </p:tav>
                                      </p:tavLst>
                                    </p:anim>
                                    <p:anim calcmode="lin" valueType="num">
                                      <p:cBhvr>
                                        <p:cTn id="67" dur="1000"/>
                                        <p:tgtEl>
                                          <p:spTgt spid="100"/>
                                        </p:tgtEl>
                                        <p:attrNameLst>
                                          <p:attrName>ppt_h</p:attrName>
                                        </p:attrNameLst>
                                      </p:cBhvr>
                                      <p:tavLst>
                                        <p:tav tm="0">
                                          <p:val>
                                            <p:strVal val="ppt_h"/>
                                          </p:val>
                                        </p:tav>
                                        <p:tav tm="100000">
                                          <p:val>
                                            <p:strVal val="ppt_h"/>
                                          </p:val>
                                        </p:tav>
                                      </p:tavLst>
                                    </p:anim>
                                    <p:animEffect transition="out" filter="fade">
                                      <p:cBhvr>
                                        <p:cTn id="68" dur="1000"/>
                                        <p:tgtEl>
                                          <p:spTgt spid="100"/>
                                        </p:tgtEl>
                                      </p:cBhvr>
                                    </p:animEffect>
                                    <p:set>
                                      <p:cBhvr>
                                        <p:cTn id="69" dur="1" fill="hold">
                                          <p:stCondLst>
                                            <p:cond delay="999"/>
                                          </p:stCondLst>
                                        </p:cTn>
                                        <p:tgtEl>
                                          <p:spTgt spid="100"/>
                                        </p:tgtEl>
                                        <p:attrNameLst>
                                          <p:attrName>style.visibility</p:attrName>
                                        </p:attrNameLst>
                                      </p:cBhvr>
                                      <p:to>
                                        <p:strVal val="hidden"/>
                                      </p:to>
                                    </p:set>
                                  </p:childTnLst>
                                </p:cTn>
                              </p:par>
                              <p:par>
                                <p:cTn id="70" presetID="55" presetClass="exit" presetSubtype="0" fill="hold" grpId="0" nodeType="withEffect">
                                  <p:stCondLst>
                                    <p:cond delay="1800"/>
                                  </p:stCondLst>
                                  <p:childTnLst>
                                    <p:anim calcmode="lin" valueType="num">
                                      <p:cBhvr>
                                        <p:cTn id="71" dur="1000"/>
                                        <p:tgtEl>
                                          <p:spTgt spid="104"/>
                                        </p:tgtEl>
                                        <p:attrNameLst>
                                          <p:attrName>ppt_w</p:attrName>
                                        </p:attrNameLst>
                                      </p:cBhvr>
                                      <p:tavLst>
                                        <p:tav tm="0">
                                          <p:val>
                                            <p:strVal val="ppt_w"/>
                                          </p:val>
                                        </p:tav>
                                        <p:tav tm="100000">
                                          <p:val>
                                            <p:strVal val="ppt_w*0.70"/>
                                          </p:val>
                                        </p:tav>
                                      </p:tavLst>
                                    </p:anim>
                                    <p:anim calcmode="lin" valueType="num">
                                      <p:cBhvr>
                                        <p:cTn id="72" dur="1000"/>
                                        <p:tgtEl>
                                          <p:spTgt spid="104"/>
                                        </p:tgtEl>
                                        <p:attrNameLst>
                                          <p:attrName>ppt_h</p:attrName>
                                        </p:attrNameLst>
                                      </p:cBhvr>
                                      <p:tavLst>
                                        <p:tav tm="0">
                                          <p:val>
                                            <p:strVal val="ppt_h"/>
                                          </p:val>
                                        </p:tav>
                                        <p:tav tm="100000">
                                          <p:val>
                                            <p:strVal val="ppt_h"/>
                                          </p:val>
                                        </p:tav>
                                      </p:tavLst>
                                    </p:anim>
                                    <p:animEffect transition="out" filter="fade">
                                      <p:cBhvr>
                                        <p:cTn id="73" dur="1000"/>
                                        <p:tgtEl>
                                          <p:spTgt spid="104"/>
                                        </p:tgtEl>
                                      </p:cBhvr>
                                    </p:animEffect>
                                    <p:set>
                                      <p:cBhvr>
                                        <p:cTn id="74" dur="1" fill="hold">
                                          <p:stCondLst>
                                            <p:cond delay="999"/>
                                          </p:stCondLst>
                                        </p:cTn>
                                        <p:tgtEl>
                                          <p:spTgt spid="104"/>
                                        </p:tgtEl>
                                        <p:attrNameLst>
                                          <p:attrName>style.visibility</p:attrName>
                                        </p:attrNameLst>
                                      </p:cBhvr>
                                      <p:to>
                                        <p:strVal val="hidden"/>
                                      </p:to>
                                    </p:set>
                                  </p:childTnLst>
                                </p:cTn>
                              </p:par>
                              <p:par>
                                <p:cTn id="75" presetID="55" presetClass="exit" presetSubtype="0" fill="hold" grpId="0" nodeType="withEffect">
                                  <p:stCondLst>
                                    <p:cond delay="1900"/>
                                  </p:stCondLst>
                                  <p:childTnLst>
                                    <p:anim calcmode="lin" valueType="num">
                                      <p:cBhvr>
                                        <p:cTn id="76" dur="1000"/>
                                        <p:tgtEl>
                                          <p:spTgt spid="108"/>
                                        </p:tgtEl>
                                        <p:attrNameLst>
                                          <p:attrName>ppt_w</p:attrName>
                                        </p:attrNameLst>
                                      </p:cBhvr>
                                      <p:tavLst>
                                        <p:tav tm="0">
                                          <p:val>
                                            <p:strVal val="ppt_w"/>
                                          </p:val>
                                        </p:tav>
                                        <p:tav tm="100000">
                                          <p:val>
                                            <p:strVal val="ppt_w*0.70"/>
                                          </p:val>
                                        </p:tav>
                                      </p:tavLst>
                                    </p:anim>
                                    <p:anim calcmode="lin" valueType="num">
                                      <p:cBhvr>
                                        <p:cTn id="77" dur="1000"/>
                                        <p:tgtEl>
                                          <p:spTgt spid="108"/>
                                        </p:tgtEl>
                                        <p:attrNameLst>
                                          <p:attrName>ppt_h</p:attrName>
                                        </p:attrNameLst>
                                      </p:cBhvr>
                                      <p:tavLst>
                                        <p:tav tm="0">
                                          <p:val>
                                            <p:strVal val="ppt_h"/>
                                          </p:val>
                                        </p:tav>
                                        <p:tav tm="100000">
                                          <p:val>
                                            <p:strVal val="ppt_h"/>
                                          </p:val>
                                        </p:tav>
                                      </p:tavLst>
                                    </p:anim>
                                    <p:animEffect transition="out" filter="fade">
                                      <p:cBhvr>
                                        <p:cTn id="78" dur="1000"/>
                                        <p:tgtEl>
                                          <p:spTgt spid="108"/>
                                        </p:tgtEl>
                                      </p:cBhvr>
                                    </p:animEffect>
                                    <p:set>
                                      <p:cBhvr>
                                        <p:cTn id="79" dur="1" fill="hold">
                                          <p:stCondLst>
                                            <p:cond delay="999"/>
                                          </p:stCondLst>
                                        </p:cTn>
                                        <p:tgtEl>
                                          <p:spTgt spid="108"/>
                                        </p:tgtEl>
                                        <p:attrNameLst>
                                          <p:attrName>style.visibility</p:attrName>
                                        </p:attrNameLst>
                                      </p:cBhvr>
                                      <p:to>
                                        <p:strVal val="hidden"/>
                                      </p:to>
                                    </p:set>
                                  </p:childTnLst>
                                </p:cTn>
                              </p:par>
                              <p:par>
                                <p:cTn id="80" presetID="55" presetClass="exit" presetSubtype="0" fill="hold" grpId="0" nodeType="withEffect">
                                  <p:stCondLst>
                                    <p:cond delay="2000"/>
                                  </p:stCondLst>
                                  <p:childTnLst>
                                    <p:anim calcmode="lin" valueType="num">
                                      <p:cBhvr>
                                        <p:cTn id="81" dur="1000"/>
                                        <p:tgtEl>
                                          <p:spTgt spid="93"/>
                                        </p:tgtEl>
                                        <p:attrNameLst>
                                          <p:attrName>ppt_w</p:attrName>
                                        </p:attrNameLst>
                                      </p:cBhvr>
                                      <p:tavLst>
                                        <p:tav tm="0">
                                          <p:val>
                                            <p:strVal val="ppt_w"/>
                                          </p:val>
                                        </p:tav>
                                        <p:tav tm="100000">
                                          <p:val>
                                            <p:strVal val="ppt_w*0.70"/>
                                          </p:val>
                                        </p:tav>
                                      </p:tavLst>
                                    </p:anim>
                                    <p:anim calcmode="lin" valueType="num">
                                      <p:cBhvr>
                                        <p:cTn id="82" dur="1000"/>
                                        <p:tgtEl>
                                          <p:spTgt spid="93"/>
                                        </p:tgtEl>
                                        <p:attrNameLst>
                                          <p:attrName>ppt_h</p:attrName>
                                        </p:attrNameLst>
                                      </p:cBhvr>
                                      <p:tavLst>
                                        <p:tav tm="0">
                                          <p:val>
                                            <p:strVal val="ppt_h"/>
                                          </p:val>
                                        </p:tav>
                                        <p:tav tm="100000">
                                          <p:val>
                                            <p:strVal val="ppt_h"/>
                                          </p:val>
                                        </p:tav>
                                      </p:tavLst>
                                    </p:anim>
                                    <p:animEffect transition="out" filter="fade">
                                      <p:cBhvr>
                                        <p:cTn id="83" dur="1000"/>
                                        <p:tgtEl>
                                          <p:spTgt spid="93"/>
                                        </p:tgtEl>
                                      </p:cBhvr>
                                    </p:animEffect>
                                    <p:set>
                                      <p:cBhvr>
                                        <p:cTn id="84" dur="1" fill="hold">
                                          <p:stCondLst>
                                            <p:cond delay="999"/>
                                          </p:stCondLst>
                                        </p:cTn>
                                        <p:tgtEl>
                                          <p:spTgt spid="93"/>
                                        </p:tgtEl>
                                        <p:attrNameLst>
                                          <p:attrName>style.visibility</p:attrName>
                                        </p:attrNameLst>
                                      </p:cBhvr>
                                      <p:to>
                                        <p:strVal val="hidden"/>
                                      </p:to>
                                    </p:set>
                                  </p:childTnLst>
                                </p:cTn>
                              </p:par>
                              <p:par>
                                <p:cTn id="85" presetID="55" presetClass="exit" presetSubtype="0" fill="hold" grpId="0" nodeType="withEffect">
                                  <p:stCondLst>
                                    <p:cond delay="2100"/>
                                  </p:stCondLst>
                                  <p:childTnLst>
                                    <p:anim calcmode="lin" valueType="num">
                                      <p:cBhvr>
                                        <p:cTn id="86" dur="1000"/>
                                        <p:tgtEl>
                                          <p:spTgt spid="97"/>
                                        </p:tgtEl>
                                        <p:attrNameLst>
                                          <p:attrName>ppt_w</p:attrName>
                                        </p:attrNameLst>
                                      </p:cBhvr>
                                      <p:tavLst>
                                        <p:tav tm="0">
                                          <p:val>
                                            <p:strVal val="ppt_w"/>
                                          </p:val>
                                        </p:tav>
                                        <p:tav tm="100000">
                                          <p:val>
                                            <p:strVal val="ppt_w*0.70"/>
                                          </p:val>
                                        </p:tav>
                                      </p:tavLst>
                                    </p:anim>
                                    <p:anim calcmode="lin" valueType="num">
                                      <p:cBhvr>
                                        <p:cTn id="87" dur="1000"/>
                                        <p:tgtEl>
                                          <p:spTgt spid="97"/>
                                        </p:tgtEl>
                                        <p:attrNameLst>
                                          <p:attrName>ppt_h</p:attrName>
                                        </p:attrNameLst>
                                      </p:cBhvr>
                                      <p:tavLst>
                                        <p:tav tm="0">
                                          <p:val>
                                            <p:strVal val="ppt_h"/>
                                          </p:val>
                                        </p:tav>
                                        <p:tav tm="100000">
                                          <p:val>
                                            <p:strVal val="ppt_h"/>
                                          </p:val>
                                        </p:tav>
                                      </p:tavLst>
                                    </p:anim>
                                    <p:animEffect transition="out" filter="fade">
                                      <p:cBhvr>
                                        <p:cTn id="88" dur="1000"/>
                                        <p:tgtEl>
                                          <p:spTgt spid="97"/>
                                        </p:tgtEl>
                                      </p:cBhvr>
                                    </p:animEffect>
                                    <p:set>
                                      <p:cBhvr>
                                        <p:cTn id="89" dur="1" fill="hold">
                                          <p:stCondLst>
                                            <p:cond delay="999"/>
                                          </p:stCondLst>
                                        </p:cTn>
                                        <p:tgtEl>
                                          <p:spTgt spid="97"/>
                                        </p:tgtEl>
                                        <p:attrNameLst>
                                          <p:attrName>style.visibility</p:attrName>
                                        </p:attrNameLst>
                                      </p:cBhvr>
                                      <p:to>
                                        <p:strVal val="hidden"/>
                                      </p:to>
                                    </p:set>
                                  </p:childTnLst>
                                </p:cTn>
                              </p:par>
                              <p:par>
                                <p:cTn id="90" presetID="55" presetClass="exit" presetSubtype="0" fill="hold" grpId="0" nodeType="withEffect">
                                  <p:stCondLst>
                                    <p:cond delay="2200"/>
                                  </p:stCondLst>
                                  <p:childTnLst>
                                    <p:anim calcmode="lin" valueType="num">
                                      <p:cBhvr>
                                        <p:cTn id="91" dur="1000"/>
                                        <p:tgtEl>
                                          <p:spTgt spid="101"/>
                                        </p:tgtEl>
                                        <p:attrNameLst>
                                          <p:attrName>ppt_w</p:attrName>
                                        </p:attrNameLst>
                                      </p:cBhvr>
                                      <p:tavLst>
                                        <p:tav tm="0">
                                          <p:val>
                                            <p:strVal val="ppt_w"/>
                                          </p:val>
                                        </p:tav>
                                        <p:tav tm="100000">
                                          <p:val>
                                            <p:strVal val="ppt_w*0.70"/>
                                          </p:val>
                                        </p:tav>
                                      </p:tavLst>
                                    </p:anim>
                                    <p:anim calcmode="lin" valueType="num">
                                      <p:cBhvr>
                                        <p:cTn id="92" dur="1000"/>
                                        <p:tgtEl>
                                          <p:spTgt spid="101"/>
                                        </p:tgtEl>
                                        <p:attrNameLst>
                                          <p:attrName>ppt_h</p:attrName>
                                        </p:attrNameLst>
                                      </p:cBhvr>
                                      <p:tavLst>
                                        <p:tav tm="0">
                                          <p:val>
                                            <p:strVal val="ppt_h"/>
                                          </p:val>
                                        </p:tav>
                                        <p:tav tm="100000">
                                          <p:val>
                                            <p:strVal val="ppt_h"/>
                                          </p:val>
                                        </p:tav>
                                      </p:tavLst>
                                    </p:anim>
                                    <p:animEffect transition="out" filter="fade">
                                      <p:cBhvr>
                                        <p:cTn id="93" dur="1000"/>
                                        <p:tgtEl>
                                          <p:spTgt spid="101"/>
                                        </p:tgtEl>
                                      </p:cBhvr>
                                    </p:animEffect>
                                    <p:set>
                                      <p:cBhvr>
                                        <p:cTn id="94" dur="1" fill="hold">
                                          <p:stCondLst>
                                            <p:cond delay="999"/>
                                          </p:stCondLst>
                                        </p:cTn>
                                        <p:tgtEl>
                                          <p:spTgt spid="101"/>
                                        </p:tgtEl>
                                        <p:attrNameLst>
                                          <p:attrName>style.visibility</p:attrName>
                                        </p:attrNameLst>
                                      </p:cBhvr>
                                      <p:to>
                                        <p:strVal val="hidden"/>
                                      </p:to>
                                    </p:set>
                                  </p:childTnLst>
                                </p:cTn>
                              </p:par>
                              <p:par>
                                <p:cTn id="95" presetID="55" presetClass="exit" presetSubtype="0" fill="hold" grpId="0" nodeType="withEffect">
                                  <p:stCondLst>
                                    <p:cond delay="2300"/>
                                  </p:stCondLst>
                                  <p:childTnLst>
                                    <p:anim calcmode="lin" valueType="num">
                                      <p:cBhvr>
                                        <p:cTn id="96" dur="1000"/>
                                        <p:tgtEl>
                                          <p:spTgt spid="105"/>
                                        </p:tgtEl>
                                        <p:attrNameLst>
                                          <p:attrName>ppt_w</p:attrName>
                                        </p:attrNameLst>
                                      </p:cBhvr>
                                      <p:tavLst>
                                        <p:tav tm="0">
                                          <p:val>
                                            <p:strVal val="ppt_w"/>
                                          </p:val>
                                        </p:tav>
                                        <p:tav tm="100000">
                                          <p:val>
                                            <p:strVal val="ppt_w*0.70"/>
                                          </p:val>
                                        </p:tav>
                                      </p:tavLst>
                                    </p:anim>
                                    <p:anim calcmode="lin" valueType="num">
                                      <p:cBhvr>
                                        <p:cTn id="97" dur="1000"/>
                                        <p:tgtEl>
                                          <p:spTgt spid="105"/>
                                        </p:tgtEl>
                                        <p:attrNameLst>
                                          <p:attrName>ppt_h</p:attrName>
                                        </p:attrNameLst>
                                      </p:cBhvr>
                                      <p:tavLst>
                                        <p:tav tm="0">
                                          <p:val>
                                            <p:strVal val="ppt_h"/>
                                          </p:val>
                                        </p:tav>
                                        <p:tav tm="100000">
                                          <p:val>
                                            <p:strVal val="ppt_h"/>
                                          </p:val>
                                        </p:tav>
                                      </p:tavLst>
                                    </p:anim>
                                    <p:animEffect transition="out" filter="fade">
                                      <p:cBhvr>
                                        <p:cTn id="98" dur="1000"/>
                                        <p:tgtEl>
                                          <p:spTgt spid="105"/>
                                        </p:tgtEl>
                                      </p:cBhvr>
                                    </p:animEffect>
                                    <p:set>
                                      <p:cBhvr>
                                        <p:cTn id="99" dur="1" fill="hold">
                                          <p:stCondLst>
                                            <p:cond delay="999"/>
                                          </p:stCondLst>
                                        </p:cTn>
                                        <p:tgtEl>
                                          <p:spTgt spid="105"/>
                                        </p:tgtEl>
                                        <p:attrNameLst>
                                          <p:attrName>style.visibility</p:attrName>
                                        </p:attrNameLst>
                                      </p:cBhvr>
                                      <p:to>
                                        <p:strVal val="hidden"/>
                                      </p:to>
                                    </p:set>
                                  </p:childTnLst>
                                </p:cTn>
                              </p:par>
                              <p:par>
                                <p:cTn id="100" presetID="55" presetClass="exit" presetSubtype="0" fill="hold" grpId="0" nodeType="withEffect">
                                  <p:stCondLst>
                                    <p:cond delay="2400"/>
                                  </p:stCondLst>
                                  <p:childTnLst>
                                    <p:anim calcmode="lin" valueType="num">
                                      <p:cBhvr>
                                        <p:cTn id="101" dur="1000"/>
                                        <p:tgtEl>
                                          <p:spTgt spid="109"/>
                                        </p:tgtEl>
                                        <p:attrNameLst>
                                          <p:attrName>ppt_w</p:attrName>
                                        </p:attrNameLst>
                                      </p:cBhvr>
                                      <p:tavLst>
                                        <p:tav tm="0">
                                          <p:val>
                                            <p:strVal val="ppt_w"/>
                                          </p:val>
                                        </p:tav>
                                        <p:tav tm="100000">
                                          <p:val>
                                            <p:strVal val="ppt_w*0.70"/>
                                          </p:val>
                                        </p:tav>
                                      </p:tavLst>
                                    </p:anim>
                                    <p:anim calcmode="lin" valueType="num">
                                      <p:cBhvr>
                                        <p:cTn id="102" dur="1000"/>
                                        <p:tgtEl>
                                          <p:spTgt spid="109"/>
                                        </p:tgtEl>
                                        <p:attrNameLst>
                                          <p:attrName>ppt_h</p:attrName>
                                        </p:attrNameLst>
                                      </p:cBhvr>
                                      <p:tavLst>
                                        <p:tav tm="0">
                                          <p:val>
                                            <p:strVal val="ppt_h"/>
                                          </p:val>
                                        </p:tav>
                                        <p:tav tm="100000">
                                          <p:val>
                                            <p:strVal val="ppt_h"/>
                                          </p:val>
                                        </p:tav>
                                      </p:tavLst>
                                    </p:anim>
                                    <p:animEffect transition="out" filter="fade">
                                      <p:cBhvr>
                                        <p:cTn id="103" dur="1000"/>
                                        <p:tgtEl>
                                          <p:spTgt spid="109"/>
                                        </p:tgtEl>
                                      </p:cBhvr>
                                    </p:animEffect>
                                    <p:set>
                                      <p:cBhvr>
                                        <p:cTn id="104" dur="1" fill="hold">
                                          <p:stCondLst>
                                            <p:cond delay="999"/>
                                          </p:stCondLst>
                                        </p:cTn>
                                        <p:tgtEl>
                                          <p:spTgt spid="10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08" grpId="0" animBg="1"/>
      <p:bldP spid="10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7791" y="580929"/>
            <a:ext cx="7891809" cy="5909310"/>
          </a:xfrm>
          <a:prstGeom prst="rect">
            <a:avLst/>
          </a:prstGeom>
          <a:noFill/>
        </p:spPr>
        <p:txBody>
          <a:bodyPr wrap="square" rtlCol="0">
            <a:spAutoFit/>
          </a:bodyPr>
          <a:lstStyle/>
          <a:p>
            <a:r>
              <a:rPr lang="en-US" b="1" dirty="0"/>
              <a:t>3.	The Development of Cities</a:t>
            </a:r>
          </a:p>
          <a:p>
            <a:r>
              <a:rPr lang="en-US" sz="2000" dirty="0"/>
              <a:t>Cities grew to have a controlling influence over the </a:t>
            </a:r>
            <a:r>
              <a:rPr lang="en-US" sz="2000" dirty="0" err="1"/>
              <a:t>civilised</a:t>
            </a:r>
            <a:r>
              <a:rPr lang="en-US" sz="2000" dirty="0"/>
              <a:t> world.  All great empires were all founded on cities, which were both the dwelling place of the Emperor and the </a:t>
            </a:r>
            <a:r>
              <a:rPr lang="en-US" sz="2000" dirty="0" err="1"/>
              <a:t>centres</a:t>
            </a:r>
            <a:r>
              <a:rPr lang="en-US" sz="2000" dirty="0"/>
              <a:t> of power and trade.  Around 700 BC, the cities of Greece began to grow according to a different and more democratic pattern.  It is worth noting, however, that this democracy and the worth of the citizen was built upon the institution of slavery.  The focus of urban life shifted to the Mediterranean, and reached a kind of apex in Rome where by the time of Paul the population was almost one million.  As trade and shipping became more important, cities based on ports grew in significance.  Urban </a:t>
            </a:r>
            <a:r>
              <a:rPr lang="en-US" sz="2000" dirty="0" err="1"/>
              <a:t>centres</a:t>
            </a:r>
            <a:r>
              <a:rPr lang="en-US" sz="2000" dirty="0"/>
              <a:t> with ports such as London and Amsterdam took the lead as cities of prominence in the fourteenth century.</a:t>
            </a:r>
          </a:p>
          <a:p>
            <a:r>
              <a:rPr lang="en-US" sz="2000" dirty="0"/>
              <a:t> </a:t>
            </a:r>
          </a:p>
          <a:p>
            <a:r>
              <a:rPr lang="en-US" sz="2000" dirty="0"/>
              <a:t>By far the greatest factor to influence the development of cities was the industrial revolution.  This was to change the role and scope of cities within human society, and to begin a process of urbanization which has been relentless.</a:t>
            </a:r>
          </a:p>
          <a:p>
            <a:endParaRPr lang="en-US" sz="2000" dirty="0"/>
          </a:p>
        </p:txBody>
      </p:sp>
    </p:spTree>
    <p:extLst>
      <p:ext uri="{BB962C8B-B14F-4D97-AF65-F5344CB8AC3E}">
        <p14:creationId xmlns:p14="http://schemas.microsoft.com/office/powerpoint/2010/main" val="1158246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2136339"/>
            <a:ext cx="4572000" cy="2585323"/>
          </a:xfrm>
          <a:prstGeom prst="rect">
            <a:avLst/>
          </a:prstGeom>
        </p:spPr>
        <p:txBody>
          <a:bodyPr>
            <a:spAutoFit/>
          </a:bodyPr>
          <a:lstStyle/>
          <a:p>
            <a:r>
              <a:rPr lang="en-US" b="1" dirty="0"/>
              <a:t>	The Accelerating Process</a:t>
            </a:r>
          </a:p>
          <a:p>
            <a:r>
              <a:rPr lang="en-US" dirty="0"/>
              <a:t>It is estimated that as late as 1850, only 2% of the world's population lived in cities of more than 100,000 people.  In 1900, 232 million, or 14% of people lived in cities.  By the year 2007, it is suggested that 51% of the world's population live in urban areas.  The roots of this massive migration lie in the nineteenth century.</a:t>
            </a:r>
          </a:p>
        </p:txBody>
      </p:sp>
    </p:spTree>
    <p:extLst>
      <p:ext uri="{BB962C8B-B14F-4D97-AF65-F5344CB8AC3E}">
        <p14:creationId xmlns:p14="http://schemas.microsoft.com/office/powerpoint/2010/main" val="35437436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45815" y="756558"/>
            <a:ext cx="7207585" cy="4247317"/>
          </a:xfrm>
          <a:prstGeom prst="rect">
            <a:avLst/>
          </a:prstGeom>
          <a:noFill/>
        </p:spPr>
        <p:txBody>
          <a:bodyPr wrap="square" rtlCol="0">
            <a:spAutoFit/>
          </a:bodyPr>
          <a:lstStyle/>
          <a:p>
            <a:r>
              <a:rPr lang="en-US" b="1" dirty="0"/>
              <a:t>The Industrial Revolution</a:t>
            </a:r>
          </a:p>
          <a:p>
            <a:r>
              <a:rPr lang="en-US" dirty="0"/>
              <a:t>Mumford </a:t>
            </a:r>
            <a:r>
              <a:rPr lang="en-US" dirty="0" err="1"/>
              <a:t>summarises</a:t>
            </a:r>
            <a:r>
              <a:rPr lang="en-US" dirty="0"/>
              <a:t> the contributing factors of the industrial revolution which fuelled urbanization</a:t>
            </a:r>
            <a:r>
              <a:rPr lang="en-US" dirty="0" smtClean="0"/>
              <a:t>:</a:t>
            </a:r>
          </a:p>
          <a:p>
            <a:endParaRPr lang="en-US" dirty="0"/>
          </a:p>
          <a:p>
            <a:r>
              <a:rPr lang="en-US" i="1" dirty="0"/>
              <a:t>The political base of this new type of urban aggregation rested on three main pillars... the abolition of the guilds and the creation of a state of permanent insecurity for the working classes, the establishment of the competitive open market for </a:t>
            </a:r>
            <a:r>
              <a:rPr lang="en-US" i="1" dirty="0" err="1"/>
              <a:t>labour</a:t>
            </a:r>
            <a:r>
              <a:rPr lang="en-US" i="1" dirty="0"/>
              <a:t> and for the sale of goods; the maintenance of foreign dependencies as sources of raw materials, necessary to new industries, and as a ready market to absorb the surplus of </a:t>
            </a:r>
            <a:r>
              <a:rPr lang="en-US" i="1" dirty="0" err="1"/>
              <a:t>mechanised</a:t>
            </a:r>
            <a:r>
              <a:rPr lang="en-US" i="1" dirty="0"/>
              <a:t> industry.  Its economic foundations were the exploitation of the coal mine, the vastly increased production of iron, and the use of a steady reliable - if highly inefficient - source of mechanical power; the steam engine (Mumford 1961: 447)</a:t>
            </a:r>
            <a:r>
              <a:rPr lang="en-US" i="1" dirty="0" smtClean="0"/>
              <a:t>.</a:t>
            </a:r>
            <a:endParaRPr lang="en-US" i="1" dirty="0"/>
          </a:p>
          <a:p>
            <a:endParaRPr lang="en-US" dirty="0"/>
          </a:p>
        </p:txBody>
      </p:sp>
    </p:spTree>
    <p:extLst>
      <p:ext uri="{BB962C8B-B14F-4D97-AF65-F5344CB8AC3E}">
        <p14:creationId xmlns:p14="http://schemas.microsoft.com/office/powerpoint/2010/main" val="3634956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540398"/>
            <a:ext cx="8305800" cy="5632312"/>
          </a:xfrm>
          <a:prstGeom prst="rect">
            <a:avLst/>
          </a:prstGeom>
          <a:noFill/>
        </p:spPr>
        <p:txBody>
          <a:bodyPr wrap="square" rtlCol="0">
            <a:spAutoFit/>
          </a:bodyPr>
          <a:lstStyle/>
          <a:p>
            <a:r>
              <a:rPr lang="en-US" dirty="0"/>
              <a:t>With the coincidence of these forces, the great industrial urban </a:t>
            </a:r>
            <a:r>
              <a:rPr lang="en-US" dirty="0" err="1"/>
              <a:t>centres</a:t>
            </a:r>
            <a:r>
              <a:rPr lang="en-US" dirty="0"/>
              <a:t> were born.  The steam engine worked most efficiently in huge concentrated units, with vast workshops built around the steaming heart of the boiler.  The new factories consumed coal and workers with equal voracity.  Clusters of factories serving a common industry grew up and formed the </a:t>
            </a:r>
            <a:r>
              <a:rPr lang="en-US" dirty="0" err="1"/>
              <a:t>centre</a:t>
            </a:r>
            <a:r>
              <a:rPr lang="en-US" dirty="0"/>
              <a:t> of a new industrial town.  These cities grew so rapidly that there was often no provision of basic services until much later.  The factory formed the nucleus of the city and dominated all its affairs.  Cheap </a:t>
            </a:r>
            <a:r>
              <a:rPr lang="en-US" dirty="0" err="1"/>
              <a:t>labour</a:t>
            </a:r>
            <a:r>
              <a:rPr lang="en-US" dirty="0"/>
              <a:t> was readily available in the surrounding rural areas and was drawn magnetically to the booming cities.</a:t>
            </a:r>
          </a:p>
          <a:p>
            <a:r>
              <a:rPr lang="en-US" dirty="0"/>
              <a:t> </a:t>
            </a:r>
          </a:p>
          <a:p>
            <a:r>
              <a:rPr lang="en-US" i="1" dirty="0"/>
              <a:t>It was a town of red brick, or of brick that would have been red if the smoke and ashes had allowed it; but as matters stood it was a town of unnatural red and black like the painted face of a savage.  It was a town of machinery and tall chimneys, out of which interminable serpents of smoke trailed themselves for ever and ever, and never got uncoiled.  It had a black canal in it. and a river that ran purple with ill-smelling dye, and vast piles of buildings full of windows where there was a rattling and a trembling all day long, and where the piston of the steam engine worked monotonously up and down, like the head of an elephant in a state of melancholy madness.</a:t>
            </a:r>
          </a:p>
          <a:p>
            <a:r>
              <a:rPr lang="en-US" i="1" dirty="0"/>
              <a:t>        ...........Charles Dickens describes </a:t>
            </a:r>
            <a:r>
              <a:rPr lang="en-US" i="1" dirty="0" err="1"/>
              <a:t>Coketown</a:t>
            </a:r>
            <a:r>
              <a:rPr lang="en-US" i="1" dirty="0"/>
              <a:t>, in Hard Times, 1854</a:t>
            </a:r>
          </a:p>
          <a:p>
            <a:endParaRPr lang="en-US" dirty="0"/>
          </a:p>
        </p:txBody>
      </p:sp>
    </p:spTree>
    <p:extLst>
      <p:ext uri="{BB962C8B-B14F-4D97-AF65-F5344CB8AC3E}">
        <p14:creationId xmlns:p14="http://schemas.microsoft.com/office/powerpoint/2010/main" val="1509271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1303" y="567419"/>
            <a:ext cx="7954497" cy="4985980"/>
          </a:xfrm>
          <a:prstGeom prst="rect">
            <a:avLst/>
          </a:prstGeom>
          <a:noFill/>
        </p:spPr>
        <p:txBody>
          <a:bodyPr wrap="square" rtlCol="0">
            <a:spAutoFit/>
          </a:bodyPr>
          <a:lstStyle/>
          <a:p>
            <a:r>
              <a:rPr lang="en-US" sz="2000" dirty="0"/>
              <a:t>One direct result of this influx was the creation of slums.  Housing for the new population did not exist.  What were formerly one-family houses now had one family to each room.  The new dwellings built were often 'rent-barracks', producing severe overcrowding and foul living conditions.  A report from Manchester in 1845 notes that in one part of the city 700 residents shared the use of just 33 toilets.</a:t>
            </a:r>
          </a:p>
          <a:p>
            <a:r>
              <a:rPr lang="en-US" sz="2000" dirty="0"/>
              <a:t> </a:t>
            </a:r>
          </a:p>
          <a:p>
            <a:r>
              <a:rPr lang="en-US" sz="2000" i="1" dirty="0"/>
              <a:t>This dirt and congestion, bad in themselves, brought other pests, the rats that carried bubonic plague, the bedbugs that infested the beds and tormented sleep, the lice that spread typhus, the flies that visited impartially the cellar privy and the infant's food.  Moreover the combination of dark rooms and dank walls formed an almost ideal breeding medium for bacteria especially since the overcrowded rooms afforded the maximum possibilities of transmission through breath and touch (Mumford 1961:462).</a:t>
            </a:r>
          </a:p>
          <a:p>
            <a:endParaRPr lang="en-US" dirty="0"/>
          </a:p>
        </p:txBody>
      </p:sp>
    </p:spTree>
    <p:extLst>
      <p:ext uri="{BB962C8B-B14F-4D97-AF65-F5344CB8AC3E}">
        <p14:creationId xmlns:p14="http://schemas.microsoft.com/office/powerpoint/2010/main" val="1436336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981200"/>
            <a:ext cx="8052851" cy="3785652"/>
          </a:xfrm>
          <a:prstGeom prst="rect">
            <a:avLst/>
          </a:prstGeom>
          <a:noFill/>
        </p:spPr>
        <p:txBody>
          <a:bodyPr wrap="square" rtlCol="0">
            <a:spAutoFit/>
          </a:bodyPr>
          <a:lstStyle/>
          <a:p>
            <a:r>
              <a:rPr lang="en-US" sz="2000" dirty="0"/>
              <a:t>The Industrial Revolution triggered the process of urbanization in Britain, Europe, and the United States.  In the new urban </a:t>
            </a:r>
            <a:r>
              <a:rPr lang="en-US" sz="2000" dirty="0" err="1"/>
              <a:t>centres</a:t>
            </a:r>
            <a:r>
              <a:rPr lang="en-US" sz="2000" dirty="0"/>
              <a:t>, the significant factor was not the military and political power of a monarch, but the all-consuming power of the capitalist economy.  The growth of certain major port cities was phenomenal.  London's population expanded from 1.3 million in 1815 to 4 million in 1870.  In such cities, much of the next century was spent dealing with the social and logistical problems they had inherited.  Housing, transport, sanitation, health and policing systems all had to be developed to respond to the massive inward migration.  Many patterns and norms of human life had been changed in a fundamental way by the demands of the new urban environment.</a:t>
            </a:r>
          </a:p>
          <a:p>
            <a:endParaRPr lang="en-US" sz="2000" dirty="0"/>
          </a:p>
        </p:txBody>
      </p:sp>
    </p:spTree>
    <p:extLst>
      <p:ext uri="{BB962C8B-B14F-4D97-AF65-F5344CB8AC3E}">
        <p14:creationId xmlns:p14="http://schemas.microsoft.com/office/powerpoint/2010/main" val="2154253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6117" y="553909"/>
            <a:ext cx="8046883" cy="6740308"/>
          </a:xfrm>
          <a:prstGeom prst="rect">
            <a:avLst/>
          </a:prstGeom>
          <a:noFill/>
        </p:spPr>
        <p:txBody>
          <a:bodyPr wrap="square" rtlCol="0">
            <a:spAutoFit/>
          </a:bodyPr>
          <a:lstStyle/>
          <a:p>
            <a:r>
              <a:rPr lang="en-US" b="1" dirty="0"/>
              <a:t>The New Wave</a:t>
            </a:r>
          </a:p>
          <a:p>
            <a:r>
              <a:rPr lang="en-US" dirty="0"/>
              <a:t>Most cities created by the Industrial Revolution peaked in their growth around the end of the nineteenth century.   This did not mean the end of urbanization, however, but simply a shift in its focus.  The front line of urban expansion is now to be found in Asia and the Third World.  In many cities of Latin America, Africa, Asia and India, growth is explosive.  The population of Mexico City is increasing by a million people each year - 60O,000 by birth and 400,000 by migration.  It contains a quarter of the entire population of the country, and by 1995 is expected to reach a size of 25 million.   Bangkok grows by 750,000 people each year, with the majority of the new residents living in slums.  In Latin America, 64% of the population now lives in cities.</a:t>
            </a:r>
          </a:p>
          <a:p>
            <a:r>
              <a:rPr lang="en-US" dirty="0"/>
              <a:t> </a:t>
            </a:r>
          </a:p>
          <a:p>
            <a:r>
              <a:rPr lang="en-US" dirty="0"/>
              <a:t>There are different characteristics to the phenomenon of urbanization in the Third World.  In the West, the process was driven by </a:t>
            </a:r>
            <a:r>
              <a:rPr lang="en-US" dirty="0" err="1"/>
              <a:t>industrialisation</a:t>
            </a:r>
            <a:r>
              <a:rPr lang="en-US" dirty="0"/>
              <a:t> and the demand for </a:t>
            </a:r>
            <a:r>
              <a:rPr lang="en-US" dirty="0" err="1"/>
              <a:t>labour</a:t>
            </a:r>
            <a:r>
              <a:rPr lang="en-US" dirty="0"/>
              <a:t>, and so new city-dwellers could be sure of a job.  But the driving force for urbanization in the Third World is massive population growth due to high birth rates.  Urban life looks attractive from a perspective of rural poverty, and millions of young people migrate to the cities each year.  Though such cities are exploited by the developed world for cheap </a:t>
            </a:r>
            <a:r>
              <a:rPr lang="en-US" dirty="0" err="1"/>
              <a:t>labour</a:t>
            </a:r>
            <a:r>
              <a:rPr lang="en-US" dirty="0"/>
              <a:t>, there are nowhere near enough jobs available for the population.  In Africa, there is widespread destruction of family life as men move into the cities in search of work, leaving wives and children on tribal land.  But 25% of them find no job.</a:t>
            </a:r>
          </a:p>
          <a:p>
            <a:r>
              <a:rPr lang="en-US" dirty="0"/>
              <a:t> </a:t>
            </a:r>
          </a:p>
          <a:p>
            <a:endParaRPr lang="en-US" dirty="0"/>
          </a:p>
        </p:txBody>
      </p:sp>
    </p:spTree>
    <p:extLst>
      <p:ext uri="{BB962C8B-B14F-4D97-AF65-F5344CB8AC3E}">
        <p14:creationId xmlns:p14="http://schemas.microsoft.com/office/powerpoint/2010/main" val="20693318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1"/>
            <a:ext cx="6477000" cy="2031325"/>
          </a:xfrm>
          <a:prstGeom prst="rect">
            <a:avLst/>
          </a:prstGeom>
        </p:spPr>
        <p:txBody>
          <a:bodyPr wrap="square">
            <a:spAutoFit/>
          </a:bodyPr>
          <a:lstStyle/>
          <a:p>
            <a:r>
              <a:rPr lang="en-US" dirty="0"/>
              <a:t>The result is burgeoning cities </a:t>
            </a:r>
            <a:r>
              <a:rPr lang="en-US" dirty="0" smtClean="0"/>
              <a:t>characterized </a:t>
            </a:r>
            <a:r>
              <a:rPr lang="en-US" dirty="0"/>
              <a:t>by extreme poverty, with new slums being created each year.  These cities are even less able to cope with such rapid growth than were the </a:t>
            </a:r>
            <a:r>
              <a:rPr lang="en-US" dirty="0" smtClean="0"/>
              <a:t>centers </a:t>
            </a:r>
            <a:r>
              <a:rPr lang="en-US" dirty="0"/>
              <a:t>of the Industrial Revolution, and all the consequent problems of sanitation, housing, disease and pollution are recreated.  There is a ready climate for racial and religious violence in such urban furnaces.</a:t>
            </a:r>
            <a:endParaRPr lang="en-US" dirty="0"/>
          </a:p>
        </p:txBody>
      </p:sp>
    </p:spTree>
    <p:extLst>
      <p:ext uri="{BB962C8B-B14F-4D97-AF65-F5344CB8AC3E}">
        <p14:creationId xmlns:p14="http://schemas.microsoft.com/office/powerpoint/2010/main" val="2371777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9396" y="337748"/>
            <a:ext cx="8227404" cy="4524316"/>
          </a:xfrm>
          <a:prstGeom prst="rect">
            <a:avLst/>
          </a:prstGeom>
          <a:noFill/>
        </p:spPr>
        <p:txBody>
          <a:bodyPr wrap="square" rtlCol="0">
            <a:spAutoFit/>
          </a:bodyPr>
          <a:lstStyle/>
          <a:p>
            <a:r>
              <a:rPr lang="en-US" b="1" dirty="0"/>
              <a:t>The Process of Urbanization</a:t>
            </a:r>
          </a:p>
          <a:p>
            <a:r>
              <a:rPr lang="en-US" dirty="0"/>
              <a:t>Urbanization refers not only to the physical growth of cities, and the number of people now residing within them.  It also encompassed the growth in influence of urban </a:t>
            </a:r>
            <a:r>
              <a:rPr lang="en-US" dirty="0" err="1"/>
              <a:t>centres</a:t>
            </a:r>
            <a:r>
              <a:rPr lang="en-US" dirty="0"/>
              <a:t>, and the effect of cities on human existence.</a:t>
            </a:r>
          </a:p>
          <a:p>
            <a:r>
              <a:rPr lang="en-US" dirty="0"/>
              <a:t> </a:t>
            </a:r>
          </a:p>
          <a:p>
            <a:r>
              <a:rPr lang="en-US" b="1" dirty="0" err="1"/>
              <a:t>i</a:t>
            </a:r>
            <a:r>
              <a:rPr lang="en-US" b="1" dirty="0"/>
              <a:t>. 	Urban Regions</a:t>
            </a:r>
          </a:p>
          <a:p>
            <a:r>
              <a:rPr lang="en-US" dirty="0"/>
              <a:t>Growing cities have an impact far beyond their internal life.  They have certain needs which cannot be met from their own resources.  One of the major needs is food.  For the most part, this must be produced outside of the city environs, in the surrounding region.  The market and purchasing power of the city is so great that it will determine what food is grown and what price it will fetch.  This economic power means that the life of the farmer is directly influenced by the nearest urban </a:t>
            </a:r>
            <a:r>
              <a:rPr lang="en-US" dirty="0" err="1"/>
              <a:t>centre</a:t>
            </a:r>
            <a:r>
              <a:rPr lang="en-US" dirty="0"/>
              <a:t>.  Cities need electricity, and so the countryside will be developed in whatever way is necessary to provide this.  Rivers may be dammed to provide a steady water supply for the city.  In these and many other ways cities dominate the lives of those who live in surrounding regions.</a:t>
            </a:r>
            <a:endParaRPr lang="en-US" dirty="0"/>
          </a:p>
        </p:txBody>
      </p:sp>
    </p:spTree>
    <p:extLst>
      <p:ext uri="{BB962C8B-B14F-4D97-AF65-F5344CB8AC3E}">
        <p14:creationId xmlns:p14="http://schemas.microsoft.com/office/powerpoint/2010/main" val="3479262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381000"/>
            <a:ext cx="8534400" cy="5632312"/>
          </a:xfrm>
          <a:prstGeom prst="rect">
            <a:avLst/>
          </a:prstGeom>
        </p:spPr>
        <p:txBody>
          <a:bodyPr wrap="square">
            <a:spAutoFit/>
          </a:bodyPr>
          <a:lstStyle/>
          <a:p>
            <a:r>
              <a:rPr lang="en-US" dirty="0"/>
              <a:t> </a:t>
            </a:r>
          </a:p>
          <a:p>
            <a:r>
              <a:rPr lang="en-US" b="1" dirty="0"/>
              <a:t>ii. 	Cultural Influence</a:t>
            </a:r>
          </a:p>
          <a:p>
            <a:r>
              <a:rPr lang="en-US" dirty="0"/>
              <a:t>With the advent of modern communication, and in particular television, the culture of rural life is invaded by urban values.  Television stations are invariably located in cities, and reflect by and large the mores of the urban dwellers.  Young people in country areas gain aspirations and expectations which can never be met in the rural environment, and so many migrate to the cities as soon as they are able.  Those who remain have their values shaped by the steady stream of information and entertainment being beamed into their homes.  So even those who have never lived in a city become participants in the urban culture.</a:t>
            </a:r>
          </a:p>
          <a:p>
            <a:r>
              <a:rPr lang="en-US" dirty="0"/>
              <a:t> </a:t>
            </a:r>
          </a:p>
          <a:p>
            <a:r>
              <a:rPr lang="en-US" b="1" dirty="0"/>
              <a:t>iii. 	The Shift in Power</a:t>
            </a:r>
          </a:p>
          <a:p>
            <a:r>
              <a:rPr lang="en-US" dirty="0"/>
              <a:t>In </a:t>
            </a:r>
            <a:r>
              <a:rPr lang="en-US" dirty="0" err="1"/>
              <a:t>urbanised</a:t>
            </a:r>
            <a:r>
              <a:rPr lang="en-US" dirty="0"/>
              <a:t> societies, political power shifts inevitably from the farming district to the urban </a:t>
            </a:r>
            <a:r>
              <a:rPr lang="en-US" dirty="0" err="1"/>
              <a:t>centres</a:t>
            </a:r>
            <a:r>
              <a:rPr lang="en-US" dirty="0"/>
              <a:t>.  In our own situation, we can see this process at work.  In earlier times, the rural vote was determinative, and the National Party held office almost as of right.  The economy was geared toward supporting farmers, ‘the backbone of the country’.  Now the regions are left to languish while the major focus is on the cities.  Politicians know that the </a:t>
            </a:r>
            <a:r>
              <a:rPr lang="en-US" dirty="0" err="1"/>
              <a:t>centre</a:t>
            </a:r>
            <a:r>
              <a:rPr lang="en-US" dirty="0"/>
              <a:t> of power has shifted, and from now on the urban vote will carry elections.  Urbanization brings with it the establishment of political power in the cities, and thus an urban shape to national policy.</a:t>
            </a:r>
          </a:p>
        </p:txBody>
      </p:sp>
    </p:spTree>
    <p:extLst>
      <p:ext uri="{BB962C8B-B14F-4D97-AF65-F5344CB8AC3E}">
        <p14:creationId xmlns:p14="http://schemas.microsoft.com/office/powerpoint/2010/main" val="788692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29000" r="-29000"/>
          </a:stretch>
        </a:blipFill>
        <a:effectLst/>
      </p:bgPr>
    </p:bg>
    <p:spTree>
      <p:nvGrpSpPr>
        <p:cNvPr id="1" name=""/>
        <p:cNvGrpSpPr/>
        <p:nvPr/>
      </p:nvGrpSpPr>
      <p:grpSpPr>
        <a:xfrm>
          <a:off x="0" y="0"/>
          <a:ext cx="0" cy="0"/>
          <a:chOff x="0" y="0"/>
          <a:chExt cx="0" cy="0"/>
        </a:xfrm>
      </p:grpSpPr>
      <p:pic>
        <p:nvPicPr>
          <p:cNvPr id="84" name="Picture 83" descr="2691919368_8b61eff579_b.jpg"/>
          <p:cNvPicPr>
            <a:picLocks noChangeAspect="1"/>
          </p:cNvPicPr>
          <p:nvPr/>
        </p:nvPicPr>
        <p:blipFill>
          <a:blip r:embed="rId4" cstate="print"/>
          <a:srcRect/>
          <a:stretch>
            <a:fillRect/>
          </a:stretch>
        </p:blipFill>
        <p:spPr>
          <a:xfrm>
            <a:off x="0" y="0"/>
            <a:ext cx="9144000" cy="6858000"/>
          </a:xfrm>
          <a:prstGeom prst="rect">
            <a:avLst/>
          </a:prstGeom>
          <a:ln w="19050">
            <a:solidFill>
              <a:schemeClr val="bg1"/>
            </a:solidFill>
          </a:ln>
        </p:spPr>
      </p:pic>
      <p:sp useBgFill="1">
        <p:nvSpPr>
          <p:cNvPr id="85" name="Rectangle 84"/>
          <p:cNvSpPr/>
          <p:nvPr/>
        </p:nvSpPr>
        <p:spPr>
          <a:xfrm>
            <a:off x="0" y="0"/>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1" name="Rectangle 90"/>
          <p:cNvSpPr/>
          <p:nvPr/>
        </p:nvSpPr>
        <p:spPr>
          <a:xfrm>
            <a:off x="0" y="1712976"/>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From Village to the First Cities</a:t>
            </a:r>
            <a:endParaRPr lang="en-US" dirty="0">
              <a:solidFill>
                <a:prstClr val="white"/>
              </a:solidFill>
            </a:endParaRPr>
          </a:p>
        </p:txBody>
      </p:sp>
      <p:sp useBgFill="1">
        <p:nvSpPr>
          <p:cNvPr id="92" name="Rectangle 91"/>
          <p:cNvSpPr/>
          <p:nvPr/>
        </p:nvSpPr>
        <p:spPr>
          <a:xfrm>
            <a:off x="0" y="3425952"/>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3" name="Rectangle 92"/>
          <p:cNvSpPr/>
          <p:nvPr/>
        </p:nvSpPr>
        <p:spPr>
          <a:xfrm>
            <a:off x="0" y="5138928"/>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4" name="Rectangle 93"/>
          <p:cNvSpPr/>
          <p:nvPr/>
        </p:nvSpPr>
        <p:spPr>
          <a:xfrm>
            <a:off x="1143000" y="0"/>
            <a:ext cx="25146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prstClr val="white"/>
                </a:solidFill>
              </a:rPr>
              <a:t>Overproduction of food</a:t>
            </a:r>
            <a:endParaRPr lang="en-US" sz="2800" dirty="0">
              <a:solidFill>
                <a:prstClr val="white"/>
              </a:solidFill>
            </a:endParaRPr>
          </a:p>
        </p:txBody>
      </p:sp>
      <p:sp useBgFill="1">
        <p:nvSpPr>
          <p:cNvPr id="95" name="Rectangle 94"/>
          <p:cNvSpPr/>
          <p:nvPr/>
        </p:nvSpPr>
        <p:spPr>
          <a:xfrm>
            <a:off x="1828800" y="1712976"/>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6" name="Rectangle 95"/>
          <p:cNvSpPr/>
          <p:nvPr/>
        </p:nvSpPr>
        <p:spPr>
          <a:xfrm>
            <a:off x="1828800" y="3425952"/>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prstClr val="white"/>
                </a:solidFill>
              </a:rPr>
              <a:t>Technological advances</a:t>
            </a:r>
            <a:endParaRPr lang="en-US" sz="2000" dirty="0">
              <a:solidFill>
                <a:prstClr val="white"/>
              </a:solidFill>
            </a:endParaRPr>
          </a:p>
        </p:txBody>
      </p:sp>
      <p:sp useBgFill="1">
        <p:nvSpPr>
          <p:cNvPr id="97" name="Rectangle 96"/>
          <p:cNvSpPr/>
          <p:nvPr/>
        </p:nvSpPr>
        <p:spPr>
          <a:xfrm>
            <a:off x="1828800" y="5138928"/>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8" name="Rectangle 97"/>
          <p:cNvSpPr/>
          <p:nvPr/>
        </p:nvSpPr>
        <p:spPr>
          <a:xfrm>
            <a:off x="3657600" y="0"/>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9" name="Rectangle 98"/>
          <p:cNvSpPr/>
          <p:nvPr/>
        </p:nvSpPr>
        <p:spPr>
          <a:xfrm>
            <a:off x="3657600" y="1712976"/>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prstClr val="white"/>
                </a:solidFill>
              </a:rPr>
              <a:t>History of Cities</a:t>
            </a:r>
            <a:endParaRPr lang="en-US" sz="2800" dirty="0">
              <a:solidFill>
                <a:prstClr val="white"/>
              </a:solidFill>
            </a:endParaRPr>
          </a:p>
        </p:txBody>
      </p:sp>
      <p:sp useBgFill="1">
        <p:nvSpPr>
          <p:cNvPr id="100" name="Rectangle 99"/>
          <p:cNvSpPr/>
          <p:nvPr/>
        </p:nvSpPr>
        <p:spPr>
          <a:xfrm>
            <a:off x="3657600" y="3425952"/>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01" name="Rectangle 100"/>
          <p:cNvSpPr/>
          <p:nvPr/>
        </p:nvSpPr>
        <p:spPr>
          <a:xfrm>
            <a:off x="3657600" y="5138928"/>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02" name="Rectangle 101"/>
          <p:cNvSpPr/>
          <p:nvPr/>
        </p:nvSpPr>
        <p:spPr>
          <a:xfrm>
            <a:off x="5486400" y="0"/>
            <a:ext cx="20574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prstClr val="white"/>
                </a:solidFill>
              </a:rPr>
              <a:t>Differentiation </a:t>
            </a:r>
          </a:p>
          <a:p>
            <a:pPr algn="ctr"/>
            <a:r>
              <a:rPr lang="en-US" sz="2000" dirty="0" smtClean="0">
                <a:solidFill>
                  <a:prstClr val="white"/>
                </a:solidFill>
              </a:rPr>
              <a:t>of roles</a:t>
            </a:r>
            <a:endParaRPr lang="en-US" sz="2000" dirty="0">
              <a:solidFill>
                <a:prstClr val="white"/>
              </a:solidFill>
            </a:endParaRPr>
          </a:p>
        </p:txBody>
      </p:sp>
      <p:sp useBgFill="1">
        <p:nvSpPr>
          <p:cNvPr id="103" name="Rectangle 102"/>
          <p:cNvSpPr/>
          <p:nvPr/>
        </p:nvSpPr>
        <p:spPr>
          <a:xfrm>
            <a:off x="5486400" y="1712976"/>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04" name="Rectangle 103"/>
          <p:cNvSpPr/>
          <p:nvPr/>
        </p:nvSpPr>
        <p:spPr>
          <a:xfrm>
            <a:off x="5410200" y="5138928"/>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prstClr val="white"/>
                </a:solidFill>
              </a:rPr>
              <a:t>Integration of Diverse Tribes/ Peoples/Languages</a:t>
            </a:r>
            <a:endParaRPr lang="en-US" sz="2000" dirty="0">
              <a:solidFill>
                <a:prstClr val="white"/>
              </a:solidFill>
            </a:endParaRPr>
          </a:p>
        </p:txBody>
      </p:sp>
      <p:sp useBgFill="1">
        <p:nvSpPr>
          <p:cNvPr id="105" name="Rectangle 104"/>
          <p:cNvSpPr/>
          <p:nvPr/>
        </p:nvSpPr>
        <p:spPr>
          <a:xfrm>
            <a:off x="5410200" y="3429000"/>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06" name="Rectangle 105"/>
          <p:cNvSpPr/>
          <p:nvPr/>
        </p:nvSpPr>
        <p:spPr>
          <a:xfrm>
            <a:off x="7315200" y="0"/>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07" name="Rectangle 106"/>
          <p:cNvSpPr/>
          <p:nvPr/>
        </p:nvSpPr>
        <p:spPr>
          <a:xfrm>
            <a:off x="7315200" y="1712976"/>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08" name="Rectangle 107"/>
          <p:cNvSpPr/>
          <p:nvPr/>
        </p:nvSpPr>
        <p:spPr>
          <a:xfrm>
            <a:off x="7315200" y="3425952"/>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09" name="Rectangle 108"/>
          <p:cNvSpPr/>
          <p:nvPr/>
        </p:nvSpPr>
        <p:spPr>
          <a:xfrm>
            <a:off x="7315200" y="5138928"/>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750201761"/>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xit" presetSubtype="0" fill="hold" grpId="0" nodeType="withEffect">
                                  <p:stCondLst>
                                    <p:cond delay="500"/>
                                  </p:stCondLst>
                                  <p:childTnLst>
                                    <p:anim calcmode="lin" valueType="num">
                                      <p:cBhvr>
                                        <p:cTn id="6" dur="1000"/>
                                        <p:tgtEl>
                                          <p:spTgt spid="85"/>
                                        </p:tgtEl>
                                        <p:attrNameLst>
                                          <p:attrName>ppt_w</p:attrName>
                                        </p:attrNameLst>
                                      </p:cBhvr>
                                      <p:tavLst>
                                        <p:tav tm="0">
                                          <p:val>
                                            <p:strVal val="ppt_w"/>
                                          </p:val>
                                        </p:tav>
                                        <p:tav tm="100000">
                                          <p:val>
                                            <p:strVal val="ppt_w*0.70"/>
                                          </p:val>
                                        </p:tav>
                                      </p:tavLst>
                                    </p:anim>
                                    <p:anim calcmode="lin" valueType="num">
                                      <p:cBhvr>
                                        <p:cTn id="7" dur="1000"/>
                                        <p:tgtEl>
                                          <p:spTgt spid="85"/>
                                        </p:tgtEl>
                                        <p:attrNameLst>
                                          <p:attrName>ppt_h</p:attrName>
                                        </p:attrNameLst>
                                      </p:cBhvr>
                                      <p:tavLst>
                                        <p:tav tm="0">
                                          <p:val>
                                            <p:strVal val="ppt_h"/>
                                          </p:val>
                                        </p:tav>
                                        <p:tav tm="100000">
                                          <p:val>
                                            <p:strVal val="ppt_h"/>
                                          </p:val>
                                        </p:tav>
                                      </p:tavLst>
                                    </p:anim>
                                    <p:animEffect transition="out" filter="fade">
                                      <p:cBhvr>
                                        <p:cTn id="8" dur="1000"/>
                                        <p:tgtEl>
                                          <p:spTgt spid="85"/>
                                        </p:tgtEl>
                                      </p:cBhvr>
                                    </p:animEffect>
                                    <p:set>
                                      <p:cBhvr>
                                        <p:cTn id="9" dur="1" fill="hold">
                                          <p:stCondLst>
                                            <p:cond delay="999"/>
                                          </p:stCondLst>
                                        </p:cTn>
                                        <p:tgtEl>
                                          <p:spTgt spid="85"/>
                                        </p:tgtEl>
                                        <p:attrNameLst>
                                          <p:attrName>style.visibility</p:attrName>
                                        </p:attrNameLst>
                                      </p:cBhvr>
                                      <p:to>
                                        <p:strVal val="hidden"/>
                                      </p:to>
                                    </p:set>
                                  </p:childTnLst>
                                </p:cTn>
                              </p:par>
                              <p:par>
                                <p:cTn id="10" presetID="55" presetClass="exit" presetSubtype="0" fill="hold" grpId="0" nodeType="withEffect">
                                  <p:stCondLst>
                                    <p:cond delay="600"/>
                                  </p:stCondLst>
                                  <p:childTnLst>
                                    <p:anim calcmode="lin" valueType="num">
                                      <p:cBhvr>
                                        <p:cTn id="11" dur="1000"/>
                                        <p:tgtEl>
                                          <p:spTgt spid="94"/>
                                        </p:tgtEl>
                                        <p:attrNameLst>
                                          <p:attrName>ppt_w</p:attrName>
                                        </p:attrNameLst>
                                      </p:cBhvr>
                                      <p:tavLst>
                                        <p:tav tm="0">
                                          <p:val>
                                            <p:strVal val="ppt_w"/>
                                          </p:val>
                                        </p:tav>
                                        <p:tav tm="100000">
                                          <p:val>
                                            <p:strVal val="ppt_w*0.70"/>
                                          </p:val>
                                        </p:tav>
                                      </p:tavLst>
                                    </p:anim>
                                    <p:anim calcmode="lin" valueType="num">
                                      <p:cBhvr>
                                        <p:cTn id="12" dur="1000"/>
                                        <p:tgtEl>
                                          <p:spTgt spid="94"/>
                                        </p:tgtEl>
                                        <p:attrNameLst>
                                          <p:attrName>ppt_h</p:attrName>
                                        </p:attrNameLst>
                                      </p:cBhvr>
                                      <p:tavLst>
                                        <p:tav tm="0">
                                          <p:val>
                                            <p:strVal val="ppt_h"/>
                                          </p:val>
                                        </p:tav>
                                        <p:tav tm="100000">
                                          <p:val>
                                            <p:strVal val="ppt_h"/>
                                          </p:val>
                                        </p:tav>
                                      </p:tavLst>
                                    </p:anim>
                                    <p:animEffect transition="out" filter="fade">
                                      <p:cBhvr>
                                        <p:cTn id="13" dur="1000"/>
                                        <p:tgtEl>
                                          <p:spTgt spid="94"/>
                                        </p:tgtEl>
                                      </p:cBhvr>
                                    </p:animEffect>
                                    <p:set>
                                      <p:cBhvr>
                                        <p:cTn id="14" dur="1" fill="hold">
                                          <p:stCondLst>
                                            <p:cond delay="999"/>
                                          </p:stCondLst>
                                        </p:cTn>
                                        <p:tgtEl>
                                          <p:spTgt spid="94"/>
                                        </p:tgtEl>
                                        <p:attrNameLst>
                                          <p:attrName>style.visibility</p:attrName>
                                        </p:attrNameLst>
                                      </p:cBhvr>
                                      <p:to>
                                        <p:strVal val="hidden"/>
                                      </p:to>
                                    </p:set>
                                  </p:childTnLst>
                                </p:cTn>
                              </p:par>
                              <p:par>
                                <p:cTn id="15" presetID="55" presetClass="exit" presetSubtype="0" fill="hold" grpId="0" nodeType="withEffect">
                                  <p:stCondLst>
                                    <p:cond delay="700"/>
                                  </p:stCondLst>
                                  <p:childTnLst>
                                    <p:anim calcmode="lin" valueType="num">
                                      <p:cBhvr>
                                        <p:cTn id="16" dur="1000"/>
                                        <p:tgtEl>
                                          <p:spTgt spid="98"/>
                                        </p:tgtEl>
                                        <p:attrNameLst>
                                          <p:attrName>ppt_w</p:attrName>
                                        </p:attrNameLst>
                                      </p:cBhvr>
                                      <p:tavLst>
                                        <p:tav tm="0">
                                          <p:val>
                                            <p:strVal val="ppt_w"/>
                                          </p:val>
                                        </p:tav>
                                        <p:tav tm="100000">
                                          <p:val>
                                            <p:strVal val="ppt_w*0.70"/>
                                          </p:val>
                                        </p:tav>
                                      </p:tavLst>
                                    </p:anim>
                                    <p:anim calcmode="lin" valueType="num">
                                      <p:cBhvr>
                                        <p:cTn id="17" dur="1000"/>
                                        <p:tgtEl>
                                          <p:spTgt spid="98"/>
                                        </p:tgtEl>
                                        <p:attrNameLst>
                                          <p:attrName>ppt_h</p:attrName>
                                        </p:attrNameLst>
                                      </p:cBhvr>
                                      <p:tavLst>
                                        <p:tav tm="0">
                                          <p:val>
                                            <p:strVal val="ppt_h"/>
                                          </p:val>
                                        </p:tav>
                                        <p:tav tm="100000">
                                          <p:val>
                                            <p:strVal val="ppt_h"/>
                                          </p:val>
                                        </p:tav>
                                      </p:tavLst>
                                    </p:anim>
                                    <p:animEffect transition="out" filter="fade">
                                      <p:cBhvr>
                                        <p:cTn id="18" dur="1000"/>
                                        <p:tgtEl>
                                          <p:spTgt spid="98"/>
                                        </p:tgtEl>
                                      </p:cBhvr>
                                    </p:animEffect>
                                    <p:set>
                                      <p:cBhvr>
                                        <p:cTn id="19" dur="1" fill="hold">
                                          <p:stCondLst>
                                            <p:cond delay="999"/>
                                          </p:stCondLst>
                                        </p:cTn>
                                        <p:tgtEl>
                                          <p:spTgt spid="98"/>
                                        </p:tgtEl>
                                        <p:attrNameLst>
                                          <p:attrName>style.visibility</p:attrName>
                                        </p:attrNameLst>
                                      </p:cBhvr>
                                      <p:to>
                                        <p:strVal val="hidden"/>
                                      </p:to>
                                    </p:set>
                                  </p:childTnLst>
                                </p:cTn>
                              </p:par>
                              <p:par>
                                <p:cTn id="20" presetID="55" presetClass="exit" presetSubtype="0" fill="hold" grpId="0" nodeType="withEffect">
                                  <p:stCondLst>
                                    <p:cond delay="800"/>
                                  </p:stCondLst>
                                  <p:childTnLst>
                                    <p:anim calcmode="lin" valueType="num">
                                      <p:cBhvr>
                                        <p:cTn id="21" dur="1000"/>
                                        <p:tgtEl>
                                          <p:spTgt spid="102"/>
                                        </p:tgtEl>
                                        <p:attrNameLst>
                                          <p:attrName>ppt_w</p:attrName>
                                        </p:attrNameLst>
                                      </p:cBhvr>
                                      <p:tavLst>
                                        <p:tav tm="0">
                                          <p:val>
                                            <p:strVal val="ppt_w"/>
                                          </p:val>
                                        </p:tav>
                                        <p:tav tm="100000">
                                          <p:val>
                                            <p:strVal val="ppt_w*0.70"/>
                                          </p:val>
                                        </p:tav>
                                      </p:tavLst>
                                    </p:anim>
                                    <p:anim calcmode="lin" valueType="num">
                                      <p:cBhvr>
                                        <p:cTn id="22" dur="1000"/>
                                        <p:tgtEl>
                                          <p:spTgt spid="102"/>
                                        </p:tgtEl>
                                        <p:attrNameLst>
                                          <p:attrName>ppt_h</p:attrName>
                                        </p:attrNameLst>
                                      </p:cBhvr>
                                      <p:tavLst>
                                        <p:tav tm="0">
                                          <p:val>
                                            <p:strVal val="ppt_h"/>
                                          </p:val>
                                        </p:tav>
                                        <p:tav tm="100000">
                                          <p:val>
                                            <p:strVal val="ppt_h"/>
                                          </p:val>
                                        </p:tav>
                                      </p:tavLst>
                                    </p:anim>
                                    <p:animEffect transition="out" filter="fade">
                                      <p:cBhvr>
                                        <p:cTn id="23" dur="1000"/>
                                        <p:tgtEl>
                                          <p:spTgt spid="102"/>
                                        </p:tgtEl>
                                      </p:cBhvr>
                                    </p:animEffect>
                                    <p:set>
                                      <p:cBhvr>
                                        <p:cTn id="24" dur="1" fill="hold">
                                          <p:stCondLst>
                                            <p:cond delay="999"/>
                                          </p:stCondLst>
                                        </p:cTn>
                                        <p:tgtEl>
                                          <p:spTgt spid="102"/>
                                        </p:tgtEl>
                                        <p:attrNameLst>
                                          <p:attrName>style.visibility</p:attrName>
                                        </p:attrNameLst>
                                      </p:cBhvr>
                                      <p:to>
                                        <p:strVal val="hidden"/>
                                      </p:to>
                                    </p:set>
                                  </p:childTnLst>
                                </p:cTn>
                              </p:par>
                              <p:par>
                                <p:cTn id="25" presetID="55" presetClass="exit" presetSubtype="0" fill="hold" grpId="0" nodeType="withEffect">
                                  <p:stCondLst>
                                    <p:cond delay="900"/>
                                  </p:stCondLst>
                                  <p:childTnLst>
                                    <p:anim calcmode="lin" valueType="num">
                                      <p:cBhvr>
                                        <p:cTn id="26" dur="1000"/>
                                        <p:tgtEl>
                                          <p:spTgt spid="106"/>
                                        </p:tgtEl>
                                        <p:attrNameLst>
                                          <p:attrName>ppt_w</p:attrName>
                                        </p:attrNameLst>
                                      </p:cBhvr>
                                      <p:tavLst>
                                        <p:tav tm="0">
                                          <p:val>
                                            <p:strVal val="ppt_w"/>
                                          </p:val>
                                        </p:tav>
                                        <p:tav tm="100000">
                                          <p:val>
                                            <p:strVal val="ppt_w*0.70"/>
                                          </p:val>
                                        </p:tav>
                                      </p:tavLst>
                                    </p:anim>
                                    <p:anim calcmode="lin" valueType="num">
                                      <p:cBhvr>
                                        <p:cTn id="27" dur="1000"/>
                                        <p:tgtEl>
                                          <p:spTgt spid="106"/>
                                        </p:tgtEl>
                                        <p:attrNameLst>
                                          <p:attrName>ppt_h</p:attrName>
                                        </p:attrNameLst>
                                      </p:cBhvr>
                                      <p:tavLst>
                                        <p:tav tm="0">
                                          <p:val>
                                            <p:strVal val="ppt_h"/>
                                          </p:val>
                                        </p:tav>
                                        <p:tav tm="100000">
                                          <p:val>
                                            <p:strVal val="ppt_h"/>
                                          </p:val>
                                        </p:tav>
                                      </p:tavLst>
                                    </p:anim>
                                    <p:animEffect transition="out" filter="fade">
                                      <p:cBhvr>
                                        <p:cTn id="28" dur="1000"/>
                                        <p:tgtEl>
                                          <p:spTgt spid="106"/>
                                        </p:tgtEl>
                                      </p:cBhvr>
                                    </p:animEffect>
                                    <p:set>
                                      <p:cBhvr>
                                        <p:cTn id="29" dur="1" fill="hold">
                                          <p:stCondLst>
                                            <p:cond delay="999"/>
                                          </p:stCondLst>
                                        </p:cTn>
                                        <p:tgtEl>
                                          <p:spTgt spid="106"/>
                                        </p:tgtEl>
                                        <p:attrNameLst>
                                          <p:attrName>style.visibility</p:attrName>
                                        </p:attrNameLst>
                                      </p:cBhvr>
                                      <p:to>
                                        <p:strVal val="hidden"/>
                                      </p:to>
                                    </p:set>
                                  </p:childTnLst>
                                </p:cTn>
                              </p:par>
                              <p:par>
                                <p:cTn id="30" presetID="55" presetClass="exit" presetSubtype="0" fill="hold" grpId="0" nodeType="withEffect">
                                  <p:stCondLst>
                                    <p:cond delay="1000"/>
                                  </p:stCondLst>
                                  <p:childTnLst>
                                    <p:anim calcmode="lin" valueType="num">
                                      <p:cBhvr>
                                        <p:cTn id="31" dur="1000"/>
                                        <p:tgtEl>
                                          <p:spTgt spid="91"/>
                                        </p:tgtEl>
                                        <p:attrNameLst>
                                          <p:attrName>ppt_w</p:attrName>
                                        </p:attrNameLst>
                                      </p:cBhvr>
                                      <p:tavLst>
                                        <p:tav tm="0">
                                          <p:val>
                                            <p:strVal val="ppt_w"/>
                                          </p:val>
                                        </p:tav>
                                        <p:tav tm="100000">
                                          <p:val>
                                            <p:strVal val="ppt_w*0.70"/>
                                          </p:val>
                                        </p:tav>
                                      </p:tavLst>
                                    </p:anim>
                                    <p:anim calcmode="lin" valueType="num">
                                      <p:cBhvr>
                                        <p:cTn id="32" dur="1000"/>
                                        <p:tgtEl>
                                          <p:spTgt spid="91"/>
                                        </p:tgtEl>
                                        <p:attrNameLst>
                                          <p:attrName>ppt_h</p:attrName>
                                        </p:attrNameLst>
                                      </p:cBhvr>
                                      <p:tavLst>
                                        <p:tav tm="0">
                                          <p:val>
                                            <p:strVal val="ppt_h"/>
                                          </p:val>
                                        </p:tav>
                                        <p:tav tm="100000">
                                          <p:val>
                                            <p:strVal val="ppt_h"/>
                                          </p:val>
                                        </p:tav>
                                      </p:tavLst>
                                    </p:anim>
                                    <p:animEffect transition="out" filter="fade">
                                      <p:cBhvr>
                                        <p:cTn id="33" dur="1000"/>
                                        <p:tgtEl>
                                          <p:spTgt spid="91"/>
                                        </p:tgtEl>
                                      </p:cBhvr>
                                    </p:animEffect>
                                    <p:set>
                                      <p:cBhvr>
                                        <p:cTn id="34" dur="1" fill="hold">
                                          <p:stCondLst>
                                            <p:cond delay="999"/>
                                          </p:stCondLst>
                                        </p:cTn>
                                        <p:tgtEl>
                                          <p:spTgt spid="91"/>
                                        </p:tgtEl>
                                        <p:attrNameLst>
                                          <p:attrName>style.visibility</p:attrName>
                                        </p:attrNameLst>
                                      </p:cBhvr>
                                      <p:to>
                                        <p:strVal val="hidden"/>
                                      </p:to>
                                    </p:set>
                                  </p:childTnLst>
                                </p:cTn>
                              </p:par>
                              <p:par>
                                <p:cTn id="35" presetID="55" presetClass="exit" presetSubtype="0" fill="hold" grpId="0" nodeType="withEffect">
                                  <p:stCondLst>
                                    <p:cond delay="1100"/>
                                  </p:stCondLst>
                                  <p:childTnLst>
                                    <p:anim calcmode="lin" valueType="num">
                                      <p:cBhvr>
                                        <p:cTn id="36" dur="1000"/>
                                        <p:tgtEl>
                                          <p:spTgt spid="95"/>
                                        </p:tgtEl>
                                        <p:attrNameLst>
                                          <p:attrName>ppt_w</p:attrName>
                                        </p:attrNameLst>
                                      </p:cBhvr>
                                      <p:tavLst>
                                        <p:tav tm="0">
                                          <p:val>
                                            <p:strVal val="ppt_w"/>
                                          </p:val>
                                        </p:tav>
                                        <p:tav tm="100000">
                                          <p:val>
                                            <p:strVal val="ppt_w*0.70"/>
                                          </p:val>
                                        </p:tav>
                                      </p:tavLst>
                                    </p:anim>
                                    <p:anim calcmode="lin" valueType="num">
                                      <p:cBhvr>
                                        <p:cTn id="37" dur="1000"/>
                                        <p:tgtEl>
                                          <p:spTgt spid="95"/>
                                        </p:tgtEl>
                                        <p:attrNameLst>
                                          <p:attrName>ppt_h</p:attrName>
                                        </p:attrNameLst>
                                      </p:cBhvr>
                                      <p:tavLst>
                                        <p:tav tm="0">
                                          <p:val>
                                            <p:strVal val="ppt_h"/>
                                          </p:val>
                                        </p:tav>
                                        <p:tav tm="100000">
                                          <p:val>
                                            <p:strVal val="ppt_h"/>
                                          </p:val>
                                        </p:tav>
                                      </p:tavLst>
                                    </p:anim>
                                    <p:animEffect transition="out" filter="fade">
                                      <p:cBhvr>
                                        <p:cTn id="38" dur="1000"/>
                                        <p:tgtEl>
                                          <p:spTgt spid="95"/>
                                        </p:tgtEl>
                                      </p:cBhvr>
                                    </p:animEffect>
                                    <p:set>
                                      <p:cBhvr>
                                        <p:cTn id="39" dur="1" fill="hold">
                                          <p:stCondLst>
                                            <p:cond delay="999"/>
                                          </p:stCondLst>
                                        </p:cTn>
                                        <p:tgtEl>
                                          <p:spTgt spid="95"/>
                                        </p:tgtEl>
                                        <p:attrNameLst>
                                          <p:attrName>style.visibility</p:attrName>
                                        </p:attrNameLst>
                                      </p:cBhvr>
                                      <p:to>
                                        <p:strVal val="hidden"/>
                                      </p:to>
                                    </p:set>
                                  </p:childTnLst>
                                </p:cTn>
                              </p:par>
                              <p:par>
                                <p:cTn id="40" presetID="55" presetClass="exit" presetSubtype="0" fill="hold" grpId="0" nodeType="withEffect">
                                  <p:stCondLst>
                                    <p:cond delay="1200"/>
                                  </p:stCondLst>
                                  <p:childTnLst>
                                    <p:anim calcmode="lin" valueType="num">
                                      <p:cBhvr>
                                        <p:cTn id="41" dur="1000"/>
                                        <p:tgtEl>
                                          <p:spTgt spid="99"/>
                                        </p:tgtEl>
                                        <p:attrNameLst>
                                          <p:attrName>ppt_w</p:attrName>
                                        </p:attrNameLst>
                                      </p:cBhvr>
                                      <p:tavLst>
                                        <p:tav tm="0">
                                          <p:val>
                                            <p:strVal val="ppt_w"/>
                                          </p:val>
                                        </p:tav>
                                        <p:tav tm="100000">
                                          <p:val>
                                            <p:strVal val="ppt_w*0.70"/>
                                          </p:val>
                                        </p:tav>
                                      </p:tavLst>
                                    </p:anim>
                                    <p:anim calcmode="lin" valueType="num">
                                      <p:cBhvr>
                                        <p:cTn id="42" dur="1000"/>
                                        <p:tgtEl>
                                          <p:spTgt spid="99"/>
                                        </p:tgtEl>
                                        <p:attrNameLst>
                                          <p:attrName>ppt_h</p:attrName>
                                        </p:attrNameLst>
                                      </p:cBhvr>
                                      <p:tavLst>
                                        <p:tav tm="0">
                                          <p:val>
                                            <p:strVal val="ppt_h"/>
                                          </p:val>
                                        </p:tav>
                                        <p:tav tm="100000">
                                          <p:val>
                                            <p:strVal val="ppt_h"/>
                                          </p:val>
                                        </p:tav>
                                      </p:tavLst>
                                    </p:anim>
                                    <p:animEffect transition="out" filter="fade">
                                      <p:cBhvr>
                                        <p:cTn id="43" dur="1000"/>
                                        <p:tgtEl>
                                          <p:spTgt spid="99"/>
                                        </p:tgtEl>
                                      </p:cBhvr>
                                    </p:animEffect>
                                    <p:set>
                                      <p:cBhvr>
                                        <p:cTn id="44" dur="1" fill="hold">
                                          <p:stCondLst>
                                            <p:cond delay="999"/>
                                          </p:stCondLst>
                                        </p:cTn>
                                        <p:tgtEl>
                                          <p:spTgt spid="99"/>
                                        </p:tgtEl>
                                        <p:attrNameLst>
                                          <p:attrName>style.visibility</p:attrName>
                                        </p:attrNameLst>
                                      </p:cBhvr>
                                      <p:to>
                                        <p:strVal val="hidden"/>
                                      </p:to>
                                    </p:set>
                                  </p:childTnLst>
                                </p:cTn>
                              </p:par>
                              <p:par>
                                <p:cTn id="45" presetID="55" presetClass="exit" presetSubtype="0" fill="hold" grpId="0" nodeType="withEffect">
                                  <p:stCondLst>
                                    <p:cond delay="1300"/>
                                  </p:stCondLst>
                                  <p:childTnLst>
                                    <p:anim calcmode="lin" valueType="num">
                                      <p:cBhvr>
                                        <p:cTn id="46" dur="1000"/>
                                        <p:tgtEl>
                                          <p:spTgt spid="103"/>
                                        </p:tgtEl>
                                        <p:attrNameLst>
                                          <p:attrName>ppt_w</p:attrName>
                                        </p:attrNameLst>
                                      </p:cBhvr>
                                      <p:tavLst>
                                        <p:tav tm="0">
                                          <p:val>
                                            <p:strVal val="ppt_w"/>
                                          </p:val>
                                        </p:tav>
                                        <p:tav tm="100000">
                                          <p:val>
                                            <p:strVal val="ppt_w*0.70"/>
                                          </p:val>
                                        </p:tav>
                                      </p:tavLst>
                                    </p:anim>
                                    <p:anim calcmode="lin" valueType="num">
                                      <p:cBhvr>
                                        <p:cTn id="47" dur="1000"/>
                                        <p:tgtEl>
                                          <p:spTgt spid="103"/>
                                        </p:tgtEl>
                                        <p:attrNameLst>
                                          <p:attrName>ppt_h</p:attrName>
                                        </p:attrNameLst>
                                      </p:cBhvr>
                                      <p:tavLst>
                                        <p:tav tm="0">
                                          <p:val>
                                            <p:strVal val="ppt_h"/>
                                          </p:val>
                                        </p:tav>
                                        <p:tav tm="100000">
                                          <p:val>
                                            <p:strVal val="ppt_h"/>
                                          </p:val>
                                        </p:tav>
                                      </p:tavLst>
                                    </p:anim>
                                    <p:animEffect transition="out" filter="fade">
                                      <p:cBhvr>
                                        <p:cTn id="48" dur="1000"/>
                                        <p:tgtEl>
                                          <p:spTgt spid="103"/>
                                        </p:tgtEl>
                                      </p:cBhvr>
                                    </p:animEffect>
                                    <p:set>
                                      <p:cBhvr>
                                        <p:cTn id="49" dur="1" fill="hold">
                                          <p:stCondLst>
                                            <p:cond delay="999"/>
                                          </p:stCondLst>
                                        </p:cTn>
                                        <p:tgtEl>
                                          <p:spTgt spid="103"/>
                                        </p:tgtEl>
                                        <p:attrNameLst>
                                          <p:attrName>style.visibility</p:attrName>
                                        </p:attrNameLst>
                                      </p:cBhvr>
                                      <p:to>
                                        <p:strVal val="hidden"/>
                                      </p:to>
                                    </p:set>
                                  </p:childTnLst>
                                </p:cTn>
                              </p:par>
                              <p:par>
                                <p:cTn id="50" presetID="55" presetClass="exit" presetSubtype="0" fill="hold" grpId="0" nodeType="withEffect">
                                  <p:stCondLst>
                                    <p:cond delay="1400"/>
                                  </p:stCondLst>
                                  <p:childTnLst>
                                    <p:anim calcmode="lin" valueType="num">
                                      <p:cBhvr>
                                        <p:cTn id="51" dur="1000"/>
                                        <p:tgtEl>
                                          <p:spTgt spid="107"/>
                                        </p:tgtEl>
                                        <p:attrNameLst>
                                          <p:attrName>ppt_w</p:attrName>
                                        </p:attrNameLst>
                                      </p:cBhvr>
                                      <p:tavLst>
                                        <p:tav tm="0">
                                          <p:val>
                                            <p:strVal val="ppt_w"/>
                                          </p:val>
                                        </p:tav>
                                        <p:tav tm="100000">
                                          <p:val>
                                            <p:strVal val="ppt_w*0.70"/>
                                          </p:val>
                                        </p:tav>
                                      </p:tavLst>
                                    </p:anim>
                                    <p:anim calcmode="lin" valueType="num">
                                      <p:cBhvr>
                                        <p:cTn id="52" dur="1000"/>
                                        <p:tgtEl>
                                          <p:spTgt spid="107"/>
                                        </p:tgtEl>
                                        <p:attrNameLst>
                                          <p:attrName>ppt_h</p:attrName>
                                        </p:attrNameLst>
                                      </p:cBhvr>
                                      <p:tavLst>
                                        <p:tav tm="0">
                                          <p:val>
                                            <p:strVal val="ppt_h"/>
                                          </p:val>
                                        </p:tav>
                                        <p:tav tm="100000">
                                          <p:val>
                                            <p:strVal val="ppt_h"/>
                                          </p:val>
                                        </p:tav>
                                      </p:tavLst>
                                    </p:anim>
                                    <p:animEffect transition="out" filter="fade">
                                      <p:cBhvr>
                                        <p:cTn id="53" dur="1000"/>
                                        <p:tgtEl>
                                          <p:spTgt spid="107"/>
                                        </p:tgtEl>
                                      </p:cBhvr>
                                    </p:animEffect>
                                    <p:set>
                                      <p:cBhvr>
                                        <p:cTn id="54" dur="1" fill="hold">
                                          <p:stCondLst>
                                            <p:cond delay="999"/>
                                          </p:stCondLst>
                                        </p:cTn>
                                        <p:tgtEl>
                                          <p:spTgt spid="107"/>
                                        </p:tgtEl>
                                        <p:attrNameLst>
                                          <p:attrName>style.visibility</p:attrName>
                                        </p:attrNameLst>
                                      </p:cBhvr>
                                      <p:to>
                                        <p:strVal val="hidden"/>
                                      </p:to>
                                    </p:set>
                                  </p:childTnLst>
                                </p:cTn>
                              </p:par>
                              <p:par>
                                <p:cTn id="55" presetID="55" presetClass="exit" presetSubtype="0" fill="hold" grpId="0" nodeType="withEffect">
                                  <p:stCondLst>
                                    <p:cond delay="1500"/>
                                  </p:stCondLst>
                                  <p:childTnLst>
                                    <p:anim calcmode="lin" valueType="num">
                                      <p:cBhvr>
                                        <p:cTn id="56" dur="1000"/>
                                        <p:tgtEl>
                                          <p:spTgt spid="92"/>
                                        </p:tgtEl>
                                        <p:attrNameLst>
                                          <p:attrName>ppt_w</p:attrName>
                                        </p:attrNameLst>
                                      </p:cBhvr>
                                      <p:tavLst>
                                        <p:tav tm="0">
                                          <p:val>
                                            <p:strVal val="ppt_w"/>
                                          </p:val>
                                        </p:tav>
                                        <p:tav tm="100000">
                                          <p:val>
                                            <p:strVal val="ppt_w*0.70"/>
                                          </p:val>
                                        </p:tav>
                                      </p:tavLst>
                                    </p:anim>
                                    <p:anim calcmode="lin" valueType="num">
                                      <p:cBhvr>
                                        <p:cTn id="57" dur="1000"/>
                                        <p:tgtEl>
                                          <p:spTgt spid="92"/>
                                        </p:tgtEl>
                                        <p:attrNameLst>
                                          <p:attrName>ppt_h</p:attrName>
                                        </p:attrNameLst>
                                      </p:cBhvr>
                                      <p:tavLst>
                                        <p:tav tm="0">
                                          <p:val>
                                            <p:strVal val="ppt_h"/>
                                          </p:val>
                                        </p:tav>
                                        <p:tav tm="100000">
                                          <p:val>
                                            <p:strVal val="ppt_h"/>
                                          </p:val>
                                        </p:tav>
                                      </p:tavLst>
                                    </p:anim>
                                    <p:animEffect transition="out" filter="fade">
                                      <p:cBhvr>
                                        <p:cTn id="58" dur="1000"/>
                                        <p:tgtEl>
                                          <p:spTgt spid="92"/>
                                        </p:tgtEl>
                                      </p:cBhvr>
                                    </p:animEffect>
                                    <p:set>
                                      <p:cBhvr>
                                        <p:cTn id="59" dur="1" fill="hold">
                                          <p:stCondLst>
                                            <p:cond delay="999"/>
                                          </p:stCondLst>
                                        </p:cTn>
                                        <p:tgtEl>
                                          <p:spTgt spid="92"/>
                                        </p:tgtEl>
                                        <p:attrNameLst>
                                          <p:attrName>style.visibility</p:attrName>
                                        </p:attrNameLst>
                                      </p:cBhvr>
                                      <p:to>
                                        <p:strVal val="hidden"/>
                                      </p:to>
                                    </p:set>
                                  </p:childTnLst>
                                </p:cTn>
                              </p:par>
                              <p:par>
                                <p:cTn id="60" presetID="55" presetClass="exit" presetSubtype="0" fill="hold" grpId="0" nodeType="withEffect">
                                  <p:stCondLst>
                                    <p:cond delay="1600"/>
                                  </p:stCondLst>
                                  <p:childTnLst>
                                    <p:anim calcmode="lin" valueType="num">
                                      <p:cBhvr>
                                        <p:cTn id="61" dur="1000"/>
                                        <p:tgtEl>
                                          <p:spTgt spid="96"/>
                                        </p:tgtEl>
                                        <p:attrNameLst>
                                          <p:attrName>ppt_w</p:attrName>
                                        </p:attrNameLst>
                                      </p:cBhvr>
                                      <p:tavLst>
                                        <p:tav tm="0">
                                          <p:val>
                                            <p:strVal val="ppt_w"/>
                                          </p:val>
                                        </p:tav>
                                        <p:tav tm="100000">
                                          <p:val>
                                            <p:strVal val="ppt_w*0.70"/>
                                          </p:val>
                                        </p:tav>
                                      </p:tavLst>
                                    </p:anim>
                                    <p:anim calcmode="lin" valueType="num">
                                      <p:cBhvr>
                                        <p:cTn id="62" dur="1000"/>
                                        <p:tgtEl>
                                          <p:spTgt spid="96"/>
                                        </p:tgtEl>
                                        <p:attrNameLst>
                                          <p:attrName>ppt_h</p:attrName>
                                        </p:attrNameLst>
                                      </p:cBhvr>
                                      <p:tavLst>
                                        <p:tav tm="0">
                                          <p:val>
                                            <p:strVal val="ppt_h"/>
                                          </p:val>
                                        </p:tav>
                                        <p:tav tm="100000">
                                          <p:val>
                                            <p:strVal val="ppt_h"/>
                                          </p:val>
                                        </p:tav>
                                      </p:tavLst>
                                    </p:anim>
                                    <p:animEffect transition="out" filter="fade">
                                      <p:cBhvr>
                                        <p:cTn id="63" dur="1000"/>
                                        <p:tgtEl>
                                          <p:spTgt spid="96"/>
                                        </p:tgtEl>
                                      </p:cBhvr>
                                    </p:animEffect>
                                    <p:set>
                                      <p:cBhvr>
                                        <p:cTn id="64" dur="1" fill="hold">
                                          <p:stCondLst>
                                            <p:cond delay="999"/>
                                          </p:stCondLst>
                                        </p:cTn>
                                        <p:tgtEl>
                                          <p:spTgt spid="96"/>
                                        </p:tgtEl>
                                        <p:attrNameLst>
                                          <p:attrName>style.visibility</p:attrName>
                                        </p:attrNameLst>
                                      </p:cBhvr>
                                      <p:to>
                                        <p:strVal val="hidden"/>
                                      </p:to>
                                    </p:set>
                                  </p:childTnLst>
                                </p:cTn>
                              </p:par>
                              <p:par>
                                <p:cTn id="65" presetID="55" presetClass="exit" presetSubtype="0" fill="hold" grpId="0" nodeType="withEffect">
                                  <p:stCondLst>
                                    <p:cond delay="1700"/>
                                  </p:stCondLst>
                                  <p:childTnLst>
                                    <p:anim calcmode="lin" valueType="num">
                                      <p:cBhvr>
                                        <p:cTn id="66" dur="1000"/>
                                        <p:tgtEl>
                                          <p:spTgt spid="100"/>
                                        </p:tgtEl>
                                        <p:attrNameLst>
                                          <p:attrName>ppt_w</p:attrName>
                                        </p:attrNameLst>
                                      </p:cBhvr>
                                      <p:tavLst>
                                        <p:tav tm="0">
                                          <p:val>
                                            <p:strVal val="ppt_w"/>
                                          </p:val>
                                        </p:tav>
                                        <p:tav tm="100000">
                                          <p:val>
                                            <p:strVal val="ppt_w*0.70"/>
                                          </p:val>
                                        </p:tav>
                                      </p:tavLst>
                                    </p:anim>
                                    <p:anim calcmode="lin" valueType="num">
                                      <p:cBhvr>
                                        <p:cTn id="67" dur="1000"/>
                                        <p:tgtEl>
                                          <p:spTgt spid="100"/>
                                        </p:tgtEl>
                                        <p:attrNameLst>
                                          <p:attrName>ppt_h</p:attrName>
                                        </p:attrNameLst>
                                      </p:cBhvr>
                                      <p:tavLst>
                                        <p:tav tm="0">
                                          <p:val>
                                            <p:strVal val="ppt_h"/>
                                          </p:val>
                                        </p:tav>
                                        <p:tav tm="100000">
                                          <p:val>
                                            <p:strVal val="ppt_h"/>
                                          </p:val>
                                        </p:tav>
                                      </p:tavLst>
                                    </p:anim>
                                    <p:animEffect transition="out" filter="fade">
                                      <p:cBhvr>
                                        <p:cTn id="68" dur="1000"/>
                                        <p:tgtEl>
                                          <p:spTgt spid="100"/>
                                        </p:tgtEl>
                                      </p:cBhvr>
                                    </p:animEffect>
                                    <p:set>
                                      <p:cBhvr>
                                        <p:cTn id="69" dur="1" fill="hold">
                                          <p:stCondLst>
                                            <p:cond delay="999"/>
                                          </p:stCondLst>
                                        </p:cTn>
                                        <p:tgtEl>
                                          <p:spTgt spid="100"/>
                                        </p:tgtEl>
                                        <p:attrNameLst>
                                          <p:attrName>style.visibility</p:attrName>
                                        </p:attrNameLst>
                                      </p:cBhvr>
                                      <p:to>
                                        <p:strVal val="hidden"/>
                                      </p:to>
                                    </p:set>
                                  </p:childTnLst>
                                </p:cTn>
                              </p:par>
                              <p:par>
                                <p:cTn id="70" presetID="55" presetClass="exit" presetSubtype="0" fill="hold" grpId="0" nodeType="withEffect">
                                  <p:stCondLst>
                                    <p:cond delay="1800"/>
                                  </p:stCondLst>
                                  <p:childTnLst>
                                    <p:anim calcmode="lin" valueType="num">
                                      <p:cBhvr>
                                        <p:cTn id="71" dur="1000"/>
                                        <p:tgtEl>
                                          <p:spTgt spid="104"/>
                                        </p:tgtEl>
                                        <p:attrNameLst>
                                          <p:attrName>ppt_w</p:attrName>
                                        </p:attrNameLst>
                                      </p:cBhvr>
                                      <p:tavLst>
                                        <p:tav tm="0">
                                          <p:val>
                                            <p:strVal val="ppt_w"/>
                                          </p:val>
                                        </p:tav>
                                        <p:tav tm="100000">
                                          <p:val>
                                            <p:strVal val="ppt_w*0.70"/>
                                          </p:val>
                                        </p:tav>
                                      </p:tavLst>
                                    </p:anim>
                                    <p:anim calcmode="lin" valueType="num">
                                      <p:cBhvr>
                                        <p:cTn id="72" dur="1000"/>
                                        <p:tgtEl>
                                          <p:spTgt spid="104"/>
                                        </p:tgtEl>
                                        <p:attrNameLst>
                                          <p:attrName>ppt_h</p:attrName>
                                        </p:attrNameLst>
                                      </p:cBhvr>
                                      <p:tavLst>
                                        <p:tav tm="0">
                                          <p:val>
                                            <p:strVal val="ppt_h"/>
                                          </p:val>
                                        </p:tav>
                                        <p:tav tm="100000">
                                          <p:val>
                                            <p:strVal val="ppt_h"/>
                                          </p:val>
                                        </p:tav>
                                      </p:tavLst>
                                    </p:anim>
                                    <p:animEffect transition="out" filter="fade">
                                      <p:cBhvr>
                                        <p:cTn id="73" dur="1000"/>
                                        <p:tgtEl>
                                          <p:spTgt spid="104"/>
                                        </p:tgtEl>
                                      </p:cBhvr>
                                    </p:animEffect>
                                    <p:set>
                                      <p:cBhvr>
                                        <p:cTn id="74" dur="1" fill="hold">
                                          <p:stCondLst>
                                            <p:cond delay="999"/>
                                          </p:stCondLst>
                                        </p:cTn>
                                        <p:tgtEl>
                                          <p:spTgt spid="104"/>
                                        </p:tgtEl>
                                        <p:attrNameLst>
                                          <p:attrName>style.visibility</p:attrName>
                                        </p:attrNameLst>
                                      </p:cBhvr>
                                      <p:to>
                                        <p:strVal val="hidden"/>
                                      </p:to>
                                    </p:set>
                                  </p:childTnLst>
                                </p:cTn>
                              </p:par>
                              <p:par>
                                <p:cTn id="75" presetID="55" presetClass="exit" presetSubtype="0" fill="hold" grpId="0" nodeType="withEffect">
                                  <p:stCondLst>
                                    <p:cond delay="1900"/>
                                  </p:stCondLst>
                                  <p:childTnLst>
                                    <p:anim calcmode="lin" valueType="num">
                                      <p:cBhvr>
                                        <p:cTn id="76" dur="1000"/>
                                        <p:tgtEl>
                                          <p:spTgt spid="108"/>
                                        </p:tgtEl>
                                        <p:attrNameLst>
                                          <p:attrName>ppt_w</p:attrName>
                                        </p:attrNameLst>
                                      </p:cBhvr>
                                      <p:tavLst>
                                        <p:tav tm="0">
                                          <p:val>
                                            <p:strVal val="ppt_w"/>
                                          </p:val>
                                        </p:tav>
                                        <p:tav tm="100000">
                                          <p:val>
                                            <p:strVal val="ppt_w*0.70"/>
                                          </p:val>
                                        </p:tav>
                                      </p:tavLst>
                                    </p:anim>
                                    <p:anim calcmode="lin" valueType="num">
                                      <p:cBhvr>
                                        <p:cTn id="77" dur="1000"/>
                                        <p:tgtEl>
                                          <p:spTgt spid="108"/>
                                        </p:tgtEl>
                                        <p:attrNameLst>
                                          <p:attrName>ppt_h</p:attrName>
                                        </p:attrNameLst>
                                      </p:cBhvr>
                                      <p:tavLst>
                                        <p:tav tm="0">
                                          <p:val>
                                            <p:strVal val="ppt_h"/>
                                          </p:val>
                                        </p:tav>
                                        <p:tav tm="100000">
                                          <p:val>
                                            <p:strVal val="ppt_h"/>
                                          </p:val>
                                        </p:tav>
                                      </p:tavLst>
                                    </p:anim>
                                    <p:animEffect transition="out" filter="fade">
                                      <p:cBhvr>
                                        <p:cTn id="78" dur="1000"/>
                                        <p:tgtEl>
                                          <p:spTgt spid="108"/>
                                        </p:tgtEl>
                                      </p:cBhvr>
                                    </p:animEffect>
                                    <p:set>
                                      <p:cBhvr>
                                        <p:cTn id="79" dur="1" fill="hold">
                                          <p:stCondLst>
                                            <p:cond delay="999"/>
                                          </p:stCondLst>
                                        </p:cTn>
                                        <p:tgtEl>
                                          <p:spTgt spid="108"/>
                                        </p:tgtEl>
                                        <p:attrNameLst>
                                          <p:attrName>style.visibility</p:attrName>
                                        </p:attrNameLst>
                                      </p:cBhvr>
                                      <p:to>
                                        <p:strVal val="hidden"/>
                                      </p:to>
                                    </p:set>
                                  </p:childTnLst>
                                </p:cTn>
                              </p:par>
                              <p:par>
                                <p:cTn id="80" presetID="55" presetClass="exit" presetSubtype="0" fill="hold" grpId="0" nodeType="withEffect">
                                  <p:stCondLst>
                                    <p:cond delay="2000"/>
                                  </p:stCondLst>
                                  <p:childTnLst>
                                    <p:anim calcmode="lin" valueType="num">
                                      <p:cBhvr>
                                        <p:cTn id="81" dur="1000"/>
                                        <p:tgtEl>
                                          <p:spTgt spid="93"/>
                                        </p:tgtEl>
                                        <p:attrNameLst>
                                          <p:attrName>ppt_w</p:attrName>
                                        </p:attrNameLst>
                                      </p:cBhvr>
                                      <p:tavLst>
                                        <p:tav tm="0">
                                          <p:val>
                                            <p:strVal val="ppt_w"/>
                                          </p:val>
                                        </p:tav>
                                        <p:tav tm="100000">
                                          <p:val>
                                            <p:strVal val="ppt_w*0.70"/>
                                          </p:val>
                                        </p:tav>
                                      </p:tavLst>
                                    </p:anim>
                                    <p:anim calcmode="lin" valueType="num">
                                      <p:cBhvr>
                                        <p:cTn id="82" dur="1000"/>
                                        <p:tgtEl>
                                          <p:spTgt spid="93"/>
                                        </p:tgtEl>
                                        <p:attrNameLst>
                                          <p:attrName>ppt_h</p:attrName>
                                        </p:attrNameLst>
                                      </p:cBhvr>
                                      <p:tavLst>
                                        <p:tav tm="0">
                                          <p:val>
                                            <p:strVal val="ppt_h"/>
                                          </p:val>
                                        </p:tav>
                                        <p:tav tm="100000">
                                          <p:val>
                                            <p:strVal val="ppt_h"/>
                                          </p:val>
                                        </p:tav>
                                      </p:tavLst>
                                    </p:anim>
                                    <p:animEffect transition="out" filter="fade">
                                      <p:cBhvr>
                                        <p:cTn id="83" dur="1000"/>
                                        <p:tgtEl>
                                          <p:spTgt spid="93"/>
                                        </p:tgtEl>
                                      </p:cBhvr>
                                    </p:animEffect>
                                    <p:set>
                                      <p:cBhvr>
                                        <p:cTn id="84" dur="1" fill="hold">
                                          <p:stCondLst>
                                            <p:cond delay="999"/>
                                          </p:stCondLst>
                                        </p:cTn>
                                        <p:tgtEl>
                                          <p:spTgt spid="93"/>
                                        </p:tgtEl>
                                        <p:attrNameLst>
                                          <p:attrName>style.visibility</p:attrName>
                                        </p:attrNameLst>
                                      </p:cBhvr>
                                      <p:to>
                                        <p:strVal val="hidden"/>
                                      </p:to>
                                    </p:set>
                                  </p:childTnLst>
                                </p:cTn>
                              </p:par>
                              <p:par>
                                <p:cTn id="85" presetID="55" presetClass="exit" presetSubtype="0" fill="hold" grpId="0" nodeType="withEffect">
                                  <p:stCondLst>
                                    <p:cond delay="2100"/>
                                  </p:stCondLst>
                                  <p:childTnLst>
                                    <p:anim calcmode="lin" valueType="num">
                                      <p:cBhvr>
                                        <p:cTn id="86" dur="1000"/>
                                        <p:tgtEl>
                                          <p:spTgt spid="97"/>
                                        </p:tgtEl>
                                        <p:attrNameLst>
                                          <p:attrName>ppt_w</p:attrName>
                                        </p:attrNameLst>
                                      </p:cBhvr>
                                      <p:tavLst>
                                        <p:tav tm="0">
                                          <p:val>
                                            <p:strVal val="ppt_w"/>
                                          </p:val>
                                        </p:tav>
                                        <p:tav tm="100000">
                                          <p:val>
                                            <p:strVal val="ppt_w*0.70"/>
                                          </p:val>
                                        </p:tav>
                                      </p:tavLst>
                                    </p:anim>
                                    <p:anim calcmode="lin" valueType="num">
                                      <p:cBhvr>
                                        <p:cTn id="87" dur="1000"/>
                                        <p:tgtEl>
                                          <p:spTgt spid="97"/>
                                        </p:tgtEl>
                                        <p:attrNameLst>
                                          <p:attrName>ppt_h</p:attrName>
                                        </p:attrNameLst>
                                      </p:cBhvr>
                                      <p:tavLst>
                                        <p:tav tm="0">
                                          <p:val>
                                            <p:strVal val="ppt_h"/>
                                          </p:val>
                                        </p:tav>
                                        <p:tav tm="100000">
                                          <p:val>
                                            <p:strVal val="ppt_h"/>
                                          </p:val>
                                        </p:tav>
                                      </p:tavLst>
                                    </p:anim>
                                    <p:animEffect transition="out" filter="fade">
                                      <p:cBhvr>
                                        <p:cTn id="88" dur="1000"/>
                                        <p:tgtEl>
                                          <p:spTgt spid="97"/>
                                        </p:tgtEl>
                                      </p:cBhvr>
                                    </p:animEffect>
                                    <p:set>
                                      <p:cBhvr>
                                        <p:cTn id="89" dur="1" fill="hold">
                                          <p:stCondLst>
                                            <p:cond delay="999"/>
                                          </p:stCondLst>
                                        </p:cTn>
                                        <p:tgtEl>
                                          <p:spTgt spid="97"/>
                                        </p:tgtEl>
                                        <p:attrNameLst>
                                          <p:attrName>style.visibility</p:attrName>
                                        </p:attrNameLst>
                                      </p:cBhvr>
                                      <p:to>
                                        <p:strVal val="hidden"/>
                                      </p:to>
                                    </p:set>
                                  </p:childTnLst>
                                </p:cTn>
                              </p:par>
                              <p:par>
                                <p:cTn id="90" presetID="55" presetClass="exit" presetSubtype="0" fill="hold" grpId="0" nodeType="withEffect">
                                  <p:stCondLst>
                                    <p:cond delay="2200"/>
                                  </p:stCondLst>
                                  <p:childTnLst>
                                    <p:anim calcmode="lin" valueType="num">
                                      <p:cBhvr>
                                        <p:cTn id="91" dur="1000"/>
                                        <p:tgtEl>
                                          <p:spTgt spid="101"/>
                                        </p:tgtEl>
                                        <p:attrNameLst>
                                          <p:attrName>ppt_w</p:attrName>
                                        </p:attrNameLst>
                                      </p:cBhvr>
                                      <p:tavLst>
                                        <p:tav tm="0">
                                          <p:val>
                                            <p:strVal val="ppt_w"/>
                                          </p:val>
                                        </p:tav>
                                        <p:tav tm="100000">
                                          <p:val>
                                            <p:strVal val="ppt_w*0.70"/>
                                          </p:val>
                                        </p:tav>
                                      </p:tavLst>
                                    </p:anim>
                                    <p:anim calcmode="lin" valueType="num">
                                      <p:cBhvr>
                                        <p:cTn id="92" dur="1000"/>
                                        <p:tgtEl>
                                          <p:spTgt spid="101"/>
                                        </p:tgtEl>
                                        <p:attrNameLst>
                                          <p:attrName>ppt_h</p:attrName>
                                        </p:attrNameLst>
                                      </p:cBhvr>
                                      <p:tavLst>
                                        <p:tav tm="0">
                                          <p:val>
                                            <p:strVal val="ppt_h"/>
                                          </p:val>
                                        </p:tav>
                                        <p:tav tm="100000">
                                          <p:val>
                                            <p:strVal val="ppt_h"/>
                                          </p:val>
                                        </p:tav>
                                      </p:tavLst>
                                    </p:anim>
                                    <p:animEffect transition="out" filter="fade">
                                      <p:cBhvr>
                                        <p:cTn id="93" dur="1000"/>
                                        <p:tgtEl>
                                          <p:spTgt spid="101"/>
                                        </p:tgtEl>
                                      </p:cBhvr>
                                    </p:animEffect>
                                    <p:set>
                                      <p:cBhvr>
                                        <p:cTn id="94" dur="1" fill="hold">
                                          <p:stCondLst>
                                            <p:cond delay="999"/>
                                          </p:stCondLst>
                                        </p:cTn>
                                        <p:tgtEl>
                                          <p:spTgt spid="101"/>
                                        </p:tgtEl>
                                        <p:attrNameLst>
                                          <p:attrName>style.visibility</p:attrName>
                                        </p:attrNameLst>
                                      </p:cBhvr>
                                      <p:to>
                                        <p:strVal val="hidden"/>
                                      </p:to>
                                    </p:set>
                                  </p:childTnLst>
                                </p:cTn>
                              </p:par>
                              <p:par>
                                <p:cTn id="95" presetID="55" presetClass="exit" presetSubtype="0" fill="hold" grpId="0" nodeType="withEffect">
                                  <p:stCondLst>
                                    <p:cond delay="2300"/>
                                  </p:stCondLst>
                                  <p:childTnLst>
                                    <p:anim calcmode="lin" valueType="num">
                                      <p:cBhvr>
                                        <p:cTn id="96" dur="1000"/>
                                        <p:tgtEl>
                                          <p:spTgt spid="105"/>
                                        </p:tgtEl>
                                        <p:attrNameLst>
                                          <p:attrName>ppt_w</p:attrName>
                                        </p:attrNameLst>
                                      </p:cBhvr>
                                      <p:tavLst>
                                        <p:tav tm="0">
                                          <p:val>
                                            <p:strVal val="ppt_w"/>
                                          </p:val>
                                        </p:tav>
                                        <p:tav tm="100000">
                                          <p:val>
                                            <p:strVal val="ppt_w*0.70"/>
                                          </p:val>
                                        </p:tav>
                                      </p:tavLst>
                                    </p:anim>
                                    <p:anim calcmode="lin" valueType="num">
                                      <p:cBhvr>
                                        <p:cTn id="97" dur="1000"/>
                                        <p:tgtEl>
                                          <p:spTgt spid="105"/>
                                        </p:tgtEl>
                                        <p:attrNameLst>
                                          <p:attrName>ppt_h</p:attrName>
                                        </p:attrNameLst>
                                      </p:cBhvr>
                                      <p:tavLst>
                                        <p:tav tm="0">
                                          <p:val>
                                            <p:strVal val="ppt_h"/>
                                          </p:val>
                                        </p:tav>
                                        <p:tav tm="100000">
                                          <p:val>
                                            <p:strVal val="ppt_h"/>
                                          </p:val>
                                        </p:tav>
                                      </p:tavLst>
                                    </p:anim>
                                    <p:animEffect transition="out" filter="fade">
                                      <p:cBhvr>
                                        <p:cTn id="98" dur="1000"/>
                                        <p:tgtEl>
                                          <p:spTgt spid="105"/>
                                        </p:tgtEl>
                                      </p:cBhvr>
                                    </p:animEffect>
                                    <p:set>
                                      <p:cBhvr>
                                        <p:cTn id="99" dur="1" fill="hold">
                                          <p:stCondLst>
                                            <p:cond delay="999"/>
                                          </p:stCondLst>
                                        </p:cTn>
                                        <p:tgtEl>
                                          <p:spTgt spid="105"/>
                                        </p:tgtEl>
                                        <p:attrNameLst>
                                          <p:attrName>style.visibility</p:attrName>
                                        </p:attrNameLst>
                                      </p:cBhvr>
                                      <p:to>
                                        <p:strVal val="hidden"/>
                                      </p:to>
                                    </p:set>
                                  </p:childTnLst>
                                </p:cTn>
                              </p:par>
                              <p:par>
                                <p:cTn id="100" presetID="55" presetClass="exit" presetSubtype="0" fill="hold" grpId="0" nodeType="withEffect">
                                  <p:stCondLst>
                                    <p:cond delay="2400"/>
                                  </p:stCondLst>
                                  <p:childTnLst>
                                    <p:anim calcmode="lin" valueType="num">
                                      <p:cBhvr>
                                        <p:cTn id="101" dur="1000"/>
                                        <p:tgtEl>
                                          <p:spTgt spid="109"/>
                                        </p:tgtEl>
                                        <p:attrNameLst>
                                          <p:attrName>ppt_w</p:attrName>
                                        </p:attrNameLst>
                                      </p:cBhvr>
                                      <p:tavLst>
                                        <p:tav tm="0">
                                          <p:val>
                                            <p:strVal val="ppt_w"/>
                                          </p:val>
                                        </p:tav>
                                        <p:tav tm="100000">
                                          <p:val>
                                            <p:strVal val="ppt_w*0.70"/>
                                          </p:val>
                                        </p:tav>
                                      </p:tavLst>
                                    </p:anim>
                                    <p:anim calcmode="lin" valueType="num">
                                      <p:cBhvr>
                                        <p:cTn id="102" dur="1000"/>
                                        <p:tgtEl>
                                          <p:spTgt spid="109"/>
                                        </p:tgtEl>
                                        <p:attrNameLst>
                                          <p:attrName>ppt_h</p:attrName>
                                        </p:attrNameLst>
                                      </p:cBhvr>
                                      <p:tavLst>
                                        <p:tav tm="0">
                                          <p:val>
                                            <p:strVal val="ppt_h"/>
                                          </p:val>
                                        </p:tav>
                                        <p:tav tm="100000">
                                          <p:val>
                                            <p:strVal val="ppt_h"/>
                                          </p:val>
                                        </p:tav>
                                      </p:tavLst>
                                    </p:anim>
                                    <p:animEffect transition="out" filter="fade">
                                      <p:cBhvr>
                                        <p:cTn id="103" dur="1000"/>
                                        <p:tgtEl>
                                          <p:spTgt spid="109"/>
                                        </p:tgtEl>
                                      </p:cBhvr>
                                    </p:animEffect>
                                    <p:set>
                                      <p:cBhvr>
                                        <p:cTn id="104" dur="1" fill="hold">
                                          <p:stCondLst>
                                            <p:cond delay="999"/>
                                          </p:stCondLst>
                                        </p:cTn>
                                        <p:tgtEl>
                                          <p:spTgt spid="10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08" grpId="0" animBg="1"/>
      <p:bldP spid="10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29000" r="-29000"/>
          </a:stretch>
        </a:blipFill>
        <a:effectLst/>
      </p:bgPr>
    </p:bg>
    <p:spTree>
      <p:nvGrpSpPr>
        <p:cNvPr id="1" name=""/>
        <p:cNvGrpSpPr/>
        <p:nvPr/>
      </p:nvGrpSpPr>
      <p:grpSpPr>
        <a:xfrm>
          <a:off x="0" y="0"/>
          <a:ext cx="0" cy="0"/>
          <a:chOff x="0" y="0"/>
          <a:chExt cx="0" cy="0"/>
        </a:xfrm>
      </p:grpSpPr>
      <p:pic>
        <p:nvPicPr>
          <p:cNvPr id="84" name="Picture 83" descr="2691919368_8b61eff579_b.jpg"/>
          <p:cNvPicPr>
            <a:picLocks noChangeAspect="1"/>
          </p:cNvPicPr>
          <p:nvPr/>
        </p:nvPicPr>
        <p:blipFill>
          <a:blip r:embed="rId4" cstate="print"/>
          <a:srcRect/>
          <a:stretch>
            <a:fillRect/>
          </a:stretch>
        </p:blipFill>
        <p:spPr>
          <a:xfrm>
            <a:off x="0" y="0"/>
            <a:ext cx="9144000" cy="6858000"/>
          </a:xfrm>
          <a:prstGeom prst="rect">
            <a:avLst/>
          </a:prstGeom>
          <a:ln w="19050">
            <a:solidFill>
              <a:schemeClr val="bg1"/>
            </a:solidFill>
          </a:ln>
        </p:spPr>
      </p:pic>
      <p:sp useBgFill="1">
        <p:nvSpPr>
          <p:cNvPr id="85" name="Rectangle 84"/>
          <p:cNvSpPr/>
          <p:nvPr/>
        </p:nvSpPr>
        <p:spPr>
          <a:xfrm>
            <a:off x="0" y="0"/>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And the Future?</a:t>
            </a:r>
            <a:endParaRPr lang="en-US" dirty="0">
              <a:solidFill>
                <a:prstClr val="white"/>
              </a:solidFill>
            </a:endParaRPr>
          </a:p>
        </p:txBody>
      </p:sp>
      <p:sp useBgFill="1">
        <p:nvSpPr>
          <p:cNvPr id="91" name="Rectangle 90"/>
          <p:cNvSpPr/>
          <p:nvPr/>
        </p:nvSpPr>
        <p:spPr>
          <a:xfrm>
            <a:off x="0" y="1712976"/>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Urbanization</a:t>
            </a:r>
            <a:endParaRPr lang="en-US" dirty="0">
              <a:solidFill>
                <a:prstClr val="white"/>
              </a:solidFill>
            </a:endParaRPr>
          </a:p>
        </p:txBody>
      </p:sp>
      <p:sp useBgFill="1">
        <p:nvSpPr>
          <p:cNvPr id="92" name="Rectangle 91"/>
          <p:cNvSpPr/>
          <p:nvPr/>
        </p:nvSpPr>
        <p:spPr>
          <a:xfrm>
            <a:off x="0" y="3425952"/>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City Development Index</a:t>
            </a:r>
            <a:endParaRPr lang="en-US" dirty="0">
              <a:solidFill>
                <a:prstClr val="white"/>
              </a:solidFill>
            </a:endParaRPr>
          </a:p>
        </p:txBody>
      </p:sp>
      <p:sp useBgFill="1">
        <p:nvSpPr>
          <p:cNvPr id="95" name="Rectangle 94"/>
          <p:cNvSpPr/>
          <p:nvPr/>
        </p:nvSpPr>
        <p:spPr>
          <a:xfrm>
            <a:off x="1828800" y="1712976"/>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The History of the City</a:t>
            </a:r>
            <a:endParaRPr lang="en-US" dirty="0">
              <a:solidFill>
                <a:prstClr val="white"/>
              </a:solidFill>
            </a:endParaRPr>
          </a:p>
        </p:txBody>
      </p:sp>
      <p:sp useBgFill="1">
        <p:nvSpPr>
          <p:cNvPr id="96" name="Rectangle 95"/>
          <p:cNvSpPr/>
          <p:nvPr/>
        </p:nvSpPr>
        <p:spPr>
          <a:xfrm>
            <a:off x="1828800" y="3425952"/>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8" name="Rectangle 97"/>
          <p:cNvSpPr/>
          <p:nvPr/>
        </p:nvSpPr>
        <p:spPr>
          <a:xfrm>
            <a:off x="3657600" y="0"/>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99" name="Rectangle 98"/>
          <p:cNvSpPr/>
          <p:nvPr/>
        </p:nvSpPr>
        <p:spPr>
          <a:xfrm>
            <a:off x="3657600" y="1712976"/>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Global Growth of Cities</a:t>
            </a:r>
            <a:endParaRPr lang="en-US" dirty="0">
              <a:solidFill>
                <a:prstClr val="white"/>
              </a:solidFill>
            </a:endParaRPr>
          </a:p>
        </p:txBody>
      </p:sp>
      <p:sp useBgFill="1">
        <p:nvSpPr>
          <p:cNvPr id="101" name="Rectangle 100"/>
          <p:cNvSpPr/>
          <p:nvPr/>
        </p:nvSpPr>
        <p:spPr>
          <a:xfrm>
            <a:off x="3657600" y="5138928"/>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02" name="Rectangle 101"/>
          <p:cNvSpPr/>
          <p:nvPr/>
        </p:nvSpPr>
        <p:spPr>
          <a:xfrm>
            <a:off x="5486400" y="0"/>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03" name="Rectangle 102"/>
          <p:cNvSpPr/>
          <p:nvPr/>
        </p:nvSpPr>
        <p:spPr>
          <a:xfrm>
            <a:off x="5486400" y="1712976"/>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Social Integration</a:t>
            </a:r>
            <a:endParaRPr lang="en-US" dirty="0">
              <a:solidFill>
                <a:prstClr val="white"/>
              </a:solidFill>
            </a:endParaRPr>
          </a:p>
        </p:txBody>
      </p:sp>
      <p:sp useBgFill="1">
        <p:nvSpPr>
          <p:cNvPr id="104" name="Rectangle 103"/>
          <p:cNvSpPr/>
          <p:nvPr/>
        </p:nvSpPr>
        <p:spPr>
          <a:xfrm>
            <a:off x="5486400" y="3425952"/>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06" name="Rectangle 105"/>
          <p:cNvSpPr/>
          <p:nvPr/>
        </p:nvSpPr>
        <p:spPr>
          <a:xfrm>
            <a:off x="7315200" y="0"/>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07" name="Rectangle 106"/>
          <p:cNvSpPr/>
          <p:nvPr/>
        </p:nvSpPr>
        <p:spPr>
          <a:xfrm>
            <a:off x="7315200" y="1712976"/>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Structural Integration</a:t>
            </a:r>
            <a:endParaRPr lang="en-US" dirty="0">
              <a:solidFill>
                <a:prstClr val="white"/>
              </a:solidFill>
            </a:endParaRPr>
          </a:p>
        </p:txBody>
      </p:sp>
      <p:sp useBgFill="1">
        <p:nvSpPr>
          <p:cNvPr id="108" name="Rectangle 107"/>
          <p:cNvSpPr/>
          <p:nvPr/>
        </p:nvSpPr>
        <p:spPr>
          <a:xfrm>
            <a:off x="7315200" y="3425952"/>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09" name="Rectangle 108"/>
          <p:cNvSpPr/>
          <p:nvPr/>
        </p:nvSpPr>
        <p:spPr>
          <a:xfrm>
            <a:off x="7315200" y="5138928"/>
            <a:ext cx="1828800" cy="1719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p:nvPr/>
        </p:nvSpPr>
        <p:spPr>
          <a:xfrm>
            <a:off x="4267200" y="5638800"/>
            <a:ext cx="4572000" cy="646331"/>
          </a:xfrm>
          <a:prstGeom prst="rect">
            <a:avLst/>
          </a:prstGeom>
        </p:spPr>
        <p:txBody>
          <a:bodyPr>
            <a:spAutoFit/>
          </a:bodyPr>
          <a:lstStyle/>
          <a:p>
            <a:r>
              <a:rPr lang="en-US" dirty="0">
                <a:solidFill>
                  <a:schemeClr val="bg1"/>
                </a:solidFill>
              </a:rPr>
              <a:t>ON China video: The Future of Chinese Urbanization </a:t>
            </a:r>
          </a:p>
        </p:txBody>
      </p:sp>
    </p:spTree>
    <p:extLst>
      <p:ext uri="{BB962C8B-B14F-4D97-AF65-F5344CB8AC3E}">
        <p14:creationId xmlns:p14="http://schemas.microsoft.com/office/powerpoint/2010/main" val="1099483084"/>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xit" presetSubtype="0" fill="hold" grpId="0" nodeType="withEffect">
                                  <p:stCondLst>
                                    <p:cond delay="500"/>
                                  </p:stCondLst>
                                  <p:childTnLst>
                                    <p:anim calcmode="lin" valueType="num">
                                      <p:cBhvr>
                                        <p:cTn id="6" dur="1000"/>
                                        <p:tgtEl>
                                          <p:spTgt spid="85"/>
                                        </p:tgtEl>
                                        <p:attrNameLst>
                                          <p:attrName>ppt_w</p:attrName>
                                        </p:attrNameLst>
                                      </p:cBhvr>
                                      <p:tavLst>
                                        <p:tav tm="0">
                                          <p:val>
                                            <p:strVal val="ppt_w"/>
                                          </p:val>
                                        </p:tav>
                                        <p:tav tm="100000">
                                          <p:val>
                                            <p:strVal val="ppt_w*0.70"/>
                                          </p:val>
                                        </p:tav>
                                      </p:tavLst>
                                    </p:anim>
                                    <p:anim calcmode="lin" valueType="num">
                                      <p:cBhvr>
                                        <p:cTn id="7" dur="1000"/>
                                        <p:tgtEl>
                                          <p:spTgt spid="85"/>
                                        </p:tgtEl>
                                        <p:attrNameLst>
                                          <p:attrName>ppt_h</p:attrName>
                                        </p:attrNameLst>
                                      </p:cBhvr>
                                      <p:tavLst>
                                        <p:tav tm="0">
                                          <p:val>
                                            <p:strVal val="ppt_h"/>
                                          </p:val>
                                        </p:tav>
                                        <p:tav tm="100000">
                                          <p:val>
                                            <p:strVal val="ppt_h"/>
                                          </p:val>
                                        </p:tav>
                                      </p:tavLst>
                                    </p:anim>
                                    <p:animEffect transition="out" filter="fade">
                                      <p:cBhvr>
                                        <p:cTn id="8" dur="1000"/>
                                        <p:tgtEl>
                                          <p:spTgt spid="85"/>
                                        </p:tgtEl>
                                      </p:cBhvr>
                                    </p:animEffect>
                                    <p:set>
                                      <p:cBhvr>
                                        <p:cTn id="9" dur="1" fill="hold">
                                          <p:stCondLst>
                                            <p:cond delay="999"/>
                                          </p:stCondLst>
                                        </p:cTn>
                                        <p:tgtEl>
                                          <p:spTgt spid="85"/>
                                        </p:tgtEl>
                                        <p:attrNameLst>
                                          <p:attrName>style.visibility</p:attrName>
                                        </p:attrNameLst>
                                      </p:cBhvr>
                                      <p:to>
                                        <p:strVal val="hidden"/>
                                      </p:to>
                                    </p:set>
                                  </p:childTnLst>
                                </p:cTn>
                              </p:par>
                              <p:par>
                                <p:cTn id="10" presetID="55" presetClass="exit" presetSubtype="0" fill="hold" grpId="0" nodeType="withEffect">
                                  <p:stCondLst>
                                    <p:cond delay="700"/>
                                  </p:stCondLst>
                                  <p:childTnLst>
                                    <p:anim calcmode="lin" valueType="num">
                                      <p:cBhvr>
                                        <p:cTn id="11" dur="1000"/>
                                        <p:tgtEl>
                                          <p:spTgt spid="98"/>
                                        </p:tgtEl>
                                        <p:attrNameLst>
                                          <p:attrName>ppt_w</p:attrName>
                                        </p:attrNameLst>
                                      </p:cBhvr>
                                      <p:tavLst>
                                        <p:tav tm="0">
                                          <p:val>
                                            <p:strVal val="ppt_w"/>
                                          </p:val>
                                        </p:tav>
                                        <p:tav tm="100000">
                                          <p:val>
                                            <p:strVal val="ppt_w*0.70"/>
                                          </p:val>
                                        </p:tav>
                                      </p:tavLst>
                                    </p:anim>
                                    <p:anim calcmode="lin" valueType="num">
                                      <p:cBhvr>
                                        <p:cTn id="12" dur="1000"/>
                                        <p:tgtEl>
                                          <p:spTgt spid="98"/>
                                        </p:tgtEl>
                                        <p:attrNameLst>
                                          <p:attrName>ppt_h</p:attrName>
                                        </p:attrNameLst>
                                      </p:cBhvr>
                                      <p:tavLst>
                                        <p:tav tm="0">
                                          <p:val>
                                            <p:strVal val="ppt_h"/>
                                          </p:val>
                                        </p:tav>
                                        <p:tav tm="100000">
                                          <p:val>
                                            <p:strVal val="ppt_h"/>
                                          </p:val>
                                        </p:tav>
                                      </p:tavLst>
                                    </p:anim>
                                    <p:animEffect transition="out" filter="fade">
                                      <p:cBhvr>
                                        <p:cTn id="13" dur="1000"/>
                                        <p:tgtEl>
                                          <p:spTgt spid="98"/>
                                        </p:tgtEl>
                                      </p:cBhvr>
                                    </p:animEffect>
                                    <p:set>
                                      <p:cBhvr>
                                        <p:cTn id="14" dur="1" fill="hold">
                                          <p:stCondLst>
                                            <p:cond delay="999"/>
                                          </p:stCondLst>
                                        </p:cTn>
                                        <p:tgtEl>
                                          <p:spTgt spid="98"/>
                                        </p:tgtEl>
                                        <p:attrNameLst>
                                          <p:attrName>style.visibility</p:attrName>
                                        </p:attrNameLst>
                                      </p:cBhvr>
                                      <p:to>
                                        <p:strVal val="hidden"/>
                                      </p:to>
                                    </p:set>
                                  </p:childTnLst>
                                </p:cTn>
                              </p:par>
                              <p:par>
                                <p:cTn id="15" presetID="55" presetClass="exit" presetSubtype="0" fill="hold" grpId="0" nodeType="withEffect">
                                  <p:stCondLst>
                                    <p:cond delay="800"/>
                                  </p:stCondLst>
                                  <p:childTnLst>
                                    <p:anim calcmode="lin" valueType="num">
                                      <p:cBhvr>
                                        <p:cTn id="16" dur="1000"/>
                                        <p:tgtEl>
                                          <p:spTgt spid="102"/>
                                        </p:tgtEl>
                                        <p:attrNameLst>
                                          <p:attrName>ppt_w</p:attrName>
                                        </p:attrNameLst>
                                      </p:cBhvr>
                                      <p:tavLst>
                                        <p:tav tm="0">
                                          <p:val>
                                            <p:strVal val="ppt_w"/>
                                          </p:val>
                                        </p:tav>
                                        <p:tav tm="100000">
                                          <p:val>
                                            <p:strVal val="ppt_w*0.70"/>
                                          </p:val>
                                        </p:tav>
                                      </p:tavLst>
                                    </p:anim>
                                    <p:anim calcmode="lin" valueType="num">
                                      <p:cBhvr>
                                        <p:cTn id="17" dur="1000"/>
                                        <p:tgtEl>
                                          <p:spTgt spid="102"/>
                                        </p:tgtEl>
                                        <p:attrNameLst>
                                          <p:attrName>ppt_h</p:attrName>
                                        </p:attrNameLst>
                                      </p:cBhvr>
                                      <p:tavLst>
                                        <p:tav tm="0">
                                          <p:val>
                                            <p:strVal val="ppt_h"/>
                                          </p:val>
                                        </p:tav>
                                        <p:tav tm="100000">
                                          <p:val>
                                            <p:strVal val="ppt_h"/>
                                          </p:val>
                                        </p:tav>
                                      </p:tavLst>
                                    </p:anim>
                                    <p:animEffect transition="out" filter="fade">
                                      <p:cBhvr>
                                        <p:cTn id="18" dur="1000"/>
                                        <p:tgtEl>
                                          <p:spTgt spid="102"/>
                                        </p:tgtEl>
                                      </p:cBhvr>
                                    </p:animEffect>
                                    <p:set>
                                      <p:cBhvr>
                                        <p:cTn id="19" dur="1" fill="hold">
                                          <p:stCondLst>
                                            <p:cond delay="999"/>
                                          </p:stCondLst>
                                        </p:cTn>
                                        <p:tgtEl>
                                          <p:spTgt spid="102"/>
                                        </p:tgtEl>
                                        <p:attrNameLst>
                                          <p:attrName>style.visibility</p:attrName>
                                        </p:attrNameLst>
                                      </p:cBhvr>
                                      <p:to>
                                        <p:strVal val="hidden"/>
                                      </p:to>
                                    </p:set>
                                  </p:childTnLst>
                                </p:cTn>
                              </p:par>
                              <p:par>
                                <p:cTn id="20" presetID="55" presetClass="exit" presetSubtype="0" fill="hold" grpId="0" nodeType="withEffect">
                                  <p:stCondLst>
                                    <p:cond delay="900"/>
                                  </p:stCondLst>
                                  <p:childTnLst>
                                    <p:anim calcmode="lin" valueType="num">
                                      <p:cBhvr>
                                        <p:cTn id="21" dur="1000"/>
                                        <p:tgtEl>
                                          <p:spTgt spid="106"/>
                                        </p:tgtEl>
                                        <p:attrNameLst>
                                          <p:attrName>ppt_w</p:attrName>
                                        </p:attrNameLst>
                                      </p:cBhvr>
                                      <p:tavLst>
                                        <p:tav tm="0">
                                          <p:val>
                                            <p:strVal val="ppt_w"/>
                                          </p:val>
                                        </p:tav>
                                        <p:tav tm="100000">
                                          <p:val>
                                            <p:strVal val="ppt_w*0.70"/>
                                          </p:val>
                                        </p:tav>
                                      </p:tavLst>
                                    </p:anim>
                                    <p:anim calcmode="lin" valueType="num">
                                      <p:cBhvr>
                                        <p:cTn id="22" dur="1000"/>
                                        <p:tgtEl>
                                          <p:spTgt spid="106"/>
                                        </p:tgtEl>
                                        <p:attrNameLst>
                                          <p:attrName>ppt_h</p:attrName>
                                        </p:attrNameLst>
                                      </p:cBhvr>
                                      <p:tavLst>
                                        <p:tav tm="0">
                                          <p:val>
                                            <p:strVal val="ppt_h"/>
                                          </p:val>
                                        </p:tav>
                                        <p:tav tm="100000">
                                          <p:val>
                                            <p:strVal val="ppt_h"/>
                                          </p:val>
                                        </p:tav>
                                      </p:tavLst>
                                    </p:anim>
                                    <p:animEffect transition="out" filter="fade">
                                      <p:cBhvr>
                                        <p:cTn id="23" dur="1000"/>
                                        <p:tgtEl>
                                          <p:spTgt spid="106"/>
                                        </p:tgtEl>
                                      </p:cBhvr>
                                    </p:animEffect>
                                    <p:set>
                                      <p:cBhvr>
                                        <p:cTn id="24" dur="1" fill="hold">
                                          <p:stCondLst>
                                            <p:cond delay="999"/>
                                          </p:stCondLst>
                                        </p:cTn>
                                        <p:tgtEl>
                                          <p:spTgt spid="106"/>
                                        </p:tgtEl>
                                        <p:attrNameLst>
                                          <p:attrName>style.visibility</p:attrName>
                                        </p:attrNameLst>
                                      </p:cBhvr>
                                      <p:to>
                                        <p:strVal val="hidden"/>
                                      </p:to>
                                    </p:set>
                                  </p:childTnLst>
                                </p:cTn>
                              </p:par>
                              <p:par>
                                <p:cTn id="25" presetID="55" presetClass="exit" presetSubtype="0" fill="hold" grpId="0" nodeType="withEffect">
                                  <p:stCondLst>
                                    <p:cond delay="1000"/>
                                  </p:stCondLst>
                                  <p:childTnLst>
                                    <p:anim calcmode="lin" valueType="num">
                                      <p:cBhvr>
                                        <p:cTn id="26" dur="1000"/>
                                        <p:tgtEl>
                                          <p:spTgt spid="91"/>
                                        </p:tgtEl>
                                        <p:attrNameLst>
                                          <p:attrName>ppt_w</p:attrName>
                                        </p:attrNameLst>
                                      </p:cBhvr>
                                      <p:tavLst>
                                        <p:tav tm="0">
                                          <p:val>
                                            <p:strVal val="ppt_w"/>
                                          </p:val>
                                        </p:tav>
                                        <p:tav tm="100000">
                                          <p:val>
                                            <p:strVal val="ppt_w*0.70"/>
                                          </p:val>
                                        </p:tav>
                                      </p:tavLst>
                                    </p:anim>
                                    <p:anim calcmode="lin" valueType="num">
                                      <p:cBhvr>
                                        <p:cTn id="27" dur="1000"/>
                                        <p:tgtEl>
                                          <p:spTgt spid="91"/>
                                        </p:tgtEl>
                                        <p:attrNameLst>
                                          <p:attrName>ppt_h</p:attrName>
                                        </p:attrNameLst>
                                      </p:cBhvr>
                                      <p:tavLst>
                                        <p:tav tm="0">
                                          <p:val>
                                            <p:strVal val="ppt_h"/>
                                          </p:val>
                                        </p:tav>
                                        <p:tav tm="100000">
                                          <p:val>
                                            <p:strVal val="ppt_h"/>
                                          </p:val>
                                        </p:tav>
                                      </p:tavLst>
                                    </p:anim>
                                    <p:animEffect transition="out" filter="fade">
                                      <p:cBhvr>
                                        <p:cTn id="28" dur="1000"/>
                                        <p:tgtEl>
                                          <p:spTgt spid="91"/>
                                        </p:tgtEl>
                                      </p:cBhvr>
                                    </p:animEffect>
                                    <p:set>
                                      <p:cBhvr>
                                        <p:cTn id="29" dur="1" fill="hold">
                                          <p:stCondLst>
                                            <p:cond delay="999"/>
                                          </p:stCondLst>
                                        </p:cTn>
                                        <p:tgtEl>
                                          <p:spTgt spid="91"/>
                                        </p:tgtEl>
                                        <p:attrNameLst>
                                          <p:attrName>style.visibility</p:attrName>
                                        </p:attrNameLst>
                                      </p:cBhvr>
                                      <p:to>
                                        <p:strVal val="hidden"/>
                                      </p:to>
                                    </p:set>
                                  </p:childTnLst>
                                </p:cTn>
                              </p:par>
                              <p:par>
                                <p:cTn id="30" presetID="55" presetClass="exit" presetSubtype="0" fill="hold" grpId="0" nodeType="withEffect">
                                  <p:stCondLst>
                                    <p:cond delay="1100"/>
                                  </p:stCondLst>
                                  <p:childTnLst>
                                    <p:anim calcmode="lin" valueType="num">
                                      <p:cBhvr>
                                        <p:cTn id="31" dur="1000"/>
                                        <p:tgtEl>
                                          <p:spTgt spid="95"/>
                                        </p:tgtEl>
                                        <p:attrNameLst>
                                          <p:attrName>ppt_w</p:attrName>
                                        </p:attrNameLst>
                                      </p:cBhvr>
                                      <p:tavLst>
                                        <p:tav tm="0">
                                          <p:val>
                                            <p:strVal val="ppt_w"/>
                                          </p:val>
                                        </p:tav>
                                        <p:tav tm="100000">
                                          <p:val>
                                            <p:strVal val="ppt_w*0.70"/>
                                          </p:val>
                                        </p:tav>
                                      </p:tavLst>
                                    </p:anim>
                                    <p:anim calcmode="lin" valueType="num">
                                      <p:cBhvr>
                                        <p:cTn id="32" dur="1000"/>
                                        <p:tgtEl>
                                          <p:spTgt spid="95"/>
                                        </p:tgtEl>
                                        <p:attrNameLst>
                                          <p:attrName>ppt_h</p:attrName>
                                        </p:attrNameLst>
                                      </p:cBhvr>
                                      <p:tavLst>
                                        <p:tav tm="0">
                                          <p:val>
                                            <p:strVal val="ppt_h"/>
                                          </p:val>
                                        </p:tav>
                                        <p:tav tm="100000">
                                          <p:val>
                                            <p:strVal val="ppt_h"/>
                                          </p:val>
                                        </p:tav>
                                      </p:tavLst>
                                    </p:anim>
                                    <p:animEffect transition="out" filter="fade">
                                      <p:cBhvr>
                                        <p:cTn id="33" dur="1000"/>
                                        <p:tgtEl>
                                          <p:spTgt spid="95"/>
                                        </p:tgtEl>
                                      </p:cBhvr>
                                    </p:animEffect>
                                    <p:set>
                                      <p:cBhvr>
                                        <p:cTn id="34" dur="1" fill="hold">
                                          <p:stCondLst>
                                            <p:cond delay="999"/>
                                          </p:stCondLst>
                                        </p:cTn>
                                        <p:tgtEl>
                                          <p:spTgt spid="95"/>
                                        </p:tgtEl>
                                        <p:attrNameLst>
                                          <p:attrName>style.visibility</p:attrName>
                                        </p:attrNameLst>
                                      </p:cBhvr>
                                      <p:to>
                                        <p:strVal val="hidden"/>
                                      </p:to>
                                    </p:set>
                                  </p:childTnLst>
                                </p:cTn>
                              </p:par>
                              <p:par>
                                <p:cTn id="35" presetID="55" presetClass="exit" presetSubtype="0" fill="hold" grpId="0" nodeType="withEffect">
                                  <p:stCondLst>
                                    <p:cond delay="1200"/>
                                  </p:stCondLst>
                                  <p:childTnLst>
                                    <p:anim calcmode="lin" valueType="num">
                                      <p:cBhvr>
                                        <p:cTn id="36" dur="1000"/>
                                        <p:tgtEl>
                                          <p:spTgt spid="99"/>
                                        </p:tgtEl>
                                        <p:attrNameLst>
                                          <p:attrName>ppt_w</p:attrName>
                                        </p:attrNameLst>
                                      </p:cBhvr>
                                      <p:tavLst>
                                        <p:tav tm="0">
                                          <p:val>
                                            <p:strVal val="ppt_w"/>
                                          </p:val>
                                        </p:tav>
                                        <p:tav tm="100000">
                                          <p:val>
                                            <p:strVal val="ppt_w*0.70"/>
                                          </p:val>
                                        </p:tav>
                                      </p:tavLst>
                                    </p:anim>
                                    <p:anim calcmode="lin" valueType="num">
                                      <p:cBhvr>
                                        <p:cTn id="37" dur="1000"/>
                                        <p:tgtEl>
                                          <p:spTgt spid="99"/>
                                        </p:tgtEl>
                                        <p:attrNameLst>
                                          <p:attrName>ppt_h</p:attrName>
                                        </p:attrNameLst>
                                      </p:cBhvr>
                                      <p:tavLst>
                                        <p:tav tm="0">
                                          <p:val>
                                            <p:strVal val="ppt_h"/>
                                          </p:val>
                                        </p:tav>
                                        <p:tav tm="100000">
                                          <p:val>
                                            <p:strVal val="ppt_h"/>
                                          </p:val>
                                        </p:tav>
                                      </p:tavLst>
                                    </p:anim>
                                    <p:animEffect transition="out" filter="fade">
                                      <p:cBhvr>
                                        <p:cTn id="38" dur="1000"/>
                                        <p:tgtEl>
                                          <p:spTgt spid="99"/>
                                        </p:tgtEl>
                                      </p:cBhvr>
                                    </p:animEffect>
                                    <p:set>
                                      <p:cBhvr>
                                        <p:cTn id="39" dur="1" fill="hold">
                                          <p:stCondLst>
                                            <p:cond delay="999"/>
                                          </p:stCondLst>
                                        </p:cTn>
                                        <p:tgtEl>
                                          <p:spTgt spid="99"/>
                                        </p:tgtEl>
                                        <p:attrNameLst>
                                          <p:attrName>style.visibility</p:attrName>
                                        </p:attrNameLst>
                                      </p:cBhvr>
                                      <p:to>
                                        <p:strVal val="hidden"/>
                                      </p:to>
                                    </p:set>
                                  </p:childTnLst>
                                </p:cTn>
                              </p:par>
                              <p:par>
                                <p:cTn id="40" presetID="55" presetClass="exit" presetSubtype="0" fill="hold" grpId="0" nodeType="withEffect">
                                  <p:stCondLst>
                                    <p:cond delay="1300"/>
                                  </p:stCondLst>
                                  <p:childTnLst>
                                    <p:anim calcmode="lin" valueType="num">
                                      <p:cBhvr>
                                        <p:cTn id="41" dur="1000"/>
                                        <p:tgtEl>
                                          <p:spTgt spid="103"/>
                                        </p:tgtEl>
                                        <p:attrNameLst>
                                          <p:attrName>ppt_w</p:attrName>
                                        </p:attrNameLst>
                                      </p:cBhvr>
                                      <p:tavLst>
                                        <p:tav tm="0">
                                          <p:val>
                                            <p:strVal val="ppt_w"/>
                                          </p:val>
                                        </p:tav>
                                        <p:tav tm="100000">
                                          <p:val>
                                            <p:strVal val="ppt_w*0.70"/>
                                          </p:val>
                                        </p:tav>
                                      </p:tavLst>
                                    </p:anim>
                                    <p:anim calcmode="lin" valueType="num">
                                      <p:cBhvr>
                                        <p:cTn id="42" dur="1000"/>
                                        <p:tgtEl>
                                          <p:spTgt spid="103"/>
                                        </p:tgtEl>
                                        <p:attrNameLst>
                                          <p:attrName>ppt_h</p:attrName>
                                        </p:attrNameLst>
                                      </p:cBhvr>
                                      <p:tavLst>
                                        <p:tav tm="0">
                                          <p:val>
                                            <p:strVal val="ppt_h"/>
                                          </p:val>
                                        </p:tav>
                                        <p:tav tm="100000">
                                          <p:val>
                                            <p:strVal val="ppt_h"/>
                                          </p:val>
                                        </p:tav>
                                      </p:tavLst>
                                    </p:anim>
                                    <p:animEffect transition="out" filter="fade">
                                      <p:cBhvr>
                                        <p:cTn id="43" dur="1000"/>
                                        <p:tgtEl>
                                          <p:spTgt spid="103"/>
                                        </p:tgtEl>
                                      </p:cBhvr>
                                    </p:animEffect>
                                    <p:set>
                                      <p:cBhvr>
                                        <p:cTn id="44" dur="1" fill="hold">
                                          <p:stCondLst>
                                            <p:cond delay="999"/>
                                          </p:stCondLst>
                                        </p:cTn>
                                        <p:tgtEl>
                                          <p:spTgt spid="103"/>
                                        </p:tgtEl>
                                        <p:attrNameLst>
                                          <p:attrName>style.visibility</p:attrName>
                                        </p:attrNameLst>
                                      </p:cBhvr>
                                      <p:to>
                                        <p:strVal val="hidden"/>
                                      </p:to>
                                    </p:set>
                                  </p:childTnLst>
                                </p:cTn>
                              </p:par>
                              <p:par>
                                <p:cTn id="45" presetID="55" presetClass="exit" presetSubtype="0" fill="hold" grpId="0" nodeType="withEffect">
                                  <p:stCondLst>
                                    <p:cond delay="1400"/>
                                  </p:stCondLst>
                                  <p:childTnLst>
                                    <p:anim calcmode="lin" valueType="num">
                                      <p:cBhvr>
                                        <p:cTn id="46" dur="1000"/>
                                        <p:tgtEl>
                                          <p:spTgt spid="107"/>
                                        </p:tgtEl>
                                        <p:attrNameLst>
                                          <p:attrName>ppt_w</p:attrName>
                                        </p:attrNameLst>
                                      </p:cBhvr>
                                      <p:tavLst>
                                        <p:tav tm="0">
                                          <p:val>
                                            <p:strVal val="ppt_w"/>
                                          </p:val>
                                        </p:tav>
                                        <p:tav tm="100000">
                                          <p:val>
                                            <p:strVal val="ppt_w*0.70"/>
                                          </p:val>
                                        </p:tav>
                                      </p:tavLst>
                                    </p:anim>
                                    <p:anim calcmode="lin" valueType="num">
                                      <p:cBhvr>
                                        <p:cTn id="47" dur="1000"/>
                                        <p:tgtEl>
                                          <p:spTgt spid="107"/>
                                        </p:tgtEl>
                                        <p:attrNameLst>
                                          <p:attrName>ppt_h</p:attrName>
                                        </p:attrNameLst>
                                      </p:cBhvr>
                                      <p:tavLst>
                                        <p:tav tm="0">
                                          <p:val>
                                            <p:strVal val="ppt_h"/>
                                          </p:val>
                                        </p:tav>
                                        <p:tav tm="100000">
                                          <p:val>
                                            <p:strVal val="ppt_h"/>
                                          </p:val>
                                        </p:tav>
                                      </p:tavLst>
                                    </p:anim>
                                    <p:animEffect transition="out" filter="fade">
                                      <p:cBhvr>
                                        <p:cTn id="48" dur="1000"/>
                                        <p:tgtEl>
                                          <p:spTgt spid="107"/>
                                        </p:tgtEl>
                                      </p:cBhvr>
                                    </p:animEffect>
                                    <p:set>
                                      <p:cBhvr>
                                        <p:cTn id="49" dur="1" fill="hold">
                                          <p:stCondLst>
                                            <p:cond delay="999"/>
                                          </p:stCondLst>
                                        </p:cTn>
                                        <p:tgtEl>
                                          <p:spTgt spid="107"/>
                                        </p:tgtEl>
                                        <p:attrNameLst>
                                          <p:attrName>style.visibility</p:attrName>
                                        </p:attrNameLst>
                                      </p:cBhvr>
                                      <p:to>
                                        <p:strVal val="hidden"/>
                                      </p:to>
                                    </p:set>
                                  </p:childTnLst>
                                </p:cTn>
                              </p:par>
                              <p:par>
                                <p:cTn id="50" presetID="55" presetClass="exit" presetSubtype="0" fill="hold" grpId="0" nodeType="withEffect">
                                  <p:stCondLst>
                                    <p:cond delay="1500"/>
                                  </p:stCondLst>
                                  <p:childTnLst>
                                    <p:anim calcmode="lin" valueType="num">
                                      <p:cBhvr>
                                        <p:cTn id="51" dur="1000"/>
                                        <p:tgtEl>
                                          <p:spTgt spid="92"/>
                                        </p:tgtEl>
                                        <p:attrNameLst>
                                          <p:attrName>ppt_w</p:attrName>
                                        </p:attrNameLst>
                                      </p:cBhvr>
                                      <p:tavLst>
                                        <p:tav tm="0">
                                          <p:val>
                                            <p:strVal val="ppt_w"/>
                                          </p:val>
                                        </p:tav>
                                        <p:tav tm="100000">
                                          <p:val>
                                            <p:strVal val="ppt_w*0.70"/>
                                          </p:val>
                                        </p:tav>
                                      </p:tavLst>
                                    </p:anim>
                                    <p:anim calcmode="lin" valueType="num">
                                      <p:cBhvr>
                                        <p:cTn id="52" dur="1000"/>
                                        <p:tgtEl>
                                          <p:spTgt spid="92"/>
                                        </p:tgtEl>
                                        <p:attrNameLst>
                                          <p:attrName>ppt_h</p:attrName>
                                        </p:attrNameLst>
                                      </p:cBhvr>
                                      <p:tavLst>
                                        <p:tav tm="0">
                                          <p:val>
                                            <p:strVal val="ppt_h"/>
                                          </p:val>
                                        </p:tav>
                                        <p:tav tm="100000">
                                          <p:val>
                                            <p:strVal val="ppt_h"/>
                                          </p:val>
                                        </p:tav>
                                      </p:tavLst>
                                    </p:anim>
                                    <p:animEffect transition="out" filter="fade">
                                      <p:cBhvr>
                                        <p:cTn id="53" dur="1000"/>
                                        <p:tgtEl>
                                          <p:spTgt spid="92"/>
                                        </p:tgtEl>
                                      </p:cBhvr>
                                    </p:animEffect>
                                    <p:set>
                                      <p:cBhvr>
                                        <p:cTn id="54" dur="1" fill="hold">
                                          <p:stCondLst>
                                            <p:cond delay="999"/>
                                          </p:stCondLst>
                                        </p:cTn>
                                        <p:tgtEl>
                                          <p:spTgt spid="92"/>
                                        </p:tgtEl>
                                        <p:attrNameLst>
                                          <p:attrName>style.visibility</p:attrName>
                                        </p:attrNameLst>
                                      </p:cBhvr>
                                      <p:to>
                                        <p:strVal val="hidden"/>
                                      </p:to>
                                    </p:set>
                                  </p:childTnLst>
                                </p:cTn>
                              </p:par>
                              <p:par>
                                <p:cTn id="55" presetID="55" presetClass="exit" presetSubtype="0" fill="hold" grpId="0" nodeType="withEffect">
                                  <p:stCondLst>
                                    <p:cond delay="1600"/>
                                  </p:stCondLst>
                                  <p:childTnLst>
                                    <p:anim calcmode="lin" valueType="num">
                                      <p:cBhvr>
                                        <p:cTn id="56" dur="1000"/>
                                        <p:tgtEl>
                                          <p:spTgt spid="96"/>
                                        </p:tgtEl>
                                        <p:attrNameLst>
                                          <p:attrName>ppt_w</p:attrName>
                                        </p:attrNameLst>
                                      </p:cBhvr>
                                      <p:tavLst>
                                        <p:tav tm="0">
                                          <p:val>
                                            <p:strVal val="ppt_w"/>
                                          </p:val>
                                        </p:tav>
                                        <p:tav tm="100000">
                                          <p:val>
                                            <p:strVal val="ppt_w*0.70"/>
                                          </p:val>
                                        </p:tav>
                                      </p:tavLst>
                                    </p:anim>
                                    <p:anim calcmode="lin" valueType="num">
                                      <p:cBhvr>
                                        <p:cTn id="57" dur="1000"/>
                                        <p:tgtEl>
                                          <p:spTgt spid="96"/>
                                        </p:tgtEl>
                                        <p:attrNameLst>
                                          <p:attrName>ppt_h</p:attrName>
                                        </p:attrNameLst>
                                      </p:cBhvr>
                                      <p:tavLst>
                                        <p:tav tm="0">
                                          <p:val>
                                            <p:strVal val="ppt_h"/>
                                          </p:val>
                                        </p:tav>
                                        <p:tav tm="100000">
                                          <p:val>
                                            <p:strVal val="ppt_h"/>
                                          </p:val>
                                        </p:tav>
                                      </p:tavLst>
                                    </p:anim>
                                    <p:animEffect transition="out" filter="fade">
                                      <p:cBhvr>
                                        <p:cTn id="58" dur="1000"/>
                                        <p:tgtEl>
                                          <p:spTgt spid="96"/>
                                        </p:tgtEl>
                                      </p:cBhvr>
                                    </p:animEffect>
                                    <p:set>
                                      <p:cBhvr>
                                        <p:cTn id="59" dur="1" fill="hold">
                                          <p:stCondLst>
                                            <p:cond delay="999"/>
                                          </p:stCondLst>
                                        </p:cTn>
                                        <p:tgtEl>
                                          <p:spTgt spid="96"/>
                                        </p:tgtEl>
                                        <p:attrNameLst>
                                          <p:attrName>style.visibility</p:attrName>
                                        </p:attrNameLst>
                                      </p:cBhvr>
                                      <p:to>
                                        <p:strVal val="hidden"/>
                                      </p:to>
                                    </p:set>
                                  </p:childTnLst>
                                </p:cTn>
                              </p:par>
                              <p:par>
                                <p:cTn id="60" presetID="55" presetClass="exit" presetSubtype="0" fill="hold" grpId="0" nodeType="withEffect">
                                  <p:stCondLst>
                                    <p:cond delay="1800"/>
                                  </p:stCondLst>
                                  <p:childTnLst>
                                    <p:anim calcmode="lin" valueType="num">
                                      <p:cBhvr>
                                        <p:cTn id="61" dur="1000"/>
                                        <p:tgtEl>
                                          <p:spTgt spid="104"/>
                                        </p:tgtEl>
                                        <p:attrNameLst>
                                          <p:attrName>ppt_w</p:attrName>
                                        </p:attrNameLst>
                                      </p:cBhvr>
                                      <p:tavLst>
                                        <p:tav tm="0">
                                          <p:val>
                                            <p:strVal val="ppt_w"/>
                                          </p:val>
                                        </p:tav>
                                        <p:tav tm="100000">
                                          <p:val>
                                            <p:strVal val="ppt_w*0.70"/>
                                          </p:val>
                                        </p:tav>
                                      </p:tavLst>
                                    </p:anim>
                                    <p:anim calcmode="lin" valueType="num">
                                      <p:cBhvr>
                                        <p:cTn id="62" dur="1000"/>
                                        <p:tgtEl>
                                          <p:spTgt spid="104"/>
                                        </p:tgtEl>
                                        <p:attrNameLst>
                                          <p:attrName>ppt_h</p:attrName>
                                        </p:attrNameLst>
                                      </p:cBhvr>
                                      <p:tavLst>
                                        <p:tav tm="0">
                                          <p:val>
                                            <p:strVal val="ppt_h"/>
                                          </p:val>
                                        </p:tav>
                                        <p:tav tm="100000">
                                          <p:val>
                                            <p:strVal val="ppt_h"/>
                                          </p:val>
                                        </p:tav>
                                      </p:tavLst>
                                    </p:anim>
                                    <p:animEffect transition="out" filter="fade">
                                      <p:cBhvr>
                                        <p:cTn id="63" dur="1000"/>
                                        <p:tgtEl>
                                          <p:spTgt spid="104"/>
                                        </p:tgtEl>
                                      </p:cBhvr>
                                    </p:animEffect>
                                    <p:set>
                                      <p:cBhvr>
                                        <p:cTn id="64" dur="1" fill="hold">
                                          <p:stCondLst>
                                            <p:cond delay="999"/>
                                          </p:stCondLst>
                                        </p:cTn>
                                        <p:tgtEl>
                                          <p:spTgt spid="104"/>
                                        </p:tgtEl>
                                        <p:attrNameLst>
                                          <p:attrName>style.visibility</p:attrName>
                                        </p:attrNameLst>
                                      </p:cBhvr>
                                      <p:to>
                                        <p:strVal val="hidden"/>
                                      </p:to>
                                    </p:set>
                                  </p:childTnLst>
                                </p:cTn>
                              </p:par>
                              <p:par>
                                <p:cTn id="65" presetID="55" presetClass="exit" presetSubtype="0" fill="hold" grpId="0" nodeType="withEffect">
                                  <p:stCondLst>
                                    <p:cond delay="1900"/>
                                  </p:stCondLst>
                                  <p:childTnLst>
                                    <p:anim calcmode="lin" valueType="num">
                                      <p:cBhvr>
                                        <p:cTn id="66" dur="1000"/>
                                        <p:tgtEl>
                                          <p:spTgt spid="108"/>
                                        </p:tgtEl>
                                        <p:attrNameLst>
                                          <p:attrName>ppt_w</p:attrName>
                                        </p:attrNameLst>
                                      </p:cBhvr>
                                      <p:tavLst>
                                        <p:tav tm="0">
                                          <p:val>
                                            <p:strVal val="ppt_w"/>
                                          </p:val>
                                        </p:tav>
                                        <p:tav tm="100000">
                                          <p:val>
                                            <p:strVal val="ppt_w*0.70"/>
                                          </p:val>
                                        </p:tav>
                                      </p:tavLst>
                                    </p:anim>
                                    <p:anim calcmode="lin" valueType="num">
                                      <p:cBhvr>
                                        <p:cTn id="67" dur="1000"/>
                                        <p:tgtEl>
                                          <p:spTgt spid="108"/>
                                        </p:tgtEl>
                                        <p:attrNameLst>
                                          <p:attrName>ppt_h</p:attrName>
                                        </p:attrNameLst>
                                      </p:cBhvr>
                                      <p:tavLst>
                                        <p:tav tm="0">
                                          <p:val>
                                            <p:strVal val="ppt_h"/>
                                          </p:val>
                                        </p:tav>
                                        <p:tav tm="100000">
                                          <p:val>
                                            <p:strVal val="ppt_h"/>
                                          </p:val>
                                        </p:tav>
                                      </p:tavLst>
                                    </p:anim>
                                    <p:animEffect transition="out" filter="fade">
                                      <p:cBhvr>
                                        <p:cTn id="68" dur="1000"/>
                                        <p:tgtEl>
                                          <p:spTgt spid="108"/>
                                        </p:tgtEl>
                                      </p:cBhvr>
                                    </p:animEffect>
                                    <p:set>
                                      <p:cBhvr>
                                        <p:cTn id="69" dur="1" fill="hold">
                                          <p:stCondLst>
                                            <p:cond delay="999"/>
                                          </p:stCondLst>
                                        </p:cTn>
                                        <p:tgtEl>
                                          <p:spTgt spid="108"/>
                                        </p:tgtEl>
                                        <p:attrNameLst>
                                          <p:attrName>style.visibility</p:attrName>
                                        </p:attrNameLst>
                                      </p:cBhvr>
                                      <p:to>
                                        <p:strVal val="hidden"/>
                                      </p:to>
                                    </p:set>
                                  </p:childTnLst>
                                </p:cTn>
                              </p:par>
                              <p:par>
                                <p:cTn id="70" presetID="55" presetClass="exit" presetSubtype="0" fill="hold" grpId="0" nodeType="withEffect">
                                  <p:stCondLst>
                                    <p:cond delay="2200"/>
                                  </p:stCondLst>
                                  <p:childTnLst>
                                    <p:anim calcmode="lin" valueType="num">
                                      <p:cBhvr>
                                        <p:cTn id="71" dur="1000"/>
                                        <p:tgtEl>
                                          <p:spTgt spid="101"/>
                                        </p:tgtEl>
                                        <p:attrNameLst>
                                          <p:attrName>ppt_w</p:attrName>
                                        </p:attrNameLst>
                                      </p:cBhvr>
                                      <p:tavLst>
                                        <p:tav tm="0">
                                          <p:val>
                                            <p:strVal val="ppt_w"/>
                                          </p:val>
                                        </p:tav>
                                        <p:tav tm="100000">
                                          <p:val>
                                            <p:strVal val="ppt_w*0.70"/>
                                          </p:val>
                                        </p:tav>
                                      </p:tavLst>
                                    </p:anim>
                                    <p:anim calcmode="lin" valueType="num">
                                      <p:cBhvr>
                                        <p:cTn id="72" dur="1000"/>
                                        <p:tgtEl>
                                          <p:spTgt spid="101"/>
                                        </p:tgtEl>
                                        <p:attrNameLst>
                                          <p:attrName>ppt_h</p:attrName>
                                        </p:attrNameLst>
                                      </p:cBhvr>
                                      <p:tavLst>
                                        <p:tav tm="0">
                                          <p:val>
                                            <p:strVal val="ppt_h"/>
                                          </p:val>
                                        </p:tav>
                                        <p:tav tm="100000">
                                          <p:val>
                                            <p:strVal val="ppt_h"/>
                                          </p:val>
                                        </p:tav>
                                      </p:tavLst>
                                    </p:anim>
                                    <p:animEffect transition="out" filter="fade">
                                      <p:cBhvr>
                                        <p:cTn id="73" dur="1000"/>
                                        <p:tgtEl>
                                          <p:spTgt spid="101"/>
                                        </p:tgtEl>
                                      </p:cBhvr>
                                    </p:animEffect>
                                    <p:set>
                                      <p:cBhvr>
                                        <p:cTn id="74" dur="1" fill="hold">
                                          <p:stCondLst>
                                            <p:cond delay="999"/>
                                          </p:stCondLst>
                                        </p:cTn>
                                        <p:tgtEl>
                                          <p:spTgt spid="101"/>
                                        </p:tgtEl>
                                        <p:attrNameLst>
                                          <p:attrName>style.visibility</p:attrName>
                                        </p:attrNameLst>
                                      </p:cBhvr>
                                      <p:to>
                                        <p:strVal val="hidden"/>
                                      </p:to>
                                    </p:set>
                                  </p:childTnLst>
                                </p:cTn>
                              </p:par>
                              <p:par>
                                <p:cTn id="75" presetID="55" presetClass="exit" presetSubtype="0" fill="hold" grpId="0" nodeType="withEffect">
                                  <p:stCondLst>
                                    <p:cond delay="2400"/>
                                  </p:stCondLst>
                                  <p:childTnLst>
                                    <p:anim calcmode="lin" valueType="num">
                                      <p:cBhvr>
                                        <p:cTn id="76" dur="1000"/>
                                        <p:tgtEl>
                                          <p:spTgt spid="109"/>
                                        </p:tgtEl>
                                        <p:attrNameLst>
                                          <p:attrName>ppt_w</p:attrName>
                                        </p:attrNameLst>
                                      </p:cBhvr>
                                      <p:tavLst>
                                        <p:tav tm="0">
                                          <p:val>
                                            <p:strVal val="ppt_w"/>
                                          </p:val>
                                        </p:tav>
                                        <p:tav tm="100000">
                                          <p:val>
                                            <p:strVal val="ppt_w*0.70"/>
                                          </p:val>
                                        </p:tav>
                                      </p:tavLst>
                                    </p:anim>
                                    <p:anim calcmode="lin" valueType="num">
                                      <p:cBhvr>
                                        <p:cTn id="77" dur="1000"/>
                                        <p:tgtEl>
                                          <p:spTgt spid="109"/>
                                        </p:tgtEl>
                                        <p:attrNameLst>
                                          <p:attrName>ppt_h</p:attrName>
                                        </p:attrNameLst>
                                      </p:cBhvr>
                                      <p:tavLst>
                                        <p:tav tm="0">
                                          <p:val>
                                            <p:strVal val="ppt_h"/>
                                          </p:val>
                                        </p:tav>
                                        <p:tav tm="100000">
                                          <p:val>
                                            <p:strVal val="ppt_h"/>
                                          </p:val>
                                        </p:tav>
                                      </p:tavLst>
                                    </p:anim>
                                    <p:animEffect transition="out" filter="fade">
                                      <p:cBhvr>
                                        <p:cTn id="78" dur="1000"/>
                                        <p:tgtEl>
                                          <p:spTgt spid="109"/>
                                        </p:tgtEl>
                                      </p:cBhvr>
                                    </p:animEffect>
                                    <p:set>
                                      <p:cBhvr>
                                        <p:cTn id="79" dur="1" fill="hold">
                                          <p:stCondLst>
                                            <p:cond delay="999"/>
                                          </p:stCondLst>
                                        </p:cTn>
                                        <p:tgtEl>
                                          <p:spTgt spid="10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animBg="1"/>
      <p:bldP spid="91" grpId="0" animBg="1"/>
      <p:bldP spid="92" grpId="0" animBg="1"/>
      <p:bldP spid="95" grpId="0" animBg="1"/>
      <p:bldP spid="96" grpId="0" animBg="1"/>
      <p:bldP spid="98" grpId="0" animBg="1"/>
      <p:bldP spid="99" grpId="0" animBg="1"/>
      <p:bldP spid="101" grpId="0" animBg="1"/>
      <p:bldP spid="102" grpId="0" animBg="1"/>
      <p:bldP spid="103" grpId="0" animBg="1"/>
      <p:bldP spid="104" grpId="0" animBg="1"/>
      <p:bldP spid="106" grpId="0" animBg="1"/>
      <p:bldP spid="107" grpId="0" animBg="1"/>
      <p:bldP spid="108" grpId="0" animBg="1"/>
      <p:bldP spid="10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1" y="609601"/>
            <a:ext cx="8534399" cy="6001643"/>
          </a:xfrm>
          <a:prstGeom prst="rect">
            <a:avLst/>
          </a:prstGeom>
          <a:noFill/>
        </p:spPr>
        <p:txBody>
          <a:bodyPr wrap="square" rtlCol="0">
            <a:spAutoFit/>
          </a:bodyPr>
          <a:lstStyle/>
          <a:p>
            <a:r>
              <a:rPr lang="en-US" sz="2400" dirty="0" smtClean="0">
                <a:solidFill>
                  <a:srgbClr val="FF0000"/>
                </a:solidFill>
              </a:rPr>
              <a:t>References</a:t>
            </a:r>
          </a:p>
          <a:p>
            <a:pPr marL="342900" indent="-342900">
              <a:buFont typeface="Arial"/>
              <a:buChar char="•"/>
            </a:pPr>
            <a:r>
              <a:rPr lang="en-US" sz="2000" dirty="0" err="1" smtClean="0"/>
              <a:t>UNHabitat</a:t>
            </a:r>
            <a:r>
              <a:rPr lang="en-US" sz="2000" dirty="0"/>
              <a:t>. (2010-11). </a:t>
            </a:r>
            <a:r>
              <a:rPr lang="en-US" sz="2000" i="1" dirty="0"/>
              <a:t>The State of the World’s Cities</a:t>
            </a:r>
            <a:r>
              <a:rPr lang="en-US" sz="2000" dirty="0"/>
              <a:t>, pp. 6-11, 116-</a:t>
            </a:r>
            <a:r>
              <a:rPr lang="en-US" sz="2000" dirty="0" smtClean="0"/>
              <a:t>120.</a:t>
            </a:r>
          </a:p>
          <a:p>
            <a:pPr marL="342900" indent="-342900">
              <a:buFont typeface="Arial"/>
              <a:buChar char="•"/>
            </a:pPr>
            <a:r>
              <a:rPr lang="en-US" sz="2000" dirty="0" smtClean="0"/>
              <a:t>Lewis </a:t>
            </a:r>
            <a:r>
              <a:rPr lang="en-US" sz="2000" dirty="0"/>
              <a:t>Mumford. (1961). </a:t>
            </a:r>
            <a:r>
              <a:rPr lang="en-US" sz="2000" i="1" dirty="0"/>
              <a:t>The City in History</a:t>
            </a:r>
            <a:r>
              <a:rPr lang="en-US" sz="2000" dirty="0"/>
              <a:t>. Discuss the dates of the emergence of various forms of city </a:t>
            </a:r>
            <a:endParaRPr lang="en-US" sz="2000" dirty="0" smtClean="0"/>
          </a:p>
          <a:p>
            <a:pPr marL="342900" indent="-342900">
              <a:buFont typeface="Arial"/>
              <a:buChar char="•"/>
            </a:pPr>
            <a:r>
              <a:rPr lang="en-US" sz="2000" dirty="0" smtClean="0"/>
              <a:t>Weber</a:t>
            </a:r>
            <a:r>
              <a:rPr lang="en-US" sz="2000" dirty="0"/>
              <a:t>, Max. </a:t>
            </a:r>
            <a:r>
              <a:rPr lang="en-US" sz="2000" i="1" dirty="0"/>
              <a:t>The </a:t>
            </a:r>
            <a:r>
              <a:rPr lang="en-US" sz="2000" i="1" dirty="0" smtClean="0"/>
              <a:t>City</a:t>
            </a:r>
          </a:p>
          <a:p>
            <a:pPr marL="342900" indent="-342900">
              <a:buFont typeface="Arial"/>
              <a:buChar char="•"/>
            </a:pPr>
            <a:r>
              <a:rPr lang="en-US" sz="2000" dirty="0" err="1" smtClean="0"/>
              <a:t>Sjoberg</a:t>
            </a:r>
            <a:r>
              <a:rPr lang="en-US" sz="2000" dirty="0"/>
              <a:t>, Gideon. </a:t>
            </a:r>
            <a:r>
              <a:rPr lang="en-US" sz="2000" i="1" dirty="0"/>
              <a:t>The Pre-Industrial City</a:t>
            </a:r>
            <a:r>
              <a:rPr lang="en-US" sz="2000" dirty="0"/>
              <a:t>. In "the Humanity of Cities, </a:t>
            </a:r>
            <a:r>
              <a:rPr lang="en-US" sz="2000" dirty="0" err="1"/>
              <a:t>pp</a:t>
            </a:r>
            <a:r>
              <a:rPr lang="en-US" sz="2000" dirty="0"/>
              <a:t> 67-114</a:t>
            </a:r>
            <a:r>
              <a:rPr lang="en-US" sz="2000" dirty="0" smtClean="0"/>
              <a:t>.</a:t>
            </a:r>
          </a:p>
          <a:p>
            <a:pPr marL="342900" indent="-342900">
              <a:buFont typeface="Arial"/>
              <a:buChar char="•"/>
            </a:pPr>
            <a:r>
              <a:rPr lang="en-US" sz="2000" dirty="0" smtClean="0"/>
              <a:t>ON </a:t>
            </a:r>
            <a:r>
              <a:rPr lang="en-US" sz="2000" dirty="0"/>
              <a:t>China video: </a:t>
            </a:r>
            <a:r>
              <a:rPr lang="en-US" sz="2000" i="1" dirty="0"/>
              <a:t>The Future of Chinese Urbanization</a:t>
            </a:r>
            <a:r>
              <a:rPr lang="en-US" sz="2000" dirty="0"/>
              <a:t> </a:t>
            </a:r>
            <a:endParaRPr lang="en-US" sz="2000" dirty="0" smtClean="0"/>
          </a:p>
          <a:p>
            <a:pPr marL="342900" indent="-342900">
              <a:buFont typeface="Arial"/>
              <a:buChar char="•"/>
            </a:pPr>
            <a:r>
              <a:rPr lang="en-US" sz="2000" dirty="0" smtClean="0"/>
              <a:t>Conn</a:t>
            </a:r>
            <a:r>
              <a:rPr lang="en-US" sz="2000" dirty="0"/>
              <a:t>, Harvey. (1992) Genesis as Urban Prologue. In Greenway, Roger (Ed.) </a:t>
            </a:r>
            <a:r>
              <a:rPr lang="en-US" sz="2000" i="1" dirty="0" err="1"/>
              <a:t>Discipling</a:t>
            </a:r>
            <a:r>
              <a:rPr lang="en-US" sz="2000" i="1" dirty="0"/>
              <a:t> the City</a:t>
            </a:r>
            <a:r>
              <a:rPr lang="en-US" sz="2000" dirty="0"/>
              <a:t>. Baker </a:t>
            </a:r>
            <a:endParaRPr lang="en-US" sz="2000" dirty="0" smtClean="0"/>
          </a:p>
          <a:p>
            <a:pPr marL="342900" indent="-342900">
              <a:buFont typeface="Arial"/>
              <a:buChar char="•"/>
            </a:pPr>
            <a:r>
              <a:rPr lang="en-US" sz="2000" dirty="0" smtClean="0"/>
              <a:t>Conn</a:t>
            </a:r>
            <a:r>
              <a:rPr lang="en-US" sz="2000" dirty="0"/>
              <a:t>. (1992). The Kingdom of God and the City of Man: A History of the City/ Church Dialogue. In Greenway, Roger (Ed.), </a:t>
            </a:r>
            <a:r>
              <a:rPr lang="en-US" sz="2000" i="1" dirty="0" err="1"/>
              <a:t>Discipling</a:t>
            </a:r>
            <a:r>
              <a:rPr lang="en-US" sz="2000" i="1" dirty="0"/>
              <a:t> the </a:t>
            </a:r>
            <a:r>
              <a:rPr lang="en-US" sz="2000" i="1" dirty="0" err="1" smtClean="0"/>
              <a:t>City</a:t>
            </a:r>
            <a:r>
              <a:rPr lang="en-US" sz="2000" dirty="0" err="1" smtClean="0"/>
              <a:t>.Baker</a:t>
            </a:r>
            <a:endParaRPr lang="en-US" sz="2000" dirty="0" smtClean="0"/>
          </a:p>
          <a:p>
            <a:pPr marL="342900" indent="-342900">
              <a:buFont typeface="Arial"/>
              <a:buChar char="•"/>
            </a:pPr>
            <a:r>
              <a:rPr lang="en-US" sz="2000" dirty="0" smtClean="0"/>
              <a:t>Conn</a:t>
            </a:r>
            <a:r>
              <a:rPr lang="en-US" sz="2000" dirty="0"/>
              <a:t>, Harvey &amp; Manuel Ortiz. (2004)  </a:t>
            </a:r>
            <a:r>
              <a:rPr lang="en-US" sz="2000" i="1" dirty="0"/>
              <a:t>Urban Ministry</a:t>
            </a:r>
            <a:r>
              <a:rPr lang="en-US" sz="2000" dirty="0"/>
              <a:t>. </a:t>
            </a:r>
            <a:r>
              <a:rPr lang="en-US" sz="2000" dirty="0" err="1"/>
              <a:t>InterVarsity</a:t>
            </a:r>
            <a:r>
              <a:rPr lang="en-US" sz="2000" dirty="0"/>
              <a:t>. </a:t>
            </a:r>
            <a:r>
              <a:rPr lang="en-US" sz="2000" dirty="0" err="1"/>
              <a:t>ch</a:t>
            </a:r>
            <a:r>
              <a:rPr lang="en-US" sz="2000" dirty="0"/>
              <a:t> 1-3</a:t>
            </a:r>
            <a:r>
              <a:rPr lang="en-US" sz="2000" dirty="0" smtClean="0"/>
              <a:t>.</a:t>
            </a:r>
          </a:p>
          <a:p>
            <a:pPr marL="342900" indent="-342900">
              <a:buFont typeface="Arial"/>
              <a:buChar char="•"/>
            </a:pPr>
            <a:r>
              <a:rPr lang="en-US" sz="2000" dirty="0" smtClean="0"/>
              <a:t>Dear, Michael. </a:t>
            </a:r>
            <a:r>
              <a:rPr lang="en-US" sz="2000" i="1" dirty="0"/>
              <a:t>LA School of </a:t>
            </a:r>
            <a:r>
              <a:rPr lang="en-US" sz="2000" i="1" dirty="0" smtClean="0"/>
              <a:t>Urbanism</a:t>
            </a:r>
          </a:p>
          <a:p>
            <a:pPr marL="342900" lvl="0" indent="-342900">
              <a:buFont typeface="Arial"/>
              <a:buChar char="•"/>
            </a:pPr>
            <a:r>
              <a:rPr lang="en-US" sz="2000" dirty="0" smtClean="0"/>
              <a:t>This </a:t>
            </a:r>
            <a:r>
              <a:rPr lang="en-US" sz="2000" dirty="0"/>
              <a:t>lecture </a:t>
            </a:r>
            <a:r>
              <a:rPr lang="en-US" sz="2000" dirty="0" err="1"/>
              <a:t>summarises</a:t>
            </a:r>
            <a:r>
              <a:rPr lang="en-US" sz="2000" dirty="0"/>
              <a:t> Chaps 1-6 in </a:t>
            </a:r>
            <a:r>
              <a:rPr lang="en-US" sz="2000" b="1" i="1" dirty="0"/>
              <a:t>Cry of the Urban </a:t>
            </a:r>
            <a:r>
              <a:rPr lang="en-US" sz="2000" b="1" i="1" dirty="0" smtClean="0"/>
              <a:t>Poor</a:t>
            </a:r>
          </a:p>
          <a:p>
            <a:pPr marL="342900" lvl="0" indent="-342900">
              <a:buFont typeface="Arial"/>
              <a:buChar char="•"/>
            </a:pPr>
            <a:r>
              <a:rPr lang="en-US" sz="2000" dirty="0" err="1" smtClean="0"/>
              <a:t>Stockwell</a:t>
            </a:r>
            <a:r>
              <a:rPr lang="en-US" sz="2000" dirty="0"/>
              <a:t>, Clinton </a:t>
            </a:r>
            <a:br>
              <a:rPr lang="en-US" sz="2000" dirty="0"/>
            </a:br>
            <a:r>
              <a:rPr lang="en-US" sz="2000" dirty="0"/>
              <a:t>1993    "The Church and the City: A Five Stage History".  </a:t>
            </a:r>
            <a:r>
              <a:rPr lang="en-US" sz="2000" b="1" i="1" dirty="0"/>
              <a:t>Urban Mission</a:t>
            </a:r>
            <a:r>
              <a:rPr lang="en-US" sz="2000" dirty="0"/>
              <a:t>, Vol.  11, No. 1, September 1993.</a:t>
            </a:r>
          </a:p>
          <a:p>
            <a:pPr marL="342900" indent="-342900">
              <a:buFont typeface="Arial"/>
              <a:buChar char="•"/>
            </a:pPr>
            <a:endParaRPr lang="en-US" sz="2000" i="1" dirty="0"/>
          </a:p>
        </p:txBody>
      </p:sp>
    </p:spTree>
    <p:extLst>
      <p:ext uri="{BB962C8B-B14F-4D97-AF65-F5344CB8AC3E}">
        <p14:creationId xmlns:p14="http://schemas.microsoft.com/office/powerpoint/2010/main" val="3258388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06501" y="1016000"/>
            <a:ext cx="7099299" cy="4247317"/>
          </a:xfrm>
          <a:prstGeom prst="rect">
            <a:avLst/>
          </a:prstGeom>
          <a:noFill/>
        </p:spPr>
        <p:txBody>
          <a:bodyPr wrap="square" rtlCol="0">
            <a:spAutoFit/>
          </a:bodyPr>
          <a:lstStyle/>
          <a:p>
            <a:endParaRPr lang="en-US" dirty="0" smtClean="0"/>
          </a:p>
          <a:p>
            <a:r>
              <a:rPr lang="en-US" b="1" dirty="0"/>
              <a:t>FROM GARDEN TO CITY: URBANIZATION</a:t>
            </a:r>
          </a:p>
          <a:p>
            <a:r>
              <a:rPr lang="en-US" b="1" dirty="0"/>
              <a:t>A.	Introduction</a:t>
            </a:r>
          </a:p>
          <a:p>
            <a:r>
              <a:rPr lang="en-US" dirty="0"/>
              <a:t>1. It is important to distinguish between urban </a:t>
            </a:r>
            <a:r>
              <a:rPr lang="en-US" dirty="0" smtClean="0"/>
              <a:t>centers </a:t>
            </a:r>
            <a:r>
              <a:rPr lang="en-US" dirty="0"/>
              <a:t>or cities on the one hand, and the process of urbanization on the other.  While cities have a relatively long history of some 5,000 years, urbanization in its current sweeping form is a recent phenomenon.</a:t>
            </a:r>
          </a:p>
          <a:p>
            <a:r>
              <a:rPr lang="en-US" dirty="0"/>
              <a:t> </a:t>
            </a:r>
          </a:p>
          <a:p>
            <a:r>
              <a:rPr lang="en-US" dirty="0"/>
              <a:t>2. While there is historical continuity in urban development, there are also major changes in urban experience which correspond to historical advances such as the industrial revolution.</a:t>
            </a:r>
          </a:p>
          <a:p>
            <a:r>
              <a:rPr lang="en-US" dirty="0"/>
              <a:t> </a:t>
            </a:r>
          </a:p>
          <a:p>
            <a:r>
              <a:rPr lang="en-US" dirty="0"/>
              <a:t>3. The process of urbanization is perhaps the single most significant factor in human development in the last millennium, and yet the great part of it has taken place within the last 150 years</a:t>
            </a:r>
            <a:r>
              <a:rPr lang="en-US" dirty="0" smtClean="0"/>
              <a:t>.</a:t>
            </a:r>
            <a:endParaRPr lang="en-US" dirty="0"/>
          </a:p>
        </p:txBody>
      </p:sp>
    </p:spTree>
    <p:extLst>
      <p:ext uri="{BB962C8B-B14F-4D97-AF65-F5344CB8AC3E}">
        <p14:creationId xmlns:p14="http://schemas.microsoft.com/office/powerpoint/2010/main" val="3710547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90600" y="762000"/>
            <a:ext cx="7162800" cy="5078314"/>
          </a:xfrm>
          <a:prstGeom prst="rect">
            <a:avLst/>
          </a:prstGeom>
        </p:spPr>
        <p:txBody>
          <a:bodyPr wrap="square">
            <a:spAutoFit/>
          </a:bodyPr>
          <a:lstStyle/>
          <a:p>
            <a:r>
              <a:rPr lang="en-US" b="1" dirty="0"/>
              <a:t>The Strategic Importance of The City</a:t>
            </a:r>
          </a:p>
          <a:p>
            <a:r>
              <a:rPr lang="en-US" b="1" dirty="0"/>
              <a:t>1.	Cities: Focus of Power, Wealth and Culture</a:t>
            </a:r>
          </a:p>
          <a:p>
            <a:r>
              <a:rPr lang="en-US" dirty="0"/>
              <a:t>The world has always been made up of city-states with vast swathes of untamed and violent lands between them.  The concept of nation states over the last three centuries has been an interlude that is now returning to the city-state model.</a:t>
            </a:r>
          </a:p>
          <a:p>
            <a:r>
              <a:rPr lang="en-US" dirty="0"/>
              <a:t>(1) 	Cities are a progression from poverty to affluence - from rural destitution to integrated mega-</a:t>
            </a:r>
            <a:r>
              <a:rPr lang="en-US" dirty="0" err="1"/>
              <a:t>centres</a:t>
            </a:r>
            <a:r>
              <a:rPr lang="en-US" dirty="0"/>
              <a:t> of wealth.</a:t>
            </a:r>
          </a:p>
          <a:p>
            <a:r>
              <a:rPr lang="en-US" dirty="0"/>
              <a:t>(2) 	Cities are engines of social, political and cultural change.</a:t>
            </a:r>
          </a:p>
          <a:p>
            <a:r>
              <a:rPr lang="en-US" b="1" dirty="0"/>
              <a:t>2.	Today Urban-Dwellers Make up the Majority</a:t>
            </a:r>
          </a:p>
          <a:p>
            <a:r>
              <a:rPr lang="en-US" dirty="0"/>
              <a:t>The greatest migration in history has been occurring this century.  By A.D.</a:t>
            </a:r>
            <a:r>
              <a:rPr lang="en-US" dirty="0" smtClean="0"/>
              <a:t>2007, 50% </a:t>
            </a:r>
            <a:r>
              <a:rPr lang="en-US" dirty="0"/>
              <a:t>of the world </a:t>
            </a:r>
            <a:r>
              <a:rPr lang="en-US" dirty="0" smtClean="0"/>
              <a:t>was urban</a:t>
            </a:r>
            <a:r>
              <a:rPr lang="en-US" dirty="0"/>
              <a:t>.  The majority of these </a:t>
            </a:r>
            <a:r>
              <a:rPr lang="en-US" dirty="0" smtClean="0"/>
              <a:t>are urban </a:t>
            </a:r>
            <a:r>
              <a:rPr lang="en-US" dirty="0"/>
              <a:t>poor. </a:t>
            </a:r>
          </a:p>
          <a:p>
            <a:r>
              <a:rPr lang="en-US" dirty="0"/>
              <a:t> </a:t>
            </a:r>
          </a:p>
          <a:p>
            <a:r>
              <a:rPr lang="en-US" dirty="0"/>
              <a:t>There are 433 mega-cities over 1 million, 6,000 over 100,000 population, 12,000 cities globally.  Growth is roughly 1/2 from births in the city, and ½ from migration.  Both factors affect our evangelistic strategies.  How the church reacts to the changing city determines the future</a:t>
            </a:r>
            <a:r>
              <a:rPr lang="en-US" dirty="0" smtClean="0"/>
              <a:t>. These statistics will double in ten years. </a:t>
            </a:r>
            <a:endParaRPr lang="en-US" dirty="0"/>
          </a:p>
        </p:txBody>
      </p:sp>
    </p:spTree>
    <p:extLst>
      <p:ext uri="{BB962C8B-B14F-4D97-AF65-F5344CB8AC3E}">
        <p14:creationId xmlns:p14="http://schemas.microsoft.com/office/powerpoint/2010/main" val="112966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1" y="381000"/>
            <a:ext cx="8077200" cy="6463309"/>
          </a:xfrm>
          <a:prstGeom prst="rect">
            <a:avLst/>
          </a:prstGeom>
          <a:noFill/>
        </p:spPr>
        <p:txBody>
          <a:bodyPr wrap="square" rtlCol="0">
            <a:spAutoFit/>
          </a:bodyPr>
          <a:lstStyle/>
          <a:p>
            <a:r>
              <a:rPr lang="en-US" b="1" dirty="0"/>
              <a:t>C.	The Development of Cities</a:t>
            </a:r>
          </a:p>
          <a:p>
            <a:r>
              <a:rPr lang="en-US" b="1" dirty="0"/>
              <a:t>1.	From Nomadic to Village Life</a:t>
            </a:r>
          </a:p>
          <a:p>
            <a:r>
              <a:rPr lang="en-US" dirty="0"/>
              <a:t>Early patterns of human life were determined very much by the basics of survival.  Food was obtained by hunting, and the practicalities of hunting meant a nomadic lifestyle.  The needs for safety and procreation resulted in tribal structures.  There were ‘hunting grounds’; broad geographical areas in which tribes moved, but as yet no fixed settlements.  The seeds of a more fixed communal living may have been present in the development of common burial sites which were associated with a particular tribe.  Mumford points to the significance of ceremonial meeting places where family or clan groups would gather at certain intervals, and which became ‘sacred’ places.  He notes that long before the settled city became a reality, expression was being given to a human need for a meeting place:</a:t>
            </a:r>
          </a:p>
          <a:p>
            <a:r>
              <a:rPr lang="en-US" dirty="0"/>
              <a:t> </a:t>
            </a:r>
          </a:p>
          <a:p>
            <a:r>
              <a:rPr lang="en-US" i="1" dirty="0"/>
              <a:t>But note that two of the three original aspects of temporary settlement have to do with sacred things, not just with physical survival.  They relate to a more valuable and meaningful kind of life, with a consciousness that entertains past and future, apprehending the primal mystery of sexual generation and the ultimate mystery of death and what may lie beyond death... In the earliest gathering about a grave or a painted symbol a great stone or a sacred grove, one has the beginning of a succession of civic institutions that range from the temple to the astronomical observatory, from the theater to the university (Mumford 1961:9).</a:t>
            </a:r>
          </a:p>
          <a:p>
            <a:r>
              <a:rPr lang="en-US" dirty="0"/>
              <a:t> </a:t>
            </a:r>
          </a:p>
          <a:p>
            <a:endParaRPr lang="en-US" dirty="0"/>
          </a:p>
        </p:txBody>
      </p:sp>
    </p:spTree>
    <p:extLst>
      <p:ext uri="{BB962C8B-B14F-4D97-AF65-F5344CB8AC3E}">
        <p14:creationId xmlns:p14="http://schemas.microsoft.com/office/powerpoint/2010/main" val="1184416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143000"/>
            <a:ext cx="7742083" cy="4062651"/>
          </a:xfrm>
          <a:prstGeom prst="rect">
            <a:avLst/>
          </a:prstGeom>
          <a:noFill/>
        </p:spPr>
        <p:txBody>
          <a:bodyPr wrap="square" rtlCol="0">
            <a:spAutoFit/>
          </a:bodyPr>
          <a:lstStyle/>
          <a:p>
            <a:r>
              <a:rPr lang="en-US" sz="2000" dirty="0"/>
              <a:t>The arrival of the hamlet or village was dependent on a source of food other than the fresh meat from hunting.  Perhaps 6,000 years ago the first settlements were formed around coastal areas, based on an economy of fish and other seafood.  At about the same time hamlets appear, containing clearings for crops such as tubers, and the rearing of domestic animals.  It is the development of agriculture which makes the village a possibility.  This is not the last time when discoveries which influence the natural environment will change the patterns of human community.  Between ten and twelve thousand years ago, village life again moved forward with the cultivation of grass and other seed plants, and the domestication of herd animals.</a:t>
            </a:r>
          </a:p>
          <a:p>
            <a:r>
              <a:rPr lang="en-US" sz="2000" dirty="0"/>
              <a:t> </a:t>
            </a:r>
          </a:p>
          <a:p>
            <a:endParaRPr lang="en-US" dirty="0"/>
          </a:p>
        </p:txBody>
      </p:sp>
    </p:spTree>
    <p:extLst>
      <p:ext uri="{BB962C8B-B14F-4D97-AF65-F5344CB8AC3E}">
        <p14:creationId xmlns:p14="http://schemas.microsoft.com/office/powerpoint/2010/main" val="3752198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7187" y="864638"/>
            <a:ext cx="7584813" cy="5601533"/>
          </a:xfrm>
          <a:prstGeom prst="rect">
            <a:avLst/>
          </a:prstGeom>
          <a:noFill/>
        </p:spPr>
        <p:txBody>
          <a:bodyPr wrap="square" rtlCol="0">
            <a:spAutoFit/>
          </a:bodyPr>
          <a:lstStyle/>
          <a:p>
            <a:r>
              <a:rPr lang="en-US" sz="2000" dirty="0"/>
              <a:t>With the change from nomadic life there were alterations to the fabric of human society.  Permanence of residence meant that skills other than those of hunting became valued, and so status and roles within the former tribal structure underwent transition.  It appears that the fixed food supply and the greater security of village life occasioned increased fertility and a consequent advance in population.  Also settled existence meant that a more intentional approach could be taken to human life, which was not now so dependent on the capriciousness of nature.</a:t>
            </a:r>
          </a:p>
          <a:p>
            <a:r>
              <a:rPr lang="en-US" sz="2000" dirty="0"/>
              <a:t> </a:t>
            </a:r>
          </a:p>
          <a:p>
            <a:r>
              <a:rPr lang="en-US" sz="2000" dirty="0"/>
              <a:t>Mumford suggests that in a village life nurturing skills possessed by women were </a:t>
            </a:r>
            <a:r>
              <a:rPr lang="en-US" sz="2000" dirty="0" smtClean="0"/>
              <a:t>recognized </a:t>
            </a:r>
            <a:r>
              <a:rPr lang="en-US" sz="2000" dirty="0"/>
              <a:t>as highly significant, and the culture was more matriarchal.   In time however the hunters discovered a new pastime, that of military aggression, and so created a new process which was to dominate the villages</a:t>
            </a:r>
            <a:r>
              <a:rPr lang="en-US" sz="2000" dirty="0" smtClean="0"/>
              <a:t>. (There is no scientific basis for this theory). </a:t>
            </a:r>
            <a:endParaRPr lang="en-US" sz="2000" dirty="0"/>
          </a:p>
          <a:p>
            <a:pPr lvl="0"/>
            <a:endParaRPr lang="en-US" sz="2000" dirty="0" smtClean="0"/>
          </a:p>
          <a:p>
            <a:pPr lvl="0"/>
            <a:r>
              <a:rPr lang="en-US" sz="2000" dirty="0" smtClean="0"/>
              <a:t>Notes </a:t>
            </a:r>
            <a:r>
              <a:rPr lang="en-US" sz="2000" dirty="0"/>
              <a:t>for this section modified from Mike </a:t>
            </a:r>
            <a:r>
              <a:rPr lang="en-US" sz="2000" dirty="0" smtClean="0"/>
              <a:t>Riddell's </a:t>
            </a:r>
            <a:r>
              <a:rPr lang="en-US" sz="2000" dirty="0"/>
              <a:t>course notes 1995.</a:t>
            </a:r>
          </a:p>
          <a:p>
            <a:endParaRPr lang="en-US" dirty="0"/>
          </a:p>
        </p:txBody>
      </p:sp>
    </p:spTree>
    <p:extLst>
      <p:ext uri="{BB962C8B-B14F-4D97-AF65-F5344CB8AC3E}">
        <p14:creationId xmlns:p14="http://schemas.microsoft.com/office/powerpoint/2010/main" val="2137565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533400"/>
            <a:ext cx="7924800" cy="5909311"/>
          </a:xfrm>
          <a:prstGeom prst="rect">
            <a:avLst/>
          </a:prstGeom>
          <a:noFill/>
        </p:spPr>
        <p:txBody>
          <a:bodyPr wrap="square" rtlCol="0">
            <a:spAutoFit/>
          </a:bodyPr>
          <a:lstStyle/>
          <a:p>
            <a:r>
              <a:rPr lang="en-US" b="1" dirty="0"/>
              <a:t>2.	The Emergence of the City</a:t>
            </a:r>
          </a:p>
          <a:p>
            <a:r>
              <a:rPr lang="en-US" dirty="0"/>
              <a:t>The transformation of the village into the city was not the result of simply increasing numbers.  A city is not just a large village; it constitutes a whole new social process.  The determinative factor in the emergence of cities was the evolution of the former protective hunter into the tribute-gathering chief. The hunter became the warrior; hunting implements became weapons; the villages became exploited by this new aggressive class.  Eventually, the warrior-chief became the king, and at this point the earliest cities or citadels (little cities) came into existence.  This was at some time before 3,000 BC.</a:t>
            </a:r>
          </a:p>
          <a:p>
            <a:r>
              <a:rPr lang="en-US" dirty="0"/>
              <a:t> </a:t>
            </a:r>
          </a:p>
          <a:p>
            <a:r>
              <a:rPr lang="en-US" dirty="0"/>
              <a:t>The citadel was the dwelling place of the king, surrounded by a wall.  It was not simply a fortified village, but a place from which the king controlled the surrounding region and its villages.  From this </a:t>
            </a:r>
            <a:r>
              <a:rPr lang="en-US" dirty="0" err="1"/>
              <a:t>centre</a:t>
            </a:r>
            <a:r>
              <a:rPr lang="en-US" dirty="0"/>
              <a:t> the king made raids, seized crops, conscripted </a:t>
            </a:r>
            <a:r>
              <a:rPr lang="en-US" dirty="0" err="1"/>
              <a:t>labour</a:t>
            </a:r>
            <a:r>
              <a:rPr lang="en-US" dirty="0"/>
              <a:t> and collected taxes.  Allied with his military power, the king developed an aura of religious power; the king was a divine figure, the son of God.  The dwelling place of the king was also sacred, and this had a magnetic effect in drawing people into and around the citadel.  Together with the king's enslavement of surrounding villagers, the gathering of many different types of people into a geographical area, all under the one central authority, led to a new social structure which we now know as the city.</a:t>
            </a:r>
          </a:p>
          <a:p>
            <a:endParaRPr lang="en-US" dirty="0"/>
          </a:p>
        </p:txBody>
      </p:sp>
    </p:spTree>
    <p:extLst>
      <p:ext uri="{BB962C8B-B14F-4D97-AF65-F5344CB8AC3E}">
        <p14:creationId xmlns:p14="http://schemas.microsoft.com/office/powerpoint/2010/main" val="234349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5800" y="1166842"/>
            <a:ext cx="7620000" cy="4093428"/>
          </a:xfrm>
          <a:prstGeom prst="rect">
            <a:avLst/>
          </a:prstGeom>
        </p:spPr>
        <p:txBody>
          <a:bodyPr wrap="square">
            <a:spAutoFit/>
          </a:bodyPr>
          <a:lstStyle/>
          <a:p>
            <a:r>
              <a:rPr lang="en-US" sz="2000" dirty="0"/>
              <a:t>From its very earliest stages in Mesopotamia, the city draws and integrates many different categories of people, influences the surrounding geographical area, and creates a complex social organism with fixed lines of authority.  It also enables a great step forward in human technical progress.  Building, science, art and even agriculture blossom with the increased human resources and </a:t>
            </a:r>
            <a:r>
              <a:rPr lang="en-US" sz="2000" dirty="0" smtClean="0"/>
              <a:t>centralization </a:t>
            </a:r>
            <a:r>
              <a:rPr lang="en-US" sz="2000" dirty="0"/>
              <a:t>created by the city.  An important development associated with cities is writing, and many of the earliest records are the annals of the king.  Such early cities were not large by present standards; the biggest contained perhaps 30,000 people</a:t>
            </a:r>
            <a:r>
              <a:rPr lang="en-US" sz="2000" dirty="0" smtClean="0"/>
              <a:t>.</a:t>
            </a:r>
          </a:p>
          <a:p>
            <a:endParaRPr lang="en-US" sz="2000" dirty="0"/>
          </a:p>
          <a:p>
            <a:r>
              <a:rPr lang="en-US" sz="2000" dirty="0" smtClean="0"/>
              <a:t>Further study, get Arnold Toynbee’s </a:t>
            </a:r>
            <a:r>
              <a:rPr lang="en-US" sz="2000" i="1" dirty="0" smtClean="0"/>
              <a:t>Study of Civilizations</a:t>
            </a:r>
            <a:r>
              <a:rPr lang="en-US" sz="2000" dirty="0" smtClean="0"/>
              <a:t> where he analyzes 6000 Civilizations.</a:t>
            </a:r>
            <a:endParaRPr lang="en-US" sz="2000" dirty="0"/>
          </a:p>
        </p:txBody>
      </p:sp>
    </p:spTree>
    <p:extLst>
      <p:ext uri="{BB962C8B-B14F-4D97-AF65-F5344CB8AC3E}">
        <p14:creationId xmlns:p14="http://schemas.microsoft.com/office/powerpoint/2010/main" val="2765465289"/>
      </p:ext>
    </p:extLst>
  </p:cSld>
  <p:clrMapOvr>
    <a:masterClrMapping/>
  </p:clrMapOvr>
</p:sld>
</file>

<file path=ppt/theme/theme1.xml><?xml version="1.0" encoding="utf-8"?>
<a:theme xmlns:a="http://schemas.openxmlformats.org/drawingml/2006/main" name="TC01964814999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7E9FDEE-CCD5-4D7F-BE2F-FAD317DA878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TC019648149991</Template>
  <TotalTime>506</TotalTime>
  <Words>5524</Words>
  <Application>Microsoft Macintosh PowerPoint</Application>
  <PresentationFormat>On-screen Show (4:3)</PresentationFormat>
  <Paragraphs>330</Paragraphs>
  <Slides>21</Slides>
  <Notes>3</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TC019648149991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ANI_PIC</dc:title>
  <dc:creator/>
  <cp:keywords/>
  <cp:lastModifiedBy>Viv Grigg</cp:lastModifiedBy>
  <cp:revision>50</cp:revision>
  <dcterms:modified xsi:type="dcterms:W3CDTF">2014-01-27T09:50:53Z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TC019648149991</vt:lpwstr>
  </property>
</Properties>
</file>