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sldIdLst>
    <p:sldId id="256" r:id="rId2"/>
    <p:sldId id="268" r:id="rId3"/>
    <p:sldId id="260" r:id="rId4"/>
    <p:sldId id="267" r:id="rId5"/>
    <p:sldId id="261" r:id="rId6"/>
    <p:sldId id="262" r:id="rId7"/>
    <p:sldId id="259" r:id="rId8"/>
    <p:sldId id="265" r:id="rId9"/>
    <p:sldId id="263" r:id="rId10"/>
    <p:sldId id="266" r:id="rId11"/>
    <p:sldId id="269" r:id="rId12"/>
    <p:sldId id="270" r:id="rId13"/>
    <p:sldId id="271" r:id="rId14"/>
    <p:sldId id="272" r:id="rId15"/>
    <p:sldId id="264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3"/>
    <p:restoredTop sz="94708"/>
  </p:normalViewPr>
  <p:slideViewPr>
    <p:cSldViewPr snapToGrid="0" snapToObjects="1">
      <p:cViewPr>
        <p:scale>
          <a:sx n="100" d="100"/>
          <a:sy n="100" d="100"/>
        </p:scale>
        <p:origin x="14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1AA4845-A08A-4DF4-8D99-E2E7B6D41C6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434CE-A62C-D94B-B669-4A0A0617D71A}" type="datetimeFigureOut">
              <a:rPr lang="en-US" smtClean="0"/>
              <a:pPr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FBEBD-717A-9A4A-A26D-C674D5E4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71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zedhtmlcontent.next.ecollege.com/CurrentCourse/000readings/WithJusticeforAll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Discerning &amp; Engaging The Powers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From scripture to engagement</a:t>
            </a:r>
          </a:p>
          <a:p>
            <a:endParaRPr lang="en-US" dirty="0"/>
          </a:p>
          <a:p>
            <a:r>
              <a:rPr lang="en-US" sz="2400" dirty="0" smtClean="0"/>
              <a:t>Viv Grigg, Oct 2017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68300" y="2552700"/>
            <a:ext cx="4241800" cy="33147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charset="-128"/>
              </a:rPr>
              <a:t>Confronting the Powers with Community Organizing</a:t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>
                <a:ea typeface="ＭＳ Ｐゴシック" charset="-128"/>
              </a:rPr>
              <a:t/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 err="1" smtClean="0">
                <a:ea typeface="ＭＳ Ｐゴシック" charset="-128"/>
              </a:rPr>
              <a:t>e.g.Electricity</a:t>
            </a:r>
            <a:r>
              <a:rPr lang="en-US" altLang="en-US" dirty="0" smtClean="0">
                <a:ea typeface="ＭＳ Ｐゴシック" charset="-128"/>
              </a:rPr>
              <a:t>, Water</a:t>
            </a:r>
            <a:r>
              <a:rPr lang="en-US" altLang="en-US" dirty="0">
                <a:ea typeface="ＭＳ Ｐゴシック" charset="-128"/>
              </a:rPr>
              <a:t/>
            </a:r>
            <a:br>
              <a:rPr lang="en-US" altLang="en-US" dirty="0">
                <a:ea typeface="ＭＳ Ｐゴシック" charset="-128"/>
              </a:rPr>
            </a:br>
            <a:r>
              <a:rPr lang="en-US" altLang="en-US" dirty="0" smtClean="0">
                <a:ea typeface="ＭＳ Ｐゴシック" charset="-128"/>
              </a:rPr>
              <a:t>Garbage, Land </a:t>
            </a:r>
            <a:r>
              <a:rPr lang="en-US" altLang="en-US" dirty="0">
                <a:ea typeface="ＭＳ Ｐゴシック" charset="-128"/>
              </a:rPr>
              <a:t>Rights</a:t>
            </a:r>
          </a:p>
        </p:txBody>
      </p:sp>
      <p:pic>
        <p:nvPicPr>
          <p:cNvPr id="29698" name="Content Placeholder 3" descr="LinthicumPower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730" y="116632"/>
            <a:ext cx="3889379" cy="6624736"/>
          </a:xfrm>
        </p:spPr>
      </p:pic>
      <p:sp>
        <p:nvSpPr>
          <p:cNvPr id="2" name="TextBox 1"/>
          <p:cNvSpPr txBox="1"/>
          <p:nvPr/>
        </p:nvSpPr>
        <p:spPr>
          <a:xfrm>
            <a:off x="0" y="6309320"/>
            <a:ext cx="5220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McAlpine, reflecting on Robert Linthicum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11200"/>
            <a:ext cx="4813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Bob Linthicum</a:t>
            </a:r>
            <a:r>
              <a:rPr lang="en-US" dirty="0" smtClean="0"/>
              <a:t>, studying under Saul </a:t>
            </a:r>
            <a:r>
              <a:rPr lang="en-US" dirty="0" err="1" smtClean="0"/>
              <a:t>Alinsky</a:t>
            </a:r>
            <a:r>
              <a:rPr lang="en-US" dirty="0" smtClean="0"/>
              <a:t>, brought community organizing theory and practice into evangelicalism as a practice for poor communities to engage power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Dichotomy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“The world” in the scriptures was created good.  Including the structures of authority</a:t>
            </a:r>
          </a:p>
          <a:p>
            <a:r>
              <a:rPr lang="en-US" dirty="0" smtClean="0"/>
              <a:t>The “world” is also a description of the fallen powers. </a:t>
            </a:r>
          </a:p>
          <a:p>
            <a:endParaRPr lang="en-US" dirty="0"/>
          </a:p>
          <a:p>
            <a:r>
              <a:rPr lang="en-US" dirty="0" smtClean="0"/>
              <a:t>We are to submit to the structures God has created.</a:t>
            </a:r>
          </a:p>
          <a:p>
            <a:r>
              <a:rPr lang="en-US" dirty="0" smtClean="0"/>
              <a:t>We are to avoid the world, flee the world, to resist the devil, including his intrusions into structures.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67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Christianity in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Chuck Kraft as an anthropologist theologian, </a:t>
            </a:r>
            <a:r>
              <a:rPr lang="en-US" dirty="0"/>
              <a:t>in </a:t>
            </a:r>
            <a:r>
              <a:rPr lang="en-US" i="1" dirty="0"/>
              <a:t>Christianity in Culture</a:t>
            </a:r>
            <a:r>
              <a:rPr lang="en-US" dirty="0" smtClean="0"/>
              <a:t>, considers the structures as neutral. They are cultural configurations.</a:t>
            </a:r>
          </a:p>
          <a:p>
            <a:r>
              <a:rPr lang="en-US" dirty="0" smtClean="0"/>
              <a:t>In my writings, I consider that they can be developed as godly (infused by the work of his Spirit as in creation), good, </a:t>
            </a:r>
            <a:r>
              <a:rPr lang="en-US" dirty="0"/>
              <a:t>f</a:t>
            </a:r>
            <a:r>
              <a:rPr lang="en-US" dirty="0" smtClean="0"/>
              <a:t>ollowing the best in humanity, neutral as simple procedures, evil (following the worst in our humanness or created by evil men), or demonic.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5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Confronting the Powers at Critical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82800"/>
            <a:ext cx="8966200" cy="4660900"/>
          </a:xfrm>
        </p:spPr>
        <p:txBody>
          <a:bodyPr numCol="2">
            <a:normAutofit lnSpcReduction="10000"/>
          </a:bodyPr>
          <a:lstStyle/>
          <a:p>
            <a:r>
              <a:rPr lang="en-US" dirty="0" smtClean="0"/>
              <a:t>In my writings, I argue that:</a:t>
            </a:r>
          </a:p>
          <a:p>
            <a:r>
              <a:rPr lang="en-US" dirty="0" smtClean="0"/>
              <a:t>We can engage the powers at various levels of structural development</a:t>
            </a:r>
          </a:p>
          <a:p>
            <a:r>
              <a:rPr lang="en-US" dirty="0" smtClean="0"/>
              <a:t>Thus in the educational system we can engage:</a:t>
            </a:r>
          </a:p>
          <a:p>
            <a:pPr lvl="1"/>
            <a:r>
              <a:rPr lang="en-US" dirty="0" smtClean="0"/>
              <a:t>The political decisions as to policy</a:t>
            </a:r>
          </a:p>
          <a:p>
            <a:pPr lvl="1"/>
            <a:r>
              <a:rPr lang="en-US" dirty="0" smtClean="0"/>
              <a:t>The politicians </a:t>
            </a:r>
          </a:p>
          <a:p>
            <a:pPr lvl="1"/>
            <a:r>
              <a:rPr lang="en-US" dirty="0" smtClean="0"/>
              <a:t>The educational department leadership</a:t>
            </a:r>
          </a:p>
          <a:p>
            <a:pPr lvl="1"/>
            <a:r>
              <a:rPr lang="en-US" dirty="0" smtClean="0"/>
              <a:t>The educational department systems</a:t>
            </a:r>
          </a:p>
          <a:p>
            <a:pPr lvl="1"/>
            <a:r>
              <a:rPr lang="en-US" dirty="0" smtClean="0"/>
              <a:t>The national content</a:t>
            </a:r>
          </a:p>
          <a:p>
            <a:pPr lvl="1"/>
            <a:r>
              <a:rPr lang="en-US" dirty="0" smtClean="0"/>
              <a:t>The local school boards</a:t>
            </a:r>
          </a:p>
          <a:p>
            <a:pPr lvl="1"/>
            <a:r>
              <a:rPr lang="en-US" dirty="0" smtClean="0"/>
              <a:t>The school principals</a:t>
            </a:r>
          </a:p>
          <a:p>
            <a:pPr lvl="1"/>
            <a:r>
              <a:rPr lang="en-US" dirty="0" smtClean="0"/>
              <a:t>The educators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ANY ONE OF THESE CAN FALL ON THE SPECTURM OF GODLY, GOOD, NEUTRAL, EVIL, DEMONIZED.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SOCIAL ANALYSIS TOOLS ARE NEEDED TO DISCERN WHICH</a:t>
            </a:r>
          </a:p>
          <a:p>
            <a:pPr lvl="1"/>
            <a:r>
              <a:rPr lang="en-US" dirty="0" smtClean="0"/>
              <a:t>STRATEGIC ANALYSIS IS NEEDED TO DISCERN HOW TO ENGAGE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9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to day relationship to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training ground for such encounters with authorities is in our daily engagement with the structures and authorities in which we exist</a:t>
            </a:r>
          </a:p>
          <a:p>
            <a:r>
              <a:rPr lang="en-US" dirty="0" err="1" smtClean="0"/>
              <a:t>n.b.</a:t>
            </a:r>
            <a:r>
              <a:rPr lang="en-US" dirty="0" smtClean="0"/>
              <a:t> this is culturally determined </a:t>
            </a:r>
            <a:r>
              <a:rPr lang="mr-IN" dirty="0" smtClean="0"/>
              <a:t>–</a:t>
            </a:r>
            <a:r>
              <a:rPr lang="en-US" dirty="0" smtClean="0"/>
              <a:t> each culture can be analyzed in terms of cultural distance in authority relationships, patterns of decision-making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4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to Authority</a:t>
            </a:r>
            <a:br>
              <a:rPr lang="en-US" dirty="0" smtClean="0"/>
            </a:b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7353300" cy="416552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Lorne </a:t>
            </a:r>
            <a:r>
              <a:rPr lang="en-US" sz="2800" dirty="0" err="1"/>
              <a:t>Sanny</a:t>
            </a:r>
            <a:r>
              <a:rPr lang="en-US" sz="2800" dirty="0"/>
              <a:t>, when President of the Navigators, gave a fine Biblical perspective that works for Americans and is somewhat valid </a:t>
            </a:r>
            <a:r>
              <a:rPr lang="en-US" sz="2800" dirty="0" smtClean="0"/>
              <a:t>cross-culturally. His themes: </a:t>
            </a:r>
          </a:p>
          <a:p>
            <a:endParaRPr lang="en-US" sz="2800" dirty="0"/>
          </a:p>
          <a:p>
            <a:r>
              <a:rPr lang="en-US" sz="2800" dirty="0" smtClean="0"/>
              <a:t>What is Authority?</a:t>
            </a:r>
          </a:p>
          <a:p>
            <a:r>
              <a:rPr lang="en-US" sz="2800" dirty="0" smtClean="0"/>
              <a:t>Submission to Authority</a:t>
            </a:r>
          </a:p>
          <a:p>
            <a:r>
              <a:rPr lang="en-US" sz="2800" dirty="0" smtClean="0"/>
              <a:t>Exercise of Authority</a:t>
            </a:r>
          </a:p>
          <a:p>
            <a:r>
              <a:rPr lang="en-US" sz="2800" dirty="0" smtClean="0"/>
              <a:t>Limits to the Exercise of Authority</a:t>
            </a:r>
          </a:p>
          <a:p>
            <a:r>
              <a:rPr lang="en-US" sz="2800" dirty="0" smtClean="0"/>
              <a:t>Confronting Unjust Exercise of Authority</a:t>
            </a:r>
          </a:p>
          <a:p>
            <a:pPr lvl="1"/>
            <a:r>
              <a:rPr lang="en-US" dirty="0" smtClean="0"/>
              <a:t>`http</a:t>
            </a:r>
            <a:r>
              <a:rPr lang="en-US" dirty="0"/>
              <a:t>://</a:t>
            </a:r>
            <a:r>
              <a:rPr lang="en-US" dirty="0" err="1"/>
              <a:t>www.discipleshiplibrary.com</a:t>
            </a:r>
            <a:r>
              <a:rPr lang="en-US" dirty="0"/>
              <a:t>/</a:t>
            </a:r>
            <a:r>
              <a:rPr lang="en-US" dirty="0" err="1"/>
              <a:t>lorne_sanny.php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2006600"/>
            <a:ext cx="8348260" cy="473539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Berkhof</a:t>
            </a:r>
            <a:r>
              <a:rPr lang="en-US" dirty="0"/>
              <a:t>, </a:t>
            </a:r>
            <a:r>
              <a:rPr lang="en-US" dirty="0" err="1"/>
              <a:t>Hendrikus</a:t>
            </a:r>
            <a:r>
              <a:rPr lang="en-US" dirty="0"/>
              <a:t>. (1953).  </a:t>
            </a:r>
            <a:r>
              <a:rPr lang="en-US" i="1" dirty="0"/>
              <a:t>Christ and the Powers</a:t>
            </a:r>
            <a:r>
              <a:rPr lang="en-US" dirty="0"/>
              <a:t>.  Scottsdale PA: Herald Press</a:t>
            </a:r>
          </a:p>
          <a:p>
            <a:r>
              <a:rPr lang="en-US" dirty="0"/>
              <a:t>Dawson, J. (1989). </a:t>
            </a:r>
            <a:r>
              <a:rPr lang="en-US" i="1" dirty="0"/>
              <a:t>Taking Our Cities for God</a:t>
            </a:r>
            <a:r>
              <a:rPr lang="en-US" dirty="0"/>
              <a:t>. Lake Mary, FL: Creation House. </a:t>
            </a:r>
            <a:endParaRPr lang="en-US" dirty="0" smtClean="0"/>
          </a:p>
          <a:p>
            <a:r>
              <a:rPr lang="en-US" dirty="0" err="1" smtClean="0"/>
              <a:t>Glasser</a:t>
            </a:r>
            <a:r>
              <a:rPr lang="en-US" dirty="0"/>
              <a:t>, A., Charles van Engen, et al. (2003). God’s Kingdom Extends over the Powers. </a:t>
            </a:r>
            <a:r>
              <a:rPr lang="en-US" i="1" dirty="0"/>
              <a:t>Announcing the Kingdom.</a:t>
            </a:r>
            <a:r>
              <a:rPr lang="en-US" dirty="0"/>
              <a:t> Grand Rapids, MI, Baker Academic. Chap </a:t>
            </a:r>
            <a:r>
              <a:rPr lang="en-US" dirty="0" smtClean="0"/>
              <a:t>21. </a:t>
            </a:r>
            <a:endParaRPr lang="en-US" dirty="0"/>
          </a:p>
          <a:p>
            <a:pPr lvl="0"/>
            <a:r>
              <a:rPr lang="en-US" dirty="0"/>
              <a:t>Grigg, V. (1995). Spiritual Warfare and the Poor in the Gateway Cities. In M. Wilson (Ed.), </a:t>
            </a:r>
            <a:r>
              <a:rPr lang="en-US" i="1" dirty="0"/>
              <a:t>Praying Through the 100 Gateway Cities</a:t>
            </a:r>
            <a:r>
              <a:rPr lang="en-US" dirty="0"/>
              <a:t>. Seattle: YWAM Publishing.</a:t>
            </a:r>
            <a:endParaRPr lang="en-US" dirty="0" smtClean="0"/>
          </a:p>
          <a:p>
            <a:pPr lvl="0"/>
            <a:r>
              <a:rPr lang="en-US" dirty="0" smtClean="0"/>
              <a:t>Grigg</a:t>
            </a:r>
            <a:r>
              <a:rPr lang="en-US" dirty="0"/>
              <a:t>, V. (2004)  </a:t>
            </a:r>
            <a:r>
              <a:rPr lang="en-US" dirty="0">
                <a:hlinkClick r:id="rId2"/>
              </a:rPr>
              <a:t>With Justice for All</a:t>
            </a:r>
            <a:r>
              <a:rPr lang="en-US" dirty="0"/>
              <a:t>.  </a:t>
            </a:r>
            <a:r>
              <a:rPr lang="en-US" i="1" dirty="0"/>
              <a:t>In Companion to the Poor.</a:t>
            </a:r>
            <a:r>
              <a:rPr lang="en-US" dirty="0"/>
              <a:t>  Authentic</a:t>
            </a:r>
            <a:r>
              <a:rPr lang="en-US" dirty="0" smtClean="0"/>
              <a:t>.</a:t>
            </a:r>
          </a:p>
          <a:p>
            <a:r>
              <a:rPr lang="en-US" dirty="0"/>
              <a:t>Grigg, V. (2009). </a:t>
            </a:r>
            <a:r>
              <a:rPr lang="en-US" i="1" dirty="0"/>
              <a:t>The Spirit of Christ and the Postmodern City: Transformative Revival Among Auckland's Evangelicals and Pentecostals</a:t>
            </a:r>
            <a:r>
              <a:rPr lang="en-US" dirty="0"/>
              <a:t>. Lexington, KY: </a:t>
            </a:r>
            <a:r>
              <a:rPr lang="en-US" dirty="0" err="1"/>
              <a:t>Emeth</a:t>
            </a:r>
            <a:r>
              <a:rPr lang="en-US" dirty="0"/>
              <a:t> Press and Auckland: Urban Leadership Foundation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610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2006600"/>
            <a:ext cx="8348260" cy="4735393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r>
              <a:rPr lang="en-US" dirty="0"/>
              <a:t>Kraft, C. (1979). </a:t>
            </a:r>
            <a:r>
              <a:rPr lang="en-US" i="1" dirty="0"/>
              <a:t>Christianity in Culture: A Study in Dynamic Biblical Theologizing in Cross-Cultural Perspective</a:t>
            </a:r>
            <a:r>
              <a:rPr lang="en-US" dirty="0"/>
              <a:t>. Maryknoll: Orbis Books</a:t>
            </a:r>
            <a:r>
              <a:rPr lang="en-US" dirty="0" smtClean="0"/>
              <a:t>.</a:t>
            </a:r>
          </a:p>
          <a:p>
            <a:r>
              <a:rPr lang="en-US" dirty="0"/>
              <a:t>Linthicum, R. (1991). </a:t>
            </a:r>
            <a:r>
              <a:rPr lang="en-US" i="1" dirty="0"/>
              <a:t>City of God, City of Satan: A Biblical Theology of the Urban Church</a:t>
            </a:r>
            <a:r>
              <a:rPr lang="en-US" dirty="0"/>
              <a:t>. Grand Rapids, MI: Zondervan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McAlpine</a:t>
            </a:r>
            <a:r>
              <a:rPr lang="en-US" dirty="0"/>
              <a:t>, T. H. (2003</a:t>
            </a:r>
            <a:r>
              <a:rPr lang="en-US" dirty="0" smtClean="0"/>
              <a:t>). </a:t>
            </a:r>
            <a:r>
              <a:rPr lang="en-US" dirty="0" smtClean="0">
                <a:hlinkClick r:id="rId2" invalidUrl="http://vizedhtmlcontent.next.ecollege.com/CurrentCourse/000readings/McAlpine_Facing the Powers.pdf"/>
              </a:rPr>
              <a:t>Transformed </a:t>
            </a:r>
            <a:r>
              <a:rPr lang="en-US" dirty="0">
                <a:hlinkClick r:id="rId3" invalidUrl="http://vizedhtmlcontent.next.ecollege.com/CurrentCourse/000readings/McAlpine_Facing the Powers.pdf"/>
              </a:rPr>
              <a:t>by </a:t>
            </a:r>
            <a:r>
              <a:rPr lang="en-US" dirty="0" smtClean="0">
                <a:hlinkClick r:id="rId4" invalidUrl="http://vizedhtmlcontent.next.ecollege.com/CurrentCourse/000readings/McAlpine_Facing the Powers.pdf"/>
              </a:rPr>
              <a:t>Osmosis</a:t>
            </a:r>
            <a:r>
              <a:rPr lang="en-US" dirty="0" smtClean="0"/>
              <a:t>. </a:t>
            </a:r>
            <a:r>
              <a:rPr lang="en-US" dirty="0"/>
              <a:t>In </a:t>
            </a:r>
            <a:r>
              <a:rPr lang="en-US" i="1" dirty="0"/>
              <a:t>Facing the Powers. </a:t>
            </a:r>
            <a:r>
              <a:rPr lang="en-US" dirty="0" err="1"/>
              <a:t>Wipf</a:t>
            </a:r>
            <a:r>
              <a:rPr lang="en-US" dirty="0"/>
              <a:t> and Stock Publishers. </a:t>
            </a:r>
            <a:endParaRPr lang="en-US" dirty="0" smtClean="0"/>
          </a:p>
          <a:p>
            <a:pPr lvl="0"/>
            <a:r>
              <a:rPr lang="en-US" dirty="0" err="1" smtClean="0"/>
              <a:t>Sanny</a:t>
            </a:r>
            <a:r>
              <a:rPr lang="en-US" dirty="0" smtClean="0"/>
              <a:t>, Lorne, (c 1976) </a:t>
            </a:r>
            <a:r>
              <a:rPr lang="en-US" i="1" dirty="0" smtClean="0"/>
              <a:t>Authority series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Navigators</a:t>
            </a:r>
          </a:p>
          <a:p>
            <a:r>
              <a:rPr lang="en-US" dirty="0" smtClean="0"/>
              <a:t>Wink, Walter. (1992) </a:t>
            </a:r>
            <a:r>
              <a:rPr lang="en-US" i="1" dirty="0" smtClean="0"/>
              <a:t>Engaging the Powers. </a:t>
            </a:r>
            <a:r>
              <a:rPr lang="en-US" dirty="0" smtClean="0"/>
              <a:t>Minneapolis: Fortress Press.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6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Discerning &amp; Engaging The Powers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From scripture to engagement</a:t>
            </a:r>
          </a:p>
          <a:p>
            <a:endParaRPr lang="en-US" dirty="0"/>
          </a:p>
          <a:p>
            <a:r>
              <a:rPr lang="en-US" sz="2400" dirty="0" smtClean="0"/>
              <a:t>Viv Grigg, Oct 2017</a:t>
            </a:r>
            <a:endParaRPr lang="en-US" sz="2400" dirty="0"/>
          </a:p>
        </p:txBody>
      </p:sp>
      <p:pic>
        <p:nvPicPr>
          <p:cNvPr id="1026" name="Picture 2" descr="mage result for the Po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76284" cy="255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6286" y="841514"/>
            <a:ext cx="1596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this!!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Fake News</a:t>
            </a:r>
            <a:endParaRPr lang="en-US" dirty="0"/>
          </a:p>
        </p:txBody>
      </p:sp>
      <p:pic>
        <p:nvPicPr>
          <p:cNvPr id="1028" name="Picture 4" descr="mage result for Univer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35" y="377687"/>
            <a:ext cx="2636630" cy="14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72892" y="377687"/>
            <a:ext cx="27771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this: He sustains the Universe</a:t>
            </a:r>
          </a:p>
          <a:p>
            <a:r>
              <a:rPr lang="en-US" dirty="0" smtClean="0"/>
              <a:t>And appoints Principalities and Powers</a:t>
            </a:r>
          </a:p>
          <a:p>
            <a:r>
              <a:rPr lang="en-US" dirty="0" smtClean="0"/>
              <a:t>These reign over earthly  structures, cultures, </a:t>
            </a:r>
            <a:r>
              <a:rPr lang="en-US" dirty="0" smtClean="0"/>
              <a:t>institutions, religions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58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Theologies </a:t>
            </a:r>
            <a:br>
              <a:rPr lang="en-US" dirty="0" smtClean="0"/>
            </a:br>
            <a:r>
              <a:rPr lang="en-US" dirty="0" smtClean="0"/>
              <a:t>from Contexts of Oppression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257" y="2075543"/>
            <a:ext cx="7822294" cy="3868058"/>
          </a:xfrm>
        </p:spPr>
        <p:txBody>
          <a:bodyPr>
            <a:normAutofit/>
          </a:bodyPr>
          <a:lstStyle/>
          <a:p>
            <a:r>
              <a:rPr lang="en-US" sz="2800" dirty="0"/>
              <a:t>Biblical contexts of response to oppression and injustice</a:t>
            </a:r>
          </a:p>
          <a:p>
            <a:pPr lvl="1"/>
            <a:r>
              <a:rPr lang="en-US" sz="2800" dirty="0"/>
              <a:t>Seeking Justice</a:t>
            </a:r>
          </a:p>
          <a:p>
            <a:pPr lvl="1"/>
            <a:r>
              <a:rPr lang="en-US" sz="2800" dirty="0"/>
              <a:t>Understanding the Nature and Limits of </a:t>
            </a:r>
            <a:r>
              <a:rPr lang="en-US" sz="2800" dirty="0" smtClean="0"/>
              <a:t>Authority</a:t>
            </a:r>
          </a:p>
          <a:p>
            <a:pPr lvl="1"/>
            <a:r>
              <a:rPr lang="en-US" sz="2800" dirty="0" smtClean="0"/>
              <a:t>Understanding how mega-structures cultural configurations function</a:t>
            </a:r>
            <a:endParaRPr lang="en-US" sz="2800" dirty="0"/>
          </a:p>
          <a:p>
            <a:pPr lvl="1"/>
            <a:r>
              <a:rPr lang="en-US" sz="2800" dirty="0"/>
              <a:t>Liberation from Oppressive Authority </a:t>
            </a:r>
          </a:p>
          <a:p>
            <a:endParaRPr lang="en-US" sz="28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 Theologies from Contexts of Oppression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257" y="2075543"/>
            <a:ext cx="7822294" cy="38680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Anabaptist rejection of power, as they were oppressed by State churches.</a:t>
            </a:r>
          </a:p>
          <a:p>
            <a:r>
              <a:rPr lang="en-US" dirty="0" smtClean="0"/>
              <a:t>From </a:t>
            </a:r>
            <a:r>
              <a:rPr lang="en-US" dirty="0" smtClean="0"/>
              <a:t>this the Mennonites and their commitment to non-violence </a:t>
            </a:r>
            <a:r>
              <a:rPr lang="en-US" dirty="0" smtClean="0"/>
              <a:t>against </a:t>
            </a:r>
            <a:r>
              <a:rPr lang="en-US" dirty="0" smtClean="0"/>
              <a:t>the structures of domination </a:t>
            </a:r>
            <a:r>
              <a:rPr lang="mr-IN" dirty="0" smtClean="0"/>
              <a:t>–</a:t>
            </a:r>
            <a:r>
              <a:rPr lang="en-US" dirty="0" smtClean="0"/>
              <a:t> Wink’s trilogy.  </a:t>
            </a:r>
          </a:p>
          <a:p>
            <a:r>
              <a:rPr lang="en-US" dirty="0" smtClean="0"/>
              <a:t>The evangelical German responses to Hitler – </a:t>
            </a:r>
            <a:r>
              <a:rPr lang="en-US" dirty="0" err="1" smtClean="0"/>
              <a:t>Berkhof</a:t>
            </a:r>
            <a:r>
              <a:rPr lang="en-US" dirty="0" smtClean="0"/>
              <a:t> on the Powers</a:t>
            </a:r>
          </a:p>
          <a:p>
            <a:r>
              <a:rPr lang="en-US" dirty="0" smtClean="0"/>
              <a:t>Latin American responses of Liberation Theology - </a:t>
            </a:r>
            <a:r>
              <a:rPr lang="en-US" dirty="0" err="1" smtClean="0"/>
              <a:t>Boff</a:t>
            </a:r>
            <a:endParaRPr lang="en-US" dirty="0" smtClean="0"/>
          </a:p>
          <a:p>
            <a:r>
              <a:rPr lang="en-US" dirty="0" smtClean="0"/>
              <a:t>Pentecostalism with a focus on Power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6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Biblical Data on “Principalities and Powers”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dirty="0" smtClean="0"/>
              <a:t>Deut 32:8,9</a:t>
            </a:r>
          </a:p>
          <a:p>
            <a:r>
              <a:rPr lang="en-US" dirty="0" err="1" smtClean="0"/>
              <a:t>Psa</a:t>
            </a:r>
            <a:r>
              <a:rPr lang="en-US" dirty="0" smtClean="0"/>
              <a:t> 82:1-4</a:t>
            </a:r>
          </a:p>
          <a:p>
            <a:r>
              <a:rPr lang="en-US" dirty="0" smtClean="0"/>
              <a:t>Dan 10:13-14</a:t>
            </a:r>
          </a:p>
          <a:p>
            <a:r>
              <a:rPr lang="en-US" dirty="0" smtClean="0"/>
              <a:t>Matt 12:29</a:t>
            </a:r>
          </a:p>
          <a:p>
            <a:r>
              <a:rPr lang="en-US" dirty="0" smtClean="0"/>
              <a:t>Matt 24:29</a:t>
            </a:r>
          </a:p>
          <a:p>
            <a:r>
              <a:rPr lang="en-US" dirty="0" smtClean="0"/>
              <a:t>Luke 12:11</a:t>
            </a:r>
          </a:p>
          <a:p>
            <a:r>
              <a:rPr lang="en-US" dirty="0" smtClean="0"/>
              <a:t>Rom 8:38-39</a:t>
            </a:r>
          </a:p>
          <a:p>
            <a:r>
              <a:rPr lang="en-US" dirty="0" smtClean="0"/>
              <a:t>Rom 13:1-2a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Cor</a:t>
            </a:r>
            <a:r>
              <a:rPr lang="en-US" dirty="0" smtClean="0"/>
              <a:t> 2:6-8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Cor</a:t>
            </a:r>
            <a:r>
              <a:rPr lang="en-US" dirty="0" smtClean="0"/>
              <a:t> 15:24-26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Cor</a:t>
            </a:r>
            <a:r>
              <a:rPr lang="en-US" dirty="0" smtClean="0"/>
              <a:t> 10:3-4</a:t>
            </a:r>
          </a:p>
          <a:p>
            <a:r>
              <a:rPr lang="en-US" dirty="0" smtClean="0"/>
              <a:t>Eph 1:20-21</a:t>
            </a:r>
          </a:p>
          <a:p>
            <a:r>
              <a:rPr lang="en-US" dirty="0" smtClean="0"/>
              <a:t>Eph 2:1-2</a:t>
            </a:r>
          </a:p>
          <a:p>
            <a:r>
              <a:rPr lang="en-US" dirty="0" smtClean="0"/>
              <a:t>Eph 3:10</a:t>
            </a:r>
          </a:p>
          <a:p>
            <a:r>
              <a:rPr lang="en-US" dirty="0" smtClean="0"/>
              <a:t>Eph 6:12</a:t>
            </a:r>
          </a:p>
          <a:p>
            <a:r>
              <a:rPr lang="en-US" dirty="0" smtClean="0"/>
              <a:t>Col 1:16-20</a:t>
            </a:r>
          </a:p>
          <a:p>
            <a:r>
              <a:rPr lang="en-US" dirty="0" smtClean="0"/>
              <a:t>Col 2:10</a:t>
            </a:r>
          </a:p>
          <a:p>
            <a:r>
              <a:rPr lang="en-US" dirty="0" smtClean="0"/>
              <a:t>Col 2:15</a:t>
            </a:r>
          </a:p>
          <a:p>
            <a:r>
              <a:rPr lang="en-US" dirty="0" smtClean="0"/>
              <a:t>Titus 3:1</a:t>
            </a:r>
          </a:p>
          <a:p>
            <a:r>
              <a:rPr lang="en-US" dirty="0" smtClean="0"/>
              <a:t>1 Pet 3;22</a:t>
            </a:r>
          </a:p>
          <a:p>
            <a:r>
              <a:rPr lang="en-US" dirty="0" smtClean="0"/>
              <a:t>Rev 18-21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Powers?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270" y="1954696"/>
            <a:ext cx="7308903" cy="398227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Authorities, rulers, powers</a:t>
            </a:r>
          </a:p>
          <a:p>
            <a:r>
              <a:rPr lang="en-US" sz="2800" dirty="0" smtClean="0"/>
              <a:t>‘isms, Marxism, communism, Capitalism, nationalism</a:t>
            </a:r>
          </a:p>
          <a:p>
            <a:r>
              <a:rPr lang="en-US" sz="2800" dirty="0" smtClean="0"/>
              <a:t>Religions (Buddhism. Judaism, Hinduism, Catholicism), </a:t>
            </a:r>
          </a:p>
          <a:p>
            <a:r>
              <a:rPr lang="en-US" sz="2800" dirty="0" smtClean="0"/>
              <a:t>Traditions (religious and cultural)</a:t>
            </a:r>
          </a:p>
          <a:p>
            <a:r>
              <a:rPr lang="en-US" sz="2800" dirty="0" smtClean="0"/>
              <a:t>Cultures</a:t>
            </a:r>
          </a:p>
          <a:p>
            <a:r>
              <a:rPr lang="en-US" sz="2800" dirty="0" smtClean="0"/>
              <a:t>Multinationals, global economics, WTO, UN</a:t>
            </a:r>
          </a:p>
          <a:p>
            <a:r>
              <a:rPr lang="en-US" sz="2800" dirty="0" smtClean="0"/>
              <a:t>Militarisms, Nations </a:t>
            </a:r>
            <a:r>
              <a:rPr lang="en-US" sz="2800" dirty="0" smtClean="0"/>
              <a:t>and their armies</a:t>
            </a:r>
          </a:p>
          <a:p>
            <a:r>
              <a:rPr lang="en-US" sz="2800" dirty="0" smtClean="0"/>
              <a:t>Philosophies</a:t>
            </a:r>
          </a:p>
          <a:p>
            <a:r>
              <a:rPr lang="en-US" sz="2800" dirty="0" smtClean="0"/>
              <a:t>Higher principalities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Various Interpretations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2095500"/>
            <a:ext cx="8026400" cy="3840689"/>
          </a:xfrm>
        </p:spPr>
        <p:txBody>
          <a:bodyPr>
            <a:noAutofit/>
          </a:bodyPr>
          <a:lstStyle/>
          <a:p>
            <a:r>
              <a:rPr lang="en-US" dirty="0" smtClean="0"/>
              <a:t>Luther: the Powers are God-ordained structures we are to submit to and obey.</a:t>
            </a:r>
          </a:p>
          <a:p>
            <a:r>
              <a:rPr lang="en-US" dirty="0" smtClean="0"/>
              <a:t>Sociology: The Powers are a human projection of collective human dynamics </a:t>
            </a:r>
          </a:p>
          <a:p>
            <a:r>
              <a:rPr lang="en-US" dirty="0" smtClean="0"/>
              <a:t>Pentecostalism: </a:t>
            </a:r>
            <a:r>
              <a:rPr lang="en-US" dirty="0"/>
              <a:t>The </a:t>
            </a:r>
            <a:r>
              <a:rPr lang="en-US" dirty="0" smtClean="0"/>
              <a:t>Powers are high level demonic spirits intruding into people who control systems</a:t>
            </a:r>
          </a:p>
          <a:p>
            <a:r>
              <a:rPr lang="en-US" dirty="0" smtClean="0"/>
              <a:t>The Powers are the spiritual dimension of the social, cultural, economic and political structures that govern, part of God’s good creation but have rebelled against God (</a:t>
            </a:r>
            <a:r>
              <a:rPr lang="en-US" dirty="0" err="1" smtClean="0"/>
              <a:t>Berkhof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850900"/>
            <a:ext cx="3441700" cy="11176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Berkhof’s</a:t>
            </a:r>
            <a:r>
              <a:rPr lang="en-US" sz="2400" dirty="0" smtClean="0"/>
              <a:t> Description of the Powers</a:t>
            </a:r>
            <a:endParaRPr lang="en-US" sz="2400" dirty="0"/>
          </a:p>
        </p:txBody>
      </p:sp>
      <p:pic>
        <p:nvPicPr>
          <p:cNvPr id="4" name="Content Placeholder 3" descr="BerkhofPowers-3-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99230" r="-99230"/>
          <a:stretch>
            <a:fillRect/>
          </a:stretch>
        </p:blipFill>
        <p:spPr>
          <a:xfrm>
            <a:off x="1187074" y="0"/>
            <a:ext cx="10074813" cy="6858000"/>
          </a:xfrm>
        </p:spPr>
      </p:pic>
      <p:sp>
        <p:nvSpPr>
          <p:cNvPr id="3" name="TextBox 2"/>
          <p:cNvSpPr txBox="1"/>
          <p:nvPr/>
        </p:nvSpPr>
        <p:spPr>
          <a:xfrm>
            <a:off x="546100" y="2578100"/>
            <a:ext cx="361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Wink draws on Louis </a:t>
            </a:r>
            <a:r>
              <a:rPr lang="en-US" dirty="0" err="1" smtClean="0"/>
              <a:t>Berkhof</a:t>
            </a:r>
            <a:r>
              <a:rPr lang="en-US" dirty="0" smtClean="0"/>
              <a:t>, German theologian, who in turn draws on the German churches’ response to </a:t>
            </a:r>
            <a:r>
              <a:rPr lang="en-US" dirty="0" err="1" smtClean="0"/>
              <a:t>Naziism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to the Powers (Wink)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943100"/>
            <a:ext cx="8674100" cy="4914900"/>
          </a:xfrm>
        </p:spPr>
        <p:txBody>
          <a:bodyPr>
            <a:normAutofit fontScale="70000" lnSpcReduction="2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Wink, from an </a:t>
            </a:r>
            <a:r>
              <a:rPr lang="en-US" sz="2800" dirty="0" err="1" smtClean="0"/>
              <a:t>anabaptist</a:t>
            </a:r>
            <a:r>
              <a:rPr lang="en-US" sz="2800" dirty="0" smtClean="0"/>
              <a:t> perspective, with a strong commitment </a:t>
            </a:r>
            <a:r>
              <a:rPr lang="en-US" sz="2800" dirty="0" err="1" smtClean="0"/>
              <a:t>ot</a:t>
            </a:r>
            <a:r>
              <a:rPr lang="en-US" sz="2800" dirty="0" smtClean="0"/>
              <a:t> non-violence and peacemaking wrote a theological trilogy of some import: </a:t>
            </a:r>
          </a:p>
          <a:p>
            <a:pPr lvl="1"/>
            <a:r>
              <a:rPr lang="en-US" sz="2900" dirty="0" smtClean="0"/>
              <a:t>Naming the Powers: The Language of Power in the New Testament</a:t>
            </a:r>
          </a:p>
          <a:p>
            <a:pPr lvl="1"/>
            <a:r>
              <a:rPr lang="en-US" sz="2900" dirty="0" smtClean="0"/>
              <a:t>Unmasking the Powers: The Invisible Forces that Determine Human Existence </a:t>
            </a:r>
          </a:p>
          <a:p>
            <a:pPr lvl="1"/>
            <a:r>
              <a:rPr lang="en-US" sz="2900" dirty="0" smtClean="0"/>
              <a:t>Engaging the Powers: Discernment and Resistance in a World of Domination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The Powers are not that system (The Domination System)  they are merely individual institutions and structures deployed under the overall </a:t>
            </a:r>
            <a:r>
              <a:rPr lang="en-US" sz="2800" i="1" dirty="0" smtClean="0"/>
              <a:t>aegis</a:t>
            </a:r>
            <a:r>
              <a:rPr lang="en-US" sz="2800" dirty="0" smtClean="0"/>
              <a:t> of the Domination System.  The Dominations System is what obtains when an entire network of Powers becomes hell-bent on control.  The Domination System is , so to speak, the system of the Powers, in a satanic parody of God, who </a:t>
            </a:r>
            <a:r>
              <a:rPr lang="en-US" sz="2800" dirty="0" smtClean="0"/>
              <a:t>might </a:t>
            </a:r>
            <a:r>
              <a:rPr lang="en-US" sz="2800" dirty="0" smtClean="0"/>
              <a:t>be called the System of the systems.  The Domination System is thus equivalent to what the Bible so often means by the terms, “world”, Aeon”, and “flesh”.  (Wink, Engaging, pg. 49)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3167</TotalTime>
  <Words>1153</Words>
  <Application>Microsoft Macintosh PowerPoint</Application>
  <PresentationFormat>On-screen Show (4:3)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Mangal</vt:lpstr>
      <vt:lpstr>ＭＳ Ｐゴシック</vt:lpstr>
      <vt:lpstr>Trebuchet MS</vt:lpstr>
      <vt:lpstr>Arial</vt:lpstr>
      <vt:lpstr>Berlin</vt:lpstr>
      <vt:lpstr>Discerning &amp; Engaging The Powers</vt:lpstr>
      <vt:lpstr>Discerning &amp; Engaging The Powers</vt:lpstr>
      <vt:lpstr>Biblical Theologies  from Contexts of Oppression</vt:lpstr>
      <vt:lpstr>Historic Theologies from Contexts of Oppression</vt:lpstr>
      <vt:lpstr>The Biblical Data on “Principalities and Powers”</vt:lpstr>
      <vt:lpstr>What are the Powers?</vt:lpstr>
      <vt:lpstr>Various Interpretations</vt:lpstr>
      <vt:lpstr>Berkhof’s Description of the Powers</vt:lpstr>
      <vt:lpstr>Responses to the Powers (Wink)</vt:lpstr>
      <vt:lpstr>Confronting the Powers with Community Organizing  e.g.Electricity, Water Garbage, Land Rights</vt:lpstr>
      <vt:lpstr>The Dichotomy</vt:lpstr>
      <vt:lpstr>Christianity in Culture</vt:lpstr>
      <vt:lpstr>Confronting the Powers at Critical points</vt:lpstr>
      <vt:lpstr>Day to day relationship to authority</vt:lpstr>
      <vt:lpstr>Relationship to Authority </vt:lpstr>
      <vt:lpstr>References</vt:lpstr>
      <vt:lpstr>References</vt:lpstr>
    </vt:vector>
  </TitlesOfParts>
  <Company>Azusa Pacific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Powers</dc:title>
  <dc:creator>Viv Grigg</dc:creator>
  <cp:lastModifiedBy>Viv Grigg</cp:lastModifiedBy>
  <cp:revision>24</cp:revision>
  <dcterms:created xsi:type="dcterms:W3CDTF">2011-12-08T20:08:33Z</dcterms:created>
  <dcterms:modified xsi:type="dcterms:W3CDTF">2017-11-28T06:21:04Z</dcterms:modified>
</cp:coreProperties>
</file>