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03" r:id="rId1"/>
  </p:sldMasterIdLst>
  <p:sldIdLst>
    <p:sldId id="256" r:id="rId2"/>
    <p:sldId id="260" r:id="rId3"/>
    <p:sldId id="258" r:id="rId4"/>
    <p:sldId id="257" r:id="rId5"/>
    <p:sldId id="259" r:id="rId6"/>
    <p:sldId id="268" r:id="rId7"/>
    <p:sldId id="261" r:id="rId8"/>
    <p:sldId id="262" r:id="rId9"/>
    <p:sldId id="269" r:id="rId10"/>
    <p:sldId id="263" r:id="rId11"/>
    <p:sldId id="270" r:id="rId12"/>
    <p:sldId id="274" r:id="rId13"/>
    <p:sldId id="264" r:id="rId14"/>
    <p:sldId id="273" r:id="rId15"/>
    <p:sldId id="266" r:id="rId16"/>
    <p:sldId id="26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9DD2D81-DF93-454B-A8AB-7EEF7E704E88}" type="datetimeFigureOut">
              <a:rPr lang="en-US" smtClean="0"/>
              <a:pPr/>
              <a:t>11/24/11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41BAC95-8E0F-D746-BA75-C277AB195B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DD2D81-DF93-454B-A8AB-7EEF7E704E88}" type="datetimeFigureOut">
              <a:rPr lang="en-US" smtClean="0"/>
              <a:pPr/>
              <a:t>11/24/11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BAC95-8E0F-D746-BA75-C277AB195B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DD2D81-DF93-454B-A8AB-7EEF7E704E88}" type="datetimeFigureOut">
              <a:rPr lang="en-US" smtClean="0"/>
              <a:pPr/>
              <a:t>11/24/11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BAC95-8E0F-D746-BA75-C277AB195B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9DD2D81-DF93-454B-A8AB-7EEF7E704E88}" type="datetimeFigureOut">
              <a:rPr lang="en-US" smtClean="0"/>
              <a:pPr/>
              <a:t>11/24/11</a:t>
            </a:fld>
            <a:endParaRPr lang="en-US"/>
          </a:p>
        </p:txBody>
      </p:sp>
      <p:sp>
        <p:nvSpPr>
          <p:cNvPr id="9" name="Slide Number Placeholder 8"/>
          <p:cNvSpPr>
            <a:spLocks noGrp="1"/>
          </p:cNvSpPr>
          <p:nvPr>
            <p:ph type="sldNum" sz="quarter" idx="15"/>
          </p:nvPr>
        </p:nvSpPr>
        <p:spPr/>
        <p:txBody>
          <a:bodyPr rtlCol="0"/>
          <a:lstStyle/>
          <a:p>
            <a:fld id="{641BAC95-8E0F-D746-BA75-C277AB195B8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9DD2D81-DF93-454B-A8AB-7EEF7E704E88}" type="datetimeFigureOut">
              <a:rPr lang="en-US" smtClean="0"/>
              <a:pPr/>
              <a:t>11/24/11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9D441ED-22D9-48D6-AD92-DEFB122789E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DD2D81-DF93-454B-A8AB-7EEF7E704E88}" type="datetimeFigureOut">
              <a:rPr lang="en-US" smtClean="0"/>
              <a:pPr/>
              <a:t>11/24/11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BAC95-8E0F-D746-BA75-C277AB195B8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9DD2D81-DF93-454B-A8AB-7EEF7E704E88}" type="datetimeFigureOut">
              <a:rPr lang="en-US" smtClean="0"/>
              <a:pPr/>
              <a:t>11/24/11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1BAC95-8E0F-D746-BA75-C277AB195B8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9DD2D81-DF93-454B-A8AB-7EEF7E704E88}" type="datetimeFigureOut">
              <a:rPr lang="en-US" smtClean="0"/>
              <a:pPr/>
              <a:t>11/24/11</a:t>
            </a:fld>
            <a:endParaRPr lang="en-US"/>
          </a:p>
        </p:txBody>
      </p:sp>
      <p:sp>
        <p:nvSpPr>
          <p:cNvPr id="7" name="Slide Number Placeholder 6"/>
          <p:cNvSpPr>
            <a:spLocks noGrp="1"/>
          </p:cNvSpPr>
          <p:nvPr>
            <p:ph type="sldNum" sz="quarter" idx="11"/>
          </p:nvPr>
        </p:nvSpPr>
        <p:spPr/>
        <p:txBody>
          <a:bodyPr rtlCol="0"/>
          <a:lstStyle/>
          <a:p>
            <a:fld id="{641BAC95-8E0F-D746-BA75-C277AB195B8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D2D81-DF93-454B-A8AB-7EEF7E704E88}" type="datetimeFigureOut">
              <a:rPr lang="en-US" smtClean="0"/>
              <a:pPr/>
              <a:t>11/24/11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1BAC95-8E0F-D746-BA75-C277AB195B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9DD2D81-DF93-454B-A8AB-7EEF7E704E88}" type="datetimeFigureOut">
              <a:rPr lang="en-US" smtClean="0"/>
              <a:pPr/>
              <a:t>11/24/11</a:t>
            </a:fld>
            <a:endParaRPr lang="en-US"/>
          </a:p>
        </p:txBody>
      </p:sp>
      <p:sp>
        <p:nvSpPr>
          <p:cNvPr id="22" name="Slide Number Placeholder 21"/>
          <p:cNvSpPr>
            <a:spLocks noGrp="1"/>
          </p:cNvSpPr>
          <p:nvPr>
            <p:ph type="sldNum" sz="quarter" idx="15"/>
          </p:nvPr>
        </p:nvSpPr>
        <p:spPr/>
        <p:txBody>
          <a:bodyPr rtlCol="0"/>
          <a:lstStyle/>
          <a:p>
            <a:fld id="{641BAC95-8E0F-D746-BA75-C277AB195B8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9DD2D81-DF93-454B-A8AB-7EEF7E704E88}" type="datetimeFigureOut">
              <a:rPr lang="en-US" smtClean="0"/>
              <a:pPr/>
              <a:t>11/24/11</a:t>
            </a:fld>
            <a:endParaRPr lang="en-US"/>
          </a:p>
        </p:txBody>
      </p:sp>
      <p:sp>
        <p:nvSpPr>
          <p:cNvPr id="18" name="Slide Number Placeholder 17"/>
          <p:cNvSpPr>
            <a:spLocks noGrp="1"/>
          </p:cNvSpPr>
          <p:nvPr>
            <p:ph type="sldNum" sz="quarter" idx="11"/>
          </p:nvPr>
        </p:nvSpPr>
        <p:spPr/>
        <p:txBody>
          <a:bodyPr rtlCol="0"/>
          <a:lstStyle/>
          <a:p>
            <a:fld id="{641BAC95-8E0F-D746-BA75-C277AB195B8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9DD2D81-DF93-454B-A8AB-7EEF7E704E88}" type="datetimeFigureOut">
              <a:rPr lang="en-US" smtClean="0"/>
              <a:pPr/>
              <a:t>11/24/11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41BAC95-8E0F-D746-BA75-C277AB195B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4" Type="http://schemas.openxmlformats.org/officeDocument/2006/relationships/hyperlink" Target="http://en.wikipedia.org/wiki/Order_of_Saint_Augustine" TargetMode="External"/><Relationship Id="rId20" Type="http://schemas.openxmlformats.org/officeDocument/2006/relationships/hyperlink" Target="http://en.wikipedia.org/wiki/Order_of_the_Blessed_Virgin_Mary_of_Mercy" TargetMode="External"/><Relationship Id="rId4" Type="http://schemas.openxmlformats.org/officeDocument/2006/relationships/hyperlink" Target="http://en.wikipedia.org/wiki/Property" TargetMode="External"/><Relationship Id="rId21" Type="http://schemas.openxmlformats.org/officeDocument/2006/relationships/hyperlink" Target="http://en.wikipedia.org/wiki/Minim_(religious_order)" TargetMode="External"/><Relationship Id="rId22" Type="http://schemas.openxmlformats.org/officeDocument/2006/relationships/hyperlink" Target="http://en.wikipedia.org/wiki/Discalced_Carmelites" TargetMode="External"/><Relationship Id="rId7" Type="http://schemas.openxmlformats.org/officeDocument/2006/relationships/hyperlink" Target="http://en.wikipedia.org/wiki/Middle_Ages" TargetMode="External"/><Relationship Id="rId11" Type="http://schemas.openxmlformats.org/officeDocument/2006/relationships/hyperlink" Target="http://en.wikipedia.org/wiki/Carmelites" TargetMode="External"/><Relationship Id="rId1" Type="http://schemas.openxmlformats.org/officeDocument/2006/relationships/slideLayout" Target="../slideLayouts/slideLayout2.xml"/><Relationship Id="rId6" Type="http://schemas.openxmlformats.org/officeDocument/2006/relationships/hyperlink" Target="http://en.wikipedia.org/wiki/Jesus_Christ" TargetMode="External"/><Relationship Id="rId16" Type="http://schemas.openxmlformats.org/officeDocument/2006/relationships/hyperlink" Target="http://en.wikipedia.org/wiki/Council_of_Trent" TargetMode="External"/><Relationship Id="rId8" Type="http://schemas.openxmlformats.org/officeDocument/2006/relationships/hyperlink" Target="http://en.wikipedia.org/wiki/Friar" TargetMode="External"/><Relationship Id="rId13" Type="http://schemas.openxmlformats.org/officeDocument/2006/relationships/hyperlink" Target="http://en.wikipedia.org/wiki/Servite_Order" TargetMode="External"/><Relationship Id="rId10" Type="http://schemas.openxmlformats.org/officeDocument/2006/relationships/hyperlink" Target="http://en.wikipedia.org/wiki/Franciscan" TargetMode="External"/><Relationship Id="rId5" Type="http://schemas.openxmlformats.org/officeDocument/2006/relationships/hyperlink" Target="http://en.wikipedia.org/wiki/Corporate_poverty" TargetMode="External"/><Relationship Id="rId15" Type="http://schemas.openxmlformats.org/officeDocument/2006/relationships/hyperlink" Target="http://en.wikipedia.org/wiki/Second_Council_of_Lyons" TargetMode="External"/><Relationship Id="rId12" Type="http://schemas.openxmlformats.org/officeDocument/2006/relationships/hyperlink" Target="http://en.wikipedia.org/wiki/Dominican_Order" TargetMode="External"/><Relationship Id="rId17" Type="http://schemas.openxmlformats.org/officeDocument/2006/relationships/hyperlink" Target="http://en.wikipedia.org/wiki/Order_of_Friars_Minor_Capuchin" TargetMode="External"/><Relationship Id="rId19" Type="http://schemas.openxmlformats.org/officeDocument/2006/relationships/hyperlink" Target="http://en.wikipedia.org/wiki/Trinitarian_Order" TargetMode="External"/><Relationship Id="rId2" Type="http://schemas.openxmlformats.org/officeDocument/2006/relationships/hyperlink" Target="http://en.wikipedia.org/wiki/Religious_order" TargetMode="External"/><Relationship Id="rId9" Type="http://schemas.openxmlformats.org/officeDocument/2006/relationships/hyperlink" Target="http://en.wikipedia.org/wiki/Roman_Catholic_Church" TargetMode="External"/><Relationship Id="rId3" Type="http://schemas.openxmlformats.org/officeDocument/2006/relationships/hyperlink" Target="http://en.wikipedia.org/wiki/Charity_(practice)" TargetMode="External"/><Relationship Id="rId18" Type="http://schemas.openxmlformats.org/officeDocument/2006/relationships/hyperlink" Target="http://en.wikipedia.org/wiki/Mon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mazon.com/dp/0865850062/ref=rdr_ext_tmb%23reader_0865850062" TargetMode="Externa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The Poor and Poverty In Church History</a:t>
            </a:r>
            <a:r>
              <a:rPr lang="en-US" dirty="0" smtClean="0"/>
              <a:t/>
            </a:r>
            <a:br>
              <a:rPr lang="en-US" dirty="0" smtClean="0"/>
            </a:br>
            <a:r>
              <a:rPr lang="en-US" dirty="0" smtClean="0"/>
              <a:t> </a:t>
            </a:r>
            <a:br>
              <a:rPr lang="en-US" dirty="0" smtClean="0"/>
            </a:br>
            <a:r>
              <a:rPr lang="en-US" sz="889" dirty="0" smtClean="0"/>
              <a:t>Summary by Viv Grigg, July 1993</a:t>
            </a:r>
            <a:endParaRPr lang="en-US" sz="889"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3160"/>
            <a:ext cx="8229600" cy="924478"/>
          </a:xfrm>
        </p:spPr>
        <p:txBody>
          <a:bodyPr>
            <a:normAutofit fontScale="90000"/>
          </a:bodyPr>
          <a:lstStyle/>
          <a:p>
            <a:r>
              <a:rPr lang="en-US" sz="3556" b="1" dirty="0" smtClean="0"/>
              <a:t>D. Historical Responses By The Western Church in the Late Middle Ages</a:t>
            </a:r>
            <a:r>
              <a:rPr lang="en-US" b="1" dirty="0" smtClean="0"/>
              <a:t/>
            </a:r>
            <a:br>
              <a:rPr lang="en-US" b="1" dirty="0" smtClean="0"/>
            </a:br>
            <a:endParaRPr lang="en-US" dirty="0"/>
          </a:p>
        </p:txBody>
      </p:sp>
      <p:sp>
        <p:nvSpPr>
          <p:cNvPr id="3" name="Content Placeholder 2"/>
          <p:cNvSpPr>
            <a:spLocks noGrp="1"/>
          </p:cNvSpPr>
          <p:nvPr>
            <p:ph sz="quarter" idx="1"/>
          </p:nvPr>
        </p:nvSpPr>
        <p:spPr>
          <a:xfrm>
            <a:off x="457200" y="1195912"/>
            <a:ext cx="8229600" cy="5662088"/>
          </a:xfrm>
        </p:spPr>
        <p:txBody>
          <a:bodyPr>
            <a:normAutofit fontScale="47500" lnSpcReduction="20000"/>
          </a:bodyPr>
          <a:lstStyle/>
          <a:p>
            <a:pPr>
              <a:buNone/>
            </a:pPr>
            <a:r>
              <a:rPr lang="en-US" b="1" dirty="0" smtClean="0"/>
              <a:t>a</a:t>
            </a:r>
            <a:r>
              <a:rPr lang="en-US" b="1" dirty="0"/>
              <a:t>.     Context</a:t>
            </a:r>
          </a:p>
          <a:p>
            <a:r>
              <a:rPr lang="en-US" dirty="0"/>
              <a:t/>
            </a:r>
            <a:br>
              <a:rPr lang="en-US" dirty="0"/>
            </a:br>
            <a:r>
              <a:rPr lang="en-US" dirty="0"/>
              <a:t>(</a:t>
            </a:r>
            <a:r>
              <a:rPr lang="en-US" dirty="0" err="1"/>
              <a:t>i</a:t>
            </a:r>
            <a:r>
              <a:rPr lang="en-US" dirty="0"/>
              <a:t>)    It was a time of population growth, development of crafts, industries, textiles, communities.  The church preached charity but ignored reforms needed in society.  this resulted in a time of protest against the prevailing social, economic, and political order of the times.</a:t>
            </a:r>
            <a:br>
              <a:rPr lang="en-US" dirty="0"/>
            </a:br>
            <a:r>
              <a:rPr lang="en-US" dirty="0"/>
              <a:t>(ii)    The church remained captive to the structures of mediaeval power which prevented it from making a concrete response to the challenges of the poor.  The orientation of charity as assistance to the suffering was maintained with orphanages, hospitals, schools etc.</a:t>
            </a:r>
          </a:p>
          <a:p>
            <a:r>
              <a:rPr lang="en-US" b="1" dirty="0" err="1"/>
              <a:t>b</a:t>
            </a:r>
            <a:r>
              <a:rPr lang="en-US" b="1" dirty="0"/>
              <a:t>.     Precursors</a:t>
            </a:r>
          </a:p>
          <a:p>
            <a:r>
              <a:rPr lang="en-US" dirty="0"/>
              <a:t/>
            </a:r>
            <a:br>
              <a:rPr lang="en-US" dirty="0"/>
            </a:br>
            <a:r>
              <a:rPr lang="en-US" dirty="0"/>
              <a:t>(</a:t>
            </a:r>
            <a:r>
              <a:rPr lang="en-US" dirty="0" err="1"/>
              <a:t>i</a:t>
            </a:r>
            <a:r>
              <a:rPr lang="en-US" dirty="0"/>
              <a:t>)    The Celtic Monks - powerless monks who converted Northern Europe.</a:t>
            </a:r>
          </a:p>
          <a:p>
            <a:r>
              <a:rPr lang="en-US" b="1" dirty="0" err="1"/>
              <a:t>c</a:t>
            </a:r>
            <a:r>
              <a:rPr lang="en-US" b="1" dirty="0"/>
              <a:t>.      Itinerant Movements</a:t>
            </a:r>
          </a:p>
          <a:p>
            <a:r>
              <a:rPr lang="en-US" dirty="0"/>
              <a:t/>
            </a:r>
            <a:br>
              <a:rPr lang="en-US" dirty="0"/>
            </a:br>
            <a:r>
              <a:rPr lang="en-US" dirty="0"/>
              <a:t>(</a:t>
            </a:r>
            <a:r>
              <a:rPr lang="en-US" dirty="0" err="1"/>
              <a:t>i</a:t>
            </a:r>
            <a:r>
              <a:rPr lang="en-US" dirty="0"/>
              <a:t>)    Charismatic Leaders</a:t>
            </a:r>
            <a:br>
              <a:rPr lang="en-US" dirty="0"/>
            </a:br>
            <a:r>
              <a:rPr lang="en-US" dirty="0"/>
              <a:t>(</a:t>
            </a:r>
            <a:r>
              <a:rPr lang="en-US" dirty="0" err="1"/>
              <a:t>ap</a:t>
            </a:r>
            <a:r>
              <a:rPr lang="en-US" dirty="0"/>
              <a:t>)           St. Francis of Assisi</a:t>
            </a:r>
            <a:br>
              <a:rPr lang="en-US" dirty="0"/>
            </a:br>
            <a:r>
              <a:rPr lang="en-US" dirty="0"/>
              <a:t>(</a:t>
            </a:r>
            <a:r>
              <a:rPr lang="en-US" dirty="0" err="1"/>
              <a:t>aq</a:t>
            </a:r>
            <a:r>
              <a:rPr lang="en-US" dirty="0"/>
              <a:t>)           St. </a:t>
            </a:r>
            <a:r>
              <a:rPr lang="en-US" dirty="0" err="1"/>
              <a:t>Domic</a:t>
            </a:r>
            <a:r>
              <a:rPr lang="en-US" dirty="0"/>
              <a:t/>
            </a:r>
            <a:br>
              <a:rPr lang="en-US" dirty="0"/>
            </a:br>
            <a:r>
              <a:rPr lang="en-US" dirty="0"/>
              <a:t>(</a:t>
            </a:r>
            <a:r>
              <a:rPr lang="en-US" dirty="0" err="1"/>
              <a:t>ar</a:t>
            </a:r>
            <a:r>
              <a:rPr lang="en-US" dirty="0"/>
              <a:t>)            Peter Valdes</a:t>
            </a:r>
          </a:p>
          <a:p>
            <a:r>
              <a:rPr lang="en-US" dirty="0"/>
              <a:t>(as)           (Ignatius of Loyola)</a:t>
            </a:r>
            <a:br>
              <a:rPr lang="en-US" dirty="0"/>
            </a:br>
            <a:r>
              <a:rPr lang="en-US" dirty="0"/>
              <a:t/>
            </a:r>
            <a:br>
              <a:rPr lang="en-US" dirty="0"/>
            </a:br>
            <a:r>
              <a:rPr lang="en-US" dirty="0"/>
              <a:t>" I heard from our great </a:t>
            </a:r>
            <a:r>
              <a:rPr lang="en-US" dirty="0" err="1"/>
              <a:t>moulder</a:t>
            </a:r>
            <a:r>
              <a:rPr lang="en-US" dirty="0"/>
              <a:t> of men, Ignatius, that the toughest material he had ever handled was the young man Francis Xavier in the earlier stages.  God, however has made better use of him than any other man of our time ... to conquer nearly a fourth part of the world to the cross of His Son.</a:t>
            </a:r>
          </a:p>
          <a:p>
            <a:r>
              <a:rPr lang="en-US" dirty="0"/>
              <a:t>" He was a young, gallant and noble Basque, well versed in philosophy.  He thought little of </a:t>
            </a:r>
            <a:r>
              <a:rPr lang="en-US" dirty="0" err="1"/>
              <a:t>Ignatious</a:t>
            </a:r>
            <a:r>
              <a:rPr lang="en-US" dirty="0"/>
              <a:t> who depended on charity to keep body and soul together.  He would not break off his career of liberal arts and theology he was pursuing.  He never met Ignatius without making sport of his his designs and burning his friends into a joke... But Ignatius learned to </a:t>
            </a:r>
            <a:r>
              <a:rPr lang="en-US" dirty="0" err="1"/>
              <a:t>humour</a:t>
            </a:r>
            <a:r>
              <a:rPr lang="en-US" dirty="0"/>
              <a:t> him and win him with such tact and patience that he made him the immortal apostle of the Indies ...(see notes)</a:t>
            </a:r>
          </a:p>
          <a:p>
            <a:r>
              <a:rPr lang="en-US" b="1" dirty="0"/>
              <a:t/>
            </a:r>
            <a:br>
              <a:rPr lang="en-US" b="1" dirty="0"/>
            </a:br>
            <a:r>
              <a:rPr lang="en-US" b="1" dirty="0"/>
              <a:t>(ii)    Similarities</a:t>
            </a:r>
          </a:p>
          <a:p>
            <a:r>
              <a:rPr lang="en-US" dirty="0"/>
              <a:t>(at)            Poverty (not as an ideal, but as a way of sharing for the advance of the gospel)</a:t>
            </a:r>
            <a:br>
              <a:rPr lang="en-US" dirty="0"/>
            </a:br>
            <a:r>
              <a:rPr lang="en-US" dirty="0"/>
              <a:t>(au)           Freedom of mission in popular forms through popular culture</a:t>
            </a:r>
            <a:br>
              <a:rPr lang="en-US" dirty="0"/>
            </a:br>
            <a:r>
              <a:rPr lang="en-US" dirty="0"/>
              <a:t>(</a:t>
            </a:r>
            <a:r>
              <a:rPr lang="en-US" dirty="0" err="1"/>
              <a:t>av</a:t>
            </a:r>
            <a:r>
              <a:rPr lang="en-US" dirty="0"/>
              <a:t>)            A church of the people not of the </a:t>
            </a:r>
            <a:r>
              <a:rPr lang="en-US" dirty="0" smtClean="0"/>
              <a:t>gentry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3160"/>
            <a:ext cx="8229600" cy="924478"/>
          </a:xfrm>
        </p:spPr>
        <p:txBody>
          <a:bodyPr>
            <a:normAutofit fontScale="90000"/>
          </a:bodyPr>
          <a:lstStyle/>
          <a:p>
            <a:r>
              <a:rPr lang="en-US" sz="3556" b="1" dirty="0" smtClean="0"/>
              <a:t>D. Historical Responses By The Western Church in the Late Middle Ages</a:t>
            </a:r>
            <a:r>
              <a:rPr lang="en-US" b="1" dirty="0" smtClean="0"/>
              <a:t/>
            </a:r>
            <a:br>
              <a:rPr lang="en-US" b="1" dirty="0" smtClean="0"/>
            </a:br>
            <a:endParaRPr lang="en-US" dirty="0"/>
          </a:p>
        </p:txBody>
      </p:sp>
      <p:sp>
        <p:nvSpPr>
          <p:cNvPr id="3" name="Content Placeholder 2"/>
          <p:cNvSpPr>
            <a:spLocks noGrp="1"/>
          </p:cNvSpPr>
          <p:nvPr>
            <p:ph sz="quarter" idx="1"/>
          </p:nvPr>
        </p:nvSpPr>
        <p:spPr>
          <a:xfrm>
            <a:off x="457200" y="1035635"/>
            <a:ext cx="8229600" cy="5822365"/>
          </a:xfrm>
        </p:spPr>
        <p:txBody>
          <a:bodyPr>
            <a:normAutofit/>
          </a:bodyPr>
          <a:lstStyle/>
          <a:p>
            <a:pPr>
              <a:buNone/>
            </a:pPr>
            <a:r>
              <a:rPr lang="en-US" sz="1600" b="1" dirty="0" err="1" smtClean="0"/>
              <a:t>d</a:t>
            </a:r>
            <a:r>
              <a:rPr lang="en-US" sz="1600" b="1" dirty="0"/>
              <a:t>.     </a:t>
            </a:r>
            <a:r>
              <a:rPr lang="en-US" sz="1600" b="1" dirty="0" err="1" smtClean="0"/>
              <a:t>Waldensians</a:t>
            </a:r>
            <a:r>
              <a:rPr lang="en-US" sz="1600" b="1" dirty="0" smtClean="0"/>
              <a:t> </a:t>
            </a:r>
            <a:r>
              <a:rPr lang="en-US" sz="1600" dirty="0" smtClean="0"/>
              <a:t>c.1170-c.1570</a:t>
            </a:r>
            <a:br>
              <a:rPr lang="en-US" sz="1600" dirty="0" smtClean="0"/>
            </a:br>
            <a:r>
              <a:rPr lang="en-US" sz="1600" dirty="0"/>
              <a:t>"These people do not own houses. they travel in twos, barefoot, with no luggage, placing everything under common ownership, following the example of the apostles.  Naked they follow the naked Christ."  Walter Map.</a:t>
            </a:r>
            <a:br>
              <a:rPr lang="en-US" sz="1600" dirty="0"/>
            </a:br>
            <a:r>
              <a:rPr lang="en-US" sz="1600" dirty="0"/>
              <a:t>(</a:t>
            </a:r>
            <a:r>
              <a:rPr lang="en-US" sz="1600" dirty="0" err="1"/>
              <a:t>i</a:t>
            </a:r>
            <a:r>
              <a:rPr lang="en-US" sz="1600" dirty="0"/>
              <a:t>)    Valdes and the poor men of Lombardy</a:t>
            </a:r>
            <a:r>
              <a:rPr lang="en-US" sz="1600" dirty="0" smtClean="0"/>
              <a:t> were thrown </a:t>
            </a:r>
            <a:r>
              <a:rPr lang="en-US" sz="1600" dirty="0"/>
              <a:t>out of the church</a:t>
            </a:r>
            <a:br>
              <a:rPr lang="en-US" sz="1600" dirty="0"/>
            </a:br>
            <a:r>
              <a:rPr lang="en-US" sz="1600" dirty="0"/>
              <a:t>(ii)    A communal movement that defeated Emperor Frederick (1176)</a:t>
            </a:r>
            <a:br>
              <a:rPr lang="en-US" sz="1600" dirty="0"/>
            </a:br>
            <a:r>
              <a:rPr lang="en-US" sz="1600" dirty="0"/>
              <a:t>(iii)    A movement of the poor which exposed the responsibility of the rich and powerful for the social evils of the time.</a:t>
            </a:r>
            <a:br>
              <a:rPr lang="en-US" sz="1600" dirty="0"/>
            </a:br>
            <a:r>
              <a:rPr lang="en-US" sz="1600" dirty="0"/>
              <a:t>(iv)    For Valdes the gospel involved no compromise</a:t>
            </a:r>
            <a:br>
              <a:rPr lang="en-US" sz="1600" dirty="0"/>
            </a:br>
            <a:r>
              <a:rPr lang="en-US" sz="1600" dirty="0"/>
              <a:t>(</a:t>
            </a:r>
            <a:r>
              <a:rPr lang="en-US" sz="1600" dirty="0" err="1"/>
              <a:t>v</a:t>
            </a:r>
            <a:r>
              <a:rPr lang="en-US" sz="1600" dirty="0"/>
              <a:t>)    Poverty should be the companion of itinerant preaching.  This was a criticism of the daily routine of life.</a:t>
            </a:r>
            <a:br>
              <a:rPr lang="en-US" sz="1600" dirty="0"/>
            </a:br>
            <a:r>
              <a:rPr lang="en-US" sz="1600" dirty="0"/>
              <a:t>(vi)    Mission leads to service to the poor.</a:t>
            </a:r>
            <a:endParaRPr lang="en-US" sz="1600" dirty="0" smtClean="0"/>
          </a:p>
          <a:p>
            <a:pPr>
              <a:buNone/>
            </a:pPr>
            <a:r>
              <a:rPr lang="en-US" sz="1600" b="1" dirty="0" err="1"/>
              <a:t>e</a:t>
            </a:r>
            <a:r>
              <a:rPr lang="en-US" sz="1600" b="1" dirty="0" smtClean="0"/>
              <a:t>.</a:t>
            </a:r>
            <a:r>
              <a:rPr lang="en-US" sz="1600" b="1" dirty="0"/>
              <a:t>      The </a:t>
            </a:r>
            <a:r>
              <a:rPr lang="en-US" sz="1600" b="1" dirty="0" smtClean="0"/>
              <a:t>Franciscans</a:t>
            </a:r>
            <a:r>
              <a:rPr lang="en-US" sz="1600" dirty="0" smtClean="0"/>
              <a:t/>
            </a:r>
            <a:br>
              <a:rPr lang="en-US" sz="1600" dirty="0" smtClean="0"/>
            </a:br>
            <a:r>
              <a:rPr lang="en-US" sz="1600" dirty="0"/>
              <a:t>(</a:t>
            </a:r>
            <a:r>
              <a:rPr lang="en-US" sz="1600" dirty="0" err="1"/>
              <a:t>i</a:t>
            </a:r>
            <a:r>
              <a:rPr lang="en-US" sz="1600" dirty="0"/>
              <a:t>)    Rejection of social structure, accumulation of wealth and its effects on commercial agreements and exchanges of that time.</a:t>
            </a:r>
            <a:br>
              <a:rPr lang="en-US" sz="1600" dirty="0"/>
            </a:br>
            <a:r>
              <a:rPr lang="en-US" sz="1600" dirty="0"/>
              <a:t>(ii)    Opened the possibility of monastic life to the poor</a:t>
            </a:r>
            <a:br>
              <a:rPr lang="en-US" sz="1600" dirty="0"/>
            </a:br>
            <a:r>
              <a:rPr lang="en-US" sz="1600" dirty="0"/>
              <a:t>(iii)    Poverty was a condition of itinerant preaching</a:t>
            </a:r>
            <a:br>
              <a:rPr lang="en-US" sz="1600" dirty="0"/>
            </a:br>
            <a:r>
              <a:rPr lang="en-US" sz="1600" dirty="0"/>
              <a:t>(iv)    Poverty also renews the church, releasing it from the worldly powers, freeing it for the struggle of love between human beings without which no true justice can exist.</a:t>
            </a:r>
            <a:br>
              <a:rPr lang="en-US" sz="1600" dirty="0"/>
            </a:br>
            <a:r>
              <a:rPr lang="en-US" sz="1600" dirty="0"/>
              <a:t>(</a:t>
            </a:r>
            <a:r>
              <a:rPr lang="en-US" sz="1600" dirty="0" err="1"/>
              <a:t>v</a:t>
            </a:r>
            <a:r>
              <a:rPr lang="en-US" sz="1600" dirty="0"/>
              <a:t>)    Free community, in a democratic style.</a:t>
            </a:r>
            <a:br>
              <a:rPr lang="en-US" sz="1600" dirty="0"/>
            </a:br>
            <a:r>
              <a:rPr lang="en-US" sz="1600" dirty="0"/>
              <a:t>(vi)    A vow of poverty was required of its members but the order could own </a:t>
            </a:r>
            <a:r>
              <a:rPr lang="en-US" sz="1600" dirty="0" smtClean="0"/>
              <a:t>property</a:t>
            </a:r>
            <a:endParaRPr lang="en-US" sz="1600" dirty="0"/>
          </a:p>
        </p:txBody>
      </p:sp>
      <p:pic>
        <p:nvPicPr>
          <p:cNvPr id="6" name="Picture 5"/>
          <p:cNvPicPr>
            <a:picLocks noChangeAspect="1"/>
          </p:cNvPicPr>
          <p:nvPr/>
        </p:nvPicPr>
        <p:blipFill>
          <a:blip r:embed="rId2"/>
          <a:stretch>
            <a:fillRect/>
          </a:stretch>
        </p:blipFill>
        <p:spPr>
          <a:xfrm>
            <a:off x="6334744" y="3332601"/>
            <a:ext cx="1068930" cy="147192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5655"/>
          </a:xfrm>
        </p:spPr>
        <p:txBody>
          <a:bodyPr/>
          <a:lstStyle/>
          <a:p>
            <a:r>
              <a:rPr lang="en-US" dirty="0" smtClean="0"/>
              <a:t>The Mendicant Orders</a:t>
            </a:r>
            <a:endParaRPr lang="en-US" dirty="0"/>
          </a:p>
        </p:txBody>
      </p:sp>
      <p:sp>
        <p:nvSpPr>
          <p:cNvPr id="3" name="Content Placeholder 2"/>
          <p:cNvSpPr>
            <a:spLocks noGrp="1"/>
          </p:cNvSpPr>
          <p:nvPr>
            <p:ph sz="quarter" idx="1"/>
          </p:nvPr>
        </p:nvSpPr>
        <p:spPr>
          <a:xfrm>
            <a:off x="457200" y="1060293"/>
            <a:ext cx="8229600" cy="5797707"/>
          </a:xfrm>
        </p:spPr>
        <p:txBody>
          <a:bodyPr>
            <a:normAutofit fontScale="62500" lnSpcReduction="20000"/>
          </a:bodyPr>
          <a:lstStyle/>
          <a:p>
            <a:pPr>
              <a:buNone/>
            </a:pPr>
            <a:r>
              <a:rPr lang="en-US" dirty="0" err="1" smtClean="0"/>
              <a:t>f</a:t>
            </a:r>
            <a:r>
              <a:rPr lang="en-US" dirty="0" smtClean="0"/>
              <a:t>. The </a:t>
            </a:r>
            <a:r>
              <a:rPr lang="en-US" b="1" dirty="0" smtClean="0"/>
              <a:t>mendicant orders</a:t>
            </a:r>
            <a:r>
              <a:rPr lang="en-US" dirty="0" smtClean="0"/>
              <a:t> are </a:t>
            </a:r>
            <a:r>
              <a:rPr lang="en-US" dirty="0" smtClean="0">
                <a:hlinkClick r:id="rId2" tooltip="Religious order"/>
              </a:rPr>
              <a:t>religious orders</a:t>
            </a:r>
            <a:r>
              <a:rPr lang="en-US" dirty="0" smtClean="0"/>
              <a:t> which depend directly on the </a:t>
            </a:r>
            <a:r>
              <a:rPr lang="en-US" dirty="0" smtClean="0">
                <a:hlinkClick r:id="rId3" tooltip="Charity (practice)"/>
              </a:rPr>
              <a:t>charity</a:t>
            </a:r>
            <a:r>
              <a:rPr lang="en-US" dirty="0" smtClean="0"/>
              <a:t> of the people for their livelihood. In principle, they do not own </a:t>
            </a:r>
            <a:r>
              <a:rPr lang="en-US" dirty="0" smtClean="0">
                <a:hlinkClick r:id="rId4" tooltip="Property"/>
              </a:rPr>
              <a:t>property</a:t>
            </a:r>
            <a:r>
              <a:rPr lang="en-US" dirty="0" smtClean="0"/>
              <a:t>, either individually or collectively (see </a:t>
            </a:r>
            <a:r>
              <a:rPr lang="en-US" dirty="0" smtClean="0">
                <a:hlinkClick r:id="rId5" tooltip="Corporate poverty"/>
              </a:rPr>
              <a:t>corporate poverty</a:t>
            </a:r>
            <a:r>
              <a:rPr lang="en-US" dirty="0" smtClean="0"/>
              <a:t>), believing that this was the most pure way of life to copy followed by </a:t>
            </a:r>
            <a:r>
              <a:rPr lang="en-US" dirty="0" smtClean="0">
                <a:hlinkClick r:id="rId6" tooltip="Jesus Christ"/>
              </a:rPr>
              <a:t>Jesus Christ</a:t>
            </a:r>
            <a:r>
              <a:rPr lang="en-US" dirty="0" smtClean="0"/>
              <a:t>, in order that all their time and energy could be expended on religious work.</a:t>
            </a:r>
          </a:p>
          <a:p>
            <a:pPr>
              <a:buNone/>
            </a:pPr>
            <a:r>
              <a:rPr lang="en-US" dirty="0" smtClean="0"/>
              <a:t> In the </a:t>
            </a:r>
            <a:r>
              <a:rPr lang="en-US" dirty="0" smtClean="0">
                <a:hlinkClick r:id="rId7" tooltip="Middle Ages"/>
              </a:rPr>
              <a:t>Middle Ages</a:t>
            </a:r>
            <a:r>
              <a:rPr lang="en-US" dirty="0" smtClean="0"/>
              <a:t>, the original </a:t>
            </a:r>
            <a:r>
              <a:rPr lang="en-US" b="1" dirty="0" smtClean="0"/>
              <a:t>mendicant orders</a:t>
            </a:r>
            <a:r>
              <a:rPr lang="en-US" dirty="0" smtClean="0"/>
              <a:t> of </a:t>
            </a:r>
            <a:r>
              <a:rPr lang="en-US" dirty="0" smtClean="0">
                <a:hlinkClick r:id="rId8" tooltip="Friar"/>
              </a:rPr>
              <a:t>friars</a:t>
            </a:r>
            <a:r>
              <a:rPr lang="en-US" dirty="0" smtClean="0"/>
              <a:t> in the </a:t>
            </a:r>
            <a:r>
              <a:rPr lang="en-US" dirty="0" smtClean="0">
                <a:hlinkClick r:id="rId9" tooltip="Roman Catholic Church"/>
              </a:rPr>
              <a:t>Church</a:t>
            </a:r>
            <a:r>
              <a:rPr lang="en-US" dirty="0" smtClean="0"/>
              <a:t> were the</a:t>
            </a:r>
          </a:p>
          <a:p>
            <a:r>
              <a:rPr lang="en-US" dirty="0" smtClean="0">
                <a:hlinkClick r:id="rId10" tooltip="Franciscan"/>
              </a:rPr>
              <a:t>Franciscans</a:t>
            </a:r>
            <a:r>
              <a:rPr lang="en-US" dirty="0" smtClean="0"/>
              <a:t> (Friars Minor, commonly known as the Grey Friars), founded 1209</a:t>
            </a:r>
          </a:p>
          <a:p>
            <a:r>
              <a:rPr lang="en-US" dirty="0" smtClean="0">
                <a:hlinkClick r:id="rId11" tooltip="Carmelites"/>
              </a:rPr>
              <a:t>Carmelites</a:t>
            </a:r>
            <a:r>
              <a:rPr lang="en-US" dirty="0" smtClean="0"/>
              <a:t>, (Brothers of the Blessed Virgin Mary of Carmel, commonly known as the White Friars), founded 1206–1214</a:t>
            </a:r>
          </a:p>
          <a:p>
            <a:r>
              <a:rPr lang="en-US" dirty="0" smtClean="0">
                <a:hlinkClick r:id="rId12" tooltip="Dominican Order"/>
              </a:rPr>
              <a:t>Dominicans</a:t>
            </a:r>
            <a:r>
              <a:rPr lang="en-US" dirty="0" smtClean="0"/>
              <a:t> (Order of Preachers, commonly called the Black Friars), founded 1215</a:t>
            </a:r>
          </a:p>
          <a:p>
            <a:r>
              <a:rPr lang="en-US" dirty="0" smtClean="0">
                <a:hlinkClick r:id="rId13" tooltip="Servite Order"/>
              </a:rPr>
              <a:t>Servites</a:t>
            </a:r>
            <a:r>
              <a:rPr lang="en-US" dirty="0" smtClean="0"/>
              <a:t> (Order of Servants of Mary), founded 1233 by the Seven Holy Men of Florence, Italy.</a:t>
            </a:r>
          </a:p>
          <a:p>
            <a:r>
              <a:rPr lang="en-US" dirty="0" smtClean="0">
                <a:hlinkClick r:id="rId14" tooltip="Order of Saint Augustine"/>
              </a:rPr>
              <a:t>Augustinians</a:t>
            </a:r>
            <a:r>
              <a:rPr lang="en-US" dirty="0" smtClean="0"/>
              <a:t> (Hermits of St. Augustine, commonly called the Austin Friars), founded 1244 - 1256</a:t>
            </a:r>
          </a:p>
          <a:p>
            <a:pPr>
              <a:buNone/>
            </a:pPr>
            <a:r>
              <a:rPr lang="en-US" dirty="0" smtClean="0"/>
              <a:t>The </a:t>
            </a:r>
            <a:r>
              <a:rPr lang="en-US" dirty="0" smtClean="0">
                <a:hlinkClick r:id="rId15" tooltip="Second Council of Lyons"/>
              </a:rPr>
              <a:t>Second Council of Lyons</a:t>
            </a:r>
            <a:r>
              <a:rPr lang="en-US" dirty="0" smtClean="0"/>
              <a:t> (1274) recognized these as the five "great" mendicant orders, and suppressed certain others. The </a:t>
            </a:r>
            <a:r>
              <a:rPr lang="en-US" dirty="0" smtClean="0">
                <a:hlinkClick r:id="rId16" tooltip="Council of Trent"/>
              </a:rPr>
              <a:t>Council of Trent</a:t>
            </a:r>
            <a:r>
              <a:rPr lang="en-US" dirty="0" smtClean="0"/>
              <a:t> loosened their property restrictions. Afterwards, except for the Franciscans and their offshoot the </a:t>
            </a:r>
            <a:r>
              <a:rPr lang="en-US" dirty="0" smtClean="0">
                <a:hlinkClick r:id="rId17" tooltip="Order of Friars Minor Capuchin"/>
              </a:rPr>
              <a:t>Capuchins</a:t>
            </a:r>
            <a:r>
              <a:rPr lang="en-US" dirty="0" smtClean="0"/>
              <a:t>, members of the orders were permitted to own property collectively as do </a:t>
            </a:r>
            <a:r>
              <a:rPr lang="en-US" dirty="0" smtClean="0">
                <a:hlinkClick r:id="rId18" tooltip="Monk"/>
              </a:rPr>
              <a:t>monks</a:t>
            </a:r>
            <a:r>
              <a:rPr lang="en-US" dirty="0" smtClean="0"/>
              <a:t>.</a:t>
            </a:r>
          </a:p>
          <a:p>
            <a:pPr>
              <a:buNone/>
            </a:pPr>
            <a:r>
              <a:rPr lang="en-US" dirty="0" smtClean="0"/>
              <a:t>Among other orders are the</a:t>
            </a:r>
          </a:p>
          <a:p>
            <a:r>
              <a:rPr lang="en-US" dirty="0" smtClean="0">
                <a:hlinkClick r:id="rId19" tooltip="Trinitarian Order"/>
              </a:rPr>
              <a:t>Trinitarians</a:t>
            </a:r>
            <a:r>
              <a:rPr lang="en-US" dirty="0" smtClean="0"/>
              <a:t> (Order of the Most Blessed Trinity), founded 1193</a:t>
            </a:r>
          </a:p>
          <a:p>
            <a:r>
              <a:rPr lang="en-US" dirty="0" smtClean="0">
                <a:hlinkClick r:id="rId20" tooltip="Order of the Blessed Virgin Mary of Mercy"/>
              </a:rPr>
              <a:t>Mercedarians</a:t>
            </a:r>
            <a:r>
              <a:rPr lang="en-US" dirty="0" smtClean="0"/>
              <a:t> (Order of the Blessed Virgin Mary of Mercy), founded 1218</a:t>
            </a:r>
          </a:p>
          <a:p>
            <a:r>
              <a:rPr lang="en-US" dirty="0" smtClean="0">
                <a:hlinkClick r:id="rId21" tooltip="Minim (religious order)"/>
              </a:rPr>
              <a:t>Minims</a:t>
            </a:r>
            <a:r>
              <a:rPr lang="en-US" dirty="0" smtClean="0"/>
              <a:t> (Hermits of St. Francis of Paola), founded 1436</a:t>
            </a:r>
          </a:p>
          <a:p>
            <a:r>
              <a:rPr lang="en-US" dirty="0" smtClean="0">
                <a:hlinkClick r:id="rId17" tooltip="Order of Friars Minor Capuchin"/>
              </a:rPr>
              <a:t>Capuchins</a:t>
            </a:r>
            <a:r>
              <a:rPr lang="en-US" dirty="0" smtClean="0"/>
              <a:t> (</a:t>
            </a:r>
            <a:r>
              <a:rPr lang="en-US" dirty="0" smtClean="0">
                <a:hlinkClick r:id="rId17" tooltip="Order of Friars Minor Capuchin"/>
              </a:rPr>
              <a:t>Order of Friars Minor Capuchin</a:t>
            </a:r>
            <a:r>
              <a:rPr lang="en-US" dirty="0" smtClean="0"/>
              <a:t>), established 1525</a:t>
            </a:r>
          </a:p>
          <a:p>
            <a:r>
              <a:rPr lang="en-US" dirty="0" smtClean="0">
                <a:hlinkClick r:id="rId22" tooltip="Discalced Carmelites"/>
              </a:rPr>
              <a:t>Discalced Carmelites</a:t>
            </a:r>
            <a:r>
              <a:rPr lang="en-US" dirty="0" smtClean="0"/>
              <a:t>, founded 1593</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8502"/>
            <a:ext cx="8229600" cy="949136"/>
          </a:xfrm>
        </p:spPr>
        <p:txBody>
          <a:bodyPr>
            <a:normAutofit fontScale="90000"/>
          </a:bodyPr>
          <a:lstStyle/>
          <a:p>
            <a:r>
              <a:rPr lang="en-US" b="1" dirty="0" smtClean="0"/>
              <a:t>E. Responses to the Poor: Modern Western Movements</a:t>
            </a:r>
            <a:br>
              <a:rPr lang="en-US" b="1" dirty="0" smtClean="0"/>
            </a:br>
            <a:endParaRPr lang="en-US" dirty="0"/>
          </a:p>
        </p:txBody>
      </p:sp>
      <p:sp>
        <p:nvSpPr>
          <p:cNvPr id="3" name="Content Placeholder 2"/>
          <p:cNvSpPr>
            <a:spLocks noGrp="1"/>
          </p:cNvSpPr>
          <p:nvPr>
            <p:ph sz="quarter" idx="1"/>
          </p:nvPr>
        </p:nvSpPr>
        <p:spPr>
          <a:xfrm>
            <a:off x="457200" y="1220570"/>
            <a:ext cx="8229600" cy="5301465"/>
          </a:xfrm>
        </p:spPr>
        <p:txBody>
          <a:bodyPr>
            <a:normAutofit fontScale="77500" lnSpcReduction="20000"/>
          </a:bodyPr>
          <a:lstStyle/>
          <a:p>
            <a:pPr>
              <a:buNone/>
            </a:pPr>
            <a:r>
              <a:rPr lang="en-US" b="1" dirty="0" smtClean="0"/>
              <a:t/>
            </a:r>
            <a:br>
              <a:rPr lang="en-US" b="1" dirty="0" smtClean="0"/>
            </a:br>
            <a:r>
              <a:rPr lang="en-US" b="1" dirty="0"/>
              <a:t>a.     The </a:t>
            </a:r>
            <a:r>
              <a:rPr lang="en-US" b="1" dirty="0" smtClean="0"/>
              <a:t>Wesleyans</a:t>
            </a:r>
            <a:r>
              <a:rPr lang="en-US" dirty="0" smtClean="0"/>
              <a:t/>
            </a:r>
            <a:br>
              <a:rPr lang="en-US" dirty="0" smtClean="0"/>
            </a:br>
            <a:r>
              <a:rPr lang="en-US" dirty="0"/>
              <a:t>(</a:t>
            </a:r>
            <a:r>
              <a:rPr lang="en-US" dirty="0" err="1"/>
              <a:t>i</a:t>
            </a:r>
            <a:r>
              <a:rPr lang="en-US" dirty="0"/>
              <a:t>)    Context: Time of urbanization and emerging urban poor. The established church did not deal with the poor. </a:t>
            </a:r>
            <a:br>
              <a:rPr lang="en-US" dirty="0"/>
            </a:br>
            <a:r>
              <a:rPr lang="en-US" dirty="0"/>
              <a:t>(ii)    He was educated.  Had a passionate devotion. He was an Anglican priest. </a:t>
            </a:r>
            <a:br>
              <a:rPr lang="en-US" dirty="0"/>
            </a:br>
            <a:r>
              <a:rPr lang="en-US" dirty="0"/>
              <a:t>(iii)    He believed that each group had the gifts needed for ministry.  That this would function independent of socio-economic status. </a:t>
            </a:r>
            <a:br>
              <a:rPr lang="en-US" dirty="0"/>
            </a:br>
            <a:r>
              <a:rPr lang="en-US" dirty="0"/>
              <a:t>(iv)    An organizational genius.  The general rules were for "classes" of about 12.   The leader was to visit each person in the classes weekly to enquire, advise, receive the offering.  He then met with the steward (supervisor ) to show the account.</a:t>
            </a:r>
            <a:br>
              <a:rPr lang="en-US" dirty="0"/>
            </a:br>
            <a:r>
              <a:rPr lang="en-US" dirty="0"/>
              <a:t>(</a:t>
            </a:r>
            <a:r>
              <a:rPr lang="en-US" dirty="0" err="1"/>
              <a:t>v</a:t>
            </a:r>
            <a:r>
              <a:rPr lang="en-US" dirty="0"/>
              <a:t>)    His use of laymen in leadership broke the status barriers.  Some of his earliest leaders had no formal education.  This gave them status and roles.  A class leader could become a deacon, elder or a steward.</a:t>
            </a:r>
          </a:p>
          <a:p>
            <a:pPr lvl="1">
              <a:buNone/>
            </a:pPr>
            <a:r>
              <a:rPr lang="en-US" b="1" dirty="0" err="1"/>
              <a:t>b</a:t>
            </a:r>
            <a:r>
              <a:rPr lang="en-US" b="1" dirty="0"/>
              <a:t>.     The Salvation Army</a:t>
            </a:r>
          </a:p>
          <a:p>
            <a:pPr lvl="1">
              <a:buNone/>
            </a:pPr>
            <a:r>
              <a:rPr lang="en-US" dirty="0"/>
              <a:t>(</a:t>
            </a:r>
            <a:r>
              <a:rPr lang="en-US" dirty="0" err="1"/>
              <a:t>i</a:t>
            </a:r>
            <a:r>
              <a:rPr lang="en-US" dirty="0"/>
              <a:t>)    A breakaway from the Methodists.</a:t>
            </a:r>
            <a:br>
              <a:rPr lang="en-US" dirty="0"/>
            </a:br>
            <a:r>
              <a:rPr lang="en-US" dirty="0"/>
              <a:t>(ii)    They gave a prominent role to women</a:t>
            </a:r>
            <a:br>
              <a:rPr lang="en-US" dirty="0"/>
            </a:br>
            <a:r>
              <a:rPr lang="en-US" dirty="0"/>
              <a:t>(iii)    The use of a highly regimented structure enabled the poor to function effectively.  Poor people need clear structure. </a:t>
            </a:r>
            <a:endParaRPr lang="en-US"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 Responses to the Poor: Modern Western Movements</a:t>
            </a:r>
            <a:br>
              <a:rPr lang="en-US" b="1" dirty="0" smtClean="0"/>
            </a:br>
            <a:endParaRPr lang="en-US" dirty="0"/>
          </a:p>
        </p:txBody>
      </p:sp>
      <p:sp>
        <p:nvSpPr>
          <p:cNvPr id="3" name="Content Placeholder 2"/>
          <p:cNvSpPr>
            <a:spLocks noGrp="1"/>
          </p:cNvSpPr>
          <p:nvPr>
            <p:ph sz="quarter" idx="1"/>
          </p:nvPr>
        </p:nvSpPr>
        <p:spPr>
          <a:xfrm>
            <a:off x="457200" y="1220570"/>
            <a:ext cx="8229600" cy="5301465"/>
          </a:xfrm>
        </p:spPr>
        <p:txBody>
          <a:bodyPr>
            <a:normAutofit fontScale="77500" lnSpcReduction="20000"/>
          </a:bodyPr>
          <a:lstStyle/>
          <a:p>
            <a:r>
              <a:rPr lang="en-US" b="1" dirty="0" smtClean="0"/>
              <a:t/>
            </a:r>
            <a:br>
              <a:rPr lang="en-US" b="1" dirty="0" smtClean="0"/>
            </a:br>
            <a:r>
              <a:rPr lang="en-US" b="1" dirty="0" err="1" smtClean="0"/>
              <a:t>c</a:t>
            </a:r>
            <a:r>
              <a:rPr lang="en-US" b="1" dirty="0"/>
              <a:t>.      The Modern Missionary Movement</a:t>
            </a:r>
          </a:p>
          <a:p>
            <a:r>
              <a:rPr lang="en-US" dirty="0"/>
              <a:t/>
            </a:r>
            <a:br>
              <a:rPr lang="en-US" dirty="0"/>
            </a:br>
            <a:r>
              <a:rPr lang="en-US" dirty="0"/>
              <a:t>(</a:t>
            </a:r>
            <a:r>
              <a:rPr lang="en-US" dirty="0" err="1"/>
              <a:t>i</a:t>
            </a:r>
            <a:r>
              <a:rPr lang="en-US" dirty="0"/>
              <a:t>)    Carey - a powerless person from a powerful culture.  This created a dilemma for Carey.   Later China had to be swept clean of Western Imperialism before the gospel could be seen as the pearl of great price. </a:t>
            </a:r>
            <a:br>
              <a:rPr lang="en-US" dirty="0"/>
            </a:br>
            <a:r>
              <a:rPr lang="en-US" dirty="0"/>
              <a:t>(ii)    The China Inland Mission - the concept of incarnational living was brought to the fore of missions.  Because of living by faith, they lived closely to the people.</a:t>
            </a:r>
          </a:p>
          <a:p>
            <a:r>
              <a:rPr lang="en-US" b="1" dirty="0" err="1"/>
              <a:t>d</a:t>
            </a:r>
            <a:r>
              <a:rPr lang="en-US" b="1" dirty="0"/>
              <a:t>.     Early Pentecostal Movements</a:t>
            </a:r>
          </a:p>
          <a:p>
            <a:r>
              <a:rPr lang="en-US" dirty="0"/>
              <a:t/>
            </a:r>
            <a:br>
              <a:rPr lang="en-US" dirty="0"/>
            </a:br>
            <a:r>
              <a:rPr lang="en-US" dirty="0"/>
              <a:t>(</a:t>
            </a:r>
            <a:r>
              <a:rPr lang="en-US" dirty="0" err="1"/>
              <a:t>i</a:t>
            </a:r>
            <a:r>
              <a:rPr lang="en-US" dirty="0"/>
              <a:t>)    Azusa Street was a revival through reconciliation across racial lines.  Only later was speaking in tongues defined as the mark of it.  in its early days reconciliation was. It gave a prominent role to women. </a:t>
            </a:r>
          </a:p>
          <a:p>
            <a:r>
              <a:rPr lang="en-US" dirty="0"/>
              <a:t>(ii)    The Assembly of God in Brazil was begun by two Swedish Pentecostal men who came to Belem.  They encouraged their new converts to preach.  If a church grew the </a:t>
            </a:r>
            <a:r>
              <a:rPr lang="en-US" dirty="0" err="1"/>
              <a:t>eader</a:t>
            </a:r>
            <a:r>
              <a:rPr lang="en-US" dirty="0"/>
              <a:t> would become a pastor.  The whole movement was based around non-formal training for pastors.</a:t>
            </a:r>
            <a:endParaRPr lang="en-US" dirty="0" smtClean="0"/>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0167"/>
          </a:xfrm>
        </p:spPr>
        <p:txBody>
          <a:bodyPr>
            <a:normAutofit/>
          </a:bodyPr>
          <a:lstStyle/>
          <a:p>
            <a:r>
              <a:rPr lang="en-US" b="1" dirty="0" smtClean="0"/>
              <a:t>10 Lessons from Church History</a:t>
            </a:r>
            <a:endParaRPr lang="en-US" dirty="0"/>
          </a:p>
        </p:txBody>
      </p:sp>
      <p:sp>
        <p:nvSpPr>
          <p:cNvPr id="3" name="Content Placeholder 2"/>
          <p:cNvSpPr>
            <a:spLocks noGrp="1"/>
          </p:cNvSpPr>
          <p:nvPr>
            <p:ph sz="quarter" idx="1"/>
          </p:nvPr>
        </p:nvSpPr>
        <p:spPr>
          <a:xfrm>
            <a:off x="457200" y="984806"/>
            <a:ext cx="8229600" cy="5685178"/>
          </a:xfrm>
        </p:spPr>
        <p:txBody>
          <a:bodyPr>
            <a:normAutofit fontScale="47500" lnSpcReduction="20000"/>
          </a:bodyPr>
          <a:lstStyle/>
          <a:p>
            <a:endParaRPr lang="en-US" b="1" dirty="0" smtClean="0"/>
          </a:p>
          <a:p>
            <a:r>
              <a:rPr lang="en-US" sz="2880" dirty="0" smtClean="0"/>
              <a:t>A </a:t>
            </a:r>
            <a:r>
              <a:rPr lang="en-US" sz="2880" dirty="0" smtClean="0"/>
              <a:t>vocation of poverty arose as a response to the poor man of God.</a:t>
            </a:r>
            <a:r>
              <a:rPr lang="en-US" sz="2880" dirty="0" smtClean="0"/>
              <a:t/>
            </a:r>
            <a:br>
              <a:rPr lang="en-US" sz="2880" dirty="0" smtClean="0"/>
            </a:br>
            <a:endParaRPr lang="en-US" sz="2880" dirty="0" smtClean="0"/>
          </a:p>
          <a:p>
            <a:r>
              <a:rPr lang="en-US" sz="2880" dirty="0" smtClean="0"/>
              <a:t>Missionary </a:t>
            </a:r>
            <a:r>
              <a:rPr lang="en-US" sz="2880" dirty="0" smtClean="0"/>
              <a:t>existence demanded poverty</a:t>
            </a:r>
            <a:endParaRPr lang="en-US" sz="2880" dirty="0" smtClean="0"/>
          </a:p>
          <a:p>
            <a:r>
              <a:rPr lang="en-US" sz="2880" dirty="0" smtClean="0"/>
              <a:t>Helping </a:t>
            </a:r>
            <a:r>
              <a:rPr lang="en-US" sz="2880" dirty="0" smtClean="0"/>
              <a:t>the poor, criticism of riches, willingness to accept poverty were often a protest against the ruling order, a spiritual strike.  only radical impoverishment could free the church</a:t>
            </a:r>
            <a:r>
              <a:rPr lang="en-US" sz="2880" dirty="0" smtClean="0"/>
              <a:t>.</a:t>
            </a:r>
          </a:p>
          <a:p>
            <a:r>
              <a:rPr lang="en-US" sz="2880" dirty="0" smtClean="0"/>
              <a:t>Denunciation </a:t>
            </a:r>
            <a:r>
              <a:rPr lang="en-US" sz="2880" dirty="0" smtClean="0"/>
              <a:t>of class structures.  A practical response leads to a position of militant and active criticism of unjust structures at a social and economic level as well as gospel confrontation with the powers which maintain them.  In those days this involved a Christian confrontation with a Christian order which only sanctified social injustices, the division of society into classes of clergy , masters and servants. </a:t>
            </a:r>
            <a:r>
              <a:rPr lang="en-US" sz="2880" dirty="0" smtClean="0"/>
              <a:t> </a:t>
            </a:r>
          </a:p>
          <a:p>
            <a:r>
              <a:rPr lang="en-US" sz="2880" dirty="0" smtClean="0"/>
              <a:t>The </a:t>
            </a:r>
            <a:r>
              <a:rPr lang="en-US" sz="2880" dirty="0" smtClean="0"/>
              <a:t>church of Christ must renounce any type of accommodation with authoritarian power.  It is a minority community.  It is salt</a:t>
            </a:r>
            <a:r>
              <a:rPr lang="en-US" sz="2880" dirty="0" smtClean="0"/>
              <a:t>.</a:t>
            </a:r>
            <a:endParaRPr lang="en-US" sz="2880" dirty="0" smtClean="0"/>
          </a:p>
          <a:p>
            <a:r>
              <a:rPr lang="en-US" sz="2880" dirty="0" smtClean="0"/>
              <a:t>Practical </a:t>
            </a:r>
            <a:r>
              <a:rPr lang="en-US" sz="2880" dirty="0" smtClean="0"/>
              <a:t>solidarity results in popular pedagogy and popular theology.  i.e. identification results in poor peoples patterns of preaching and theologizing</a:t>
            </a:r>
            <a:r>
              <a:rPr lang="en-US" sz="2880" dirty="0" smtClean="0"/>
              <a:t>.</a:t>
            </a:r>
            <a:endParaRPr lang="en-US" sz="2880" dirty="0" smtClean="0"/>
          </a:p>
          <a:p>
            <a:r>
              <a:rPr lang="en-US" sz="2880" dirty="0" smtClean="0"/>
              <a:t>Incarnation</a:t>
            </a:r>
            <a:r>
              <a:rPr lang="en-US" sz="2880" dirty="0" smtClean="0"/>
              <a:t>: if you do not live among them, you do not minister among </a:t>
            </a:r>
            <a:r>
              <a:rPr lang="en-US" sz="2880" dirty="0" smtClean="0"/>
              <a:t>them</a:t>
            </a:r>
            <a:endParaRPr lang="en-US" sz="2880" dirty="0" smtClean="0"/>
          </a:p>
          <a:p>
            <a:r>
              <a:rPr lang="en-US" sz="2880" dirty="0" smtClean="0"/>
              <a:t>Leadership </a:t>
            </a:r>
            <a:r>
              <a:rPr lang="en-US" sz="2880" dirty="0" smtClean="0"/>
              <a:t>Selection and Training; Renewal movements have new methods of Selection and training</a:t>
            </a:r>
            <a:r>
              <a:rPr lang="en-US" sz="2880" dirty="0" smtClean="0"/>
              <a:t>.</a:t>
            </a:r>
            <a:endParaRPr lang="en-US" sz="2880" dirty="0" smtClean="0"/>
          </a:p>
          <a:p>
            <a:r>
              <a:rPr lang="en-US" sz="2880" dirty="0" smtClean="0"/>
              <a:t>Strong </a:t>
            </a:r>
            <a:r>
              <a:rPr lang="en-US" sz="2880" dirty="0" smtClean="0"/>
              <a:t>sense of community of </a:t>
            </a:r>
            <a:r>
              <a:rPr lang="en-US" sz="2880" dirty="0" smtClean="0"/>
              <a:t>goods</a:t>
            </a:r>
            <a:endParaRPr lang="en-US" sz="2880" dirty="0" smtClean="0"/>
          </a:p>
          <a:p>
            <a:r>
              <a:rPr lang="en-US" sz="2880" dirty="0" smtClean="0"/>
              <a:t>Upward </a:t>
            </a:r>
            <a:r>
              <a:rPr lang="en-US" sz="2880" dirty="0" smtClean="0"/>
              <a:t>Social </a:t>
            </a:r>
            <a:r>
              <a:rPr lang="en-US" sz="2880" dirty="0" smtClean="0"/>
              <a:t>Mobility: </a:t>
            </a:r>
            <a:r>
              <a:rPr lang="en-US" sz="2880" dirty="0" smtClean="0"/>
              <a:t> There has to be a pattern of leadership selection that keeps sending people down.</a:t>
            </a:r>
            <a:r>
              <a:rPr lang="en-US" sz="2880" dirty="0" smtClean="0"/>
              <a:t> </a:t>
            </a:r>
          </a:p>
          <a:p>
            <a:endParaRPr lang="en-US" sz="2880" dirty="0" smtClean="0"/>
          </a:p>
          <a:p>
            <a:r>
              <a:rPr lang="en-US" sz="2880" dirty="0" smtClean="0"/>
              <a:t>© Viv Grigg, Last modified: April 2011</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sz="quarter" idx="1"/>
          </p:nvPr>
        </p:nvSpPr>
        <p:spPr/>
        <p:txBody>
          <a:bodyPr/>
          <a:lstStyle/>
          <a:p>
            <a:r>
              <a:rPr lang="en-US" dirty="0" smtClean="0"/>
              <a:t>Julio de Santa Ana. (1981). </a:t>
            </a:r>
            <a:r>
              <a:rPr lang="en-US" i="1" dirty="0" smtClean="0"/>
              <a:t>Good news to the poor: The </a:t>
            </a:r>
            <a:r>
              <a:rPr lang="en-US" i="1" dirty="0" smtClean="0"/>
              <a:t>challenge of the poor in the history of the </a:t>
            </a:r>
            <a:r>
              <a:rPr lang="en-US" i="1" dirty="0" smtClean="0"/>
              <a:t>church</a:t>
            </a:r>
            <a:r>
              <a:rPr lang="en-US" dirty="0" smtClean="0"/>
              <a:t>. WCC.</a:t>
            </a:r>
          </a:p>
          <a:p>
            <a:r>
              <a:rPr lang="en-US" dirty="0" smtClean="0"/>
              <a:t>Paul Pierson. (2009). </a:t>
            </a:r>
            <a:r>
              <a:rPr lang="en-US" i="1" dirty="0" smtClean="0"/>
              <a:t>The Dynamics of Christian Mission: History Through a Missiological Perspective</a:t>
            </a:r>
            <a:r>
              <a:rPr lang="en-US" dirty="0" smtClean="0"/>
              <a:t>. Pasadena: William Carey University Press. </a:t>
            </a:r>
            <a:endParaRPr lang="en-US" dirty="0"/>
          </a:p>
        </p:txBody>
      </p:sp>
      <p:pic>
        <p:nvPicPr>
          <p:cNvPr id="4" name="Picture 3">
            <a:hlinkClick r:id="rId2"/>
          </p:cNvPr>
          <p:cNvPicPr>
            <a:picLocks noChangeAspect="1"/>
          </p:cNvPicPr>
          <p:nvPr/>
        </p:nvPicPr>
        <p:blipFill>
          <a:blip r:embed="rId3"/>
          <a:stretch>
            <a:fillRect/>
          </a:stretch>
        </p:blipFill>
        <p:spPr>
          <a:xfrm>
            <a:off x="5650004" y="4330880"/>
            <a:ext cx="2006240" cy="20062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The Jerusalem Community</a:t>
            </a:r>
            <a:endParaRPr lang="en-US" dirty="0"/>
          </a:p>
        </p:txBody>
      </p:sp>
      <p:sp>
        <p:nvSpPr>
          <p:cNvPr id="3" name="Content Placeholder 2"/>
          <p:cNvSpPr>
            <a:spLocks noGrp="1"/>
          </p:cNvSpPr>
          <p:nvPr>
            <p:ph sz="quarter" idx="1"/>
          </p:nvPr>
        </p:nvSpPr>
        <p:spPr/>
        <p:txBody>
          <a:bodyPr numCol="2">
            <a:normAutofit fontScale="55000" lnSpcReduction="20000"/>
          </a:bodyPr>
          <a:lstStyle/>
          <a:p>
            <a:pPr>
              <a:buNone/>
            </a:pPr>
            <a:r>
              <a:rPr lang="en-US" b="1" dirty="0" smtClean="0"/>
              <a:t/>
            </a:r>
            <a:br>
              <a:rPr lang="en-US" b="1" dirty="0" smtClean="0"/>
            </a:br>
            <a:r>
              <a:rPr lang="en-US" b="1" dirty="0"/>
              <a:t>a.     The Context </a:t>
            </a:r>
          </a:p>
          <a:p>
            <a:r>
              <a:rPr lang="en-US" dirty="0"/>
              <a:t>(</a:t>
            </a:r>
            <a:r>
              <a:rPr lang="en-US" dirty="0" err="1"/>
              <a:t>i</a:t>
            </a:r>
            <a:r>
              <a:rPr lang="en-US" dirty="0"/>
              <a:t>)    Roman Empire</a:t>
            </a:r>
            <a:br>
              <a:rPr lang="en-US" dirty="0"/>
            </a:br>
            <a:r>
              <a:rPr lang="en-US" dirty="0"/>
              <a:t>(ii)        The rich: </a:t>
            </a:r>
            <a:br>
              <a:rPr lang="en-US" dirty="0"/>
            </a:br>
            <a:r>
              <a:rPr lang="en-US" dirty="0"/>
              <a:t/>
            </a:r>
            <a:br>
              <a:rPr lang="en-US" dirty="0"/>
            </a:br>
            <a:r>
              <a:rPr lang="en-US" dirty="0"/>
              <a:t>(a)     owned property</a:t>
            </a:r>
            <a:br>
              <a:rPr lang="en-US" dirty="0"/>
            </a:br>
            <a:r>
              <a:rPr lang="en-US" dirty="0"/>
              <a:t>(</a:t>
            </a:r>
            <a:r>
              <a:rPr lang="en-US" dirty="0" err="1"/>
              <a:t>b</a:t>
            </a:r>
            <a:r>
              <a:rPr lang="en-US" dirty="0"/>
              <a:t>)     gave rights to slaves, to freedom, to independence and power</a:t>
            </a:r>
            <a:br>
              <a:rPr lang="en-US" dirty="0"/>
            </a:br>
            <a:r>
              <a:rPr lang="en-US" dirty="0"/>
              <a:t/>
            </a:r>
            <a:br>
              <a:rPr lang="en-US" dirty="0"/>
            </a:br>
            <a:r>
              <a:rPr lang="en-US" dirty="0"/>
              <a:t>(iii)    The poor: </a:t>
            </a:r>
            <a:br>
              <a:rPr lang="en-US" dirty="0"/>
            </a:br>
            <a:r>
              <a:rPr lang="en-US" dirty="0"/>
              <a:t>(</a:t>
            </a:r>
            <a:r>
              <a:rPr lang="en-US" dirty="0" err="1"/>
              <a:t>c</a:t>
            </a:r>
            <a:r>
              <a:rPr lang="en-US" dirty="0"/>
              <a:t>)      owned no land</a:t>
            </a:r>
            <a:br>
              <a:rPr lang="en-US" dirty="0"/>
            </a:br>
            <a:r>
              <a:rPr lang="en-US" dirty="0"/>
              <a:t>(</a:t>
            </a:r>
            <a:r>
              <a:rPr lang="en-US" dirty="0" err="1"/>
              <a:t>d</a:t>
            </a:r>
            <a:r>
              <a:rPr lang="en-US" dirty="0"/>
              <a:t>)     worked for daily bread</a:t>
            </a:r>
            <a:br>
              <a:rPr lang="en-US" dirty="0"/>
            </a:br>
            <a:r>
              <a:rPr lang="en-US" dirty="0"/>
              <a:t/>
            </a:r>
            <a:br>
              <a:rPr lang="en-US" dirty="0"/>
            </a:br>
            <a:r>
              <a:rPr lang="en-US" dirty="0"/>
              <a:t>(iv)    Slaves were lower yet</a:t>
            </a:r>
            <a:br>
              <a:rPr lang="en-US" dirty="0"/>
            </a:br>
            <a:r>
              <a:rPr lang="en-US" dirty="0" err="1"/>
              <a:t>b</a:t>
            </a:r>
            <a:r>
              <a:rPr lang="en-US" dirty="0"/>
              <a:t>.     The Makeup of the Community</a:t>
            </a:r>
            <a:br>
              <a:rPr lang="en-US" dirty="0"/>
            </a:br>
            <a:r>
              <a:rPr lang="en-US" dirty="0"/>
              <a:t/>
            </a:r>
            <a:br>
              <a:rPr lang="en-US" dirty="0"/>
            </a:br>
            <a:r>
              <a:rPr lang="en-US" dirty="0"/>
              <a:t>(1)    Poverty was a negative term (cf. Jewish; pious poor).</a:t>
            </a:r>
            <a:br>
              <a:rPr lang="en-US" dirty="0"/>
            </a:br>
            <a:r>
              <a:rPr lang="en-US" dirty="0"/>
              <a:t>(</a:t>
            </a:r>
            <a:r>
              <a:rPr lang="en-US" dirty="0" err="1"/>
              <a:t>e</a:t>
            </a:r>
            <a:r>
              <a:rPr lang="en-US" dirty="0"/>
              <a:t>) The church attracted the poor (1 Cor. 1:26-31)</a:t>
            </a:r>
            <a:br>
              <a:rPr lang="en-US" dirty="0"/>
            </a:br>
            <a:r>
              <a:rPr lang="en-US" dirty="0"/>
              <a:t/>
            </a:r>
            <a:br>
              <a:rPr lang="en-US" dirty="0"/>
            </a:br>
            <a:r>
              <a:rPr lang="en-US" dirty="0"/>
              <a:t>(2)    Not primarily powerful people </a:t>
            </a:r>
            <a:br>
              <a:rPr lang="en-US" dirty="0"/>
            </a:br>
            <a:r>
              <a:rPr lang="en-US" dirty="0"/>
              <a:t>(</a:t>
            </a:r>
            <a:r>
              <a:rPr lang="en-US" dirty="0" err="1"/>
              <a:t>f</a:t>
            </a:r>
            <a:r>
              <a:rPr lang="en-US" dirty="0"/>
              <a:t>)   Though many priests believed </a:t>
            </a:r>
            <a:br>
              <a:rPr lang="en-US" dirty="0"/>
            </a:br>
            <a:r>
              <a:rPr lang="en-US" dirty="0"/>
              <a:t>(</a:t>
            </a:r>
            <a:r>
              <a:rPr lang="en-US" dirty="0" err="1"/>
              <a:t>g</a:t>
            </a:r>
            <a:r>
              <a:rPr lang="en-US" dirty="0"/>
              <a:t>) Though the rich sold their possessions and gave...</a:t>
            </a:r>
            <a:br>
              <a:rPr lang="en-US" dirty="0"/>
            </a:br>
            <a:r>
              <a:rPr lang="en-US" dirty="0"/>
              <a:t/>
            </a:r>
            <a:br>
              <a:rPr lang="en-US" dirty="0"/>
            </a:br>
            <a:r>
              <a:rPr lang="en-US" dirty="0"/>
              <a:t>(3)    Primarily the "pious poor"</a:t>
            </a:r>
            <a:br>
              <a:rPr lang="en-US" dirty="0"/>
            </a:br>
            <a:r>
              <a:rPr lang="en-US" dirty="0" err="1"/>
              <a:t>c</a:t>
            </a:r>
            <a:r>
              <a:rPr lang="en-US" dirty="0"/>
              <a:t>.      Common sharing</a:t>
            </a:r>
            <a:br>
              <a:rPr lang="en-US" dirty="0"/>
            </a:br>
            <a:r>
              <a:rPr lang="en-US" dirty="0"/>
              <a:t>(</a:t>
            </a:r>
            <a:r>
              <a:rPr lang="en-US" dirty="0" err="1"/>
              <a:t>i</a:t>
            </a:r>
            <a:r>
              <a:rPr lang="en-US" dirty="0"/>
              <a:t>)    Not common ownership</a:t>
            </a:r>
            <a:br>
              <a:rPr lang="en-US" dirty="0"/>
            </a:br>
            <a:r>
              <a:rPr lang="en-US" dirty="0"/>
              <a:t>(</a:t>
            </a:r>
            <a:r>
              <a:rPr lang="en-US" dirty="0" err="1"/>
              <a:t>h</a:t>
            </a:r>
            <a:r>
              <a:rPr lang="en-US" dirty="0"/>
              <a:t>)  but redistribution through a common fund</a:t>
            </a:r>
            <a:br>
              <a:rPr lang="en-US" dirty="0"/>
            </a:br>
            <a:r>
              <a:rPr lang="en-US" dirty="0"/>
              <a:t/>
            </a:r>
            <a:br>
              <a:rPr lang="en-US" dirty="0"/>
            </a:br>
            <a:r>
              <a:rPr lang="en-US" dirty="0"/>
              <a:t>(ii)    </a:t>
            </a:r>
            <a:r>
              <a:rPr lang="en-US" i="1" dirty="0"/>
              <a:t>Material sharing was an expression of a spiritual fellowship</a:t>
            </a:r>
            <a:br>
              <a:rPr lang="en-US" i="1" dirty="0"/>
            </a:br>
            <a:r>
              <a:rPr lang="en-US" i="1" dirty="0"/>
              <a:t>        </a:t>
            </a:r>
            <a:r>
              <a:rPr lang="en-US" dirty="0"/>
              <a:t>i.e. the spiritual precedes the sharing, the sharing perfects the spiritual.</a:t>
            </a:r>
            <a:br>
              <a:rPr lang="en-US" dirty="0"/>
            </a:br>
            <a:r>
              <a:rPr lang="en-US" dirty="0"/>
              <a:t>(</a:t>
            </a:r>
            <a:r>
              <a:rPr lang="en-US" dirty="0" err="1"/>
              <a:t>i</a:t>
            </a:r>
            <a:r>
              <a:rPr lang="en-US" dirty="0"/>
              <a:t>)   a reflection of a communal solidarity</a:t>
            </a:r>
            <a:br>
              <a:rPr lang="en-US" dirty="0"/>
            </a:br>
            <a:r>
              <a:rPr lang="en-US" dirty="0"/>
              <a:t>(</a:t>
            </a:r>
            <a:r>
              <a:rPr lang="en-US" dirty="0" err="1"/>
              <a:t>j</a:t>
            </a:r>
            <a:r>
              <a:rPr lang="en-US" dirty="0"/>
              <a:t>)   goods are not shared to make oneself poor (an ideal), but to vanquish and eradicate poverty.</a:t>
            </a:r>
            <a:br>
              <a:rPr lang="en-US" dirty="0"/>
            </a:br>
            <a:r>
              <a:rPr lang="en-US" dirty="0"/>
              <a:t/>
            </a:r>
            <a:br>
              <a:rPr lang="en-US" dirty="0"/>
            </a:br>
            <a:r>
              <a:rPr lang="en-US" dirty="0"/>
              <a:t>(iii)    Voluntary sharing (Acts 5:1-11).</a:t>
            </a:r>
            <a:br>
              <a:rPr lang="en-US" dirty="0"/>
            </a:br>
            <a:r>
              <a:rPr lang="en-US" dirty="0"/>
              <a:t>(</a:t>
            </a:r>
            <a:r>
              <a:rPr lang="en-US" dirty="0" err="1"/>
              <a:t>k</a:t>
            </a:r>
            <a:r>
              <a:rPr lang="en-US" dirty="0"/>
              <a:t>)  "as any had need" means it was not a denial of the need of possessions or property.</a:t>
            </a:r>
            <a:br>
              <a:rPr lang="en-US" dirty="0"/>
            </a:br>
            <a:r>
              <a:rPr lang="en-US" dirty="0"/>
              <a:t>(</a:t>
            </a:r>
            <a:r>
              <a:rPr lang="en-US" dirty="0" err="1"/>
              <a:t>l</a:t>
            </a:r>
            <a:r>
              <a:rPr lang="en-US" dirty="0"/>
              <a:t>)   properties were maintained (e.g. the mother of John Mark (Acts 12:12).</a:t>
            </a:r>
            <a:br>
              <a:rPr lang="en-US" dirty="0"/>
            </a:br>
            <a:r>
              <a:rPr lang="en-US" dirty="0"/>
              <a:t/>
            </a:r>
            <a:br>
              <a:rPr lang="en-US" dirty="0"/>
            </a:br>
            <a:r>
              <a:rPr lang="en-US" dirty="0"/>
              <a:t>(iv)    In later centuries men took the specific practices as models of abstract ideals which lead to "love communism".</a:t>
            </a:r>
            <a:br>
              <a:rPr lang="en-US" dirty="0"/>
            </a:br>
            <a:r>
              <a:rPr lang="en-US" dirty="0"/>
              <a:t/>
            </a:r>
            <a:br>
              <a:rPr lang="en-US" dirty="0"/>
            </a:br>
            <a:r>
              <a:rPr lang="en-US" dirty="0"/>
              <a:t>(</a:t>
            </a:r>
            <a:r>
              <a:rPr lang="en-US" dirty="0" err="1"/>
              <a:t>v</a:t>
            </a:r>
            <a:r>
              <a:rPr lang="en-US" dirty="0"/>
              <a:t>)    Relationship to Jubilee.</a:t>
            </a:r>
            <a:br>
              <a:rPr lang="en-US" dirty="0"/>
            </a:br>
            <a:r>
              <a:rPr lang="en-US" dirty="0"/>
              <a:t>(</a:t>
            </a:r>
            <a:r>
              <a:rPr lang="en-US" dirty="0" err="1"/>
              <a:t>m</a:t>
            </a:r>
            <a:r>
              <a:rPr lang="en-US" dirty="0"/>
              <a:t>)            It appears that the early church understood the coming of the Kingdom as the coming of the Jubilee.</a:t>
            </a:r>
            <a:br>
              <a:rPr lang="en-US" dirty="0"/>
            </a:br>
            <a:r>
              <a:rPr lang="en-US" dirty="0"/>
              <a:t>(</a:t>
            </a:r>
            <a:r>
              <a:rPr lang="en-US" dirty="0" err="1"/>
              <a:t>n</a:t>
            </a:r>
            <a:r>
              <a:rPr lang="en-US" dirty="0"/>
              <a:t>)  This explains the motivation behind such a dramatic sharing of goods across such a large grouping of people.</a:t>
            </a: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Paul's Teaching on Poverty and The Poor</a:t>
            </a:r>
            <a:endParaRPr lang="en-US" dirty="0"/>
          </a:p>
        </p:txBody>
      </p:sp>
      <p:sp>
        <p:nvSpPr>
          <p:cNvPr id="3" name="Content Placeholder 2"/>
          <p:cNvSpPr>
            <a:spLocks noGrp="1"/>
          </p:cNvSpPr>
          <p:nvPr>
            <p:ph sz="quarter" idx="1"/>
          </p:nvPr>
        </p:nvSpPr>
        <p:spPr>
          <a:xfrm>
            <a:off x="457200" y="1600200"/>
            <a:ext cx="8229600" cy="4958822"/>
          </a:xfrm>
        </p:spPr>
        <p:txBody>
          <a:bodyPr>
            <a:normAutofit fontScale="25000" lnSpcReduction="20000"/>
          </a:bodyPr>
          <a:lstStyle/>
          <a:p>
            <a:pPr>
              <a:buNone/>
            </a:pPr>
            <a:r>
              <a:rPr lang="en-US" dirty="0" smtClean="0"/>
              <a:t/>
            </a:r>
            <a:br>
              <a:rPr lang="en-US" dirty="0" smtClean="0"/>
            </a:br>
            <a:r>
              <a:rPr lang="en-US" sz="5600" dirty="0"/>
              <a:t>(</a:t>
            </a:r>
            <a:r>
              <a:rPr lang="en-US" sz="5600" dirty="0" err="1"/>
              <a:t>i</a:t>
            </a:r>
            <a:r>
              <a:rPr lang="en-US" sz="5600" dirty="0"/>
              <a:t>)    </a:t>
            </a:r>
            <a:r>
              <a:rPr lang="en-US" sz="5600" u="sng" dirty="0"/>
              <a:t>Not a poor man</a:t>
            </a:r>
            <a:r>
              <a:rPr lang="en-US" sz="5600" dirty="0"/>
              <a:t>, nor one focused on the poor as with Jesus or James, yet committed to </a:t>
            </a:r>
            <a:r>
              <a:rPr lang="en-US" sz="5600" u="sng" dirty="0"/>
              <a:t>remembering the poor </a:t>
            </a:r>
            <a:r>
              <a:rPr lang="en-US" sz="5600" dirty="0"/>
              <a:t>(Gal 2:10), understanding that God has chosen the weak (1 Cor. 1:18-30), and calling on people to imitate Christ's humility (Phil. 2:5-8).  he also makes specific provision in church structure for the orphans and widows.</a:t>
            </a:r>
            <a:r>
              <a:rPr lang="en-US" sz="5600" dirty="0" smtClean="0"/>
              <a:t/>
            </a:r>
            <a:br>
              <a:rPr lang="en-US" sz="5600" dirty="0" smtClean="0"/>
            </a:br>
            <a:endParaRPr lang="en-US" sz="5600" dirty="0" smtClean="0"/>
          </a:p>
          <a:p>
            <a:r>
              <a:rPr lang="en-US" sz="5600" dirty="0" smtClean="0"/>
              <a:t>(</a:t>
            </a:r>
            <a:r>
              <a:rPr lang="en-US" sz="5600" dirty="0"/>
              <a:t>ii)    </a:t>
            </a:r>
            <a:r>
              <a:rPr lang="en-US" sz="5600" u="sng" dirty="0"/>
              <a:t>Not opposed to wealth</a:t>
            </a:r>
            <a:r>
              <a:rPr lang="en-US" sz="5600" dirty="0"/>
              <a:t>.  The love of money is the root of all evil (1 Timothy 6:17-19), but wealth can be used for good, and he sees the effect of Christ in people as being economic wealth.  On the other hand he equates greed with idolatry (Eph. 5:5), and gives as a qualification of elders that they not be greedy (Titus 1:7) or miserly (1 Tim. 3,2,3).  he comes down with a centre on a life of contentment (1 Timothy 3:3-8).</a:t>
            </a:r>
            <a:r>
              <a:rPr lang="en-US" sz="5600" dirty="0" smtClean="0"/>
              <a:t/>
            </a:r>
            <a:br>
              <a:rPr lang="en-US" sz="5600" dirty="0" smtClean="0"/>
            </a:br>
            <a:endParaRPr lang="en-US" sz="5600" dirty="0" smtClean="0"/>
          </a:p>
          <a:p>
            <a:r>
              <a:rPr lang="en-US" sz="5600" dirty="0" smtClean="0"/>
              <a:t>(</a:t>
            </a:r>
            <a:r>
              <a:rPr lang="en-US" sz="5600" dirty="0"/>
              <a:t>iii)    He himself chose a </a:t>
            </a:r>
            <a:r>
              <a:rPr lang="en-US" sz="5600" u="sng" dirty="0"/>
              <a:t>life of sacrificial simplicity</a:t>
            </a:r>
            <a:r>
              <a:rPr lang="en-US" sz="5600" dirty="0"/>
              <a:t> when he could have lived a relatively wealthy life even at the end he seemed to have enough assets to live in Rome in  a house "at his own expense". i.e. probably had property back in Antioch that enabled him to be independently wealthy. He upholds Christ as such a model of economic sacrifice (II Cor. 8:9).</a:t>
            </a:r>
            <a:r>
              <a:rPr lang="en-US" sz="5600" dirty="0" smtClean="0"/>
              <a:t/>
            </a:r>
            <a:br>
              <a:rPr lang="en-US" sz="5600" dirty="0" smtClean="0"/>
            </a:br>
            <a:endParaRPr lang="en-US" sz="5600" dirty="0" smtClean="0"/>
          </a:p>
          <a:p>
            <a:r>
              <a:rPr lang="en-US" sz="5600" dirty="0" smtClean="0"/>
              <a:t>(</a:t>
            </a:r>
            <a:r>
              <a:rPr lang="en-US" sz="5600" dirty="0"/>
              <a:t>iv)    His accent in </a:t>
            </a:r>
            <a:r>
              <a:rPr lang="en-US" sz="5600" u="sng" dirty="0"/>
              <a:t>community</a:t>
            </a:r>
            <a:r>
              <a:rPr lang="en-US" sz="5600" dirty="0"/>
              <a:t> was on the body of Christ, not so much on the community of goods.  He did not put forth the Jerusalem community as a model, but did teach on equality and caring for each other.  In a sense he </a:t>
            </a:r>
            <a:r>
              <a:rPr lang="en-US" sz="5600" u="sng" dirty="0"/>
              <a:t>extended the Jerusalem model to networks of churches internationally </a:t>
            </a:r>
            <a:r>
              <a:rPr lang="en-US" sz="5600" dirty="0"/>
              <a:t>(11 Corinthians 8,9).  this was so important as to take up two years of his life collecting for the famine- stricken community in Jerusalem.</a:t>
            </a:r>
            <a:r>
              <a:rPr lang="en-US" sz="5600" dirty="0" smtClean="0"/>
              <a:t/>
            </a:r>
            <a:br>
              <a:rPr lang="en-US" sz="5600" dirty="0" smtClean="0"/>
            </a:br>
            <a:endParaRPr lang="en-US" sz="5600" dirty="0" smtClean="0"/>
          </a:p>
          <a:p>
            <a:r>
              <a:rPr lang="en-US" sz="5600" dirty="0" smtClean="0"/>
              <a:t>(</a:t>
            </a:r>
            <a:r>
              <a:rPr lang="en-US" sz="5600" dirty="0" err="1"/>
              <a:t>v</a:t>
            </a:r>
            <a:r>
              <a:rPr lang="en-US" sz="5600" dirty="0"/>
              <a:t>)    He strongly emphasizes work, </a:t>
            </a:r>
            <a:r>
              <a:rPr lang="en-US" sz="5600" dirty="0" err="1"/>
              <a:t>labouring</a:t>
            </a:r>
            <a:r>
              <a:rPr lang="en-US" sz="5600" dirty="0"/>
              <a:t> to support himself at times as a model(1 </a:t>
            </a:r>
            <a:r>
              <a:rPr lang="en-US" sz="5600" dirty="0" err="1"/>
              <a:t>Cor</a:t>
            </a:r>
            <a:r>
              <a:rPr lang="en-US" sz="5600" dirty="0"/>
              <a:t> 9:12) and teaching that one should meet his own needs and others through his work (1 </a:t>
            </a:r>
            <a:r>
              <a:rPr lang="en-US" sz="5600" dirty="0" err="1"/>
              <a:t>Thes</a:t>
            </a:r>
            <a:r>
              <a:rPr lang="en-US" sz="5600" dirty="0"/>
              <a:t>. 4:12).</a:t>
            </a:r>
            <a:r>
              <a:rPr lang="en-US" sz="5600" dirty="0" smtClean="0"/>
              <a:t/>
            </a:r>
            <a:br>
              <a:rPr lang="en-US" sz="5600" dirty="0" smtClean="0"/>
            </a:br>
            <a:endParaRPr lang="en-US" sz="5600" dirty="0" smtClean="0"/>
          </a:p>
          <a:p>
            <a:r>
              <a:rPr lang="en-US" sz="5600" dirty="0" smtClean="0"/>
              <a:t>(</a:t>
            </a:r>
            <a:r>
              <a:rPr lang="en-US" sz="5600" dirty="0"/>
              <a:t>vi)    He continues the heritage of the Old Testament on the support of </a:t>
            </a:r>
            <a:r>
              <a:rPr lang="en-US" sz="5600" dirty="0" smtClean="0"/>
              <a:t>workers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James, Brother of Jesus, Apostle of Equal Dealings and Justice</a:t>
            </a:r>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endParaRPr lang="en-US" dirty="0" smtClean="0"/>
          </a:p>
          <a:p>
            <a:r>
              <a:rPr lang="en-US" b="1" dirty="0" smtClean="0"/>
              <a:t/>
            </a:r>
            <a:br>
              <a:rPr lang="en-US" b="1" dirty="0" smtClean="0"/>
            </a:br>
            <a:endParaRPr lang="en-US" dirty="0" smtClean="0"/>
          </a:p>
          <a:p>
            <a:endParaRPr lang="en-US" b="1" dirty="0" smtClean="0"/>
          </a:p>
          <a:p>
            <a:r>
              <a:rPr lang="en-US" dirty="0"/>
              <a:t/>
            </a:r>
            <a:br>
              <a:rPr lang="en-US" dirty="0"/>
            </a:br>
            <a:r>
              <a:rPr lang="en-US" dirty="0"/>
              <a:t>(</a:t>
            </a:r>
            <a:r>
              <a:rPr lang="en-US" dirty="0" err="1"/>
              <a:t>i</a:t>
            </a:r>
            <a:r>
              <a:rPr lang="en-US" dirty="0"/>
              <a:t>)    James deals with the relationship of rich and poor. </a:t>
            </a:r>
            <a:br>
              <a:rPr lang="en-US" dirty="0"/>
            </a:br>
            <a:r>
              <a:rPr lang="en-US" dirty="0"/>
              <a:t>(</a:t>
            </a:r>
            <a:r>
              <a:rPr lang="en-US" dirty="0" err="1"/>
              <a:t>o</a:t>
            </a:r>
            <a:r>
              <a:rPr lang="en-US" dirty="0"/>
              <a:t>) see attached quotes from Julio de Santa Ana </a:t>
            </a:r>
            <a:r>
              <a:rPr lang="en-US" dirty="0" err="1"/>
              <a:t>p</a:t>
            </a:r>
            <a:r>
              <a:rPr lang="en-US" dirty="0"/>
              <a:t> 50</a:t>
            </a:r>
          </a:p>
          <a:p>
            <a:r>
              <a:rPr lang="en-US" b="1" dirty="0" smtClean="0"/>
              <a:t/>
            </a:r>
            <a:br>
              <a:rPr lang="en-US" b="1"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The Early Church Fathers</a:t>
            </a:r>
            <a:endParaRPr lang="en-US" dirty="0"/>
          </a:p>
        </p:txBody>
      </p:sp>
      <p:sp>
        <p:nvSpPr>
          <p:cNvPr id="3" name="Content Placeholder 2"/>
          <p:cNvSpPr>
            <a:spLocks noGrp="1"/>
          </p:cNvSpPr>
          <p:nvPr>
            <p:ph sz="quarter" idx="1"/>
          </p:nvPr>
        </p:nvSpPr>
        <p:spPr>
          <a:xfrm>
            <a:off x="221934" y="1109609"/>
            <a:ext cx="8464866" cy="5748391"/>
          </a:xfrm>
        </p:spPr>
        <p:txBody>
          <a:bodyPr numCol="2">
            <a:noAutofit/>
          </a:bodyPr>
          <a:lstStyle/>
          <a:p>
            <a:pPr>
              <a:buNone/>
            </a:pPr>
            <a:endParaRPr lang="en-US" sz="1400" dirty="0" smtClean="0"/>
          </a:p>
          <a:p>
            <a:pPr>
              <a:buNone/>
            </a:pPr>
            <a:r>
              <a:rPr lang="en-US" sz="1400" b="1" dirty="0" smtClean="0"/>
              <a:t/>
            </a:r>
            <a:br>
              <a:rPr lang="en-US" sz="1400" b="1" dirty="0" smtClean="0"/>
            </a:br>
            <a:r>
              <a:rPr lang="en-US" sz="1400" b="1" dirty="0"/>
              <a:t>a.     The Context</a:t>
            </a:r>
            <a:r>
              <a:rPr lang="en-US" sz="1400" dirty="0"/>
              <a:t/>
            </a:r>
            <a:br>
              <a:rPr lang="en-US" sz="1400" dirty="0"/>
            </a:br>
            <a:r>
              <a:rPr lang="en-US" sz="1400" dirty="0"/>
              <a:t>(</a:t>
            </a:r>
            <a:r>
              <a:rPr lang="en-US" sz="1400" dirty="0" err="1"/>
              <a:t>i</a:t>
            </a:r>
            <a:r>
              <a:rPr lang="en-US" sz="1400" dirty="0"/>
              <a:t>)    The next two Centuries saw an increasing disparity of social classes, rich and poor come into the church.</a:t>
            </a:r>
            <a:br>
              <a:rPr lang="en-US" sz="1400" dirty="0"/>
            </a:br>
            <a:r>
              <a:rPr lang="en-US" sz="1400" dirty="0"/>
              <a:t>(ii)    Mission was from the powerless to the powerful</a:t>
            </a:r>
            <a:br>
              <a:rPr lang="en-US" sz="1400" dirty="0"/>
            </a:br>
            <a:r>
              <a:rPr lang="en-US" sz="1400" dirty="0"/>
              <a:t/>
            </a:r>
            <a:br>
              <a:rPr lang="en-US" sz="1400" dirty="0"/>
            </a:br>
            <a:r>
              <a:rPr lang="en-US" sz="1400" dirty="0" err="1"/>
              <a:t>b</a:t>
            </a:r>
            <a:r>
              <a:rPr lang="en-US" sz="1400" dirty="0"/>
              <a:t>.    </a:t>
            </a:r>
            <a:r>
              <a:rPr lang="en-US" sz="1400" b="1" dirty="0"/>
              <a:t> The Shepherd of </a:t>
            </a:r>
            <a:r>
              <a:rPr lang="en-US" sz="1400" b="1" dirty="0" err="1"/>
              <a:t>Hermas</a:t>
            </a:r>
            <a:r>
              <a:rPr lang="en-US" sz="1400" b="1" dirty="0"/>
              <a:t> </a:t>
            </a:r>
            <a:r>
              <a:rPr lang="en-US" sz="1400" dirty="0"/>
              <a:t>- poverty is an Evil</a:t>
            </a:r>
          </a:p>
          <a:p>
            <a:r>
              <a:rPr lang="en-US" sz="1400" dirty="0"/>
              <a:t>"He who is in need and poverty in his daily life is in great torment and anxiety.  Thus he who frees the soul of such a man from his great need attains great joy for himself."</a:t>
            </a:r>
          </a:p>
          <a:p>
            <a:r>
              <a:rPr lang="en-US" sz="1400" b="1" dirty="0"/>
              <a:t>(</a:t>
            </a:r>
            <a:r>
              <a:rPr lang="en-US" sz="1400" b="1" dirty="0" err="1"/>
              <a:t>i</a:t>
            </a:r>
            <a:r>
              <a:rPr lang="en-US" sz="1400" b="1" dirty="0"/>
              <a:t>)    Lack of solidarity (identification)</a:t>
            </a:r>
          </a:p>
          <a:p>
            <a:r>
              <a:rPr lang="en-US" sz="1400" dirty="0"/>
              <a:t>(</a:t>
            </a:r>
            <a:r>
              <a:rPr lang="en-US" sz="1400" dirty="0" err="1"/>
              <a:t>p</a:t>
            </a:r>
            <a:r>
              <a:rPr lang="en-US" sz="1400" dirty="0"/>
              <a:t>) is unfaithfulness to the Lord</a:t>
            </a:r>
            <a:br>
              <a:rPr lang="en-US" sz="1400" dirty="0"/>
            </a:br>
            <a:r>
              <a:rPr lang="en-US" sz="1400" dirty="0"/>
              <a:t>(</a:t>
            </a:r>
            <a:r>
              <a:rPr lang="en-US" sz="1400" dirty="0" err="1"/>
              <a:t>q</a:t>
            </a:r>
            <a:r>
              <a:rPr lang="en-US" sz="1400" dirty="0"/>
              <a:t>) is lack of brotherly love</a:t>
            </a:r>
            <a:br>
              <a:rPr lang="en-US" sz="1400" dirty="0"/>
            </a:br>
            <a:r>
              <a:rPr lang="en-US" sz="1400" dirty="0"/>
              <a:t>(</a:t>
            </a:r>
            <a:r>
              <a:rPr lang="en-US" sz="1400" dirty="0" err="1"/>
              <a:t>r</a:t>
            </a:r>
            <a:r>
              <a:rPr lang="en-US" sz="1400" dirty="0"/>
              <a:t>)  means the poor are not redeemed</a:t>
            </a:r>
            <a:br>
              <a:rPr lang="en-US" sz="1400" dirty="0"/>
            </a:br>
            <a:r>
              <a:rPr lang="en-US" sz="1400" dirty="0"/>
              <a:t>(</a:t>
            </a:r>
            <a:r>
              <a:rPr lang="en-US" sz="1400" dirty="0" err="1"/>
              <a:t>s</a:t>
            </a:r>
            <a:r>
              <a:rPr lang="en-US" sz="1400" dirty="0"/>
              <a:t>)  means we are not redeemed</a:t>
            </a:r>
          </a:p>
          <a:p>
            <a:r>
              <a:rPr lang="en-US" sz="1400" b="1" dirty="0"/>
              <a:t>(ii)    Materialism</a:t>
            </a:r>
          </a:p>
          <a:p>
            <a:r>
              <a:rPr lang="en-US" sz="1400" dirty="0"/>
              <a:t>(</a:t>
            </a:r>
            <a:r>
              <a:rPr lang="en-US" sz="1400" dirty="0" err="1"/>
              <a:t>t</a:t>
            </a:r>
            <a:r>
              <a:rPr lang="en-US" sz="1400" dirty="0"/>
              <a:t>)   means risking a loss of faith</a:t>
            </a:r>
            <a:br>
              <a:rPr lang="en-US" sz="1400" dirty="0"/>
            </a:br>
            <a:r>
              <a:rPr lang="en-US" sz="1400" dirty="0"/>
              <a:t>(</a:t>
            </a:r>
            <a:r>
              <a:rPr lang="en-US" sz="1400" dirty="0" err="1"/>
              <a:t>u</a:t>
            </a:r>
            <a:r>
              <a:rPr lang="en-US" sz="1400" dirty="0"/>
              <a:t>)  in persecution we may choose wealth instead of suffering</a:t>
            </a:r>
            <a:br>
              <a:rPr lang="en-US" sz="1400" dirty="0"/>
            </a:br>
            <a:r>
              <a:rPr lang="en-US" sz="1400" dirty="0"/>
              <a:t>(</a:t>
            </a:r>
            <a:r>
              <a:rPr lang="en-US" sz="1400" dirty="0" err="1"/>
              <a:t>v</a:t>
            </a:r>
            <a:r>
              <a:rPr lang="en-US" sz="1400" dirty="0"/>
              <a:t>)  means we become submerged in business dealings, wealth, friendships with the world</a:t>
            </a:r>
            <a:br>
              <a:rPr lang="en-US" sz="1400" dirty="0"/>
            </a:br>
            <a:r>
              <a:rPr lang="en-US" sz="1400" dirty="0"/>
              <a:t>(</a:t>
            </a:r>
            <a:r>
              <a:rPr lang="en-US" sz="1400" dirty="0" err="1"/>
              <a:t>w</a:t>
            </a:r>
            <a:r>
              <a:rPr lang="en-US" sz="1400" dirty="0"/>
              <a:t>) means we become incapable of spiritual understanding.</a:t>
            </a:r>
            <a:br>
              <a:rPr lang="en-US" sz="1400" dirty="0"/>
            </a:br>
            <a:r>
              <a:rPr lang="en-US" sz="1400" dirty="0"/>
              <a:t/>
            </a:r>
            <a:br>
              <a:rPr lang="en-US" sz="1400" dirty="0"/>
            </a:br>
            <a:r>
              <a:rPr lang="en-US" sz="1400" dirty="0"/>
              <a:t>(iii)    The rich cannot be useful till their wealth is taken away.</a:t>
            </a:r>
            <a:br>
              <a:rPr lang="en-US" sz="1400" dirty="0"/>
            </a:br>
            <a:r>
              <a:rPr lang="en-US" sz="1400" dirty="0"/>
              <a:t/>
            </a:r>
            <a:br>
              <a:rPr lang="en-US" sz="1400" dirty="0"/>
            </a:br>
            <a:r>
              <a:rPr lang="en-US" sz="1400" dirty="0"/>
              <a:t>(iv)    There is still an awareness from the time of Jesus that it is either faith or wealth.</a:t>
            </a:r>
          </a:p>
          <a:p>
            <a:r>
              <a:rPr lang="en-US" sz="1400" b="1" dirty="0" err="1"/>
              <a:t>c</a:t>
            </a:r>
            <a:r>
              <a:rPr lang="en-US" sz="1400" b="1" dirty="0"/>
              <a:t>.      </a:t>
            </a:r>
            <a:r>
              <a:rPr lang="en-US" sz="1400" b="1" dirty="0" err="1"/>
              <a:t>Didache</a:t>
            </a:r>
            <a:endParaRPr lang="en-US" sz="1400" b="1" dirty="0"/>
          </a:p>
          <a:p>
            <a:r>
              <a:rPr lang="en-US" sz="1400" dirty="0"/>
              <a:t>(written in Syria at the turn of the 2nd Century)</a:t>
            </a:r>
            <a:br>
              <a:rPr lang="en-US" sz="1400" dirty="0"/>
            </a:br>
            <a:r>
              <a:rPr lang="en-US" sz="1400" dirty="0"/>
              <a:t/>
            </a:r>
            <a:br>
              <a:rPr lang="en-US" sz="1400" dirty="0"/>
            </a:br>
            <a:r>
              <a:rPr lang="en-US" sz="1400" dirty="0"/>
              <a:t>(</a:t>
            </a:r>
            <a:r>
              <a:rPr lang="en-US" sz="1400" dirty="0" err="1"/>
              <a:t>i</a:t>
            </a:r>
            <a:r>
              <a:rPr lang="en-US" sz="1400" dirty="0"/>
              <a:t>)    The 3 dangers of wealth or poverty</a:t>
            </a:r>
            <a:br>
              <a:rPr lang="en-US" sz="1400" dirty="0"/>
            </a:br>
            <a:r>
              <a:rPr lang="en-US" sz="1400" dirty="0"/>
              <a:t>(</a:t>
            </a:r>
            <a:r>
              <a:rPr lang="en-US" sz="1400" dirty="0" err="1"/>
              <a:t>y</a:t>
            </a:r>
            <a:r>
              <a:rPr lang="en-US" sz="1400" dirty="0"/>
              <a:t>)  over-ambition</a:t>
            </a:r>
            <a:br>
              <a:rPr lang="en-US" sz="1400" dirty="0"/>
            </a:br>
            <a:r>
              <a:rPr lang="en-US" sz="1400" dirty="0"/>
              <a:t>    -  to have what is not ours</a:t>
            </a:r>
            <a:br>
              <a:rPr lang="en-US" sz="1400" dirty="0"/>
            </a:br>
            <a:r>
              <a:rPr lang="en-US" sz="1400" dirty="0"/>
              <a:t>    -  excessive accumulation of possessions can only be achieved through dissension, hate and injustice</a:t>
            </a:r>
            <a:br>
              <a:rPr lang="en-US" sz="1400" dirty="0"/>
            </a:br>
            <a:r>
              <a:rPr lang="en-US" sz="1400" dirty="0"/>
              <a:t>(</a:t>
            </a:r>
            <a:r>
              <a:rPr lang="en-US" sz="1400" dirty="0" err="1"/>
              <a:t>z</a:t>
            </a:r>
            <a:r>
              <a:rPr lang="en-US" sz="1400" dirty="0"/>
              <a:t>)  the influence of the world</a:t>
            </a:r>
            <a:br>
              <a:rPr lang="en-US" sz="1400" dirty="0"/>
            </a:br>
            <a:r>
              <a:rPr lang="en-US" sz="1400" dirty="0"/>
              <a:t>    -  the justice of God and the expression of his love are rejected</a:t>
            </a:r>
            <a:br>
              <a:rPr lang="en-US" sz="1400" dirty="0"/>
            </a:br>
            <a:r>
              <a:rPr lang="en-US" sz="1400" dirty="0"/>
              <a:t>    -  thus it is wiser to take the way of poverty</a:t>
            </a:r>
            <a:br>
              <a:rPr lang="en-US" sz="1400" dirty="0"/>
            </a:br>
            <a:r>
              <a:rPr lang="en-US" sz="1400" dirty="0"/>
              <a:t>(</a:t>
            </a:r>
            <a:r>
              <a:rPr lang="en-US" sz="1400" dirty="0" err="1"/>
              <a:t>aa</a:t>
            </a:r>
            <a:r>
              <a:rPr lang="en-US" sz="1400" dirty="0"/>
              <a:t>)       skepticism</a:t>
            </a:r>
            <a:br>
              <a:rPr lang="en-US" sz="1400" dirty="0"/>
            </a:br>
            <a:r>
              <a:rPr lang="en-US" sz="1400" dirty="0"/>
              <a:t>     - When hopes are not fulfilled, and the justice of the Kingdom not triumphant, the poor may not give up hope.</a:t>
            </a:r>
          </a:p>
          <a:p>
            <a:r>
              <a:rPr lang="en-US" sz="1400" b="1" dirty="0" err="1"/>
              <a:t>d</a:t>
            </a:r>
            <a:r>
              <a:rPr lang="en-US" sz="1400" b="1" dirty="0"/>
              <a:t>.     The Rich Enter the Church</a:t>
            </a:r>
          </a:p>
          <a:p>
            <a:r>
              <a:rPr lang="en-US" sz="1400" dirty="0"/>
              <a:t>(</a:t>
            </a:r>
            <a:r>
              <a:rPr lang="en-US" sz="1400" dirty="0" err="1"/>
              <a:t>i</a:t>
            </a:r>
            <a:r>
              <a:rPr lang="en-US" sz="1400" dirty="0"/>
              <a:t>)    It is only at the time of Clement of Rome that the issue arises "Can the rich be saved and not give up their wealth?"  up to this point it had always been normative.</a:t>
            </a:r>
            <a:br>
              <a:rPr lang="en-US" sz="1400" dirty="0"/>
            </a:br>
            <a:r>
              <a:rPr lang="en-US" sz="1400" dirty="0"/>
              <a:t>(ii)    He proposes that it is the spirit of renouncing that counts but that wealth can be used for charitable purposes.  This is the beginning of the heresies that destroyed the church in the middle ages and remain in effect until today.</a:t>
            </a:r>
            <a:br>
              <a:rPr lang="en-US" sz="1400" dirty="0"/>
            </a:br>
            <a:r>
              <a:rPr lang="en-US" sz="1400" dirty="0"/>
              <a:t>(iii)    Tertullian on the other hand adopts a more extreme opposite view</a:t>
            </a:r>
            <a:br>
              <a:rPr lang="en-US" sz="1400" dirty="0"/>
            </a:br>
            <a:r>
              <a:rPr lang="en-US" sz="1400" dirty="0"/>
              <a:t>(</a:t>
            </a:r>
            <a:r>
              <a:rPr lang="en-US" sz="1400" dirty="0" err="1"/>
              <a:t>ab</a:t>
            </a:r>
            <a:r>
              <a:rPr lang="en-US" sz="1400" dirty="0"/>
              <a:t>)           renunciation now becomes </a:t>
            </a:r>
            <a:br>
              <a:rPr lang="en-US" sz="1400" dirty="0"/>
            </a:br>
            <a:r>
              <a:rPr lang="en-US" sz="1400" dirty="0"/>
              <a:t>    - a demand of obedience </a:t>
            </a:r>
            <a:br>
              <a:rPr lang="en-US" sz="1400" dirty="0"/>
            </a:br>
            <a:r>
              <a:rPr lang="en-US" sz="1400" dirty="0"/>
              <a:t>    - from a command of love</a:t>
            </a:r>
            <a:br>
              <a:rPr lang="en-US" sz="1400" dirty="0"/>
            </a:br>
            <a:r>
              <a:rPr lang="en-US" sz="1400" dirty="0"/>
              <a:t>    - and an ascetic idea</a:t>
            </a:r>
            <a:br>
              <a:rPr lang="en-US" sz="1400" dirty="0"/>
            </a:br>
            <a:r>
              <a:rPr lang="en-US" sz="1400" dirty="0"/>
              <a:t>(ac)           Poverty</a:t>
            </a:r>
            <a:br>
              <a:rPr lang="en-US" sz="1400" dirty="0"/>
            </a:br>
            <a:r>
              <a:rPr lang="en-US" sz="1400" dirty="0"/>
              <a:t>    - becomes an obligation</a:t>
            </a:r>
            <a:br>
              <a:rPr lang="en-US" sz="1400" dirty="0"/>
            </a:br>
            <a:r>
              <a:rPr lang="en-US" sz="1400" dirty="0"/>
              <a:t>    - not just from the depths of the heart</a:t>
            </a:r>
            <a:br>
              <a:rPr lang="en-US" sz="1400" dirty="0"/>
            </a:br>
            <a:r>
              <a:rPr lang="en-US" sz="1400" dirty="0"/>
              <a:t>    - lost dimension of grace and freedom</a:t>
            </a:r>
            <a:br>
              <a:rPr lang="en-US" sz="1400" dirty="0"/>
            </a:br>
            <a:r>
              <a:rPr lang="en-US" sz="1400" dirty="0"/>
              <a:t>(iv)    This may be in reaction to the realities of the time.  After the faithful met, the rich prepared a common table</a:t>
            </a:r>
            <a:r>
              <a:rPr lang="en-US" sz="1400" dirty="0" smtClean="0"/>
              <a:t>.</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4971"/>
          </a:xfrm>
        </p:spPr>
        <p:txBody>
          <a:bodyPr/>
          <a:lstStyle/>
          <a:p>
            <a:r>
              <a:rPr lang="en-US" b="1" dirty="0" smtClean="0"/>
              <a:t>4.     The Early Church Fathers</a:t>
            </a:r>
            <a:endParaRPr lang="en-US" dirty="0"/>
          </a:p>
        </p:txBody>
      </p:sp>
      <p:sp>
        <p:nvSpPr>
          <p:cNvPr id="3" name="Content Placeholder 2"/>
          <p:cNvSpPr>
            <a:spLocks noGrp="1"/>
          </p:cNvSpPr>
          <p:nvPr>
            <p:ph sz="quarter" idx="1"/>
          </p:nvPr>
        </p:nvSpPr>
        <p:spPr>
          <a:xfrm>
            <a:off x="221934" y="1109609"/>
            <a:ext cx="8464866" cy="5748391"/>
          </a:xfrm>
        </p:spPr>
        <p:txBody>
          <a:bodyPr numCol="2">
            <a:noAutofit/>
          </a:bodyPr>
          <a:lstStyle/>
          <a:p>
            <a:pPr>
              <a:buNone/>
            </a:pPr>
            <a:r>
              <a:rPr lang="en-US" sz="1800" b="1" dirty="0" err="1" smtClean="0"/>
              <a:t>c</a:t>
            </a:r>
            <a:r>
              <a:rPr lang="en-US" sz="1800" b="1" dirty="0"/>
              <a:t>.      </a:t>
            </a:r>
            <a:r>
              <a:rPr lang="en-US" sz="1800" b="1" dirty="0" err="1"/>
              <a:t>Didache</a:t>
            </a:r>
            <a:endParaRPr lang="en-US" sz="1800" b="1" dirty="0"/>
          </a:p>
          <a:p>
            <a:pPr>
              <a:buNone/>
            </a:pPr>
            <a:r>
              <a:rPr lang="en-US" sz="1800" dirty="0"/>
              <a:t>(written in Syria at the turn of the 2nd Century)</a:t>
            </a:r>
            <a:br>
              <a:rPr lang="en-US" sz="1800" dirty="0"/>
            </a:br>
            <a:r>
              <a:rPr lang="en-US" sz="1800" dirty="0"/>
              <a:t/>
            </a:r>
            <a:br>
              <a:rPr lang="en-US" sz="1800" dirty="0"/>
            </a:br>
            <a:r>
              <a:rPr lang="en-US" sz="1800" dirty="0"/>
              <a:t>(</a:t>
            </a:r>
            <a:r>
              <a:rPr lang="en-US" sz="1800" dirty="0" err="1"/>
              <a:t>i</a:t>
            </a:r>
            <a:r>
              <a:rPr lang="en-US" sz="1800" dirty="0"/>
              <a:t>)    The 3 dangers of wealth or poverty</a:t>
            </a:r>
            <a:br>
              <a:rPr lang="en-US" sz="1800" dirty="0"/>
            </a:br>
            <a:r>
              <a:rPr lang="en-US" sz="1800" dirty="0"/>
              <a:t>(</a:t>
            </a:r>
            <a:r>
              <a:rPr lang="en-US" sz="1800" dirty="0" err="1"/>
              <a:t>y</a:t>
            </a:r>
            <a:r>
              <a:rPr lang="en-US" sz="1800" dirty="0"/>
              <a:t>)  over-ambition</a:t>
            </a:r>
            <a:br>
              <a:rPr lang="en-US" sz="1800" dirty="0"/>
            </a:br>
            <a:r>
              <a:rPr lang="en-US" sz="1800" dirty="0"/>
              <a:t>    -  to have what is not ours</a:t>
            </a:r>
            <a:br>
              <a:rPr lang="en-US" sz="1800" dirty="0"/>
            </a:br>
            <a:r>
              <a:rPr lang="en-US" sz="1800" dirty="0"/>
              <a:t>    -  excessive accumulation of possessions can only be achieved through dissension, hate and injustice</a:t>
            </a:r>
            <a:br>
              <a:rPr lang="en-US" sz="1800" dirty="0"/>
            </a:br>
            <a:r>
              <a:rPr lang="en-US" sz="1800" dirty="0"/>
              <a:t>(</a:t>
            </a:r>
            <a:r>
              <a:rPr lang="en-US" sz="1800" dirty="0" err="1"/>
              <a:t>z</a:t>
            </a:r>
            <a:r>
              <a:rPr lang="en-US" sz="1800" dirty="0"/>
              <a:t>)  the influence of the world</a:t>
            </a:r>
            <a:br>
              <a:rPr lang="en-US" sz="1800" dirty="0"/>
            </a:br>
            <a:r>
              <a:rPr lang="en-US" sz="1800" dirty="0"/>
              <a:t>    -  the justice of God and the expression of his love are rejected</a:t>
            </a:r>
            <a:br>
              <a:rPr lang="en-US" sz="1800" dirty="0"/>
            </a:br>
            <a:r>
              <a:rPr lang="en-US" sz="1800" dirty="0"/>
              <a:t>    -  thus it is wiser to take the way of poverty</a:t>
            </a:r>
            <a:br>
              <a:rPr lang="en-US" sz="1800" dirty="0"/>
            </a:br>
            <a:r>
              <a:rPr lang="en-US" sz="1800" dirty="0"/>
              <a:t>(</a:t>
            </a:r>
            <a:r>
              <a:rPr lang="en-US" sz="1800" dirty="0" err="1"/>
              <a:t>aa</a:t>
            </a:r>
            <a:r>
              <a:rPr lang="en-US" sz="1800" dirty="0"/>
              <a:t>)       skepticism</a:t>
            </a:r>
            <a:br>
              <a:rPr lang="en-US" sz="1800" dirty="0"/>
            </a:br>
            <a:r>
              <a:rPr lang="en-US" sz="1800" dirty="0"/>
              <a:t>     - When hopes are not fulfilled, and the justice of the Kingdom not triumphant, the poor may not give up hope.</a:t>
            </a:r>
          </a:p>
          <a:p>
            <a:pPr>
              <a:buNone/>
            </a:pPr>
            <a:r>
              <a:rPr lang="en-US" sz="1800" b="1" dirty="0" err="1"/>
              <a:t>d</a:t>
            </a:r>
            <a:r>
              <a:rPr lang="en-US" sz="1800" b="1" dirty="0"/>
              <a:t>.     The Rich Enter the Church</a:t>
            </a:r>
          </a:p>
          <a:p>
            <a:r>
              <a:rPr lang="en-US" sz="1800" dirty="0"/>
              <a:t>(</a:t>
            </a:r>
            <a:r>
              <a:rPr lang="en-US" sz="1800" dirty="0" err="1"/>
              <a:t>i</a:t>
            </a:r>
            <a:r>
              <a:rPr lang="en-US" sz="1800" dirty="0"/>
              <a:t>)    It is only at the time of Clement of Rome that the issue arises "Can the rich be saved and not give up their wealth?"  up to this point it had always been normative.</a:t>
            </a:r>
            <a:br>
              <a:rPr lang="en-US" sz="1800" dirty="0"/>
            </a:br>
            <a:r>
              <a:rPr lang="en-US" sz="1800" dirty="0"/>
              <a:t>(ii)    He proposes that it is the spirit of renouncing that counts but that wealth can be used for charitable purposes.  This is the beginning of the heresies that destroyed the church in the middle ages and remain in effect until today.</a:t>
            </a:r>
            <a:br>
              <a:rPr lang="en-US" sz="1800" dirty="0"/>
            </a:br>
            <a:r>
              <a:rPr lang="en-US" sz="1800" dirty="0"/>
              <a:t>(iii)    Tertullian on the other hand adopts a more extreme opposite view</a:t>
            </a:r>
            <a:br>
              <a:rPr lang="en-US" sz="1800" dirty="0"/>
            </a:br>
            <a:r>
              <a:rPr lang="en-US" sz="1800" dirty="0"/>
              <a:t>(</a:t>
            </a:r>
            <a:r>
              <a:rPr lang="en-US" sz="1800" dirty="0" err="1"/>
              <a:t>ab</a:t>
            </a:r>
            <a:r>
              <a:rPr lang="en-US" sz="1800" dirty="0"/>
              <a:t>)           renunciation now becomes </a:t>
            </a:r>
            <a:br>
              <a:rPr lang="en-US" sz="1800" dirty="0"/>
            </a:br>
            <a:r>
              <a:rPr lang="en-US" sz="1800" dirty="0"/>
              <a:t>    - a demand of obedience </a:t>
            </a:r>
            <a:br>
              <a:rPr lang="en-US" sz="1800" dirty="0"/>
            </a:br>
            <a:r>
              <a:rPr lang="en-US" sz="1800" dirty="0"/>
              <a:t>    - from a command of love</a:t>
            </a:r>
            <a:br>
              <a:rPr lang="en-US" sz="1800" dirty="0"/>
            </a:br>
            <a:r>
              <a:rPr lang="en-US" sz="1800" dirty="0"/>
              <a:t>    - and an ascetic idea</a:t>
            </a:r>
            <a:br>
              <a:rPr lang="en-US" sz="1800" dirty="0"/>
            </a:br>
            <a:r>
              <a:rPr lang="en-US" sz="1800" dirty="0"/>
              <a:t>(ac)           Poverty</a:t>
            </a:r>
            <a:br>
              <a:rPr lang="en-US" sz="1800" dirty="0"/>
            </a:br>
            <a:r>
              <a:rPr lang="en-US" sz="1800" dirty="0"/>
              <a:t>    - becomes an obligation</a:t>
            </a:r>
            <a:br>
              <a:rPr lang="en-US" sz="1800" dirty="0"/>
            </a:br>
            <a:r>
              <a:rPr lang="en-US" sz="1800" dirty="0"/>
              <a:t>    - not just from the depths of the heart</a:t>
            </a:r>
            <a:br>
              <a:rPr lang="en-US" sz="1800" dirty="0"/>
            </a:br>
            <a:r>
              <a:rPr lang="en-US" sz="1800" dirty="0"/>
              <a:t>    - lost dimension of grace and freedom</a:t>
            </a:r>
            <a:br>
              <a:rPr lang="en-US" sz="1800" dirty="0"/>
            </a:br>
            <a:r>
              <a:rPr lang="en-US" sz="1800" dirty="0"/>
              <a:t>(iv)    This may be in reaction to the realities of the time.  After the faithful met, the rich prepared a common table</a:t>
            </a:r>
            <a:r>
              <a:rPr lang="en-US" sz="1800" dirty="0" smtClean="0"/>
              <a:t>.</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Synthesis of the 2</a:t>
            </a:r>
            <a:r>
              <a:rPr lang="en-US" baseline="30000" dirty="0" smtClean="0"/>
              <a:t>nd</a:t>
            </a:r>
            <a:r>
              <a:rPr lang="en-US" dirty="0" smtClean="0"/>
              <a:t> Century</a:t>
            </a:r>
            <a:endParaRPr lang="en-US" dirty="0"/>
          </a:p>
        </p:txBody>
      </p:sp>
      <p:sp>
        <p:nvSpPr>
          <p:cNvPr id="3" name="Content Placeholder 2"/>
          <p:cNvSpPr>
            <a:spLocks noGrp="1"/>
          </p:cNvSpPr>
          <p:nvPr>
            <p:ph sz="quarter" idx="1"/>
          </p:nvPr>
        </p:nvSpPr>
        <p:spPr>
          <a:xfrm>
            <a:off x="457200" y="1232899"/>
            <a:ext cx="8229600" cy="5363109"/>
          </a:xfrm>
        </p:spPr>
        <p:txBody>
          <a:bodyPr numCol="2">
            <a:normAutofit fontScale="25000" lnSpcReduction="20000"/>
          </a:bodyPr>
          <a:lstStyle/>
          <a:p>
            <a:pPr>
              <a:buNone/>
            </a:pPr>
            <a:r>
              <a:rPr lang="en-US" dirty="0" smtClean="0"/>
              <a:t/>
            </a:r>
            <a:br>
              <a:rPr lang="en-US" dirty="0" smtClean="0"/>
            </a:br>
            <a:r>
              <a:rPr lang="en-US" sz="7200" b="1" dirty="0"/>
              <a:t>(1)    The </a:t>
            </a:r>
            <a:r>
              <a:rPr lang="en-US" sz="7200" b="1" dirty="0" smtClean="0"/>
              <a:t>context</a:t>
            </a:r>
            <a:r>
              <a:rPr lang="en-US" sz="7200" dirty="0" smtClean="0"/>
              <a:t/>
            </a:r>
            <a:br>
              <a:rPr lang="en-US" sz="7200" dirty="0" smtClean="0"/>
            </a:br>
            <a:r>
              <a:rPr lang="en-US" sz="7200" dirty="0"/>
              <a:t>        the gospel became the gospel of the powerful and the message became distorted. </a:t>
            </a:r>
            <a:br>
              <a:rPr lang="en-US" sz="7200" dirty="0"/>
            </a:br>
            <a:r>
              <a:rPr lang="en-US" sz="7200" dirty="0"/>
              <a:t/>
            </a:r>
            <a:br>
              <a:rPr lang="en-US" sz="7200" dirty="0"/>
            </a:br>
            <a:r>
              <a:rPr lang="en-US" sz="7200" b="1" dirty="0"/>
              <a:t>(2)    The </a:t>
            </a:r>
            <a:r>
              <a:rPr lang="en-US" sz="7200" b="1" dirty="0" smtClean="0"/>
              <a:t>Problem</a:t>
            </a:r>
            <a:r>
              <a:rPr lang="en-US" sz="7200" dirty="0" smtClean="0"/>
              <a:t/>
            </a:r>
            <a:br>
              <a:rPr lang="en-US" sz="7200" dirty="0" smtClean="0"/>
            </a:br>
            <a:r>
              <a:rPr lang="en-US" sz="7200" dirty="0"/>
              <a:t>(ad)           Poverty was considered evil (socially, theologically and spiritually) </a:t>
            </a:r>
            <a:br>
              <a:rPr lang="en-US" sz="7200" dirty="0"/>
            </a:br>
            <a:r>
              <a:rPr lang="en-US" sz="7200" dirty="0"/>
              <a:t>(</a:t>
            </a:r>
            <a:r>
              <a:rPr lang="en-US" sz="7200" dirty="0" err="1"/>
              <a:t>ae</a:t>
            </a:r>
            <a:r>
              <a:rPr lang="en-US" sz="7200" dirty="0"/>
              <a:t>)           but the scriptures were not applied to the rich and powerful.</a:t>
            </a:r>
            <a:br>
              <a:rPr lang="en-US" sz="7200" dirty="0"/>
            </a:br>
            <a:r>
              <a:rPr lang="en-US" sz="7200" dirty="0"/>
              <a:t>(</a:t>
            </a:r>
            <a:r>
              <a:rPr lang="en-US" sz="7200" dirty="0" err="1"/>
              <a:t>af</a:t>
            </a:r>
            <a:r>
              <a:rPr lang="en-US" sz="7200" dirty="0"/>
              <a:t>)            James admonitions, Jesus existential demands were ignored.</a:t>
            </a:r>
            <a:br>
              <a:rPr lang="en-US" sz="7200" dirty="0"/>
            </a:br>
            <a:r>
              <a:rPr lang="en-US" sz="7200" dirty="0"/>
              <a:t>        -  Comfort was permitted</a:t>
            </a:r>
            <a:br>
              <a:rPr lang="en-US" sz="7200" dirty="0"/>
            </a:br>
            <a:r>
              <a:rPr lang="en-US" sz="7200" dirty="0"/>
              <a:t>        -  Private property was normal</a:t>
            </a:r>
            <a:br>
              <a:rPr lang="en-US" sz="7200" dirty="0"/>
            </a:br>
            <a:r>
              <a:rPr lang="en-US" sz="7200" dirty="0"/>
              <a:t>(3)    Brotherly charity was practiced</a:t>
            </a:r>
            <a:br>
              <a:rPr lang="en-US" sz="7200" dirty="0"/>
            </a:br>
            <a:r>
              <a:rPr lang="en-US" sz="7200" dirty="0"/>
              <a:t>(</a:t>
            </a:r>
            <a:r>
              <a:rPr lang="en-US" sz="7200" dirty="0" err="1"/>
              <a:t>ag</a:t>
            </a:r>
            <a:r>
              <a:rPr lang="en-US" sz="7200" dirty="0"/>
              <a:t>)           But not to eradicate poverty</a:t>
            </a:r>
            <a:br>
              <a:rPr lang="en-US" sz="7200" dirty="0"/>
            </a:br>
            <a:r>
              <a:rPr lang="en-US" sz="7200" dirty="0"/>
              <a:t>(ah)           Rather to educate people in a spirit of love</a:t>
            </a:r>
          </a:p>
          <a:p>
            <a:r>
              <a:rPr lang="en-US" sz="7200" dirty="0"/>
              <a:t>(4)    Service to the poor did not lead to solidarity with the poor</a:t>
            </a:r>
            <a:br>
              <a:rPr lang="en-US" sz="7200" dirty="0"/>
            </a:br>
            <a:r>
              <a:rPr lang="en-US" sz="7200" dirty="0"/>
              <a:t>(</a:t>
            </a:r>
            <a:r>
              <a:rPr lang="en-US" sz="7200" dirty="0" err="1"/>
              <a:t>ai</a:t>
            </a:r>
            <a:r>
              <a:rPr lang="en-US" sz="7200" dirty="0"/>
              <a:t>)            people gave and remained in comfort</a:t>
            </a:r>
            <a:br>
              <a:rPr lang="en-US" sz="7200" dirty="0"/>
            </a:br>
            <a:r>
              <a:rPr lang="en-US" sz="7200" dirty="0"/>
              <a:t/>
            </a:r>
            <a:br>
              <a:rPr lang="en-US" sz="7200" dirty="0"/>
            </a:br>
            <a:r>
              <a:rPr lang="en-US" sz="7200" dirty="0"/>
              <a:t>(5)    This resulted in two extremes</a:t>
            </a:r>
            <a:br>
              <a:rPr lang="en-US" sz="7200" dirty="0"/>
            </a:br>
            <a:r>
              <a:rPr lang="en-US" sz="7200" dirty="0"/>
              <a:t>(</a:t>
            </a:r>
            <a:r>
              <a:rPr lang="en-US" sz="7200" dirty="0" err="1"/>
              <a:t>aj</a:t>
            </a:r>
            <a:r>
              <a:rPr lang="en-US" sz="7200" dirty="0"/>
              <a:t>) Ordinary Christianity accommodating to the demands of faith and life around</a:t>
            </a:r>
            <a:br>
              <a:rPr lang="en-US" sz="7200" dirty="0"/>
            </a:br>
            <a:r>
              <a:rPr lang="en-US" sz="7200" dirty="0"/>
              <a:t>(</a:t>
            </a:r>
            <a:r>
              <a:rPr lang="en-US" sz="7200" dirty="0" err="1"/>
              <a:t>ak</a:t>
            </a:r>
            <a:r>
              <a:rPr lang="en-US" sz="7200" dirty="0"/>
              <a:t>)   Monasticism </a:t>
            </a:r>
            <a:br>
              <a:rPr lang="en-US" sz="7200" dirty="0"/>
            </a:br>
            <a:r>
              <a:rPr lang="en-US" sz="7200" dirty="0"/>
              <a:t> - a radical response </a:t>
            </a:r>
            <a:br>
              <a:rPr lang="en-US" sz="7200" dirty="0"/>
            </a:br>
            <a:r>
              <a:rPr lang="en-US" sz="7200" dirty="0"/>
              <a:t> - with no concessions to the context</a:t>
            </a:r>
            <a:br>
              <a:rPr lang="en-US" sz="7200" dirty="0"/>
            </a:br>
            <a:r>
              <a:rPr lang="en-US" sz="7200" dirty="0"/>
              <a:t/>
            </a:r>
            <a:br>
              <a:rPr lang="en-US" sz="7200" dirty="0"/>
            </a:br>
            <a:r>
              <a:rPr lang="en-US" sz="7200" dirty="0"/>
              <a:t>(6)    Both practiced charity but not social reform </a:t>
            </a:r>
            <a:br>
              <a:rPr lang="en-US" sz="7200" dirty="0"/>
            </a:br>
            <a:r>
              <a:rPr lang="en-US" sz="7200" dirty="0"/>
              <a:t>(al) i.e. to eradicate poverty</a:t>
            </a:r>
            <a:br>
              <a:rPr lang="en-US" sz="7200" dirty="0"/>
            </a:br>
            <a:r>
              <a:rPr lang="en-US" sz="7200" dirty="0"/>
              <a:t>(am)          or create a community of equals</a:t>
            </a:r>
          </a:p>
          <a:p>
            <a:r>
              <a:rPr lang="en-US" sz="7200" dirty="0"/>
              <a:t>(7) </a:t>
            </a:r>
            <a:r>
              <a:rPr lang="en-US" sz="7200" b="1" dirty="0"/>
              <a:t>  </a:t>
            </a:r>
            <a:r>
              <a:rPr lang="en-US" sz="7200" dirty="0"/>
              <a:t> </a:t>
            </a:r>
            <a:r>
              <a:rPr lang="en-US" sz="7200" dirty="0" err="1"/>
              <a:t>Modelling</a:t>
            </a:r>
            <a:r>
              <a:rPr lang="en-US" sz="7200" dirty="0"/>
              <a:t> did not affect imperial legislation</a:t>
            </a:r>
            <a:br>
              <a:rPr lang="en-US" sz="7200" dirty="0"/>
            </a:br>
            <a:r>
              <a:rPr lang="en-US" sz="7200" dirty="0"/>
              <a:t>(an)           The bishops were supposed to feed the poor daily</a:t>
            </a:r>
            <a:br>
              <a:rPr lang="en-US" sz="7200" dirty="0"/>
            </a:br>
            <a:r>
              <a:rPr lang="en-US" sz="7200" dirty="0"/>
              <a:t>(</a:t>
            </a:r>
            <a:r>
              <a:rPr lang="en-US" sz="7200" dirty="0" err="1"/>
              <a:t>ao</a:t>
            </a:r>
            <a:r>
              <a:rPr lang="en-US" sz="7200" dirty="0"/>
              <a:t>)           the clergy were to be poor, as an example of self-</a:t>
            </a:r>
            <a:r>
              <a:rPr lang="en-US" sz="7200" dirty="0" smtClean="0"/>
              <a:t>sacrifice</a:t>
            </a:r>
            <a:endParaRPr lang="en-US" sz="72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6.     Prophets of the Church in the Time of Constantine</a:t>
            </a:r>
            <a:endParaRPr lang="en-US" dirty="0"/>
          </a:p>
        </p:txBody>
      </p:sp>
      <p:sp>
        <p:nvSpPr>
          <p:cNvPr id="3" name="Content Placeholder 2"/>
          <p:cNvSpPr>
            <a:spLocks noGrp="1"/>
          </p:cNvSpPr>
          <p:nvPr>
            <p:ph sz="quarter" idx="1"/>
          </p:nvPr>
        </p:nvSpPr>
        <p:spPr>
          <a:xfrm>
            <a:off x="457200" y="1417638"/>
            <a:ext cx="8229600" cy="5215358"/>
          </a:xfrm>
        </p:spPr>
        <p:txBody>
          <a:bodyPr>
            <a:normAutofit fontScale="47500" lnSpcReduction="20000"/>
          </a:bodyPr>
          <a:lstStyle/>
          <a:p>
            <a:pPr>
              <a:buNone/>
            </a:pPr>
            <a:endParaRPr lang="en-US" b="1" dirty="0" smtClean="0"/>
          </a:p>
          <a:p>
            <a:r>
              <a:rPr lang="en-US" b="1" dirty="0" smtClean="0"/>
              <a:t>a</a:t>
            </a:r>
            <a:r>
              <a:rPr lang="en-US" b="1" dirty="0"/>
              <a:t>.     The Context</a:t>
            </a:r>
          </a:p>
          <a:p>
            <a:r>
              <a:rPr lang="en-US" dirty="0"/>
              <a:t/>
            </a:r>
            <a:br>
              <a:rPr lang="en-US" dirty="0"/>
            </a:br>
            <a:r>
              <a:rPr lang="en-US" dirty="0"/>
              <a:t>(</a:t>
            </a:r>
            <a:r>
              <a:rPr lang="en-US" dirty="0" err="1"/>
              <a:t>i</a:t>
            </a:r>
            <a:r>
              <a:rPr lang="en-US" dirty="0"/>
              <a:t>)    The radical opposition between church and culture had lead to accommodation.</a:t>
            </a:r>
            <a:br>
              <a:rPr lang="en-US" dirty="0"/>
            </a:br>
            <a:r>
              <a:rPr lang="en-US" dirty="0"/>
              <a:t>(ii)    This lead prophets to emerge who reaffirmed the gospel demands concerning justice and care for the poor</a:t>
            </a:r>
          </a:p>
          <a:p>
            <a:r>
              <a:rPr lang="en-US" b="1" dirty="0" err="1"/>
              <a:t>b</a:t>
            </a:r>
            <a:r>
              <a:rPr lang="en-US" b="1" dirty="0"/>
              <a:t>.     Ambrose</a:t>
            </a:r>
          </a:p>
          <a:p>
            <a:r>
              <a:rPr lang="en-US" dirty="0"/>
              <a:t/>
            </a:r>
            <a:br>
              <a:rPr lang="en-US" dirty="0"/>
            </a:br>
            <a:r>
              <a:rPr lang="en-US" dirty="0"/>
              <a:t>(</a:t>
            </a:r>
            <a:r>
              <a:rPr lang="en-US" dirty="0" err="1"/>
              <a:t>i</a:t>
            </a:r>
            <a:r>
              <a:rPr lang="en-US" dirty="0"/>
              <a:t>)    care for the rich who have become poor, for prisoners</a:t>
            </a:r>
            <a:br>
              <a:rPr lang="en-US" dirty="0"/>
            </a:br>
            <a:r>
              <a:rPr lang="en-US" dirty="0"/>
              <a:t>(ii)    practice discernment of impostors and swindlers</a:t>
            </a:r>
            <a:br>
              <a:rPr lang="en-US" dirty="0"/>
            </a:br>
            <a:r>
              <a:rPr lang="en-US" dirty="0"/>
              <a:t>(iii)    ignore social differences</a:t>
            </a:r>
          </a:p>
          <a:p>
            <a:r>
              <a:rPr lang="en-US" b="1" dirty="0"/>
              <a:t/>
            </a:r>
            <a:br>
              <a:rPr lang="en-US" b="1" dirty="0"/>
            </a:br>
            <a:r>
              <a:rPr lang="en-US" b="1" dirty="0" err="1"/>
              <a:t>c</a:t>
            </a:r>
            <a:r>
              <a:rPr lang="en-US" b="1" dirty="0"/>
              <a:t>.      St. Basil</a:t>
            </a:r>
          </a:p>
          <a:p>
            <a:r>
              <a:rPr lang="en-US" dirty="0"/>
              <a:t/>
            </a:r>
            <a:br>
              <a:rPr lang="en-US" dirty="0"/>
            </a:br>
            <a:r>
              <a:rPr lang="en-US" dirty="0"/>
              <a:t>(</a:t>
            </a:r>
            <a:r>
              <a:rPr lang="en-US" dirty="0" err="1"/>
              <a:t>i</a:t>
            </a:r>
            <a:r>
              <a:rPr lang="en-US" dirty="0"/>
              <a:t>)    A hermit theologian who created a whole complex of charitable welfare institutions.  There arose a whole new city consisting of hostels, alms houses and hospitals for infectious diseases.  the bishop himself took up residence there and organized the free meals.</a:t>
            </a:r>
            <a:br>
              <a:rPr lang="en-US" dirty="0"/>
            </a:br>
            <a:r>
              <a:rPr lang="en-US" dirty="0"/>
              <a:t>(ii)    He saw wealth as a "good to be administered and not a source of enjoyment."  The error lies in covetousness</a:t>
            </a:r>
            <a:br>
              <a:rPr lang="en-US" dirty="0"/>
            </a:br>
            <a:r>
              <a:rPr lang="en-US" dirty="0"/>
              <a:t>(iii)    Covetousness leads to evil which leads to injustice (1 Timothy 6:10)</a:t>
            </a:r>
            <a:br>
              <a:rPr lang="en-US" dirty="0"/>
            </a:br>
            <a:r>
              <a:rPr lang="en-US" dirty="0"/>
              <a:t>(iv)    He criticizes irresponsible economic growth ( Luke 12:16-21) (de Sta. Ana 69).</a:t>
            </a:r>
            <a:br>
              <a:rPr lang="en-US" dirty="0"/>
            </a:br>
            <a:r>
              <a:rPr lang="en-US" dirty="0"/>
              <a:t>(</a:t>
            </a:r>
            <a:r>
              <a:rPr lang="en-US" dirty="0" err="1"/>
              <a:t>v</a:t>
            </a:r>
            <a:r>
              <a:rPr lang="en-US" dirty="0"/>
              <a:t>)    He saw poverty as an evil not as an ideal</a:t>
            </a:r>
            <a:br>
              <a:rPr lang="en-US" dirty="0"/>
            </a:br>
            <a:r>
              <a:rPr lang="en-US" dirty="0"/>
              <a:t>(vi)    The value of wealth depends on how far it is applied to helping the needy.</a:t>
            </a:r>
            <a:br>
              <a:rPr lang="en-US" dirty="0"/>
            </a:br>
            <a:r>
              <a:rPr lang="en-US" dirty="0"/>
              <a:t>(vii)    The greater a man's wealth , the less perfect his charity.</a:t>
            </a:r>
            <a:br>
              <a:rPr lang="en-US" dirty="0"/>
            </a:br>
            <a:r>
              <a:rPr lang="en-US" dirty="0"/>
              <a:t>"Though you have not killed, like you say, nor committed adultery, nor stolen, nor borne false witness, you make all of this useless unless you add the only thing which can allow you to enter the Kingdom. Clearly you are far from that requirement (charity) and you are mistaken in claiming that you love your neighbor as yourself.  If it is true that you have kept the law of charity from your childhood, as you claim, and that </a:t>
            </a:r>
            <a:r>
              <a:rPr lang="en-US" dirty="0" err="1"/>
              <a:t>t</a:t>
            </a:r>
            <a:r>
              <a:rPr lang="en-US" dirty="0"/>
              <a:t> you have done as much for others as for yourself, then where does all your wealth come from? care for the poor absorbs all available resources..." (quoted in de Sta. Ana 73)</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6.     Prophets of the Church in the Time of Constantine</a:t>
            </a:r>
            <a:endParaRPr lang="en-US" dirty="0"/>
          </a:p>
        </p:txBody>
      </p:sp>
      <p:sp>
        <p:nvSpPr>
          <p:cNvPr id="3" name="Content Placeholder 2"/>
          <p:cNvSpPr>
            <a:spLocks noGrp="1"/>
          </p:cNvSpPr>
          <p:nvPr>
            <p:ph sz="quarter" idx="1"/>
          </p:nvPr>
        </p:nvSpPr>
        <p:spPr/>
        <p:txBody>
          <a:bodyPr>
            <a:normAutofit fontScale="62500" lnSpcReduction="20000"/>
          </a:bodyPr>
          <a:lstStyle/>
          <a:p>
            <a:r>
              <a:rPr lang="en-US" b="1" dirty="0" err="1" smtClean="0"/>
              <a:t>d</a:t>
            </a:r>
            <a:r>
              <a:rPr lang="en-US" b="1" dirty="0"/>
              <a:t>.     St. Augustine on the Duty of the Rich</a:t>
            </a:r>
          </a:p>
          <a:p>
            <a:r>
              <a:rPr lang="en-US" b="1" i="1" dirty="0"/>
              <a:t>In the World</a:t>
            </a:r>
            <a:endParaRPr lang="en-US" dirty="0"/>
          </a:p>
          <a:p>
            <a:r>
              <a:rPr lang="en-US" b="1" i="1" dirty="0"/>
              <a:t>Augustine</a:t>
            </a:r>
            <a:endParaRPr lang="en-US" dirty="0"/>
          </a:p>
          <a:p>
            <a:r>
              <a:rPr lang="en-US" dirty="0"/>
              <a:t>Being = Having</a:t>
            </a:r>
          </a:p>
          <a:p>
            <a:r>
              <a:rPr lang="en-US" dirty="0"/>
              <a:t>Being &gt; Having</a:t>
            </a:r>
          </a:p>
          <a:p>
            <a:r>
              <a:rPr lang="en-US" dirty="0"/>
              <a:t>The more I have the greater I am</a:t>
            </a:r>
          </a:p>
          <a:p>
            <a:r>
              <a:rPr lang="en-US" dirty="0"/>
              <a:t>One has in order to be</a:t>
            </a:r>
          </a:p>
          <a:p>
            <a:r>
              <a:rPr lang="en-US" dirty="0"/>
              <a:t> </a:t>
            </a:r>
          </a:p>
          <a:p>
            <a:r>
              <a:rPr lang="en-US" dirty="0"/>
              <a:t>One does not exist in order to have</a:t>
            </a:r>
          </a:p>
          <a:p>
            <a:r>
              <a:rPr lang="en-US" b="1" i="1" dirty="0"/>
              <a:t> </a:t>
            </a:r>
            <a:endParaRPr lang="en-US" dirty="0"/>
          </a:p>
          <a:p>
            <a:r>
              <a:rPr lang="en-US" b="1" dirty="0" err="1"/>
              <a:t>e</a:t>
            </a:r>
            <a:r>
              <a:rPr lang="en-US" b="1" dirty="0"/>
              <a:t>.     Conclusions: The Road to Overcoming Poverty (de Sta. Ana)</a:t>
            </a:r>
          </a:p>
          <a:p>
            <a:r>
              <a:rPr lang="en-US" dirty="0"/>
              <a:t/>
            </a:r>
            <a:br>
              <a:rPr lang="en-US" dirty="0"/>
            </a:br>
            <a:r>
              <a:rPr lang="en-US" dirty="0"/>
              <a:t>(</a:t>
            </a:r>
            <a:r>
              <a:rPr lang="en-US" dirty="0" err="1"/>
              <a:t>i</a:t>
            </a:r>
            <a:r>
              <a:rPr lang="en-US" dirty="0"/>
              <a:t>)    Accumulating wealth hurts the poor and so hurts Jesus</a:t>
            </a:r>
            <a:br>
              <a:rPr lang="en-US" dirty="0"/>
            </a:br>
            <a:r>
              <a:rPr lang="en-US" dirty="0"/>
              <a:t>(ii)    The poor cannot overcome by dependence on the wealthy.  It must be through self-reliance</a:t>
            </a:r>
            <a:br>
              <a:rPr lang="en-US" dirty="0"/>
            </a:br>
            <a:r>
              <a:rPr lang="en-US" dirty="0"/>
              <a:t>(iii)    The solution is in true solidarity, community, mercy, not through  extreme sacrifice and only verbal agreement to seek the common good.</a:t>
            </a:r>
            <a:br>
              <a:rPr lang="en-US" dirty="0"/>
            </a:br>
            <a:r>
              <a:rPr lang="en-US" dirty="0"/>
              <a:t>(iv)    The struggle to eradicate poverty had ceased to exist, and was replaced by ways of alleviating the sufferings of the poor, the victims of injustice, rather than to present the  radical witness to the justice of God</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1252</TotalTime>
  <Words>5416</Words>
  <Application>Microsoft Macintosh PowerPoint</Application>
  <PresentationFormat>On-screen Show (4:3)</PresentationFormat>
  <Paragraphs>116</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Oriel</vt:lpstr>
      <vt:lpstr>The Poor and Poverty In Church History   Summary by Viv Grigg, July 1993</vt:lpstr>
      <vt:lpstr>1.     The Jerusalem Community</vt:lpstr>
      <vt:lpstr>2.     Paul's Teaching on Poverty and The Poor</vt:lpstr>
      <vt:lpstr>3.     James, Brother of Jesus, Apostle of Equal Dealings and Justice</vt:lpstr>
      <vt:lpstr>4.     The Early Church Fathers</vt:lpstr>
      <vt:lpstr>4.     The Early Church Fathers</vt:lpstr>
      <vt:lpstr>The Synthesis of the 2nd Century</vt:lpstr>
      <vt:lpstr>6.     Prophets of the Church in the Time of Constantine</vt:lpstr>
      <vt:lpstr>6.     Prophets of the Church in the Time of Constantine</vt:lpstr>
      <vt:lpstr>D. Historical Responses By The Western Church in the Late Middle Ages </vt:lpstr>
      <vt:lpstr>D. Historical Responses By The Western Church in the Late Middle Ages </vt:lpstr>
      <vt:lpstr>The Mendicant Orders</vt:lpstr>
      <vt:lpstr>E. Responses to the Poor: Modern Western Movements </vt:lpstr>
      <vt:lpstr>E. Responses to the Poor: Modern Western Movements </vt:lpstr>
      <vt:lpstr>10 Lessons from Church History</vt:lpstr>
      <vt:lpstr>Resources</vt:lpstr>
    </vt:vector>
  </TitlesOfParts>
  <Company>Azusa Pacific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Poor and Poverty In Church History   Summary by Viv Grigg, July 1993</dc:title>
  <dc:creator>Viv Grigg</dc:creator>
  <cp:lastModifiedBy>Viv Grigg</cp:lastModifiedBy>
  <cp:revision>6</cp:revision>
  <dcterms:created xsi:type="dcterms:W3CDTF">2011-11-24T18:22:33Z</dcterms:created>
  <dcterms:modified xsi:type="dcterms:W3CDTF">2011-11-24T18:30:04Z</dcterms:modified>
</cp:coreProperties>
</file>