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diagrams/drawing2.xml" ContentType="application/vnd.ms-office.drawingml.diagramDrawing+xml"/>
  <Override PartName="/ppt/slides/slide2.xml" ContentType="application/vnd.openxmlformats-officedocument.presentationml.slide+xml"/>
  <Override PartName="/ppt/diagrams/colors1.xml" ContentType="application/vnd.openxmlformats-officedocument.drawingml.diagramColors+xml"/>
  <Override PartName="/ppt/diagrams/drawing4.xml" ContentType="application/vnd.ms-office.drawingml.diagramDrawing+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diagrams/colors4.xml" ContentType="application/vnd.openxmlformats-officedocument.drawingml.diagramColor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5.xml" ContentType="application/vnd.ms-office.drawingml.diagramDrawing+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slides/slide13.xml" ContentType="application/vnd.openxmlformats-officedocument.presentationml.slide+xml"/>
  <Override PartName="/ppt/slides/slide14.xml" ContentType="application/vnd.openxmlformats-officedocument.presentationml.slide+xml"/>
  <Override PartName="/ppt/diagrams/drawing3.xml" ContentType="application/vnd.ms-office.drawingml.diagramDrawing+xml"/>
  <Override PartName="/ppt/diagrams/quickStyle4.xml" ContentType="application/vnd.openxmlformats-officedocument.drawingml.diagramStyle+xml"/>
  <Override PartName="/ppt/diagrams/data5.xml" ContentType="application/vnd.openxmlformats-officedocument.drawingml.diagramData+xml"/>
  <Override PartName="/ppt/slides/slide20.xml" ContentType="application/vnd.openxmlformats-officedocument.presentationml.slide+xml"/>
  <Override PartName="/ppt/slides/slide17.xml" ContentType="application/vnd.openxmlformats-officedocument.presentationml.slide+xml"/>
  <Override PartName="/ppt/diagrams/colors3.xml" ContentType="application/vnd.openxmlformats-officedocument.drawingml.diagramColors+xml"/>
  <Override PartName="/ppt/slideLayouts/slideLayout4.xml" ContentType="application/vnd.openxmlformats-officedocument.presentationml.slideLayout+xml"/>
  <Override PartName="/ppt/diagrams/data4.xml" ContentType="application/vnd.openxmlformats-officedocument.drawingml.diagramData+xml"/>
  <Override PartName="/ppt/slideLayouts/slideLayout2.xml" ContentType="application/vnd.openxmlformats-officedocument.presentationml.slideLayout+xml"/>
  <Override PartName="/ppt/diagrams/data3.xml" ContentType="application/vnd.openxmlformats-officedocument.drawingml.diagramData+xml"/>
  <Override PartName="/ppt/slideLayouts/slideLayout1.xml" ContentType="application/vnd.openxmlformats-officedocument.presentationml.slideLayout+xml"/>
  <Override PartName="/ppt/diagrams/quickStyle1.xml" ContentType="application/vnd.openxmlformats-officedocument.drawingml.diagramStyle+xml"/>
  <Override PartName="/ppt/diagrams/layout5.xml" ContentType="application/vnd.openxmlformats-officedocument.drawingml.diagramLayout+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diagrams/colors5.xml" ContentType="application/vnd.openxmlformats-officedocument.drawingml.diagramColors+xml"/>
  <Override PartName="/ppt/slides/slide24.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90" r:id="rId3"/>
    <p:sldId id="268" r:id="rId4"/>
    <p:sldId id="271" r:id="rId5"/>
    <p:sldId id="259" r:id="rId6"/>
    <p:sldId id="260" r:id="rId7"/>
    <p:sldId id="261" r:id="rId8"/>
    <p:sldId id="263" r:id="rId9"/>
    <p:sldId id="264" r:id="rId10"/>
    <p:sldId id="265" r:id="rId11"/>
    <p:sldId id="273" r:id="rId12"/>
    <p:sldId id="272" r:id="rId13"/>
    <p:sldId id="269" r:id="rId14"/>
    <p:sldId id="285" r:id="rId15"/>
    <p:sldId id="284" r:id="rId16"/>
    <p:sldId id="270" r:id="rId17"/>
    <p:sldId id="291" r:id="rId18"/>
    <p:sldId id="286" r:id="rId19"/>
    <p:sldId id="287" r:id="rId20"/>
    <p:sldId id="266" r:id="rId21"/>
    <p:sldId id="288" r:id="rId22"/>
    <p:sldId id="289" r:id="rId23"/>
    <p:sldId id="267" r:id="rId24"/>
    <p:sldId id="2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6" d="100"/>
          <a:sy n="86" d="100"/>
        </p:scale>
        <p:origin x="-124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esProps" Target="pres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viewProps" Target="viewProps.xml"/><Relationship Id="rId26" Type="http://schemas.openxmlformats.org/officeDocument/2006/relationships/printerSettings" Target="printerSettings/printerSettings1.bin"/><Relationship Id="rId30" Type="http://schemas.openxmlformats.org/officeDocument/2006/relationships/tableStyles" Target="tableStyles.xml"/><Relationship Id="rId11" Type="http://schemas.openxmlformats.org/officeDocument/2006/relationships/slide" Target="slides/slide10.xml"/><Relationship Id="rId29" Type="http://schemas.openxmlformats.org/officeDocument/2006/relationships/theme" Target="theme/theme1.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BAB5D-98AE-D94C-A6F9-26345C32533A}"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n-US"/>
        </a:p>
      </dgm:t>
    </dgm:pt>
    <dgm:pt modelId="{65DC6A0D-9B44-8140-B547-022699FBEBB4}">
      <dgm:prSet phldrT="[Text]"/>
      <dgm:spPr/>
      <dgm:t>
        <a:bodyPr/>
        <a:lstStyle/>
        <a:p>
          <a:r>
            <a:rPr lang="en-US" dirty="0" smtClean="0">
              <a:solidFill>
                <a:schemeClr val="tx1"/>
              </a:solidFill>
            </a:rPr>
            <a:t>City of God</a:t>
          </a:r>
          <a:endParaRPr lang="en-US" dirty="0">
            <a:solidFill>
              <a:schemeClr val="tx1"/>
            </a:solidFill>
          </a:endParaRPr>
        </a:p>
      </dgm:t>
    </dgm:pt>
    <dgm:pt modelId="{7F3C1B75-E076-E942-846B-4BFF086D997D}" type="parTrans" cxnId="{B03D92F3-D839-A847-B4A3-7B0A703C250E}">
      <dgm:prSet/>
      <dgm:spPr/>
      <dgm:t>
        <a:bodyPr/>
        <a:lstStyle/>
        <a:p>
          <a:endParaRPr lang="en-US"/>
        </a:p>
      </dgm:t>
    </dgm:pt>
    <dgm:pt modelId="{98AB6CFF-3EAB-8B44-BB3D-5D76E5233FA4}" type="sibTrans" cxnId="{B03D92F3-D839-A847-B4A3-7B0A703C250E}">
      <dgm:prSet/>
      <dgm:spPr/>
      <dgm:t>
        <a:bodyPr/>
        <a:lstStyle/>
        <a:p>
          <a:endParaRPr lang="en-US"/>
        </a:p>
      </dgm:t>
    </dgm:pt>
    <dgm:pt modelId="{C876EF6E-13A1-F54D-8A53-B244ADE0D065}">
      <dgm:prSet phldrT="[Text]"/>
      <dgm:spPr/>
      <dgm:t>
        <a:bodyPr/>
        <a:lstStyle/>
        <a:p>
          <a:r>
            <a:rPr lang="en-US" dirty="0" smtClean="0">
              <a:solidFill>
                <a:schemeClr val="tx1"/>
              </a:solidFill>
            </a:rPr>
            <a:t>City of Man</a:t>
          </a:r>
          <a:endParaRPr lang="en-US" dirty="0">
            <a:solidFill>
              <a:schemeClr val="tx1"/>
            </a:solidFill>
          </a:endParaRPr>
        </a:p>
      </dgm:t>
    </dgm:pt>
    <dgm:pt modelId="{F9D52EAD-B648-6243-9E2A-C8FED51883C9}" type="parTrans" cxnId="{EB80B1F3-6A66-DF4A-8477-5780A8B51120}">
      <dgm:prSet/>
      <dgm:spPr/>
      <dgm:t>
        <a:bodyPr/>
        <a:lstStyle/>
        <a:p>
          <a:endParaRPr lang="en-US"/>
        </a:p>
      </dgm:t>
    </dgm:pt>
    <dgm:pt modelId="{0ECCAB12-9C3A-D84D-AD58-28E9122E682C}" type="sibTrans" cxnId="{EB80B1F3-6A66-DF4A-8477-5780A8B51120}">
      <dgm:prSet/>
      <dgm:spPr/>
      <dgm:t>
        <a:bodyPr/>
        <a:lstStyle/>
        <a:p>
          <a:endParaRPr lang="en-US"/>
        </a:p>
      </dgm:t>
    </dgm:pt>
    <dgm:pt modelId="{BF7EAFB7-CD7C-134C-98F8-2594FA5C1B3A}" type="pres">
      <dgm:prSet presAssocID="{7E6BAB5D-98AE-D94C-A6F9-26345C32533A}" presName="compositeShape" presStyleCnt="0">
        <dgm:presLayoutVars>
          <dgm:chMax val="2"/>
          <dgm:dir/>
          <dgm:resizeHandles val="exact"/>
        </dgm:presLayoutVars>
      </dgm:prSet>
      <dgm:spPr/>
      <dgm:t>
        <a:bodyPr/>
        <a:lstStyle/>
        <a:p>
          <a:endParaRPr lang="en-US"/>
        </a:p>
      </dgm:t>
    </dgm:pt>
    <dgm:pt modelId="{261E8F4E-5F4E-5C4F-B8A1-6374DFF59D99}" type="pres">
      <dgm:prSet presAssocID="{7E6BAB5D-98AE-D94C-A6F9-26345C32533A}" presName="divider" presStyleLbl="fgShp" presStyleIdx="0" presStyleCnt="1" custScaleX="100000" custScaleY="83904" custLinFactNeighborX="-5130" custLinFactNeighborY="743"/>
      <dgm:spPr/>
    </dgm:pt>
    <dgm:pt modelId="{E3D71B7F-28AD-9B4A-A184-AD06FAC3F93E}" type="pres">
      <dgm:prSet presAssocID="{65DC6A0D-9B44-8140-B547-022699FBEBB4}" presName="downArrow" presStyleLbl="node1" presStyleIdx="0" presStyleCnt="2" custLinFactNeighborX="-40000" custLinFactNeighborY="4719"/>
      <dgm:spPr/>
    </dgm:pt>
    <dgm:pt modelId="{4893FDC1-E0A4-F146-9D73-9124E859C791}" type="pres">
      <dgm:prSet presAssocID="{65DC6A0D-9B44-8140-B547-022699FBEBB4}" presName="downArrowText" presStyleLbl="revTx" presStyleIdx="0" presStyleCnt="2" custLinFactY="20473" custLinFactNeighborX="-28970" custLinFactNeighborY="100000">
        <dgm:presLayoutVars>
          <dgm:bulletEnabled val="1"/>
        </dgm:presLayoutVars>
      </dgm:prSet>
      <dgm:spPr/>
      <dgm:t>
        <a:bodyPr/>
        <a:lstStyle/>
        <a:p>
          <a:endParaRPr lang="en-US"/>
        </a:p>
      </dgm:t>
    </dgm:pt>
    <dgm:pt modelId="{BFFD12D8-EB21-5241-B6D5-56E7D927F305}" type="pres">
      <dgm:prSet presAssocID="{C876EF6E-13A1-F54D-8A53-B244ADE0D065}" presName="upArrow" presStyleLbl="node1" presStyleIdx="1" presStyleCnt="2" custLinFactNeighborX="40000" custLinFactNeighborY="-12500"/>
      <dgm:spPr/>
    </dgm:pt>
    <dgm:pt modelId="{0C9434BF-5B20-6E48-9A16-DCB95CA90200}" type="pres">
      <dgm:prSet presAssocID="{C876EF6E-13A1-F54D-8A53-B244ADE0D065}" presName="upArrowText" presStyleLbl="revTx" presStyleIdx="1" presStyleCnt="2" custScaleY="61602" custLinFactY="-10182" custLinFactNeighborX="-46875" custLinFactNeighborY="-100000">
        <dgm:presLayoutVars>
          <dgm:bulletEnabled val="1"/>
        </dgm:presLayoutVars>
      </dgm:prSet>
      <dgm:spPr/>
      <dgm:t>
        <a:bodyPr/>
        <a:lstStyle/>
        <a:p>
          <a:endParaRPr lang="en-US"/>
        </a:p>
      </dgm:t>
    </dgm:pt>
  </dgm:ptLst>
  <dgm:cxnLst>
    <dgm:cxn modelId="{B03D92F3-D839-A847-B4A3-7B0A703C250E}" srcId="{7E6BAB5D-98AE-D94C-A6F9-26345C32533A}" destId="{65DC6A0D-9B44-8140-B547-022699FBEBB4}" srcOrd="0" destOrd="0" parTransId="{7F3C1B75-E076-E942-846B-4BFF086D997D}" sibTransId="{98AB6CFF-3EAB-8B44-BB3D-5D76E5233FA4}"/>
    <dgm:cxn modelId="{2CC9967B-DBD9-104C-9B12-3004F72D4F38}" type="presOf" srcId="{C876EF6E-13A1-F54D-8A53-B244ADE0D065}" destId="{0C9434BF-5B20-6E48-9A16-DCB95CA90200}" srcOrd="0" destOrd="0" presId="urn:microsoft.com/office/officeart/2005/8/layout/arrow3"/>
    <dgm:cxn modelId="{31B8C8F7-F744-C545-8E54-1F8A60C7C207}" type="presOf" srcId="{65DC6A0D-9B44-8140-B547-022699FBEBB4}" destId="{4893FDC1-E0A4-F146-9D73-9124E859C791}" srcOrd="0" destOrd="0" presId="urn:microsoft.com/office/officeart/2005/8/layout/arrow3"/>
    <dgm:cxn modelId="{EB80B1F3-6A66-DF4A-8477-5780A8B51120}" srcId="{7E6BAB5D-98AE-D94C-A6F9-26345C32533A}" destId="{C876EF6E-13A1-F54D-8A53-B244ADE0D065}" srcOrd="1" destOrd="0" parTransId="{F9D52EAD-B648-6243-9E2A-C8FED51883C9}" sibTransId="{0ECCAB12-9C3A-D84D-AD58-28E9122E682C}"/>
    <dgm:cxn modelId="{8632A289-EDFD-0343-947F-FC377208D42F}" type="presOf" srcId="{7E6BAB5D-98AE-D94C-A6F9-26345C32533A}" destId="{BF7EAFB7-CD7C-134C-98F8-2594FA5C1B3A}" srcOrd="0" destOrd="0" presId="urn:microsoft.com/office/officeart/2005/8/layout/arrow3"/>
    <dgm:cxn modelId="{0331E52F-E8C7-6541-9EFA-59C1E46732B7}" type="presParOf" srcId="{BF7EAFB7-CD7C-134C-98F8-2594FA5C1B3A}" destId="{261E8F4E-5F4E-5C4F-B8A1-6374DFF59D99}" srcOrd="0" destOrd="0" presId="urn:microsoft.com/office/officeart/2005/8/layout/arrow3"/>
    <dgm:cxn modelId="{514F8B78-ADE2-824A-86E2-8A190398966B}" type="presParOf" srcId="{BF7EAFB7-CD7C-134C-98F8-2594FA5C1B3A}" destId="{E3D71B7F-28AD-9B4A-A184-AD06FAC3F93E}" srcOrd="1" destOrd="0" presId="urn:microsoft.com/office/officeart/2005/8/layout/arrow3"/>
    <dgm:cxn modelId="{2A0DA810-E7D4-714B-9B14-83102613E8D7}" type="presParOf" srcId="{BF7EAFB7-CD7C-134C-98F8-2594FA5C1B3A}" destId="{4893FDC1-E0A4-F146-9D73-9124E859C791}" srcOrd="2" destOrd="0" presId="urn:microsoft.com/office/officeart/2005/8/layout/arrow3"/>
    <dgm:cxn modelId="{19CECD33-41BC-CD4F-B167-85677DD80DDC}" type="presParOf" srcId="{BF7EAFB7-CD7C-134C-98F8-2594FA5C1B3A}" destId="{BFFD12D8-EB21-5241-B6D5-56E7D927F305}" srcOrd="3" destOrd="0" presId="urn:microsoft.com/office/officeart/2005/8/layout/arrow3"/>
    <dgm:cxn modelId="{FE4BB3E7-281E-F944-8137-344E8DE4CDFB}" type="presParOf" srcId="{BF7EAFB7-CD7C-134C-98F8-2594FA5C1B3A}" destId="{0C9434BF-5B20-6E48-9A16-DCB95CA90200}" srcOrd="4" destOrd="0" presId="urn:microsoft.com/office/officeart/2005/8/layout/arrow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0900D-3047-3447-99CE-92A5AC13FCDE}" type="doc">
      <dgm:prSet loTypeId="urn:microsoft.com/office/officeart/2005/8/layout/pyramid4" loCatId="pyramid" qsTypeId="urn:microsoft.com/office/officeart/2005/8/quickstyle/simple4" qsCatId="simple" csTypeId="urn:microsoft.com/office/officeart/2005/8/colors/accent1_2" csCatId="accent1" phldr="1"/>
      <dgm:spPr/>
      <dgm:t>
        <a:bodyPr/>
        <a:lstStyle/>
        <a:p>
          <a:endParaRPr lang="en-US"/>
        </a:p>
      </dgm:t>
    </dgm:pt>
    <dgm:pt modelId="{CFB617AA-15FF-9942-B864-FFA27279A19D}">
      <dgm:prSet phldrT="[Text]"/>
      <dgm:spPr/>
      <dgm:t>
        <a:bodyPr/>
        <a:lstStyle/>
        <a:p>
          <a:r>
            <a:rPr lang="en-US" dirty="0" smtClean="0"/>
            <a:t>Exploitive Globalization</a:t>
          </a:r>
          <a:endParaRPr lang="en-US" dirty="0"/>
        </a:p>
      </dgm:t>
    </dgm:pt>
    <dgm:pt modelId="{1E33E4A5-9E2C-FB49-BE31-CD17C306467D}" type="parTrans" cxnId="{00BB99AE-7EDB-1644-8FB8-932807BAE7FB}">
      <dgm:prSet/>
      <dgm:spPr/>
      <dgm:t>
        <a:bodyPr/>
        <a:lstStyle/>
        <a:p>
          <a:endParaRPr lang="en-US"/>
        </a:p>
      </dgm:t>
    </dgm:pt>
    <dgm:pt modelId="{58EB7E22-EC59-104A-A5B7-5CEC23B4B4D3}" type="sibTrans" cxnId="{00BB99AE-7EDB-1644-8FB8-932807BAE7FB}">
      <dgm:prSet/>
      <dgm:spPr/>
      <dgm:t>
        <a:bodyPr/>
        <a:lstStyle/>
        <a:p>
          <a:endParaRPr lang="en-US"/>
        </a:p>
      </dgm:t>
    </dgm:pt>
    <dgm:pt modelId="{55F87713-0548-2C43-84E8-7855306CACA6}">
      <dgm:prSet phldrT="[Text]"/>
      <dgm:spPr/>
      <dgm:t>
        <a:bodyPr/>
        <a:lstStyle/>
        <a:p>
          <a:r>
            <a:rPr lang="en-US" dirty="0" smtClean="0"/>
            <a:t>Dreamscapes</a:t>
          </a:r>
        </a:p>
        <a:p>
          <a:r>
            <a:rPr lang="en-US" dirty="0" smtClean="0"/>
            <a:t>Edge Cities</a:t>
          </a:r>
        </a:p>
        <a:p>
          <a:r>
            <a:rPr lang="en-US" dirty="0" err="1" smtClean="0"/>
            <a:t>Privatopia</a:t>
          </a:r>
          <a:endParaRPr lang="en-US" dirty="0"/>
        </a:p>
      </dgm:t>
    </dgm:pt>
    <dgm:pt modelId="{EB7A7479-1A27-2149-A976-DF04F444F275}" type="parTrans" cxnId="{DE6FF49E-CFEE-E944-9AB2-7B4186B75275}">
      <dgm:prSet/>
      <dgm:spPr/>
      <dgm:t>
        <a:bodyPr/>
        <a:lstStyle/>
        <a:p>
          <a:endParaRPr lang="en-US"/>
        </a:p>
      </dgm:t>
    </dgm:pt>
    <dgm:pt modelId="{3F3D4969-4BD7-824D-8640-A70E45110427}" type="sibTrans" cxnId="{DE6FF49E-CFEE-E944-9AB2-7B4186B75275}">
      <dgm:prSet/>
      <dgm:spPr/>
      <dgm:t>
        <a:bodyPr/>
        <a:lstStyle/>
        <a:p>
          <a:endParaRPr lang="en-US"/>
        </a:p>
      </dgm:t>
    </dgm:pt>
    <dgm:pt modelId="{94D196DB-D2DD-7147-BD8A-935285A7F855}">
      <dgm:prSet phldrT="[Text]"/>
      <dgm:spPr/>
      <dgm:t>
        <a:bodyPr/>
        <a:lstStyle/>
        <a:p>
          <a:r>
            <a:rPr lang="en-US" dirty="0" smtClean="0"/>
            <a:t>Interdictory Spaces</a:t>
          </a:r>
          <a:endParaRPr lang="en-US" dirty="0"/>
        </a:p>
      </dgm:t>
    </dgm:pt>
    <dgm:pt modelId="{9325EE80-390F-884B-A4B3-7E2CF7A6FE1A}" type="parTrans" cxnId="{CB1CAD44-F28E-9248-8D47-C4AB0A5DFC53}">
      <dgm:prSet/>
      <dgm:spPr/>
      <dgm:t>
        <a:bodyPr/>
        <a:lstStyle/>
        <a:p>
          <a:endParaRPr lang="en-US"/>
        </a:p>
      </dgm:t>
    </dgm:pt>
    <dgm:pt modelId="{6D99AD03-7793-334E-AC28-2AF07D9B3918}" type="sibTrans" cxnId="{CB1CAD44-F28E-9248-8D47-C4AB0A5DFC53}">
      <dgm:prSet/>
      <dgm:spPr/>
      <dgm:t>
        <a:bodyPr/>
        <a:lstStyle/>
        <a:p>
          <a:endParaRPr lang="en-US"/>
        </a:p>
      </dgm:t>
    </dgm:pt>
    <dgm:pt modelId="{899C35CA-CA3E-234E-B923-5E17534764AF}">
      <dgm:prSet phldrT="[Text]"/>
      <dgm:spPr/>
      <dgm:t>
        <a:bodyPr/>
        <a:lstStyle/>
        <a:p>
          <a:r>
            <a:rPr lang="en-US" dirty="0" err="1" smtClean="0"/>
            <a:t>Carcerial</a:t>
          </a:r>
          <a:r>
            <a:rPr lang="en-US" dirty="0" smtClean="0"/>
            <a:t> Cities</a:t>
          </a:r>
        </a:p>
        <a:p>
          <a:r>
            <a:rPr lang="en-US" dirty="0" smtClean="0"/>
            <a:t>Fortified Cities</a:t>
          </a:r>
        </a:p>
        <a:p>
          <a:r>
            <a:rPr lang="en-US" dirty="0" smtClean="0"/>
            <a:t>Mean Streets</a:t>
          </a:r>
          <a:endParaRPr lang="en-US" dirty="0"/>
        </a:p>
      </dgm:t>
    </dgm:pt>
    <dgm:pt modelId="{0705ACDD-2816-DB4C-AC77-06C350C59DD6}" type="parTrans" cxnId="{78EA64E7-352B-174A-9630-08FEA2C935E9}">
      <dgm:prSet/>
      <dgm:spPr/>
      <dgm:t>
        <a:bodyPr/>
        <a:lstStyle/>
        <a:p>
          <a:endParaRPr lang="en-US"/>
        </a:p>
      </dgm:t>
    </dgm:pt>
    <dgm:pt modelId="{9AD7082C-43C3-CB44-8187-712976B6459B}" type="sibTrans" cxnId="{78EA64E7-352B-174A-9630-08FEA2C935E9}">
      <dgm:prSet/>
      <dgm:spPr/>
      <dgm:t>
        <a:bodyPr/>
        <a:lstStyle/>
        <a:p>
          <a:endParaRPr lang="en-US"/>
        </a:p>
      </dgm:t>
    </dgm:pt>
    <dgm:pt modelId="{A79D5457-D0AD-E24C-A040-7761EC553EFE}" type="pres">
      <dgm:prSet presAssocID="{20C0900D-3047-3447-99CE-92A5AC13FCDE}" presName="compositeShape" presStyleCnt="0">
        <dgm:presLayoutVars>
          <dgm:chMax val="9"/>
          <dgm:dir/>
          <dgm:resizeHandles val="exact"/>
        </dgm:presLayoutVars>
      </dgm:prSet>
      <dgm:spPr/>
      <dgm:t>
        <a:bodyPr/>
        <a:lstStyle/>
        <a:p>
          <a:endParaRPr lang="en-US"/>
        </a:p>
      </dgm:t>
    </dgm:pt>
    <dgm:pt modelId="{42536659-E6B7-C447-A10C-92DCB92868C9}" type="pres">
      <dgm:prSet presAssocID="{20C0900D-3047-3447-99CE-92A5AC13FCDE}" presName="triangle1" presStyleLbl="node1" presStyleIdx="0" presStyleCnt="4" custScaleX="101624" custScaleY="96778" custLinFactNeighborX="-4210" custLinFactNeighborY="-22007">
        <dgm:presLayoutVars>
          <dgm:bulletEnabled val="1"/>
        </dgm:presLayoutVars>
      </dgm:prSet>
      <dgm:spPr/>
      <dgm:t>
        <a:bodyPr/>
        <a:lstStyle/>
        <a:p>
          <a:endParaRPr lang="en-US"/>
        </a:p>
      </dgm:t>
    </dgm:pt>
    <dgm:pt modelId="{C4AA1549-81C5-9A48-B68D-C4D57D8D527F}" type="pres">
      <dgm:prSet presAssocID="{20C0900D-3047-3447-99CE-92A5AC13FCDE}" presName="triangle2" presStyleLbl="node1" presStyleIdx="1" presStyleCnt="4">
        <dgm:presLayoutVars>
          <dgm:bulletEnabled val="1"/>
        </dgm:presLayoutVars>
      </dgm:prSet>
      <dgm:spPr/>
      <dgm:t>
        <a:bodyPr/>
        <a:lstStyle/>
        <a:p>
          <a:endParaRPr lang="en-US"/>
        </a:p>
      </dgm:t>
    </dgm:pt>
    <dgm:pt modelId="{F5EC0ADA-7F19-9E4E-AA89-D66082316E29}" type="pres">
      <dgm:prSet presAssocID="{20C0900D-3047-3447-99CE-92A5AC13FCDE}" presName="triangle3" presStyleLbl="node1" presStyleIdx="2" presStyleCnt="4" custScaleY="76965" custLinFactNeighborY="-10712">
        <dgm:presLayoutVars>
          <dgm:bulletEnabled val="1"/>
        </dgm:presLayoutVars>
      </dgm:prSet>
      <dgm:spPr/>
      <dgm:t>
        <a:bodyPr/>
        <a:lstStyle/>
        <a:p>
          <a:endParaRPr lang="en-US"/>
        </a:p>
      </dgm:t>
    </dgm:pt>
    <dgm:pt modelId="{22E66A51-06A5-2444-8427-279DAF5EA5BA}" type="pres">
      <dgm:prSet presAssocID="{20C0900D-3047-3447-99CE-92A5AC13FCDE}" presName="triangle4" presStyleLbl="node1" presStyleIdx="3" presStyleCnt="4" custLinFactNeighborX="6151" custLinFactNeighborY="806">
        <dgm:presLayoutVars>
          <dgm:bulletEnabled val="1"/>
        </dgm:presLayoutVars>
      </dgm:prSet>
      <dgm:spPr/>
      <dgm:t>
        <a:bodyPr/>
        <a:lstStyle/>
        <a:p>
          <a:endParaRPr lang="en-US"/>
        </a:p>
      </dgm:t>
    </dgm:pt>
  </dgm:ptLst>
  <dgm:cxnLst>
    <dgm:cxn modelId="{F14FD270-CD1A-1643-8064-7F03B08DD0E3}" type="presOf" srcId="{899C35CA-CA3E-234E-B923-5E17534764AF}" destId="{22E66A51-06A5-2444-8427-279DAF5EA5BA}" srcOrd="0" destOrd="0" presId="urn:microsoft.com/office/officeart/2005/8/layout/pyramid4"/>
    <dgm:cxn modelId="{84F249E5-C44C-E944-9A39-BAA8B9E09550}" type="presOf" srcId="{20C0900D-3047-3447-99CE-92A5AC13FCDE}" destId="{A79D5457-D0AD-E24C-A040-7761EC553EFE}" srcOrd="0" destOrd="0" presId="urn:microsoft.com/office/officeart/2005/8/layout/pyramid4"/>
    <dgm:cxn modelId="{322B4F98-230C-B848-A2BB-14BEB7CAC828}" type="presOf" srcId="{94D196DB-D2DD-7147-BD8A-935285A7F855}" destId="{F5EC0ADA-7F19-9E4E-AA89-D66082316E29}" srcOrd="0" destOrd="0" presId="urn:microsoft.com/office/officeart/2005/8/layout/pyramid4"/>
    <dgm:cxn modelId="{78EA64E7-352B-174A-9630-08FEA2C935E9}" srcId="{20C0900D-3047-3447-99CE-92A5AC13FCDE}" destId="{899C35CA-CA3E-234E-B923-5E17534764AF}" srcOrd="3" destOrd="0" parTransId="{0705ACDD-2816-DB4C-AC77-06C350C59DD6}" sibTransId="{9AD7082C-43C3-CB44-8187-712976B6459B}"/>
    <dgm:cxn modelId="{C30F35FC-7A9A-8443-B7CA-82EA2153A4E7}" type="presOf" srcId="{CFB617AA-15FF-9942-B864-FFA27279A19D}" destId="{42536659-E6B7-C447-A10C-92DCB92868C9}" srcOrd="0" destOrd="0" presId="urn:microsoft.com/office/officeart/2005/8/layout/pyramid4"/>
    <dgm:cxn modelId="{00BB99AE-7EDB-1644-8FB8-932807BAE7FB}" srcId="{20C0900D-3047-3447-99CE-92A5AC13FCDE}" destId="{CFB617AA-15FF-9942-B864-FFA27279A19D}" srcOrd="0" destOrd="0" parTransId="{1E33E4A5-9E2C-FB49-BE31-CD17C306467D}" sibTransId="{58EB7E22-EC59-104A-A5B7-5CEC23B4B4D3}"/>
    <dgm:cxn modelId="{14B9B8CB-8305-024A-AF08-9D9DF8BCC421}" type="presOf" srcId="{55F87713-0548-2C43-84E8-7855306CACA6}" destId="{C4AA1549-81C5-9A48-B68D-C4D57D8D527F}" srcOrd="0" destOrd="0" presId="urn:microsoft.com/office/officeart/2005/8/layout/pyramid4"/>
    <dgm:cxn modelId="{DE6FF49E-CFEE-E944-9AB2-7B4186B75275}" srcId="{20C0900D-3047-3447-99CE-92A5AC13FCDE}" destId="{55F87713-0548-2C43-84E8-7855306CACA6}" srcOrd="1" destOrd="0" parTransId="{EB7A7479-1A27-2149-A976-DF04F444F275}" sibTransId="{3F3D4969-4BD7-824D-8640-A70E45110427}"/>
    <dgm:cxn modelId="{CB1CAD44-F28E-9248-8D47-C4AB0A5DFC53}" srcId="{20C0900D-3047-3447-99CE-92A5AC13FCDE}" destId="{94D196DB-D2DD-7147-BD8A-935285A7F855}" srcOrd="2" destOrd="0" parTransId="{9325EE80-390F-884B-A4B3-7E2CF7A6FE1A}" sibTransId="{6D99AD03-7793-334E-AC28-2AF07D9B3918}"/>
    <dgm:cxn modelId="{037A3A73-3E8D-A645-BAC4-5EB8E62ED937}" type="presParOf" srcId="{A79D5457-D0AD-E24C-A040-7761EC553EFE}" destId="{42536659-E6B7-C447-A10C-92DCB92868C9}" srcOrd="0" destOrd="0" presId="urn:microsoft.com/office/officeart/2005/8/layout/pyramid4"/>
    <dgm:cxn modelId="{38FE44CE-7652-5E42-A1A4-2DF203A3F231}" type="presParOf" srcId="{A79D5457-D0AD-E24C-A040-7761EC553EFE}" destId="{C4AA1549-81C5-9A48-B68D-C4D57D8D527F}" srcOrd="1" destOrd="0" presId="urn:microsoft.com/office/officeart/2005/8/layout/pyramid4"/>
    <dgm:cxn modelId="{32BFA73A-FC58-114E-94CD-2209521DF0A2}" type="presParOf" srcId="{A79D5457-D0AD-E24C-A040-7761EC553EFE}" destId="{F5EC0ADA-7F19-9E4E-AA89-D66082316E29}" srcOrd="2" destOrd="0" presId="urn:microsoft.com/office/officeart/2005/8/layout/pyramid4"/>
    <dgm:cxn modelId="{C5738570-ECE1-4944-AEC1-5C2A5732024B}" type="presParOf" srcId="{A79D5457-D0AD-E24C-A040-7761EC553EFE}" destId="{22E66A51-06A5-2444-8427-279DAF5EA5BA}"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5B487-57A1-3146-9040-085974B42129}"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6EBDA82F-2A5E-2540-916A-ABD96276D904}">
      <dgm:prSet phldrT="[Text]"/>
      <dgm:spPr/>
      <dgm:t>
        <a:bodyPr/>
        <a:lstStyle/>
        <a:p>
          <a:r>
            <a:rPr lang="en-US" dirty="0" smtClean="0"/>
            <a:t> </a:t>
          </a:r>
          <a:endParaRPr lang="en-US" dirty="0"/>
        </a:p>
      </dgm:t>
    </dgm:pt>
    <dgm:pt modelId="{EC7682E3-4E2F-D84E-B9CD-767FD637BD09}" type="parTrans" cxnId="{1A461B99-A62D-F04D-B313-264AD35B2C55}">
      <dgm:prSet/>
      <dgm:spPr/>
      <dgm:t>
        <a:bodyPr/>
        <a:lstStyle/>
        <a:p>
          <a:endParaRPr lang="en-US"/>
        </a:p>
      </dgm:t>
    </dgm:pt>
    <dgm:pt modelId="{4713076A-088B-E742-9DDB-18168852BD34}" type="sibTrans" cxnId="{1A461B99-A62D-F04D-B313-264AD35B2C55}">
      <dgm:prSet/>
      <dgm:spPr/>
      <dgm:t>
        <a:bodyPr/>
        <a:lstStyle/>
        <a:p>
          <a:endParaRPr lang="en-US"/>
        </a:p>
      </dgm:t>
    </dgm:pt>
    <dgm:pt modelId="{B862C563-EE91-EF40-B7BA-7CCC2EA9326F}">
      <dgm:prSet phldrT="[Text]"/>
      <dgm:spPr/>
      <dgm:t>
        <a:bodyPr/>
        <a:lstStyle/>
        <a:p>
          <a:r>
            <a:rPr lang="en-US" dirty="0" smtClean="0"/>
            <a:t> </a:t>
          </a:r>
          <a:endParaRPr lang="en-US" dirty="0"/>
        </a:p>
      </dgm:t>
    </dgm:pt>
    <dgm:pt modelId="{675CFD01-FF6B-864C-A9BB-AF32417AB288}" type="parTrans" cxnId="{25AC6347-17F2-6A4F-BADA-1106AB4D4AE9}">
      <dgm:prSet/>
      <dgm:spPr/>
      <dgm:t>
        <a:bodyPr/>
        <a:lstStyle/>
        <a:p>
          <a:endParaRPr lang="en-US"/>
        </a:p>
      </dgm:t>
    </dgm:pt>
    <dgm:pt modelId="{CABF5452-D2FF-9242-AD66-354591DFFFFB}" type="sibTrans" cxnId="{25AC6347-17F2-6A4F-BADA-1106AB4D4AE9}">
      <dgm:prSet/>
      <dgm:spPr/>
      <dgm:t>
        <a:bodyPr/>
        <a:lstStyle/>
        <a:p>
          <a:endParaRPr lang="en-US"/>
        </a:p>
      </dgm:t>
    </dgm:pt>
    <dgm:pt modelId="{CAEB0938-91F2-BE44-848A-EF77D454DEEE}">
      <dgm:prSet phldrT="[Text]"/>
      <dgm:spPr/>
      <dgm:t>
        <a:bodyPr/>
        <a:lstStyle/>
        <a:p>
          <a:r>
            <a:rPr lang="en-US" dirty="0" smtClean="0"/>
            <a:t> </a:t>
          </a:r>
          <a:endParaRPr lang="en-US" dirty="0"/>
        </a:p>
      </dgm:t>
    </dgm:pt>
    <dgm:pt modelId="{79BAB9C1-9F65-FC4F-8CF2-7852C987F666}" type="parTrans" cxnId="{C81C30AA-DBF3-2D44-94E9-5A1F62610390}">
      <dgm:prSet/>
      <dgm:spPr/>
      <dgm:t>
        <a:bodyPr/>
        <a:lstStyle/>
        <a:p>
          <a:endParaRPr lang="en-US"/>
        </a:p>
      </dgm:t>
    </dgm:pt>
    <dgm:pt modelId="{3E713087-F3B1-574D-B947-9781DC777FC4}" type="sibTrans" cxnId="{C81C30AA-DBF3-2D44-94E9-5A1F62610390}">
      <dgm:prSet/>
      <dgm:spPr/>
      <dgm:t>
        <a:bodyPr/>
        <a:lstStyle/>
        <a:p>
          <a:endParaRPr lang="en-US"/>
        </a:p>
      </dgm:t>
    </dgm:pt>
    <dgm:pt modelId="{206DE44A-F3B5-124E-B054-4349D2C1DBB4}">
      <dgm:prSet phldrT="[Text]"/>
      <dgm:spPr/>
      <dgm:t>
        <a:bodyPr/>
        <a:lstStyle/>
        <a:p>
          <a:r>
            <a:rPr lang="en-US" dirty="0" smtClean="0"/>
            <a:t>Informal Economy</a:t>
          </a:r>
          <a:endParaRPr lang="en-US" dirty="0"/>
        </a:p>
      </dgm:t>
    </dgm:pt>
    <dgm:pt modelId="{D503C707-5625-EE4E-BA74-4F61F806649F}" type="parTrans" cxnId="{F6A58E4E-9722-7949-B007-3CAA1721691B}">
      <dgm:prSet/>
      <dgm:spPr/>
      <dgm:t>
        <a:bodyPr/>
        <a:lstStyle/>
        <a:p>
          <a:endParaRPr lang="en-US"/>
        </a:p>
      </dgm:t>
    </dgm:pt>
    <dgm:pt modelId="{6A202D7A-9705-B343-92C1-A9E43967D04A}" type="sibTrans" cxnId="{F6A58E4E-9722-7949-B007-3CAA1721691B}">
      <dgm:prSet/>
      <dgm:spPr/>
      <dgm:t>
        <a:bodyPr/>
        <a:lstStyle/>
        <a:p>
          <a:endParaRPr lang="en-US"/>
        </a:p>
      </dgm:t>
    </dgm:pt>
    <dgm:pt modelId="{699019B3-9CCC-174A-9843-59EC106042D0}" type="pres">
      <dgm:prSet presAssocID="{96B5B487-57A1-3146-9040-085974B42129}" presName="cycle" presStyleCnt="0">
        <dgm:presLayoutVars>
          <dgm:dir/>
          <dgm:resizeHandles val="exact"/>
        </dgm:presLayoutVars>
      </dgm:prSet>
      <dgm:spPr/>
      <dgm:t>
        <a:bodyPr/>
        <a:lstStyle/>
        <a:p>
          <a:endParaRPr lang="en-US"/>
        </a:p>
      </dgm:t>
    </dgm:pt>
    <dgm:pt modelId="{EB26F8A1-BD99-4447-8251-394935B9EB16}" type="pres">
      <dgm:prSet presAssocID="{6EBDA82F-2A5E-2540-916A-ABD96276D904}" presName="dummy" presStyleCnt="0"/>
      <dgm:spPr/>
    </dgm:pt>
    <dgm:pt modelId="{1CC3F9DF-17A8-BC4C-BF16-7554AC1C5FB5}" type="pres">
      <dgm:prSet presAssocID="{6EBDA82F-2A5E-2540-916A-ABD96276D904}" presName="node" presStyleLbl="revTx" presStyleIdx="0" presStyleCnt="4">
        <dgm:presLayoutVars>
          <dgm:bulletEnabled val="1"/>
        </dgm:presLayoutVars>
      </dgm:prSet>
      <dgm:spPr/>
      <dgm:t>
        <a:bodyPr/>
        <a:lstStyle/>
        <a:p>
          <a:endParaRPr lang="en-US"/>
        </a:p>
      </dgm:t>
    </dgm:pt>
    <dgm:pt modelId="{D5D4FAA9-522A-3149-969A-A841BA8408A4}" type="pres">
      <dgm:prSet presAssocID="{4713076A-088B-E742-9DDB-18168852BD34}" presName="sibTrans" presStyleLbl="node1" presStyleIdx="0" presStyleCnt="4"/>
      <dgm:spPr/>
      <dgm:t>
        <a:bodyPr/>
        <a:lstStyle/>
        <a:p>
          <a:endParaRPr lang="en-US"/>
        </a:p>
      </dgm:t>
    </dgm:pt>
    <dgm:pt modelId="{94146A27-203E-844F-8CA3-57B555C0799A}" type="pres">
      <dgm:prSet presAssocID="{B862C563-EE91-EF40-B7BA-7CCC2EA9326F}" presName="dummy" presStyleCnt="0"/>
      <dgm:spPr/>
    </dgm:pt>
    <dgm:pt modelId="{6991101B-9966-FF46-9866-B1D3583ABBCE}" type="pres">
      <dgm:prSet presAssocID="{B862C563-EE91-EF40-B7BA-7CCC2EA9326F}" presName="node" presStyleLbl="revTx" presStyleIdx="1" presStyleCnt="4">
        <dgm:presLayoutVars>
          <dgm:bulletEnabled val="1"/>
        </dgm:presLayoutVars>
      </dgm:prSet>
      <dgm:spPr/>
      <dgm:t>
        <a:bodyPr/>
        <a:lstStyle/>
        <a:p>
          <a:endParaRPr lang="en-US"/>
        </a:p>
      </dgm:t>
    </dgm:pt>
    <dgm:pt modelId="{4FBC6395-D6E5-EE4D-8311-A610E009CAB8}" type="pres">
      <dgm:prSet presAssocID="{CABF5452-D2FF-9242-AD66-354591DFFFFB}" presName="sibTrans" presStyleLbl="node1" presStyleIdx="1" presStyleCnt="4"/>
      <dgm:spPr/>
      <dgm:t>
        <a:bodyPr/>
        <a:lstStyle/>
        <a:p>
          <a:endParaRPr lang="en-US"/>
        </a:p>
      </dgm:t>
    </dgm:pt>
    <dgm:pt modelId="{C270444F-992D-014C-AC76-D64D28D66D04}" type="pres">
      <dgm:prSet presAssocID="{CAEB0938-91F2-BE44-848A-EF77D454DEEE}" presName="dummy" presStyleCnt="0"/>
      <dgm:spPr/>
    </dgm:pt>
    <dgm:pt modelId="{5E0FE071-6B0E-D440-8D00-C83722E2D776}" type="pres">
      <dgm:prSet presAssocID="{CAEB0938-91F2-BE44-848A-EF77D454DEEE}" presName="node" presStyleLbl="revTx" presStyleIdx="2" presStyleCnt="4">
        <dgm:presLayoutVars>
          <dgm:bulletEnabled val="1"/>
        </dgm:presLayoutVars>
      </dgm:prSet>
      <dgm:spPr/>
      <dgm:t>
        <a:bodyPr/>
        <a:lstStyle/>
        <a:p>
          <a:endParaRPr lang="en-US"/>
        </a:p>
      </dgm:t>
    </dgm:pt>
    <dgm:pt modelId="{A6119EE1-59EE-0046-9093-6319439B8EA4}" type="pres">
      <dgm:prSet presAssocID="{3E713087-F3B1-574D-B947-9781DC777FC4}" presName="sibTrans" presStyleLbl="node1" presStyleIdx="2" presStyleCnt="4"/>
      <dgm:spPr/>
      <dgm:t>
        <a:bodyPr/>
        <a:lstStyle/>
        <a:p>
          <a:endParaRPr lang="en-US"/>
        </a:p>
      </dgm:t>
    </dgm:pt>
    <dgm:pt modelId="{7A037730-A71B-834F-8A32-7FB9CBAEB5C7}" type="pres">
      <dgm:prSet presAssocID="{206DE44A-F3B5-124E-B054-4349D2C1DBB4}" presName="dummy" presStyleCnt="0"/>
      <dgm:spPr/>
    </dgm:pt>
    <dgm:pt modelId="{70D4EB3F-C9D7-D14B-8062-17EB893D29E1}" type="pres">
      <dgm:prSet presAssocID="{206DE44A-F3B5-124E-B054-4349D2C1DBB4}" presName="node" presStyleLbl="revTx" presStyleIdx="3" presStyleCnt="4">
        <dgm:presLayoutVars>
          <dgm:bulletEnabled val="1"/>
        </dgm:presLayoutVars>
      </dgm:prSet>
      <dgm:spPr/>
      <dgm:t>
        <a:bodyPr/>
        <a:lstStyle/>
        <a:p>
          <a:endParaRPr lang="en-US"/>
        </a:p>
      </dgm:t>
    </dgm:pt>
    <dgm:pt modelId="{EFF1DEB7-DB8E-BE4E-822B-5332CA2414B1}" type="pres">
      <dgm:prSet presAssocID="{6A202D7A-9705-B343-92C1-A9E43967D04A}" presName="sibTrans" presStyleLbl="node1" presStyleIdx="3" presStyleCnt="4"/>
      <dgm:spPr/>
      <dgm:t>
        <a:bodyPr/>
        <a:lstStyle/>
        <a:p>
          <a:endParaRPr lang="en-US"/>
        </a:p>
      </dgm:t>
    </dgm:pt>
  </dgm:ptLst>
  <dgm:cxnLst>
    <dgm:cxn modelId="{922754C2-2F81-3A49-8B92-2CDC9AC16249}" type="presOf" srcId="{6EBDA82F-2A5E-2540-916A-ABD96276D904}" destId="{1CC3F9DF-17A8-BC4C-BF16-7554AC1C5FB5}" srcOrd="0" destOrd="0" presId="urn:microsoft.com/office/officeart/2005/8/layout/cycle1"/>
    <dgm:cxn modelId="{1A461B99-A62D-F04D-B313-264AD35B2C55}" srcId="{96B5B487-57A1-3146-9040-085974B42129}" destId="{6EBDA82F-2A5E-2540-916A-ABD96276D904}" srcOrd="0" destOrd="0" parTransId="{EC7682E3-4E2F-D84E-B9CD-767FD637BD09}" sibTransId="{4713076A-088B-E742-9DDB-18168852BD34}"/>
    <dgm:cxn modelId="{ED8D037C-EB77-6D43-AF16-48F27B6CB197}" type="presOf" srcId="{B862C563-EE91-EF40-B7BA-7CCC2EA9326F}" destId="{6991101B-9966-FF46-9866-B1D3583ABBCE}" srcOrd="0" destOrd="0" presId="urn:microsoft.com/office/officeart/2005/8/layout/cycle1"/>
    <dgm:cxn modelId="{F6A58E4E-9722-7949-B007-3CAA1721691B}" srcId="{96B5B487-57A1-3146-9040-085974B42129}" destId="{206DE44A-F3B5-124E-B054-4349D2C1DBB4}" srcOrd="3" destOrd="0" parTransId="{D503C707-5625-EE4E-BA74-4F61F806649F}" sibTransId="{6A202D7A-9705-B343-92C1-A9E43967D04A}"/>
    <dgm:cxn modelId="{F448C1C6-976D-9F46-834B-937B0CE4AA29}" type="presOf" srcId="{96B5B487-57A1-3146-9040-085974B42129}" destId="{699019B3-9CCC-174A-9843-59EC106042D0}" srcOrd="0" destOrd="0" presId="urn:microsoft.com/office/officeart/2005/8/layout/cycle1"/>
    <dgm:cxn modelId="{C81C30AA-DBF3-2D44-94E9-5A1F62610390}" srcId="{96B5B487-57A1-3146-9040-085974B42129}" destId="{CAEB0938-91F2-BE44-848A-EF77D454DEEE}" srcOrd="2" destOrd="0" parTransId="{79BAB9C1-9F65-FC4F-8CF2-7852C987F666}" sibTransId="{3E713087-F3B1-574D-B947-9781DC777FC4}"/>
    <dgm:cxn modelId="{8B0A67B8-FBA2-5A4C-AFB5-E1DE48C0F6FB}" type="presOf" srcId="{3E713087-F3B1-574D-B947-9781DC777FC4}" destId="{A6119EE1-59EE-0046-9093-6319439B8EA4}" srcOrd="0" destOrd="0" presId="urn:microsoft.com/office/officeart/2005/8/layout/cycle1"/>
    <dgm:cxn modelId="{FC94FA36-F35A-0440-BFE4-9C10B877C1CB}" type="presOf" srcId="{CABF5452-D2FF-9242-AD66-354591DFFFFB}" destId="{4FBC6395-D6E5-EE4D-8311-A610E009CAB8}" srcOrd="0" destOrd="0" presId="urn:microsoft.com/office/officeart/2005/8/layout/cycle1"/>
    <dgm:cxn modelId="{25AC6347-17F2-6A4F-BADA-1106AB4D4AE9}" srcId="{96B5B487-57A1-3146-9040-085974B42129}" destId="{B862C563-EE91-EF40-B7BA-7CCC2EA9326F}" srcOrd="1" destOrd="0" parTransId="{675CFD01-FF6B-864C-A9BB-AF32417AB288}" sibTransId="{CABF5452-D2FF-9242-AD66-354591DFFFFB}"/>
    <dgm:cxn modelId="{FFD05823-6D0E-0644-87CB-51632D420042}" type="presOf" srcId="{6A202D7A-9705-B343-92C1-A9E43967D04A}" destId="{EFF1DEB7-DB8E-BE4E-822B-5332CA2414B1}" srcOrd="0" destOrd="0" presId="urn:microsoft.com/office/officeart/2005/8/layout/cycle1"/>
    <dgm:cxn modelId="{2CD34093-D620-5940-8549-CDF321DFE5CF}" type="presOf" srcId="{4713076A-088B-E742-9DDB-18168852BD34}" destId="{D5D4FAA9-522A-3149-969A-A841BA8408A4}" srcOrd="0" destOrd="0" presId="urn:microsoft.com/office/officeart/2005/8/layout/cycle1"/>
    <dgm:cxn modelId="{DA2754F9-1467-6E48-843E-32DCDB437859}" type="presOf" srcId="{206DE44A-F3B5-124E-B054-4349D2C1DBB4}" destId="{70D4EB3F-C9D7-D14B-8062-17EB893D29E1}" srcOrd="0" destOrd="0" presId="urn:microsoft.com/office/officeart/2005/8/layout/cycle1"/>
    <dgm:cxn modelId="{7FD2B8F6-CF5E-7C46-A50E-BAF8AA865E7C}" type="presOf" srcId="{CAEB0938-91F2-BE44-848A-EF77D454DEEE}" destId="{5E0FE071-6B0E-D440-8D00-C83722E2D776}" srcOrd="0" destOrd="0" presId="urn:microsoft.com/office/officeart/2005/8/layout/cycle1"/>
    <dgm:cxn modelId="{E2B25F77-1335-5740-B357-EC00CAC98F1F}" type="presParOf" srcId="{699019B3-9CCC-174A-9843-59EC106042D0}" destId="{EB26F8A1-BD99-4447-8251-394935B9EB16}" srcOrd="0" destOrd="0" presId="urn:microsoft.com/office/officeart/2005/8/layout/cycle1"/>
    <dgm:cxn modelId="{B1593B9B-93B4-FA46-B3A1-4ABA5EB7BCEE}" type="presParOf" srcId="{699019B3-9CCC-174A-9843-59EC106042D0}" destId="{1CC3F9DF-17A8-BC4C-BF16-7554AC1C5FB5}" srcOrd="1" destOrd="0" presId="urn:microsoft.com/office/officeart/2005/8/layout/cycle1"/>
    <dgm:cxn modelId="{FCF234E8-0C05-B24A-B799-C4428E3547FB}" type="presParOf" srcId="{699019B3-9CCC-174A-9843-59EC106042D0}" destId="{D5D4FAA9-522A-3149-969A-A841BA8408A4}" srcOrd="2" destOrd="0" presId="urn:microsoft.com/office/officeart/2005/8/layout/cycle1"/>
    <dgm:cxn modelId="{4B13ADE5-7572-AC49-BA30-EE3A5F65527C}" type="presParOf" srcId="{699019B3-9CCC-174A-9843-59EC106042D0}" destId="{94146A27-203E-844F-8CA3-57B555C0799A}" srcOrd="3" destOrd="0" presId="urn:microsoft.com/office/officeart/2005/8/layout/cycle1"/>
    <dgm:cxn modelId="{CA00671E-E00B-684B-8B20-477F63D81704}" type="presParOf" srcId="{699019B3-9CCC-174A-9843-59EC106042D0}" destId="{6991101B-9966-FF46-9866-B1D3583ABBCE}" srcOrd="4" destOrd="0" presId="urn:microsoft.com/office/officeart/2005/8/layout/cycle1"/>
    <dgm:cxn modelId="{5493EF03-CD5E-194E-ACDB-0CD7B96782BD}" type="presParOf" srcId="{699019B3-9CCC-174A-9843-59EC106042D0}" destId="{4FBC6395-D6E5-EE4D-8311-A610E009CAB8}" srcOrd="5" destOrd="0" presId="urn:microsoft.com/office/officeart/2005/8/layout/cycle1"/>
    <dgm:cxn modelId="{4CE21BA5-A9AC-0D48-A0E1-5EBF484DA8DB}" type="presParOf" srcId="{699019B3-9CCC-174A-9843-59EC106042D0}" destId="{C270444F-992D-014C-AC76-D64D28D66D04}" srcOrd="6" destOrd="0" presId="urn:microsoft.com/office/officeart/2005/8/layout/cycle1"/>
    <dgm:cxn modelId="{E61C6D87-32A6-854E-908D-210AC5C193F2}" type="presParOf" srcId="{699019B3-9CCC-174A-9843-59EC106042D0}" destId="{5E0FE071-6B0E-D440-8D00-C83722E2D776}" srcOrd="7" destOrd="0" presId="urn:microsoft.com/office/officeart/2005/8/layout/cycle1"/>
    <dgm:cxn modelId="{E11D1426-7064-BA41-A144-DFC88033DD3B}" type="presParOf" srcId="{699019B3-9CCC-174A-9843-59EC106042D0}" destId="{A6119EE1-59EE-0046-9093-6319439B8EA4}" srcOrd="8" destOrd="0" presId="urn:microsoft.com/office/officeart/2005/8/layout/cycle1"/>
    <dgm:cxn modelId="{06BAF3D5-4DC8-DF40-BEA8-31DACB0A5999}" type="presParOf" srcId="{699019B3-9CCC-174A-9843-59EC106042D0}" destId="{7A037730-A71B-834F-8A32-7FB9CBAEB5C7}" srcOrd="9" destOrd="0" presId="urn:microsoft.com/office/officeart/2005/8/layout/cycle1"/>
    <dgm:cxn modelId="{043B27C9-2429-0C47-9971-CDC066463321}" type="presParOf" srcId="{699019B3-9CCC-174A-9843-59EC106042D0}" destId="{70D4EB3F-C9D7-D14B-8062-17EB893D29E1}" srcOrd="10" destOrd="0" presId="urn:microsoft.com/office/officeart/2005/8/layout/cycle1"/>
    <dgm:cxn modelId="{79542C04-B599-AB4B-B6DF-12BB80B4CC08}" type="presParOf" srcId="{699019B3-9CCC-174A-9843-59EC106042D0}" destId="{EFF1DEB7-DB8E-BE4E-822B-5332CA2414B1}" srcOrd="11"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798BB5-BE26-8942-A214-331752C28E6D}" type="doc">
      <dgm:prSet loTypeId="urn:microsoft.com/office/officeart/2005/8/layout/gear1" loCatId="relationship" qsTypeId="urn:microsoft.com/office/officeart/2005/8/quickstyle/simple4" qsCatId="simple" csTypeId="urn:microsoft.com/office/officeart/2005/8/colors/accent1_2" csCatId="accent1" phldr="1"/>
      <dgm:spPr/>
    </dgm:pt>
    <dgm:pt modelId="{441DC47E-26BD-3D4F-B7B7-17A5139AA300}">
      <dgm:prSet phldrT="[Text]"/>
      <dgm:spPr/>
      <dgm:t>
        <a:bodyPr/>
        <a:lstStyle/>
        <a:p>
          <a:r>
            <a:rPr lang="en-US" dirty="0" smtClean="0"/>
            <a:t>Informal Economy</a:t>
          </a:r>
          <a:endParaRPr lang="en-US" dirty="0"/>
        </a:p>
      </dgm:t>
    </dgm:pt>
    <dgm:pt modelId="{ACAA3FBC-9114-BF4C-B4D2-F1F3D08007C8}" type="parTrans" cxnId="{EB559849-DB2C-004F-9AC2-4AD844CAFB14}">
      <dgm:prSet/>
      <dgm:spPr/>
      <dgm:t>
        <a:bodyPr/>
        <a:lstStyle/>
        <a:p>
          <a:endParaRPr lang="en-US"/>
        </a:p>
      </dgm:t>
    </dgm:pt>
    <dgm:pt modelId="{411FC0AE-C416-6145-8193-A0BF097F1E0A}" type="sibTrans" cxnId="{EB559849-DB2C-004F-9AC2-4AD844CAFB14}">
      <dgm:prSet/>
      <dgm:spPr/>
      <dgm:t>
        <a:bodyPr/>
        <a:lstStyle/>
        <a:p>
          <a:endParaRPr lang="en-US"/>
        </a:p>
      </dgm:t>
    </dgm:pt>
    <dgm:pt modelId="{35B4F687-C259-2243-B51F-70BEE915A717}">
      <dgm:prSet phldrT="[Text]"/>
      <dgm:spPr/>
      <dgm:t>
        <a:bodyPr/>
        <a:lstStyle/>
        <a:p>
          <a:r>
            <a:rPr lang="en-US" dirty="0" smtClean="0"/>
            <a:t>Emergent Middle</a:t>
          </a:r>
          <a:endParaRPr lang="en-US" dirty="0"/>
        </a:p>
      </dgm:t>
    </dgm:pt>
    <dgm:pt modelId="{278A3B8A-0999-A04F-9852-67A59B12C532}" type="parTrans" cxnId="{231AD698-7390-1D46-9BC5-FD04D0BC8DCD}">
      <dgm:prSet/>
      <dgm:spPr/>
      <dgm:t>
        <a:bodyPr/>
        <a:lstStyle/>
        <a:p>
          <a:endParaRPr lang="en-US"/>
        </a:p>
      </dgm:t>
    </dgm:pt>
    <dgm:pt modelId="{B88B7377-8DA9-0346-A2B4-EB1B94201208}" type="sibTrans" cxnId="{231AD698-7390-1D46-9BC5-FD04D0BC8DCD}">
      <dgm:prSet/>
      <dgm:spPr/>
      <dgm:t>
        <a:bodyPr/>
        <a:lstStyle/>
        <a:p>
          <a:endParaRPr lang="en-US"/>
        </a:p>
      </dgm:t>
    </dgm:pt>
    <dgm:pt modelId="{70EE9678-2034-B24F-85FF-FFCAE0FE1A32}">
      <dgm:prSet phldrT="[Text]"/>
      <dgm:spPr/>
      <dgm:t>
        <a:bodyPr/>
        <a:lstStyle/>
        <a:p>
          <a:r>
            <a:rPr lang="en-US" dirty="0" smtClean="0"/>
            <a:t>Global Economy</a:t>
          </a:r>
          <a:endParaRPr lang="en-US" dirty="0"/>
        </a:p>
      </dgm:t>
    </dgm:pt>
    <dgm:pt modelId="{945B5019-097B-4349-9E30-9246AD9C53B7}" type="parTrans" cxnId="{BDEF9BEF-440D-184D-88B4-6DCC1DEE09CC}">
      <dgm:prSet/>
      <dgm:spPr/>
      <dgm:t>
        <a:bodyPr/>
        <a:lstStyle/>
        <a:p>
          <a:endParaRPr lang="en-US"/>
        </a:p>
      </dgm:t>
    </dgm:pt>
    <dgm:pt modelId="{834D78F0-A265-FE4E-AF8A-57993ABB677E}" type="sibTrans" cxnId="{BDEF9BEF-440D-184D-88B4-6DCC1DEE09CC}">
      <dgm:prSet/>
      <dgm:spPr/>
      <dgm:t>
        <a:bodyPr/>
        <a:lstStyle/>
        <a:p>
          <a:endParaRPr lang="en-US"/>
        </a:p>
      </dgm:t>
    </dgm:pt>
    <dgm:pt modelId="{59BE4CBF-EC8A-8B45-9312-3F8F4C8307C1}" type="pres">
      <dgm:prSet presAssocID="{EC798BB5-BE26-8942-A214-331752C28E6D}" presName="composite" presStyleCnt="0">
        <dgm:presLayoutVars>
          <dgm:chMax val="3"/>
          <dgm:animLvl val="lvl"/>
          <dgm:resizeHandles val="exact"/>
        </dgm:presLayoutVars>
      </dgm:prSet>
      <dgm:spPr/>
    </dgm:pt>
    <dgm:pt modelId="{E9FED2B2-6835-2F4F-866B-E00C9DA33F37}" type="pres">
      <dgm:prSet presAssocID="{441DC47E-26BD-3D4F-B7B7-17A5139AA300}" presName="gear1" presStyleLbl="node1" presStyleIdx="0" presStyleCnt="3">
        <dgm:presLayoutVars>
          <dgm:chMax val="1"/>
          <dgm:bulletEnabled val="1"/>
        </dgm:presLayoutVars>
      </dgm:prSet>
      <dgm:spPr/>
      <dgm:t>
        <a:bodyPr/>
        <a:lstStyle/>
        <a:p>
          <a:endParaRPr lang="en-US"/>
        </a:p>
      </dgm:t>
    </dgm:pt>
    <dgm:pt modelId="{DE82AF2C-09B9-B34B-8CA1-AC40A52815CE}" type="pres">
      <dgm:prSet presAssocID="{441DC47E-26BD-3D4F-B7B7-17A5139AA300}" presName="gear1srcNode" presStyleLbl="node1" presStyleIdx="0" presStyleCnt="3"/>
      <dgm:spPr/>
      <dgm:t>
        <a:bodyPr/>
        <a:lstStyle/>
        <a:p>
          <a:endParaRPr lang="en-US"/>
        </a:p>
      </dgm:t>
    </dgm:pt>
    <dgm:pt modelId="{5C3224E9-011C-CF47-A357-3E01CE0D0949}" type="pres">
      <dgm:prSet presAssocID="{441DC47E-26BD-3D4F-B7B7-17A5139AA300}" presName="gear1dstNode" presStyleLbl="node1" presStyleIdx="0" presStyleCnt="3"/>
      <dgm:spPr/>
      <dgm:t>
        <a:bodyPr/>
        <a:lstStyle/>
        <a:p>
          <a:endParaRPr lang="en-US"/>
        </a:p>
      </dgm:t>
    </dgm:pt>
    <dgm:pt modelId="{531E201E-1F45-954C-8B83-3C0B131240FA}" type="pres">
      <dgm:prSet presAssocID="{35B4F687-C259-2243-B51F-70BEE915A717}" presName="gear2" presStyleLbl="node1" presStyleIdx="1" presStyleCnt="3">
        <dgm:presLayoutVars>
          <dgm:chMax val="1"/>
          <dgm:bulletEnabled val="1"/>
        </dgm:presLayoutVars>
      </dgm:prSet>
      <dgm:spPr/>
      <dgm:t>
        <a:bodyPr/>
        <a:lstStyle/>
        <a:p>
          <a:endParaRPr lang="en-US"/>
        </a:p>
      </dgm:t>
    </dgm:pt>
    <dgm:pt modelId="{E7AA296C-BE02-DB4B-A0AC-A539AFD7FF5E}" type="pres">
      <dgm:prSet presAssocID="{35B4F687-C259-2243-B51F-70BEE915A717}" presName="gear2srcNode" presStyleLbl="node1" presStyleIdx="1" presStyleCnt="3"/>
      <dgm:spPr/>
      <dgm:t>
        <a:bodyPr/>
        <a:lstStyle/>
        <a:p>
          <a:endParaRPr lang="en-US"/>
        </a:p>
      </dgm:t>
    </dgm:pt>
    <dgm:pt modelId="{2DAA0BCC-54F0-0143-8F13-758DD8F30B94}" type="pres">
      <dgm:prSet presAssocID="{35B4F687-C259-2243-B51F-70BEE915A717}" presName="gear2dstNode" presStyleLbl="node1" presStyleIdx="1" presStyleCnt="3"/>
      <dgm:spPr/>
      <dgm:t>
        <a:bodyPr/>
        <a:lstStyle/>
        <a:p>
          <a:endParaRPr lang="en-US"/>
        </a:p>
      </dgm:t>
    </dgm:pt>
    <dgm:pt modelId="{1D590F42-5D1A-4E47-9E4A-1DB222A85A31}" type="pres">
      <dgm:prSet presAssocID="{70EE9678-2034-B24F-85FF-FFCAE0FE1A32}" presName="gear3" presStyleLbl="node1" presStyleIdx="2" presStyleCnt="3"/>
      <dgm:spPr/>
      <dgm:t>
        <a:bodyPr/>
        <a:lstStyle/>
        <a:p>
          <a:endParaRPr lang="en-US"/>
        </a:p>
      </dgm:t>
    </dgm:pt>
    <dgm:pt modelId="{BE66D78D-24FC-E34B-BB84-0C442E671841}" type="pres">
      <dgm:prSet presAssocID="{70EE9678-2034-B24F-85FF-FFCAE0FE1A32}" presName="gear3tx" presStyleLbl="node1" presStyleIdx="2" presStyleCnt="3">
        <dgm:presLayoutVars>
          <dgm:chMax val="1"/>
          <dgm:bulletEnabled val="1"/>
        </dgm:presLayoutVars>
      </dgm:prSet>
      <dgm:spPr/>
      <dgm:t>
        <a:bodyPr/>
        <a:lstStyle/>
        <a:p>
          <a:endParaRPr lang="en-US"/>
        </a:p>
      </dgm:t>
    </dgm:pt>
    <dgm:pt modelId="{E29AE1DA-26A1-214B-8ABB-34581F24754E}" type="pres">
      <dgm:prSet presAssocID="{70EE9678-2034-B24F-85FF-FFCAE0FE1A32}" presName="gear3srcNode" presStyleLbl="node1" presStyleIdx="2" presStyleCnt="3"/>
      <dgm:spPr/>
      <dgm:t>
        <a:bodyPr/>
        <a:lstStyle/>
        <a:p>
          <a:endParaRPr lang="en-US"/>
        </a:p>
      </dgm:t>
    </dgm:pt>
    <dgm:pt modelId="{52246C07-2C45-6D40-A6C3-365A5B4DC228}" type="pres">
      <dgm:prSet presAssocID="{70EE9678-2034-B24F-85FF-FFCAE0FE1A32}" presName="gear3dstNode" presStyleLbl="node1" presStyleIdx="2" presStyleCnt="3"/>
      <dgm:spPr/>
      <dgm:t>
        <a:bodyPr/>
        <a:lstStyle/>
        <a:p>
          <a:endParaRPr lang="en-US"/>
        </a:p>
      </dgm:t>
    </dgm:pt>
    <dgm:pt modelId="{007959F5-3A82-C34E-8CA4-A023A6896293}" type="pres">
      <dgm:prSet presAssocID="{411FC0AE-C416-6145-8193-A0BF097F1E0A}" presName="connector1" presStyleLbl="sibTrans2D1" presStyleIdx="0" presStyleCnt="3"/>
      <dgm:spPr/>
      <dgm:t>
        <a:bodyPr/>
        <a:lstStyle/>
        <a:p>
          <a:endParaRPr lang="en-US"/>
        </a:p>
      </dgm:t>
    </dgm:pt>
    <dgm:pt modelId="{87E925DC-A1C6-024F-8705-83360EE2928D}" type="pres">
      <dgm:prSet presAssocID="{B88B7377-8DA9-0346-A2B4-EB1B94201208}" presName="connector2" presStyleLbl="sibTrans2D1" presStyleIdx="1" presStyleCnt="3"/>
      <dgm:spPr/>
      <dgm:t>
        <a:bodyPr/>
        <a:lstStyle/>
        <a:p>
          <a:endParaRPr lang="en-US"/>
        </a:p>
      </dgm:t>
    </dgm:pt>
    <dgm:pt modelId="{C87ACDE2-8320-0E4B-8D28-5F097A17D3BD}" type="pres">
      <dgm:prSet presAssocID="{834D78F0-A265-FE4E-AF8A-57993ABB677E}" presName="connector3" presStyleLbl="sibTrans2D1" presStyleIdx="2" presStyleCnt="3"/>
      <dgm:spPr/>
      <dgm:t>
        <a:bodyPr/>
        <a:lstStyle/>
        <a:p>
          <a:endParaRPr lang="en-US"/>
        </a:p>
      </dgm:t>
    </dgm:pt>
  </dgm:ptLst>
  <dgm:cxnLst>
    <dgm:cxn modelId="{8C9EF3F0-101D-F44B-9BB6-9F7F19A931E9}" type="presOf" srcId="{EC798BB5-BE26-8942-A214-331752C28E6D}" destId="{59BE4CBF-EC8A-8B45-9312-3F8F4C8307C1}" srcOrd="0" destOrd="0" presId="urn:microsoft.com/office/officeart/2005/8/layout/gear1"/>
    <dgm:cxn modelId="{BAE092E8-853B-9444-9D1D-E0FDADF9212E}" type="presOf" srcId="{441DC47E-26BD-3D4F-B7B7-17A5139AA300}" destId="{E9FED2B2-6835-2F4F-866B-E00C9DA33F37}" srcOrd="0" destOrd="0" presId="urn:microsoft.com/office/officeart/2005/8/layout/gear1"/>
    <dgm:cxn modelId="{BDEF9BEF-440D-184D-88B4-6DCC1DEE09CC}" srcId="{EC798BB5-BE26-8942-A214-331752C28E6D}" destId="{70EE9678-2034-B24F-85FF-FFCAE0FE1A32}" srcOrd="2" destOrd="0" parTransId="{945B5019-097B-4349-9E30-9246AD9C53B7}" sibTransId="{834D78F0-A265-FE4E-AF8A-57993ABB677E}"/>
    <dgm:cxn modelId="{FF3FB390-1D66-0942-A0DE-E60561087BA8}" type="presOf" srcId="{35B4F687-C259-2243-B51F-70BEE915A717}" destId="{E7AA296C-BE02-DB4B-A0AC-A539AFD7FF5E}" srcOrd="1" destOrd="0" presId="urn:microsoft.com/office/officeart/2005/8/layout/gear1"/>
    <dgm:cxn modelId="{FEC96538-31BF-B04B-8A90-147E15A47E69}" type="presOf" srcId="{70EE9678-2034-B24F-85FF-FFCAE0FE1A32}" destId="{BE66D78D-24FC-E34B-BB84-0C442E671841}" srcOrd="1" destOrd="0" presId="urn:microsoft.com/office/officeart/2005/8/layout/gear1"/>
    <dgm:cxn modelId="{E3F71F9C-B119-6944-8A53-C38093FA68C1}" type="presOf" srcId="{70EE9678-2034-B24F-85FF-FFCAE0FE1A32}" destId="{1D590F42-5D1A-4E47-9E4A-1DB222A85A31}" srcOrd="0" destOrd="0" presId="urn:microsoft.com/office/officeart/2005/8/layout/gear1"/>
    <dgm:cxn modelId="{A408AABD-7E5C-5245-ACC8-A6C8A207EA9F}" type="presOf" srcId="{411FC0AE-C416-6145-8193-A0BF097F1E0A}" destId="{007959F5-3A82-C34E-8CA4-A023A6896293}" srcOrd="0" destOrd="0" presId="urn:microsoft.com/office/officeart/2005/8/layout/gear1"/>
    <dgm:cxn modelId="{4FE9EF31-4C88-1646-B79A-5BDD29F2F923}" type="presOf" srcId="{70EE9678-2034-B24F-85FF-FFCAE0FE1A32}" destId="{E29AE1DA-26A1-214B-8ABB-34581F24754E}" srcOrd="2" destOrd="0" presId="urn:microsoft.com/office/officeart/2005/8/layout/gear1"/>
    <dgm:cxn modelId="{35606E7A-7A95-DD40-8530-BB22618EB329}" type="presOf" srcId="{35B4F687-C259-2243-B51F-70BEE915A717}" destId="{531E201E-1F45-954C-8B83-3C0B131240FA}" srcOrd="0" destOrd="0" presId="urn:microsoft.com/office/officeart/2005/8/layout/gear1"/>
    <dgm:cxn modelId="{C917002E-51E4-E64B-A55A-3B9847DD8EA2}" type="presOf" srcId="{35B4F687-C259-2243-B51F-70BEE915A717}" destId="{2DAA0BCC-54F0-0143-8F13-758DD8F30B94}" srcOrd="2" destOrd="0" presId="urn:microsoft.com/office/officeart/2005/8/layout/gear1"/>
    <dgm:cxn modelId="{3D697D5F-FE4A-5441-9687-2B03D5725E6E}" type="presOf" srcId="{B88B7377-8DA9-0346-A2B4-EB1B94201208}" destId="{87E925DC-A1C6-024F-8705-83360EE2928D}" srcOrd="0" destOrd="0" presId="urn:microsoft.com/office/officeart/2005/8/layout/gear1"/>
    <dgm:cxn modelId="{47F9E056-1EC3-5847-BDB6-39FD31B2DCE1}" type="presOf" srcId="{441DC47E-26BD-3D4F-B7B7-17A5139AA300}" destId="{DE82AF2C-09B9-B34B-8CA1-AC40A52815CE}" srcOrd="1" destOrd="0" presId="urn:microsoft.com/office/officeart/2005/8/layout/gear1"/>
    <dgm:cxn modelId="{6CBC96E3-6310-5D4F-818C-FC459874E357}" type="presOf" srcId="{834D78F0-A265-FE4E-AF8A-57993ABB677E}" destId="{C87ACDE2-8320-0E4B-8D28-5F097A17D3BD}" srcOrd="0" destOrd="0" presId="urn:microsoft.com/office/officeart/2005/8/layout/gear1"/>
    <dgm:cxn modelId="{DC3454E9-B85D-104C-941B-6FBD12B2B927}" type="presOf" srcId="{441DC47E-26BD-3D4F-B7B7-17A5139AA300}" destId="{5C3224E9-011C-CF47-A357-3E01CE0D0949}" srcOrd="2" destOrd="0" presId="urn:microsoft.com/office/officeart/2005/8/layout/gear1"/>
    <dgm:cxn modelId="{EB559849-DB2C-004F-9AC2-4AD844CAFB14}" srcId="{EC798BB5-BE26-8942-A214-331752C28E6D}" destId="{441DC47E-26BD-3D4F-B7B7-17A5139AA300}" srcOrd="0" destOrd="0" parTransId="{ACAA3FBC-9114-BF4C-B4D2-F1F3D08007C8}" sibTransId="{411FC0AE-C416-6145-8193-A0BF097F1E0A}"/>
    <dgm:cxn modelId="{E20A4D90-3D00-484B-8F57-0674BC7267A6}" type="presOf" srcId="{70EE9678-2034-B24F-85FF-FFCAE0FE1A32}" destId="{52246C07-2C45-6D40-A6C3-365A5B4DC228}" srcOrd="3" destOrd="0" presId="urn:microsoft.com/office/officeart/2005/8/layout/gear1"/>
    <dgm:cxn modelId="{231AD698-7390-1D46-9BC5-FD04D0BC8DCD}" srcId="{EC798BB5-BE26-8942-A214-331752C28E6D}" destId="{35B4F687-C259-2243-B51F-70BEE915A717}" srcOrd="1" destOrd="0" parTransId="{278A3B8A-0999-A04F-9852-67A59B12C532}" sibTransId="{B88B7377-8DA9-0346-A2B4-EB1B94201208}"/>
    <dgm:cxn modelId="{8EE345D8-8688-C341-B0B4-4B0E46B5C6B0}" type="presParOf" srcId="{59BE4CBF-EC8A-8B45-9312-3F8F4C8307C1}" destId="{E9FED2B2-6835-2F4F-866B-E00C9DA33F37}" srcOrd="0" destOrd="0" presId="urn:microsoft.com/office/officeart/2005/8/layout/gear1"/>
    <dgm:cxn modelId="{4DD7D5A0-0E84-0D4F-ADE7-867287CE1B90}" type="presParOf" srcId="{59BE4CBF-EC8A-8B45-9312-3F8F4C8307C1}" destId="{DE82AF2C-09B9-B34B-8CA1-AC40A52815CE}" srcOrd="1" destOrd="0" presId="urn:microsoft.com/office/officeart/2005/8/layout/gear1"/>
    <dgm:cxn modelId="{A45ABD14-C19B-8744-B52C-683C8B69C513}" type="presParOf" srcId="{59BE4CBF-EC8A-8B45-9312-3F8F4C8307C1}" destId="{5C3224E9-011C-CF47-A357-3E01CE0D0949}" srcOrd="2" destOrd="0" presId="urn:microsoft.com/office/officeart/2005/8/layout/gear1"/>
    <dgm:cxn modelId="{314BEEC0-D2E9-4D49-A9EB-482050A74F6A}" type="presParOf" srcId="{59BE4CBF-EC8A-8B45-9312-3F8F4C8307C1}" destId="{531E201E-1F45-954C-8B83-3C0B131240FA}" srcOrd="3" destOrd="0" presId="urn:microsoft.com/office/officeart/2005/8/layout/gear1"/>
    <dgm:cxn modelId="{CC1F5F67-7D08-4B40-91F0-0EEF8FF76737}" type="presParOf" srcId="{59BE4CBF-EC8A-8B45-9312-3F8F4C8307C1}" destId="{E7AA296C-BE02-DB4B-A0AC-A539AFD7FF5E}" srcOrd="4" destOrd="0" presId="urn:microsoft.com/office/officeart/2005/8/layout/gear1"/>
    <dgm:cxn modelId="{7A363927-B2BF-E141-B1DE-B50C22A3B9ED}" type="presParOf" srcId="{59BE4CBF-EC8A-8B45-9312-3F8F4C8307C1}" destId="{2DAA0BCC-54F0-0143-8F13-758DD8F30B94}" srcOrd="5" destOrd="0" presId="urn:microsoft.com/office/officeart/2005/8/layout/gear1"/>
    <dgm:cxn modelId="{8F217A1B-29EF-9243-88C9-4FFD844F8A79}" type="presParOf" srcId="{59BE4CBF-EC8A-8B45-9312-3F8F4C8307C1}" destId="{1D590F42-5D1A-4E47-9E4A-1DB222A85A31}" srcOrd="6" destOrd="0" presId="urn:microsoft.com/office/officeart/2005/8/layout/gear1"/>
    <dgm:cxn modelId="{357CFA1A-0924-3C4E-A75F-5EE4D84BB7F9}" type="presParOf" srcId="{59BE4CBF-EC8A-8B45-9312-3F8F4C8307C1}" destId="{BE66D78D-24FC-E34B-BB84-0C442E671841}" srcOrd="7" destOrd="0" presId="urn:microsoft.com/office/officeart/2005/8/layout/gear1"/>
    <dgm:cxn modelId="{7C0BA1E4-27AF-0344-AB6B-581B3A3123B5}" type="presParOf" srcId="{59BE4CBF-EC8A-8B45-9312-3F8F4C8307C1}" destId="{E29AE1DA-26A1-214B-8ABB-34581F24754E}" srcOrd="8" destOrd="0" presId="urn:microsoft.com/office/officeart/2005/8/layout/gear1"/>
    <dgm:cxn modelId="{929D8246-4EBB-7C44-AA87-CB6A24E8B5EE}" type="presParOf" srcId="{59BE4CBF-EC8A-8B45-9312-3F8F4C8307C1}" destId="{52246C07-2C45-6D40-A6C3-365A5B4DC228}" srcOrd="9" destOrd="0" presId="urn:microsoft.com/office/officeart/2005/8/layout/gear1"/>
    <dgm:cxn modelId="{B09C08AD-8ECC-E440-AC8E-709990A62B7C}" type="presParOf" srcId="{59BE4CBF-EC8A-8B45-9312-3F8F4C8307C1}" destId="{007959F5-3A82-C34E-8CA4-A023A6896293}" srcOrd="10" destOrd="0" presId="urn:microsoft.com/office/officeart/2005/8/layout/gear1"/>
    <dgm:cxn modelId="{F696F7F0-C88D-2642-914F-33273D7B6C7F}" type="presParOf" srcId="{59BE4CBF-EC8A-8B45-9312-3F8F4C8307C1}" destId="{87E925DC-A1C6-024F-8705-83360EE2928D}" srcOrd="11" destOrd="0" presId="urn:microsoft.com/office/officeart/2005/8/layout/gear1"/>
    <dgm:cxn modelId="{7507CF7A-94EA-9E45-ABBA-74E1EA2471A9}" type="presParOf" srcId="{59BE4CBF-EC8A-8B45-9312-3F8F4C8307C1}" destId="{C87ACDE2-8320-0E4B-8D28-5F097A17D3BD}" srcOrd="12" destOrd="0" presId="urn:microsoft.com/office/officeart/2005/8/layout/gear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798BB5-BE26-8942-A214-331752C28E6D}" type="doc">
      <dgm:prSet loTypeId="urn:microsoft.com/office/officeart/2005/8/layout/gear1" loCatId="relationship" qsTypeId="urn:microsoft.com/office/officeart/2005/8/quickstyle/simple4" qsCatId="simple" csTypeId="urn:microsoft.com/office/officeart/2005/8/colors/accent1_2" csCatId="accent1" phldr="1"/>
      <dgm:spPr/>
    </dgm:pt>
    <dgm:pt modelId="{441DC47E-26BD-3D4F-B7B7-17A5139AA300}">
      <dgm:prSet phldrT="[Text]"/>
      <dgm:spPr/>
      <dgm:t>
        <a:bodyPr/>
        <a:lstStyle/>
        <a:p>
          <a:r>
            <a:rPr lang="en-US" dirty="0" smtClean="0"/>
            <a:t>Informal Economy</a:t>
          </a:r>
          <a:endParaRPr lang="en-US" dirty="0"/>
        </a:p>
      </dgm:t>
    </dgm:pt>
    <dgm:pt modelId="{ACAA3FBC-9114-BF4C-B4D2-F1F3D08007C8}" type="parTrans" cxnId="{EB559849-DB2C-004F-9AC2-4AD844CAFB14}">
      <dgm:prSet/>
      <dgm:spPr/>
      <dgm:t>
        <a:bodyPr/>
        <a:lstStyle/>
        <a:p>
          <a:endParaRPr lang="en-US"/>
        </a:p>
      </dgm:t>
    </dgm:pt>
    <dgm:pt modelId="{411FC0AE-C416-6145-8193-A0BF097F1E0A}" type="sibTrans" cxnId="{EB559849-DB2C-004F-9AC2-4AD844CAFB14}">
      <dgm:prSet/>
      <dgm:spPr/>
      <dgm:t>
        <a:bodyPr/>
        <a:lstStyle/>
        <a:p>
          <a:endParaRPr lang="en-US"/>
        </a:p>
      </dgm:t>
    </dgm:pt>
    <dgm:pt modelId="{35B4F687-C259-2243-B51F-70BEE915A717}">
      <dgm:prSet phldrT="[Text]"/>
      <dgm:spPr/>
      <dgm:t>
        <a:bodyPr/>
        <a:lstStyle/>
        <a:p>
          <a:r>
            <a:rPr lang="en-US" dirty="0" smtClean="0"/>
            <a:t>Emergent Middle</a:t>
          </a:r>
          <a:endParaRPr lang="en-US" dirty="0"/>
        </a:p>
      </dgm:t>
    </dgm:pt>
    <dgm:pt modelId="{278A3B8A-0999-A04F-9852-67A59B12C532}" type="parTrans" cxnId="{231AD698-7390-1D46-9BC5-FD04D0BC8DCD}">
      <dgm:prSet/>
      <dgm:spPr/>
      <dgm:t>
        <a:bodyPr/>
        <a:lstStyle/>
        <a:p>
          <a:endParaRPr lang="en-US"/>
        </a:p>
      </dgm:t>
    </dgm:pt>
    <dgm:pt modelId="{B88B7377-8DA9-0346-A2B4-EB1B94201208}" type="sibTrans" cxnId="{231AD698-7390-1D46-9BC5-FD04D0BC8DCD}">
      <dgm:prSet/>
      <dgm:spPr/>
      <dgm:t>
        <a:bodyPr/>
        <a:lstStyle/>
        <a:p>
          <a:endParaRPr lang="en-US"/>
        </a:p>
      </dgm:t>
    </dgm:pt>
    <dgm:pt modelId="{70EE9678-2034-B24F-85FF-FFCAE0FE1A32}">
      <dgm:prSet phldrT="[Text]"/>
      <dgm:spPr/>
      <dgm:t>
        <a:bodyPr/>
        <a:lstStyle/>
        <a:p>
          <a:r>
            <a:rPr lang="en-US" dirty="0" smtClean="0"/>
            <a:t>Global Economy</a:t>
          </a:r>
          <a:endParaRPr lang="en-US" dirty="0"/>
        </a:p>
      </dgm:t>
    </dgm:pt>
    <dgm:pt modelId="{945B5019-097B-4349-9E30-9246AD9C53B7}" type="parTrans" cxnId="{BDEF9BEF-440D-184D-88B4-6DCC1DEE09CC}">
      <dgm:prSet/>
      <dgm:spPr/>
      <dgm:t>
        <a:bodyPr/>
        <a:lstStyle/>
        <a:p>
          <a:endParaRPr lang="en-US"/>
        </a:p>
      </dgm:t>
    </dgm:pt>
    <dgm:pt modelId="{834D78F0-A265-FE4E-AF8A-57993ABB677E}" type="sibTrans" cxnId="{BDEF9BEF-440D-184D-88B4-6DCC1DEE09CC}">
      <dgm:prSet/>
      <dgm:spPr/>
      <dgm:t>
        <a:bodyPr/>
        <a:lstStyle/>
        <a:p>
          <a:endParaRPr lang="en-US"/>
        </a:p>
      </dgm:t>
    </dgm:pt>
    <dgm:pt modelId="{59BE4CBF-EC8A-8B45-9312-3F8F4C8307C1}" type="pres">
      <dgm:prSet presAssocID="{EC798BB5-BE26-8942-A214-331752C28E6D}" presName="composite" presStyleCnt="0">
        <dgm:presLayoutVars>
          <dgm:chMax val="3"/>
          <dgm:animLvl val="lvl"/>
          <dgm:resizeHandles val="exact"/>
        </dgm:presLayoutVars>
      </dgm:prSet>
      <dgm:spPr/>
    </dgm:pt>
    <dgm:pt modelId="{E9FED2B2-6835-2F4F-866B-E00C9DA33F37}" type="pres">
      <dgm:prSet presAssocID="{441DC47E-26BD-3D4F-B7B7-17A5139AA300}" presName="gear1" presStyleLbl="node1" presStyleIdx="0" presStyleCnt="3">
        <dgm:presLayoutVars>
          <dgm:chMax val="1"/>
          <dgm:bulletEnabled val="1"/>
        </dgm:presLayoutVars>
      </dgm:prSet>
      <dgm:spPr/>
      <dgm:t>
        <a:bodyPr/>
        <a:lstStyle/>
        <a:p>
          <a:endParaRPr lang="en-US"/>
        </a:p>
      </dgm:t>
    </dgm:pt>
    <dgm:pt modelId="{DE82AF2C-09B9-B34B-8CA1-AC40A52815CE}" type="pres">
      <dgm:prSet presAssocID="{441DC47E-26BD-3D4F-B7B7-17A5139AA300}" presName="gear1srcNode" presStyleLbl="node1" presStyleIdx="0" presStyleCnt="3"/>
      <dgm:spPr/>
      <dgm:t>
        <a:bodyPr/>
        <a:lstStyle/>
        <a:p>
          <a:endParaRPr lang="en-US"/>
        </a:p>
      </dgm:t>
    </dgm:pt>
    <dgm:pt modelId="{5C3224E9-011C-CF47-A357-3E01CE0D0949}" type="pres">
      <dgm:prSet presAssocID="{441DC47E-26BD-3D4F-B7B7-17A5139AA300}" presName="gear1dstNode" presStyleLbl="node1" presStyleIdx="0" presStyleCnt="3"/>
      <dgm:spPr/>
      <dgm:t>
        <a:bodyPr/>
        <a:lstStyle/>
        <a:p>
          <a:endParaRPr lang="en-US"/>
        </a:p>
      </dgm:t>
    </dgm:pt>
    <dgm:pt modelId="{531E201E-1F45-954C-8B83-3C0B131240FA}" type="pres">
      <dgm:prSet presAssocID="{35B4F687-C259-2243-B51F-70BEE915A717}" presName="gear2" presStyleLbl="node1" presStyleIdx="1" presStyleCnt="3">
        <dgm:presLayoutVars>
          <dgm:chMax val="1"/>
          <dgm:bulletEnabled val="1"/>
        </dgm:presLayoutVars>
      </dgm:prSet>
      <dgm:spPr/>
      <dgm:t>
        <a:bodyPr/>
        <a:lstStyle/>
        <a:p>
          <a:endParaRPr lang="en-US"/>
        </a:p>
      </dgm:t>
    </dgm:pt>
    <dgm:pt modelId="{E7AA296C-BE02-DB4B-A0AC-A539AFD7FF5E}" type="pres">
      <dgm:prSet presAssocID="{35B4F687-C259-2243-B51F-70BEE915A717}" presName="gear2srcNode" presStyleLbl="node1" presStyleIdx="1" presStyleCnt="3"/>
      <dgm:spPr/>
      <dgm:t>
        <a:bodyPr/>
        <a:lstStyle/>
        <a:p>
          <a:endParaRPr lang="en-US"/>
        </a:p>
      </dgm:t>
    </dgm:pt>
    <dgm:pt modelId="{2DAA0BCC-54F0-0143-8F13-758DD8F30B94}" type="pres">
      <dgm:prSet presAssocID="{35B4F687-C259-2243-B51F-70BEE915A717}" presName="gear2dstNode" presStyleLbl="node1" presStyleIdx="1" presStyleCnt="3"/>
      <dgm:spPr/>
      <dgm:t>
        <a:bodyPr/>
        <a:lstStyle/>
        <a:p>
          <a:endParaRPr lang="en-US"/>
        </a:p>
      </dgm:t>
    </dgm:pt>
    <dgm:pt modelId="{1D590F42-5D1A-4E47-9E4A-1DB222A85A31}" type="pres">
      <dgm:prSet presAssocID="{70EE9678-2034-B24F-85FF-FFCAE0FE1A32}" presName="gear3" presStyleLbl="node1" presStyleIdx="2" presStyleCnt="3"/>
      <dgm:spPr/>
      <dgm:t>
        <a:bodyPr/>
        <a:lstStyle/>
        <a:p>
          <a:endParaRPr lang="en-US"/>
        </a:p>
      </dgm:t>
    </dgm:pt>
    <dgm:pt modelId="{BE66D78D-24FC-E34B-BB84-0C442E671841}" type="pres">
      <dgm:prSet presAssocID="{70EE9678-2034-B24F-85FF-FFCAE0FE1A32}" presName="gear3tx" presStyleLbl="node1" presStyleIdx="2" presStyleCnt="3">
        <dgm:presLayoutVars>
          <dgm:chMax val="1"/>
          <dgm:bulletEnabled val="1"/>
        </dgm:presLayoutVars>
      </dgm:prSet>
      <dgm:spPr/>
      <dgm:t>
        <a:bodyPr/>
        <a:lstStyle/>
        <a:p>
          <a:endParaRPr lang="en-US"/>
        </a:p>
      </dgm:t>
    </dgm:pt>
    <dgm:pt modelId="{E29AE1DA-26A1-214B-8ABB-34581F24754E}" type="pres">
      <dgm:prSet presAssocID="{70EE9678-2034-B24F-85FF-FFCAE0FE1A32}" presName="gear3srcNode" presStyleLbl="node1" presStyleIdx="2" presStyleCnt="3"/>
      <dgm:spPr/>
      <dgm:t>
        <a:bodyPr/>
        <a:lstStyle/>
        <a:p>
          <a:endParaRPr lang="en-US"/>
        </a:p>
      </dgm:t>
    </dgm:pt>
    <dgm:pt modelId="{52246C07-2C45-6D40-A6C3-365A5B4DC228}" type="pres">
      <dgm:prSet presAssocID="{70EE9678-2034-B24F-85FF-FFCAE0FE1A32}" presName="gear3dstNode" presStyleLbl="node1" presStyleIdx="2" presStyleCnt="3"/>
      <dgm:spPr/>
      <dgm:t>
        <a:bodyPr/>
        <a:lstStyle/>
        <a:p>
          <a:endParaRPr lang="en-US"/>
        </a:p>
      </dgm:t>
    </dgm:pt>
    <dgm:pt modelId="{007959F5-3A82-C34E-8CA4-A023A6896293}" type="pres">
      <dgm:prSet presAssocID="{411FC0AE-C416-6145-8193-A0BF097F1E0A}" presName="connector1" presStyleLbl="sibTrans2D1" presStyleIdx="0" presStyleCnt="3"/>
      <dgm:spPr/>
      <dgm:t>
        <a:bodyPr/>
        <a:lstStyle/>
        <a:p>
          <a:endParaRPr lang="en-US"/>
        </a:p>
      </dgm:t>
    </dgm:pt>
    <dgm:pt modelId="{87E925DC-A1C6-024F-8705-83360EE2928D}" type="pres">
      <dgm:prSet presAssocID="{B88B7377-8DA9-0346-A2B4-EB1B94201208}" presName="connector2" presStyleLbl="sibTrans2D1" presStyleIdx="1" presStyleCnt="3"/>
      <dgm:spPr/>
      <dgm:t>
        <a:bodyPr/>
        <a:lstStyle/>
        <a:p>
          <a:endParaRPr lang="en-US"/>
        </a:p>
      </dgm:t>
    </dgm:pt>
    <dgm:pt modelId="{C87ACDE2-8320-0E4B-8D28-5F097A17D3BD}" type="pres">
      <dgm:prSet presAssocID="{834D78F0-A265-FE4E-AF8A-57993ABB677E}" presName="connector3" presStyleLbl="sibTrans2D1" presStyleIdx="2" presStyleCnt="3"/>
      <dgm:spPr/>
      <dgm:t>
        <a:bodyPr/>
        <a:lstStyle/>
        <a:p>
          <a:endParaRPr lang="en-US"/>
        </a:p>
      </dgm:t>
    </dgm:pt>
  </dgm:ptLst>
  <dgm:cxnLst>
    <dgm:cxn modelId="{C7A98308-77C4-6047-8FF0-7BBED12DDA93}" type="presOf" srcId="{441DC47E-26BD-3D4F-B7B7-17A5139AA300}" destId="{DE82AF2C-09B9-B34B-8CA1-AC40A52815CE}" srcOrd="1" destOrd="0" presId="urn:microsoft.com/office/officeart/2005/8/layout/gear1"/>
    <dgm:cxn modelId="{F1E68E12-34BF-CE47-869D-C089BC14C70B}" type="presOf" srcId="{35B4F687-C259-2243-B51F-70BEE915A717}" destId="{531E201E-1F45-954C-8B83-3C0B131240FA}" srcOrd="0" destOrd="0" presId="urn:microsoft.com/office/officeart/2005/8/layout/gear1"/>
    <dgm:cxn modelId="{C32E2006-93A9-934F-BA37-356C01056F32}" type="presOf" srcId="{70EE9678-2034-B24F-85FF-FFCAE0FE1A32}" destId="{1D590F42-5D1A-4E47-9E4A-1DB222A85A31}" srcOrd="0" destOrd="0" presId="urn:microsoft.com/office/officeart/2005/8/layout/gear1"/>
    <dgm:cxn modelId="{86A1D9B3-7E3E-B341-A6DC-A5E71B2D6CCD}" type="presOf" srcId="{B88B7377-8DA9-0346-A2B4-EB1B94201208}" destId="{87E925DC-A1C6-024F-8705-83360EE2928D}" srcOrd="0" destOrd="0" presId="urn:microsoft.com/office/officeart/2005/8/layout/gear1"/>
    <dgm:cxn modelId="{BDEF9BEF-440D-184D-88B4-6DCC1DEE09CC}" srcId="{EC798BB5-BE26-8942-A214-331752C28E6D}" destId="{70EE9678-2034-B24F-85FF-FFCAE0FE1A32}" srcOrd="2" destOrd="0" parTransId="{945B5019-097B-4349-9E30-9246AD9C53B7}" sibTransId="{834D78F0-A265-FE4E-AF8A-57993ABB677E}"/>
    <dgm:cxn modelId="{3F9045C0-4541-E04E-B265-410A396F5B0A}" type="presOf" srcId="{35B4F687-C259-2243-B51F-70BEE915A717}" destId="{E7AA296C-BE02-DB4B-A0AC-A539AFD7FF5E}" srcOrd="1" destOrd="0" presId="urn:microsoft.com/office/officeart/2005/8/layout/gear1"/>
    <dgm:cxn modelId="{D3180ED0-E76C-724A-8328-671FFE480E78}" type="presOf" srcId="{441DC47E-26BD-3D4F-B7B7-17A5139AA300}" destId="{5C3224E9-011C-CF47-A357-3E01CE0D0949}" srcOrd="2" destOrd="0" presId="urn:microsoft.com/office/officeart/2005/8/layout/gear1"/>
    <dgm:cxn modelId="{DBCF0034-938C-4845-AD5C-EDEDDD41E019}" type="presOf" srcId="{70EE9678-2034-B24F-85FF-FFCAE0FE1A32}" destId="{BE66D78D-24FC-E34B-BB84-0C442E671841}" srcOrd="1" destOrd="0" presId="urn:microsoft.com/office/officeart/2005/8/layout/gear1"/>
    <dgm:cxn modelId="{3AA09019-6B65-6F45-BB14-FD3BB7F181EE}" type="presOf" srcId="{441DC47E-26BD-3D4F-B7B7-17A5139AA300}" destId="{E9FED2B2-6835-2F4F-866B-E00C9DA33F37}" srcOrd="0" destOrd="0" presId="urn:microsoft.com/office/officeart/2005/8/layout/gear1"/>
    <dgm:cxn modelId="{B944F337-E89F-3642-8B15-DA0290E262CF}" type="presOf" srcId="{EC798BB5-BE26-8942-A214-331752C28E6D}" destId="{59BE4CBF-EC8A-8B45-9312-3F8F4C8307C1}" srcOrd="0" destOrd="0" presId="urn:microsoft.com/office/officeart/2005/8/layout/gear1"/>
    <dgm:cxn modelId="{8B497576-139E-974E-BFD7-1699D7C23D4C}" type="presOf" srcId="{411FC0AE-C416-6145-8193-A0BF097F1E0A}" destId="{007959F5-3A82-C34E-8CA4-A023A6896293}" srcOrd="0" destOrd="0" presId="urn:microsoft.com/office/officeart/2005/8/layout/gear1"/>
    <dgm:cxn modelId="{56F91EE4-D354-8F41-ADE3-663D2A71FBD6}" type="presOf" srcId="{35B4F687-C259-2243-B51F-70BEE915A717}" destId="{2DAA0BCC-54F0-0143-8F13-758DD8F30B94}" srcOrd="2" destOrd="0" presId="urn:microsoft.com/office/officeart/2005/8/layout/gear1"/>
    <dgm:cxn modelId="{019A0354-2A6D-5442-AEC8-C84B18EE013F}" type="presOf" srcId="{70EE9678-2034-B24F-85FF-FFCAE0FE1A32}" destId="{52246C07-2C45-6D40-A6C3-365A5B4DC228}" srcOrd="3" destOrd="0" presId="urn:microsoft.com/office/officeart/2005/8/layout/gear1"/>
    <dgm:cxn modelId="{79502964-0B42-CB45-B2E3-BE2DF6FD6910}" type="presOf" srcId="{834D78F0-A265-FE4E-AF8A-57993ABB677E}" destId="{C87ACDE2-8320-0E4B-8D28-5F097A17D3BD}" srcOrd="0" destOrd="0" presId="urn:microsoft.com/office/officeart/2005/8/layout/gear1"/>
    <dgm:cxn modelId="{EB559849-DB2C-004F-9AC2-4AD844CAFB14}" srcId="{EC798BB5-BE26-8942-A214-331752C28E6D}" destId="{441DC47E-26BD-3D4F-B7B7-17A5139AA300}" srcOrd="0" destOrd="0" parTransId="{ACAA3FBC-9114-BF4C-B4D2-F1F3D08007C8}" sibTransId="{411FC0AE-C416-6145-8193-A0BF097F1E0A}"/>
    <dgm:cxn modelId="{BB472C2C-D67C-434B-AB40-E6245067B5AF}" type="presOf" srcId="{70EE9678-2034-B24F-85FF-FFCAE0FE1A32}" destId="{E29AE1DA-26A1-214B-8ABB-34581F24754E}" srcOrd="2" destOrd="0" presId="urn:microsoft.com/office/officeart/2005/8/layout/gear1"/>
    <dgm:cxn modelId="{231AD698-7390-1D46-9BC5-FD04D0BC8DCD}" srcId="{EC798BB5-BE26-8942-A214-331752C28E6D}" destId="{35B4F687-C259-2243-B51F-70BEE915A717}" srcOrd="1" destOrd="0" parTransId="{278A3B8A-0999-A04F-9852-67A59B12C532}" sibTransId="{B88B7377-8DA9-0346-A2B4-EB1B94201208}"/>
    <dgm:cxn modelId="{8E2B96AC-1D7B-A34E-B1D6-081C1327CC5E}" type="presParOf" srcId="{59BE4CBF-EC8A-8B45-9312-3F8F4C8307C1}" destId="{E9FED2B2-6835-2F4F-866B-E00C9DA33F37}" srcOrd="0" destOrd="0" presId="urn:microsoft.com/office/officeart/2005/8/layout/gear1"/>
    <dgm:cxn modelId="{79EB949E-FE28-2F46-85F1-E500CBCC2ECC}" type="presParOf" srcId="{59BE4CBF-EC8A-8B45-9312-3F8F4C8307C1}" destId="{DE82AF2C-09B9-B34B-8CA1-AC40A52815CE}" srcOrd="1" destOrd="0" presId="urn:microsoft.com/office/officeart/2005/8/layout/gear1"/>
    <dgm:cxn modelId="{B6506A1A-4845-2843-9517-4EBDE441459A}" type="presParOf" srcId="{59BE4CBF-EC8A-8B45-9312-3F8F4C8307C1}" destId="{5C3224E9-011C-CF47-A357-3E01CE0D0949}" srcOrd="2" destOrd="0" presId="urn:microsoft.com/office/officeart/2005/8/layout/gear1"/>
    <dgm:cxn modelId="{0F61422D-B0E3-2549-8B94-F7A20A5CE6D8}" type="presParOf" srcId="{59BE4CBF-EC8A-8B45-9312-3F8F4C8307C1}" destId="{531E201E-1F45-954C-8B83-3C0B131240FA}" srcOrd="3" destOrd="0" presId="urn:microsoft.com/office/officeart/2005/8/layout/gear1"/>
    <dgm:cxn modelId="{AE6CA5BD-DEAD-D14A-8D0C-31F5D639091F}" type="presParOf" srcId="{59BE4CBF-EC8A-8B45-9312-3F8F4C8307C1}" destId="{E7AA296C-BE02-DB4B-A0AC-A539AFD7FF5E}" srcOrd="4" destOrd="0" presId="urn:microsoft.com/office/officeart/2005/8/layout/gear1"/>
    <dgm:cxn modelId="{9CE1CF3E-DE23-ED44-B3C5-0CEB0D7167B4}" type="presParOf" srcId="{59BE4CBF-EC8A-8B45-9312-3F8F4C8307C1}" destId="{2DAA0BCC-54F0-0143-8F13-758DD8F30B94}" srcOrd="5" destOrd="0" presId="urn:microsoft.com/office/officeart/2005/8/layout/gear1"/>
    <dgm:cxn modelId="{F42BA48E-29C9-BA45-A11C-A472182E1DB5}" type="presParOf" srcId="{59BE4CBF-EC8A-8B45-9312-3F8F4C8307C1}" destId="{1D590F42-5D1A-4E47-9E4A-1DB222A85A31}" srcOrd="6" destOrd="0" presId="urn:microsoft.com/office/officeart/2005/8/layout/gear1"/>
    <dgm:cxn modelId="{3846BC47-E43E-E442-8F0B-82201BC5207C}" type="presParOf" srcId="{59BE4CBF-EC8A-8B45-9312-3F8F4C8307C1}" destId="{BE66D78D-24FC-E34B-BB84-0C442E671841}" srcOrd="7" destOrd="0" presId="urn:microsoft.com/office/officeart/2005/8/layout/gear1"/>
    <dgm:cxn modelId="{224716CA-5560-2D4E-889B-875C79243C35}" type="presParOf" srcId="{59BE4CBF-EC8A-8B45-9312-3F8F4C8307C1}" destId="{E29AE1DA-26A1-214B-8ABB-34581F24754E}" srcOrd="8" destOrd="0" presId="urn:microsoft.com/office/officeart/2005/8/layout/gear1"/>
    <dgm:cxn modelId="{4945801A-0A6B-6D4E-91BB-A9AFAE53C92C}" type="presParOf" srcId="{59BE4CBF-EC8A-8B45-9312-3F8F4C8307C1}" destId="{52246C07-2C45-6D40-A6C3-365A5B4DC228}" srcOrd="9" destOrd="0" presId="urn:microsoft.com/office/officeart/2005/8/layout/gear1"/>
    <dgm:cxn modelId="{F9DF1D0B-5D97-3640-A833-8DBFE11FA4DA}" type="presParOf" srcId="{59BE4CBF-EC8A-8B45-9312-3F8F4C8307C1}" destId="{007959F5-3A82-C34E-8CA4-A023A6896293}" srcOrd="10" destOrd="0" presId="urn:microsoft.com/office/officeart/2005/8/layout/gear1"/>
    <dgm:cxn modelId="{8080BFAD-3C21-6749-AD4E-561FE5994E5E}" type="presParOf" srcId="{59BE4CBF-EC8A-8B45-9312-3F8F4C8307C1}" destId="{87E925DC-A1C6-024F-8705-83360EE2928D}" srcOrd="11" destOrd="0" presId="urn:microsoft.com/office/officeart/2005/8/layout/gear1"/>
    <dgm:cxn modelId="{18C181A9-7DEA-4844-BCEE-BCB9EEEC24C3}" type="presParOf" srcId="{59BE4CBF-EC8A-8B45-9312-3F8F4C8307C1}" destId="{C87ACDE2-8320-0E4B-8D28-5F097A17D3BD}"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1E8F4E-5F4E-5C4F-B8A1-6374DFF59D99}">
      <dsp:nvSpPr>
        <dsp:cNvPr id="0" name=""/>
        <dsp:cNvSpPr/>
      </dsp:nvSpPr>
      <dsp:spPr>
        <a:xfrm rot="21300000">
          <a:off x="113719" y="2234371"/>
          <a:ext cx="5868560" cy="513432"/>
        </a:xfrm>
        <a:prstGeom prst="mathMin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E3D71B7F-28AD-9B4A-A184-AD06FAC3F93E}">
      <dsp:nvSpPr>
        <dsp:cNvPr id="0" name=""/>
        <dsp:cNvSpPr/>
      </dsp:nvSpPr>
      <dsp:spPr>
        <a:xfrm>
          <a:off x="0" y="341904"/>
          <a:ext cx="1828800" cy="1985623"/>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93FDC1-E0A4-F146-9D73-9124E859C791}">
      <dsp:nvSpPr>
        <dsp:cNvPr id="0" name=""/>
        <dsp:cNvSpPr/>
      </dsp:nvSpPr>
      <dsp:spPr>
        <a:xfrm>
          <a:off x="2665756" y="2511746"/>
          <a:ext cx="1950720" cy="2084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City of God</a:t>
          </a:r>
          <a:endParaRPr lang="en-US" sz="3000" kern="1200" dirty="0">
            <a:solidFill>
              <a:schemeClr val="tx1"/>
            </a:solidFill>
          </a:endParaRPr>
        </a:p>
      </dsp:txBody>
      <dsp:txXfrm>
        <a:off x="2665756" y="2511746"/>
        <a:ext cx="1950720" cy="2084904"/>
      </dsp:txXfrm>
    </dsp:sp>
    <dsp:sp modelId="{BFFD12D8-EB21-5241-B6D5-56E7D927F305}">
      <dsp:nvSpPr>
        <dsp:cNvPr id="0" name=""/>
        <dsp:cNvSpPr/>
      </dsp:nvSpPr>
      <dsp:spPr>
        <a:xfrm>
          <a:off x="4267200" y="2482029"/>
          <a:ext cx="1828800" cy="1985623"/>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9434BF-5B20-6E48-9A16-DCB95CA90200}">
      <dsp:nvSpPr>
        <dsp:cNvPr id="0" name=""/>
        <dsp:cNvSpPr/>
      </dsp:nvSpPr>
      <dsp:spPr>
        <a:xfrm>
          <a:off x="0" y="982245"/>
          <a:ext cx="1950720" cy="1284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City of Man</a:t>
          </a:r>
          <a:endParaRPr lang="en-US" sz="3000" kern="1200" dirty="0">
            <a:solidFill>
              <a:schemeClr val="tx1"/>
            </a:solidFill>
          </a:endParaRPr>
        </a:p>
      </dsp:txBody>
      <dsp:txXfrm>
        <a:off x="0" y="982245"/>
        <a:ext cx="1950720" cy="12843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536659-E6B7-C447-A10C-92DCB92868C9}">
      <dsp:nvSpPr>
        <dsp:cNvPr id="0" name=""/>
        <dsp:cNvSpPr/>
      </dsp:nvSpPr>
      <dsp:spPr>
        <a:xfrm>
          <a:off x="1010725" y="0"/>
          <a:ext cx="2283649" cy="2174752"/>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Exploitive Globalization</a:t>
          </a:r>
          <a:endParaRPr lang="en-US" sz="1300" kern="1200" dirty="0"/>
        </a:p>
      </dsp:txBody>
      <dsp:txXfrm>
        <a:off x="1010725" y="0"/>
        <a:ext cx="2283649" cy="2174752"/>
      </dsp:txXfrm>
    </dsp:sp>
    <dsp:sp modelId="{C4AA1549-81C5-9A48-B68D-C4D57D8D527F}">
      <dsp:nvSpPr>
        <dsp:cNvPr id="0" name=""/>
        <dsp:cNvSpPr/>
      </dsp:nvSpPr>
      <dsp:spPr>
        <a:xfrm>
          <a:off x="0" y="2336161"/>
          <a:ext cx="2247155" cy="2247155"/>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Dreamscapes</a:t>
          </a:r>
        </a:p>
        <a:p>
          <a:pPr lvl="0" algn="ctr" defTabSz="577850">
            <a:lnSpc>
              <a:spcPct val="90000"/>
            </a:lnSpc>
            <a:spcBef>
              <a:spcPct val="0"/>
            </a:spcBef>
            <a:spcAft>
              <a:spcPct val="35000"/>
            </a:spcAft>
          </a:pPr>
          <a:r>
            <a:rPr lang="en-US" sz="1300" kern="1200" dirty="0" smtClean="0"/>
            <a:t>Edge Cities</a:t>
          </a:r>
        </a:p>
        <a:p>
          <a:pPr lvl="0" algn="ctr" defTabSz="577850">
            <a:lnSpc>
              <a:spcPct val="90000"/>
            </a:lnSpc>
            <a:spcBef>
              <a:spcPct val="0"/>
            </a:spcBef>
            <a:spcAft>
              <a:spcPct val="35000"/>
            </a:spcAft>
          </a:pPr>
          <a:r>
            <a:rPr lang="en-US" sz="1300" kern="1200" dirty="0" err="1" smtClean="0"/>
            <a:t>Privatopia</a:t>
          </a:r>
          <a:endParaRPr lang="en-US" sz="1300" kern="1200" dirty="0"/>
        </a:p>
      </dsp:txBody>
      <dsp:txXfrm>
        <a:off x="0" y="2336161"/>
        <a:ext cx="2247155" cy="2247155"/>
      </dsp:txXfrm>
    </dsp:sp>
    <dsp:sp modelId="{F5EC0ADA-7F19-9E4E-AA89-D66082316E29}">
      <dsp:nvSpPr>
        <dsp:cNvPr id="0" name=""/>
        <dsp:cNvSpPr/>
      </dsp:nvSpPr>
      <dsp:spPr>
        <a:xfrm rot="10800000">
          <a:off x="1123577" y="2354262"/>
          <a:ext cx="2247155" cy="172952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Interdictory Spaces</a:t>
          </a:r>
          <a:endParaRPr lang="en-US" sz="1300" kern="1200" dirty="0"/>
        </a:p>
      </dsp:txBody>
      <dsp:txXfrm rot="10800000">
        <a:off x="1123577" y="2354262"/>
        <a:ext cx="2247155" cy="1729523"/>
      </dsp:txXfrm>
    </dsp:sp>
    <dsp:sp modelId="{22E66A51-06A5-2444-8427-279DAF5EA5BA}">
      <dsp:nvSpPr>
        <dsp:cNvPr id="0" name=""/>
        <dsp:cNvSpPr/>
      </dsp:nvSpPr>
      <dsp:spPr>
        <a:xfrm>
          <a:off x="2247155" y="2354273"/>
          <a:ext cx="2247155" cy="2247155"/>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smtClean="0"/>
            <a:t>Carcerial</a:t>
          </a:r>
          <a:r>
            <a:rPr lang="en-US" sz="1300" kern="1200" dirty="0" smtClean="0"/>
            <a:t> Cities</a:t>
          </a:r>
        </a:p>
        <a:p>
          <a:pPr lvl="0" algn="ctr" defTabSz="577850">
            <a:lnSpc>
              <a:spcPct val="90000"/>
            </a:lnSpc>
            <a:spcBef>
              <a:spcPct val="0"/>
            </a:spcBef>
            <a:spcAft>
              <a:spcPct val="35000"/>
            </a:spcAft>
          </a:pPr>
          <a:r>
            <a:rPr lang="en-US" sz="1300" kern="1200" dirty="0" smtClean="0"/>
            <a:t>Fortified Cities</a:t>
          </a:r>
        </a:p>
        <a:p>
          <a:pPr lvl="0" algn="ctr" defTabSz="577850">
            <a:lnSpc>
              <a:spcPct val="90000"/>
            </a:lnSpc>
            <a:spcBef>
              <a:spcPct val="0"/>
            </a:spcBef>
            <a:spcAft>
              <a:spcPct val="35000"/>
            </a:spcAft>
          </a:pPr>
          <a:r>
            <a:rPr lang="en-US" sz="1300" kern="1200" dirty="0" smtClean="0"/>
            <a:t>Mean Streets</a:t>
          </a:r>
          <a:endParaRPr lang="en-US" sz="1300" kern="1200" dirty="0"/>
        </a:p>
      </dsp:txBody>
      <dsp:txXfrm>
        <a:off x="2247155" y="2354273"/>
        <a:ext cx="2247155" cy="22471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C3F9DF-17A8-BC4C-BF16-7554AC1C5FB5}">
      <dsp:nvSpPr>
        <dsp:cNvPr id="0" name=""/>
        <dsp:cNvSpPr/>
      </dsp:nvSpPr>
      <dsp:spPr>
        <a:xfrm>
          <a:off x="2620853" y="45054"/>
          <a:ext cx="719665" cy="71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2620853" y="45054"/>
        <a:ext cx="719665" cy="719665"/>
      </dsp:txXfrm>
    </dsp:sp>
    <dsp:sp modelId="{D5D4FAA9-522A-3149-969A-A841BA8408A4}">
      <dsp:nvSpPr>
        <dsp:cNvPr id="0" name=""/>
        <dsp:cNvSpPr/>
      </dsp:nvSpPr>
      <dsp:spPr>
        <a:xfrm>
          <a:off x="1353299" y="-273"/>
          <a:ext cx="2032547" cy="2032547"/>
        </a:xfrm>
        <a:prstGeom prst="circularArrow">
          <a:avLst>
            <a:gd name="adj1" fmla="val 6904"/>
            <a:gd name="adj2" fmla="val 465536"/>
            <a:gd name="adj3" fmla="val 548641"/>
            <a:gd name="adj4" fmla="val 20585823"/>
            <a:gd name="adj5" fmla="val 805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91101B-9966-FF46-9866-B1D3583ABBCE}">
      <dsp:nvSpPr>
        <dsp:cNvPr id="0" name=""/>
        <dsp:cNvSpPr/>
      </dsp:nvSpPr>
      <dsp:spPr>
        <a:xfrm>
          <a:off x="2620853" y="1267280"/>
          <a:ext cx="719665" cy="71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2620853" y="1267280"/>
        <a:ext cx="719665" cy="719665"/>
      </dsp:txXfrm>
    </dsp:sp>
    <dsp:sp modelId="{4FBC6395-D6E5-EE4D-8311-A610E009CAB8}">
      <dsp:nvSpPr>
        <dsp:cNvPr id="0" name=""/>
        <dsp:cNvSpPr/>
      </dsp:nvSpPr>
      <dsp:spPr>
        <a:xfrm>
          <a:off x="1353299" y="-273"/>
          <a:ext cx="2032547" cy="2032547"/>
        </a:xfrm>
        <a:prstGeom prst="circularArrow">
          <a:avLst>
            <a:gd name="adj1" fmla="val 6904"/>
            <a:gd name="adj2" fmla="val 465536"/>
            <a:gd name="adj3" fmla="val 5948641"/>
            <a:gd name="adj4" fmla="val 4385823"/>
            <a:gd name="adj5" fmla="val 805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0FE071-6B0E-D440-8D00-C83722E2D776}">
      <dsp:nvSpPr>
        <dsp:cNvPr id="0" name=""/>
        <dsp:cNvSpPr/>
      </dsp:nvSpPr>
      <dsp:spPr>
        <a:xfrm>
          <a:off x="1398627" y="1267280"/>
          <a:ext cx="719665" cy="71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1398627" y="1267280"/>
        <a:ext cx="719665" cy="719665"/>
      </dsp:txXfrm>
    </dsp:sp>
    <dsp:sp modelId="{A6119EE1-59EE-0046-9093-6319439B8EA4}">
      <dsp:nvSpPr>
        <dsp:cNvPr id="0" name=""/>
        <dsp:cNvSpPr/>
      </dsp:nvSpPr>
      <dsp:spPr>
        <a:xfrm>
          <a:off x="1353299" y="-273"/>
          <a:ext cx="2032547" cy="2032547"/>
        </a:xfrm>
        <a:prstGeom prst="circularArrow">
          <a:avLst>
            <a:gd name="adj1" fmla="val 6904"/>
            <a:gd name="adj2" fmla="val 465536"/>
            <a:gd name="adj3" fmla="val 11348641"/>
            <a:gd name="adj4" fmla="val 9785823"/>
            <a:gd name="adj5" fmla="val 805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D4EB3F-C9D7-D14B-8062-17EB893D29E1}">
      <dsp:nvSpPr>
        <dsp:cNvPr id="0" name=""/>
        <dsp:cNvSpPr/>
      </dsp:nvSpPr>
      <dsp:spPr>
        <a:xfrm>
          <a:off x="1398627" y="45054"/>
          <a:ext cx="719665" cy="71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Informal Economy</a:t>
          </a:r>
          <a:endParaRPr lang="en-US" sz="1400" kern="1200" dirty="0"/>
        </a:p>
      </dsp:txBody>
      <dsp:txXfrm>
        <a:off x="1398627" y="45054"/>
        <a:ext cx="719665" cy="719665"/>
      </dsp:txXfrm>
    </dsp:sp>
    <dsp:sp modelId="{EFF1DEB7-DB8E-BE4E-822B-5332CA2414B1}">
      <dsp:nvSpPr>
        <dsp:cNvPr id="0" name=""/>
        <dsp:cNvSpPr/>
      </dsp:nvSpPr>
      <dsp:spPr>
        <a:xfrm>
          <a:off x="1353299" y="-273"/>
          <a:ext cx="2032547" cy="2032547"/>
        </a:xfrm>
        <a:prstGeom prst="circularArrow">
          <a:avLst>
            <a:gd name="adj1" fmla="val 6904"/>
            <a:gd name="adj2" fmla="val 465536"/>
            <a:gd name="adj3" fmla="val 16748641"/>
            <a:gd name="adj4" fmla="val 15185823"/>
            <a:gd name="adj5" fmla="val 805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FED2B2-6835-2F4F-866B-E00C9DA33F37}">
      <dsp:nvSpPr>
        <dsp:cNvPr id="0" name=""/>
        <dsp:cNvSpPr/>
      </dsp:nvSpPr>
      <dsp:spPr>
        <a:xfrm>
          <a:off x="2844800" y="1828800"/>
          <a:ext cx="2235200" cy="2235200"/>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Informal Economy</a:t>
          </a:r>
          <a:endParaRPr lang="en-US" sz="1500" kern="1200" dirty="0"/>
        </a:p>
      </dsp:txBody>
      <dsp:txXfrm>
        <a:off x="2844800" y="1828800"/>
        <a:ext cx="2235200" cy="2235200"/>
      </dsp:txXfrm>
    </dsp:sp>
    <dsp:sp modelId="{531E201E-1F45-954C-8B83-3C0B131240FA}">
      <dsp:nvSpPr>
        <dsp:cNvPr id="0" name=""/>
        <dsp:cNvSpPr/>
      </dsp:nvSpPr>
      <dsp:spPr>
        <a:xfrm>
          <a:off x="1544320" y="1300480"/>
          <a:ext cx="1625600" cy="1625600"/>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Emergent Middle</a:t>
          </a:r>
          <a:endParaRPr lang="en-US" sz="1500" kern="1200" dirty="0"/>
        </a:p>
      </dsp:txBody>
      <dsp:txXfrm>
        <a:off x="1544320" y="1300480"/>
        <a:ext cx="1625600" cy="1625600"/>
      </dsp:txXfrm>
    </dsp:sp>
    <dsp:sp modelId="{1D590F42-5D1A-4E47-9E4A-1DB222A85A31}">
      <dsp:nvSpPr>
        <dsp:cNvPr id="0" name=""/>
        <dsp:cNvSpPr/>
      </dsp:nvSpPr>
      <dsp:spPr>
        <a:xfrm rot="20700000">
          <a:off x="2454821" y="178981"/>
          <a:ext cx="1592756" cy="1592756"/>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Global Economy</a:t>
          </a:r>
          <a:endParaRPr lang="en-US" sz="1500" kern="1200" dirty="0"/>
        </a:p>
      </dsp:txBody>
      <dsp:txXfrm>
        <a:off x="2804160" y="528320"/>
        <a:ext cx="894080" cy="894080"/>
      </dsp:txXfrm>
    </dsp:sp>
    <dsp:sp modelId="{007959F5-3A82-C34E-8CA4-A023A6896293}">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E925DC-A1C6-024F-8705-83360EE2928D}">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7ACDE2-8320-0E4B-8D28-5F097A17D3B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FED2B2-6835-2F4F-866B-E00C9DA33F37}">
      <dsp:nvSpPr>
        <dsp:cNvPr id="0" name=""/>
        <dsp:cNvSpPr/>
      </dsp:nvSpPr>
      <dsp:spPr>
        <a:xfrm>
          <a:off x="2844800" y="1828800"/>
          <a:ext cx="2235200" cy="2235200"/>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Informal Economy</a:t>
          </a:r>
          <a:endParaRPr lang="en-US" sz="1500" kern="1200" dirty="0"/>
        </a:p>
      </dsp:txBody>
      <dsp:txXfrm>
        <a:off x="2844800" y="1828800"/>
        <a:ext cx="2235200" cy="2235200"/>
      </dsp:txXfrm>
    </dsp:sp>
    <dsp:sp modelId="{531E201E-1F45-954C-8B83-3C0B131240FA}">
      <dsp:nvSpPr>
        <dsp:cNvPr id="0" name=""/>
        <dsp:cNvSpPr/>
      </dsp:nvSpPr>
      <dsp:spPr>
        <a:xfrm>
          <a:off x="1544320" y="1300480"/>
          <a:ext cx="1625600" cy="1625600"/>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Emergent Middle</a:t>
          </a:r>
          <a:endParaRPr lang="en-US" sz="1500" kern="1200" dirty="0"/>
        </a:p>
      </dsp:txBody>
      <dsp:txXfrm>
        <a:off x="1544320" y="1300480"/>
        <a:ext cx="1625600" cy="1625600"/>
      </dsp:txXfrm>
    </dsp:sp>
    <dsp:sp modelId="{1D590F42-5D1A-4E47-9E4A-1DB222A85A31}">
      <dsp:nvSpPr>
        <dsp:cNvPr id="0" name=""/>
        <dsp:cNvSpPr/>
      </dsp:nvSpPr>
      <dsp:spPr>
        <a:xfrm rot="20700000">
          <a:off x="2454821" y="178981"/>
          <a:ext cx="1592756" cy="1592756"/>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Global Economy</a:t>
          </a:r>
          <a:endParaRPr lang="en-US" sz="1500" kern="1200" dirty="0"/>
        </a:p>
      </dsp:txBody>
      <dsp:txXfrm>
        <a:off x="2804160" y="528320"/>
        <a:ext cx="894080" cy="894080"/>
      </dsp:txXfrm>
    </dsp:sp>
    <dsp:sp modelId="{007959F5-3A82-C34E-8CA4-A023A6896293}">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E925DC-A1C6-024F-8705-83360EE2928D}">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7ACDE2-8320-0E4B-8D28-5F097A17D3B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AA38C-56C0-0E40-B68D-DBF8FD1F78D6}" type="datetimeFigureOut">
              <a:rPr lang="en-US" smtClean="0"/>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AA38C-56C0-0E40-B68D-DBF8FD1F78D6}" type="datetimeFigureOut">
              <a:rPr lang="en-US" smtClean="0"/>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AA38C-56C0-0E40-B68D-DBF8FD1F78D6}" type="datetimeFigureOut">
              <a:rPr lang="en-US" smtClean="0"/>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EB91180-69C3-9D40-8353-766538B69DC4}" type="datetimeFigureOut">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806BC-0906-8845-BC49-946025E8E21E}"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AA38C-56C0-0E40-B68D-DBF8FD1F78D6}" type="datetimeFigureOut">
              <a:rPr lang="en-US" smtClean="0"/>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AA38C-56C0-0E40-B68D-DBF8FD1F78D6}" type="datetimeFigureOut">
              <a:rPr lang="en-US" smtClean="0"/>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2AA38C-56C0-0E40-B68D-DBF8FD1F78D6}" type="datetimeFigureOut">
              <a:rPr lang="en-US" smtClean="0"/>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2AA38C-56C0-0E40-B68D-DBF8FD1F78D6}" type="datetimeFigureOut">
              <a:rPr lang="en-US" smtClean="0"/>
              <a:t>3/9/11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2AA38C-56C0-0E40-B68D-DBF8FD1F78D6}" type="datetimeFigureOut">
              <a:rPr lang="en-US" smtClean="0"/>
              <a:t>3/9/11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AA38C-56C0-0E40-B68D-DBF8FD1F78D6}" type="datetimeFigureOut">
              <a:rPr lang="en-US" smtClean="0"/>
              <a:t>3/9/11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AA38C-56C0-0E40-B68D-DBF8FD1F78D6}" type="datetimeFigureOut">
              <a:rPr lang="en-US" smtClean="0"/>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AA38C-56C0-0E40-B68D-DBF8FD1F78D6}" type="datetimeFigureOut">
              <a:rPr lang="en-US" smtClean="0"/>
              <a:t>3/9/11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D6D52-9486-1F43-AF42-6E26BCF06F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AA38C-56C0-0E40-B68D-DBF8FD1F78D6}" type="datetimeFigureOut">
              <a:rPr lang="en-US" smtClean="0"/>
              <a:t>3/9/11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D6D52-9486-1F43-AF42-6E26BCF06F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microsoft.com/office/2007/relationships/diagramDrawing" Target="../diagrams/drawing5.xml"/><Relationship Id="rId4" Type="http://schemas.openxmlformats.org/officeDocument/2006/relationships/diagramQuickStyle" Target="../diagrams/quickStyle5.xml"/><Relationship Id="rId1" Type="http://schemas.openxmlformats.org/officeDocument/2006/relationships/slideLayout" Target="../slideLayouts/slideLayout2.xml"/><Relationship Id="rId2" Type="http://schemas.openxmlformats.org/officeDocument/2006/relationships/diagramData" Target="../diagrams/data5.xml"/><Relationship Id="rId3" Type="http://schemas.openxmlformats.org/officeDocument/2006/relationships/diagramLayout" Target="../diagrams/layout5.xml"/><Relationship Id="rId5"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2" Type="http://schemas.openxmlformats.org/officeDocument/2006/relationships/hyperlink" Target="http://www.ted.com/talks/lang/eng/robert_neuwirth_on_our_shadow_cities.html" TargetMode="External"/><Relationship Id="rId3" Type="http://schemas.openxmlformats.org/officeDocument/2006/relationships/hyperlink" Target="http://www.youtube.com/watch?v=8PR5fno490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4" Type="http://schemas.openxmlformats.org/officeDocument/2006/relationships/diagramData" Target="../diagrams/data1.xml"/><Relationship Id="rId5" Type="http://schemas.openxmlformats.org/officeDocument/2006/relationships/diagramLayout" Target="../diagrams/layout1.xml"/><Relationship Id="rId7"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 Id="rId6"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microsoft.com/office/2007/relationships/diagramDrawing" Target="../diagrams/drawing2.xml"/><Relationship Id="rId4" Type="http://schemas.openxmlformats.org/officeDocument/2006/relationships/diagramQuickStyle" Target="../diagrams/quickStyle2.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4" Type="http://schemas.openxmlformats.org/officeDocument/2006/relationships/diagramData" Target="../diagrams/data3.xml"/><Relationship Id="rId7" Type="http://schemas.openxmlformats.org/officeDocument/2006/relationships/diagramColors" Target="../diagrams/colors3.xml"/><Relationship Id="rId11"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8" Type="http://schemas.microsoft.com/office/2007/relationships/diagramDrawing" Target="../diagrams/drawing3.xml"/><Relationship Id="rId13" Type="http://schemas.microsoft.com/office/2007/relationships/diagramDrawing" Target="../diagrams/drawing4.xml"/><Relationship Id="rId10" Type="http://schemas.openxmlformats.org/officeDocument/2006/relationships/diagramLayout" Target="../diagrams/layout4.xml"/><Relationship Id="rId5" Type="http://schemas.openxmlformats.org/officeDocument/2006/relationships/diagramLayout" Target="../diagrams/layout3.xml"/><Relationship Id="rId12" Type="http://schemas.openxmlformats.org/officeDocument/2006/relationships/diagramColors" Target="../diagrams/colors4.xml"/><Relationship Id="rId2" Type="http://schemas.openxmlformats.org/officeDocument/2006/relationships/image" Target="../media/image7.jpeg"/><Relationship Id="rId9" Type="http://schemas.openxmlformats.org/officeDocument/2006/relationships/diagramData" Target="../diagrams/data4.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5" Type="http://schemas.openxmlformats.org/officeDocument/2006/relationships/hyperlink" Target="http://www.businessinsider.com/15-facts-about-china-that-will-blow-your-mind-2010-2%23by-2025-china-will-build-ten-new-york-sized-cities-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Urbanization, Postmodern Megalopolises and the Kingdom </a:t>
            </a:r>
            <a:endParaRPr lang="en-US" dirty="0"/>
          </a:p>
        </p:txBody>
      </p:sp>
      <p:pic>
        <p:nvPicPr>
          <p:cNvPr id="5" name="Picture 4"/>
          <p:cNvPicPr>
            <a:picLocks noChangeAspect="1"/>
          </p:cNvPicPr>
          <p:nvPr/>
        </p:nvPicPr>
        <p:blipFill>
          <a:blip r:embed="rId2"/>
          <a:stretch>
            <a:fillRect/>
          </a:stretch>
        </p:blipFill>
        <p:spPr>
          <a:xfrm>
            <a:off x="0" y="-15875"/>
            <a:ext cx="9121941" cy="1809399"/>
          </a:xfrm>
          <a:prstGeom prst="rect">
            <a:avLst/>
          </a:prstGeom>
        </p:spPr>
      </p:pic>
      <p:sp>
        <p:nvSpPr>
          <p:cNvPr id="7" name="TextBox 6"/>
          <p:cNvSpPr txBox="1"/>
          <p:nvPr/>
        </p:nvSpPr>
        <p:spPr>
          <a:xfrm>
            <a:off x="5653288" y="4817251"/>
            <a:ext cx="1333305" cy="369332"/>
          </a:xfrm>
          <a:prstGeom prst="rect">
            <a:avLst/>
          </a:prstGeom>
          <a:noFill/>
        </p:spPr>
        <p:txBody>
          <a:bodyPr wrap="none" rtlCol="0">
            <a:spAutoFit/>
          </a:bodyPr>
          <a:lstStyle/>
          <a:p>
            <a:r>
              <a:rPr lang="en-US" dirty="0" smtClean="0"/>
              <a:t>Dr. Viv Grigg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5247"/>
            <a:ext cx="8686800" cy="508527"/>
          </a:xfrm>
        </p:spPr>
        <p:txBody>
          <a:bodyPr>
            <a:normAutofit fontScale="90000"/>
          </a:bodyPr>
          <a:lstStyle/>
          <a:p>
            <a:r>
              <a:rPr lang="en-US" dirty="0" smtClean="0"/>
              <a:t/>
            </a:r>
            <a:br>
              <a:rPr lang="en-US" dirty="0" smtClean="0"/>
            </a:br>
            <a:r>
              <a:rPr lang="en-US" b="1" dirty="0" smtClean="0"/>
              <a:t>Cities Without History</a:t>
            </a:r>
            <a:br>
              <a:rPr lang="en-US" b="1" dirty="0" smtClean="0"/>
            </a:br>
            <a:endParaRPr lang="en-US" dirty="0"/>
          </a:p>
        </p:txBody>
      </p:sp>
      <p:sp>
        <p:nvSpPr>
          <p:cNvPr id="3" name="Content Placeholder 2"/>
          <p:cNvSpPr>
            <a:spLocks noGrp="1"/>
          </p:cNvSpPr>
          <p:nvPr>
            <p:ph idx="1"/>
          </p:nvPr>
        </p:nvSpPr>
        <p:spPr>
          <a:xfrm>
            <a:off x="457200" y="1813774"/>
            <a:ext cx="8229600" cy="4312389"/>
          </a:xfrm>
        </p:spPr>
        <p:txBody>
          <a:bodyPr>
            <a:normAutofit fontScale="92500" lnSpcReduction="20000"/>
          </a:bodyPr>
          <a:lstStyle/>
          <a:p>
            <a:pPr>
              <a:buNone/>
            </a:pPr>
            <a:r>
              <a:rPr lang="en-US" dirty="0" smtClean="0"/>
              <a:t>A former nation of farmers, China is halfway becoming an empire of citizens. Dusty roads are turning asphalt, carts turn into cars and concrete apartment blocks are replaced by pink and lavender condominiums. Within a decade the tidal wave of modernizations has spilled far beyond China’s coastal regions across the nation’s grey green landscape. Many thousands of villages have doubled in size and the plans for hundreds of entirely new cities are prepared and ready, awaiting execution.</a:t>
            </a:r>
            <a:endParaRPr lang="en-US" dirty="0"/>
          </a:p>
        </p:txBody>
      </p:sp>
      <p:sp>
        <p:nvSpPr>
          <p:cNvPr id="5" name="TextBox 4"/>
          <p:cNvSpPr txBox="1"/>
          <p:nvPr/>
        </p:nvSpPr>
        <p:spPr>
          <a:xfrm>
            <a:off x="3343347" y="6307080"/>
            <a:ext cx="5703342" cy="369332"/>
          </a:xfrm>
          <a:prstGeom prst="rect">
            <a:avLst/>
          </a:prstGeom>
          <a:noFill/>
        </p:spPr>
        <p:txBody>
          <a:bodyPr wrap="none" rtlCol="0">
            <a:spAutoFit/>
          </a:bodyPr>
          <a:lstStyle/>
          <a:p>
            <a:r>
              <a:rPr lang="en-US" dirty="0" smtClean="0"/>
              <a:t>http://www.archdaily.com/category/urban-design/page/5/</a:t>
            </a:r>
            <a:endParaRPr lang="en-US" dirty="0"/>
          </a:p>
        </p:txBody>
      </p:sp>
      <p:pic>
        <p:nvPicPr>
          <p:cNvPr id="7" name="Picture 6"/>
          <p:cNvPicPr>
            <a:picLocks noChangeAspect="1"/>
          </p:cNvPicPr>
          <p:nvPr/>
        </p:nvPicPr>
        <p:blipFill>
          <a:blip r:embed="rId2"/>
          <a:stretch>
            <a:fillRect/>
          </a:stretch>
        </p:blipFill>
        <p:spPr>
          <a:xfrm>
            <a:off x="0" y="-508527"/>
            <a:ext cx="9144000" cy="181377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Urban Economic Disconnect: Informal Economies</a:t>
            </a:r>
            <a:endParaRPr lang="en-US" dirty="0"/>
          </a:p>
        </p:txBody>
      </p:sp>
      <p:graphicFrame>
        <p:nvGraphicFramePr>
          <p:cNvPr id="7" name="Diagram 6"/>
          <p:cNvGraphicFramePr/>
          <p:nvPr/>
        </p:nvGraphicFramePr>
        <p:xfrm>
          <a:off x="944796" y="2441074"/>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694947" y="1827072"/>
            <a:ext cx="3449054" cy="1200329"/>
          </a:xfrm>
          <a:prstGeom prst="rect">
            <a:avLst/>
          </a:prstGeom>
          <a:noFill/>
        </p:spPr>
        <p:txBody>
          <a:bodyPr wrap="square" rtlCol="0">
            <a:spAutoFit/>
          </a:bodyPr>
          <a:lstStyle/>
          <a:p>
            <a:r>
              <a:rPr lang="en-US" dirty="0" smtClean="0"/>
              <a:t>If it takes 13 years to go through the 360 legalization processes</a:t>
            </a:r>
            <a:br>
              <a:rPr lang="en-US" dirty="0" smtClean="0"/>
            </a:br>
            <a:r>
              <a:rPr lang="en-US" dirty="0" smtClean="0"/>
              <a:t>to start a business, how else can you survive but to be illegal</a:t>
            </a:r>
            <a:endParaRPr lang="en-US" dirty="0"/>
          </a:p>
        </p:txBody>
      </p:sp>
      <p:sp>
        <p:nvSpPr>
          <p:cNvPr id="9" name="TextBox 8"/>
          <p:cNvSpPr txBox="1"/>
          <p:nvPr/>
        </p:nvSpPr>
        <p:spPr>
          <a:xfrm>
            <a:off x="6871368" y="3636211"/>
            <a:ext cx="2167153" cy="923330"/>
          </a:xfrm>
          <a:prstGeom prst="rect">
            <a:avLst/>
          </a:prstGeom>
          <a:noFill/>
        </p:spPr>
        <p:txBody>
          <a:bodyPr wrap="square" rtlCol="0">
            <a:spAutoFit/>
          </a:bodyPr>
          <a:lstStyle/>
          <a:p>
            <a:r>
              <a:rPr lang="en-US" dirty="0" smtClean="0"/>
              <a:t>If you are illegal</a:t>
            </a:r>
            <a:br>
              <a:rPr lang="en-US" dirty="0" smtClean="0"/>
            </a:br>
            <a:r>
              <a:rPr lang="en-US" dirty="0" smtClean="0"/>
              <a:t>how can you</a:t>
            </a:r>
            <a:br>
              <a:rPr lang="en-US" dirty="0" smtClean="0"/>
            </a:br>
            <a:r>
              <a:rPr lang="en-US" dirty="0" smtClean="0"/>
              <a:t>create capital?</a:t>
            </a:r>
            <a:endParaRPr lang="en-US" dirty="0"/>
          </a:p>
        </p:txBody>
      </p:sp>
      <p:sp>
        <p:nvSpPr>
          <p:cNvPr id="10" name="TextBox 9"/>
          <p:cNvSpPr txBox="1"/>
          <p:nvPr/>
        </p:nvSpPr>
        <p:spPr>
          <a:xfrm>
            <a:off x="6492321" y="5267158"/>
            <a:ext cx="2984762" cy="369332"/>
          </a:xfrm>
          <a:prstGeom prst="rect">
            <a:avLst/>
          </a:prstGeom>
          <a:noFill/>
        </p:spPr>
        <p:txBody>
          <a:bodyPr wrap="square" rtlCol="0">
            <a:spAutoFit/>
          </a:bodyPr>
          <a:lstStyle/>
          <a:p>
            <a:r>
              <a:rPr lang="en-US" dirty="0" smtClean="0"/>
              <a:t>Read Hernando de Soto</a:t>
            </a:r>
            <a:endParaRPr lang="en-US" dirty="0"/>
          </a:p>
        </p:txBody>
      </p:sp>
      <p:sp>
        <p:nvSpPr>
          <p:cNvPr id="11" name="TextBox 10"/>
          <p:cNvSpPr txBox="1"/>
          <p:nvPr/>
        </p:nvSpPr>
        <p:spPr>
          <a:xfrm>
            <a:off x="362844" y="3822598"/>
            <a:ext cx="2565828" cy="3416320"/>
          </a:xfrm>
          <a:prstGeom prst="rect">
            <a:avLst/>
          </a:prstGeom>
          <a:noFill/>
        </p:spPr>
        <p:txBody>
          <a:bodyPr wrap="square" rtlCol="0">
            <a:spAutoFit/>
          </a:bodyPr>
          <a:lstStyle/>
          <a:p>
            <a:r>
              <a:rPr lang="en-US" dirty="0" smtClean="0"/>
              <a:t>Of the 29 Causes of Cities of Poverty</a:t>
            </a:r>
            <a:br>
              <a:rPr lang="en-US" dirty="0" smtClean="0"/>
            </a:br>
            <a:endParaRPr lang="en-US" dirty="0" smtClean="0"/>
          </a:p>
          <a:p>
            <a:r>
              <a:rPr lang="en-US" dirty="0" smtClean="0"/>
              <a:t>Three factors are significant in dual economies:</a:t>
            </a:r>
          </a:p>
          <a:p>
            <a:pPr>
              <a:buFont typeface="Arial"/>
              <a:buChar char="•"/>
            </a:pPr>
            <a:r>
              <a:rPr lang="en-US" dirty="0" smtClean="0"/>
              <a:t>Culture of Corruption</a:t>
            </a:r>
          </a:p>
          <a:p>
            <a:pPr>
              <a:buFont typeface="Arial"/>
              <a:buChar char="•"/>
            </a:pPr>
            <a:r>
              <a:rPr lang="en-US" dirty="0" smtClean="0"/>
              <a:t>Dysfunctional Governance</a:t>
            </a:r>
          </a:p>
          <a:p>
            <a:pPr>
              <a:buFont typeface="Arial"/>
              <a:buChar char="•"/>
            </a:pPr>
            <a:r>
              <a:rPr lang="en-US" dirty="0" smtClean="0"/>
              <a:t>Bureaucratization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Marginalization Theory</a:t>
            </a:r>
            <a:endParaRPr lang="en-US" dirty="0"/>
          </a:p>
        </p:txBody>
      </p:sp>
      <p:sp>
        <p:nvSpPr>
          <p:cNvPr id="3" name="Content Placeholder 2"/>
          <p:cNvSpPr>
            <a:spLocks noGrp="1"/>
          </p:cNvSpPr>
          <p:nvPr>
            <p:ph idx="1"/>
          </p:nvPr>
        </p:nvSpPr>
        <p:spPr/>
        <p:txBody>
          <a:bodyPr/>
          <a:lstStyle/>
          <a:p>
            <a:r>
              <a:rPr lang="en-US" dirty="0" smtClean="0">
                <a:hlinkClick r:id="rId2"/>
              </a:rPr>
              <a:t>Shadow Cities</a:t>
            </a:r>
            <a:endParaRPr lang="en-US" dirty="0" smtClean="0"/>
          </a:p>
          <a:p>
            <a:endParaRPr lang="en-US" dirty="0" smtClean="0"/>
          </a:p>
          <a:p>
            <a:r>
              <a:rPr lang="en-US" dirty="0" smtClean="0">
                <a:hlinkClick r:id="rId3"/>
              </a:rPr>
              <a:t>Jesus and Shadow Cities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Tribal community to peasant village to feudal society to rural town to megacity to Western banking centre.</a:t>
            </a:r>
            <a:endParaRPr lang="en-US" dirty="0"/>
          </a:p>
        </p:txBody>
      </p:sp>
      <p:sp>
        <p:nvSpPr>
          <p:cNvPr id="4" name="Title 3"/>
          <p:cNvSpPr>
            <a:spLocks noGrp="1"/>
          </p:cNvSpPr>
          <p:nvPr>
            <p:ph type="title"/>
          </p:nvPr>
        </p:nvSpPr>
        <p:spPr/>
        <p:txBody>
          <a:bodyPr>
            <a:normAutofit fontScale="90000"/>
          </a:bodyPr>
          <a:lstStyle/>
          <a:p>
            <a:r>
              <a:rPr lang="en-US" dirty="0" smtClean="0"/>
              <a:t>6. structural factors in urban migration</a:t>
            </a:r>
            <a:endParaRPr lang="en-US" dirty="0"/>
          </a:p>
        </p:txBody>
      </p:sp>
      <p:pic>
        <p:nvPicPr>
          <p:cNvPr id="6" name="Picture Placeholder 5" descr="The Ci16.gif"/>
          <p:cNvPicPr>
            <a:picLocks noGrp="1" noChangeAspect="1"/>
          </p:cNvPicPr>
          <p:nvPr>
            <p:ph type="pic" sz="quarter" idx="13"/>
          </p:nvPr>
        </p:nvPicPr>
        <p:blipFill>
          <a:blip r:embed="rId2"/>
          <a:srcRect l="-8255" r="-8255"/>
          <a:stretch>
            <a:fillRect/>
          </a:stretch>
        </p:blipFill>
        <p:spPr>
          <a:xfrm>
            <a:off x="3278556" y="-1001696"/>
            <a:ext cx="5865444" cy="785969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Tribal community to peasant village to feudal society to rural town to megacity to Western banking centre.</a:t>
            </a:r>
            <a:endParaRPr lang="en-US" dirty="0"/>
          </a:p>
        </p:txBody>
      </p:sp>
      <p:sp>
        <p:nvSpPr>
          <p:cNvPr id="4" name="Title 3"/>
          <p:cNvSpPr>
            <a:spLocks noGrp="1"/>
          </p:cNvSpPr>
          <p:nvPr>
            <p:ph type="title"/>
          </p:nvPr>
        </p:nvSpPr>
        <p:spPr/>
        <p:txBody>
          <a:bodyPr>
            <a:normAutofit fontScale="90000"/>
          </a:bodyPr>
          <a:lstStyle/>
          <a:p>
            <a:r>
              <a:rPr lang="en-US" dirty="0" smtClean="0"/>
              <a:t>s</a:t>
            </a:r>
            <a:r>
              <a:rPr lang="en-US" dirty="0" smtClean="0"/>
              <a:t>tructural factors in urban migration</a:t>
            </a:r>
            <a:endParaRPr lang="en-US" dirty="0"/>
          </a:p>
        </p:txBody>
      </p:sp>
      <p:pic>
        <p:nvPicPr>
          <p:cNvPr id="6" name="Picture Placeholder 5" descr="The Ci16.gif"/>
          <p:cNvPicPr>
            <a:picLocks noGrp="1" noChangeAspect="1"/>
          </p:cNvPicPr>
          <p:nvPr>
            <p:ph type="pic" sz="quarter" idx="13"/>
          </p:nvPr>
        </p:nvPicPr>
        <p:blipFill>
          <a:blip r:embed="rId2"/>
          <a:srcRect l="-8255" r="-8255"/>
          <a:stretch>
            <a:fillRect/>
          </a:stretch>
        </p:blipFill>
        <p:spPr>
          <a:xfrm>
            <a:off x="-557225" y="-1001697"/>
            <a:ext cx="9701225" cy="1299964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Tribal community to peasant village to feudal society to rural town to megacity to Western banking centre.</a:t>
            </a:r>
            <a:endParaRPr lang="en-US" dirty="0"/>
          </a:p>
        </p:txBody>
      </p:sp>
      <p:sp>
        <p:nvSpPr>
          <p:cNvPr id="4" name="Title 3"/>
          <p:cNvSpPr>
            <a:spLocks noGrp="1"/>
          </p:cNvSpPr>
          <p:nvPr>
            <p:ph type="title"/>
          </p:nvPr>
        </p:nvSpPr>
        <p:spPr/>
        <p:txBody>
          <a:bodyPr>
            <a:normAutofit fontScale="90000"/>
          </a:bodyPr>
          <a:lstStyle/>
          <a:p>
            <a:r>
              <a:rPr lang="en-US" dirty="0" smtClean="0"/>
              <a:t>s</a:t>
            </a:r>
            <a:r>
              <a:rPr lang="en-US" dirty="0" smtClean="0"/>
              <a:t>tructural factors in urban migration</a:t>
            </a:r>
            <a:endParaRPr lang="en-US" dirty="0"/>
          </a:p>
        </p:txBody>
      </p:sp>
      <p:pic>
        <p:nvPicPr>
          <p:cNvPr id="6" name="Picture Placeholder 5" descr="The Ci16.gif"/>
          <p:cNvPicPr>
            <a:picLocks noGrp="1" noChangeAspect="1"/>
          </p:cNvPicPr>
          <p:nvPr>
            <p:ph type="pic" sz="quarter" idx="13"/>
          </p:nvPr>
        </p:nvPicPr>
        <p:blipFill>
          <a:blip r:embed="rId2"/>
          <a:srcRect l="-8255" r="-8255"/>
          <a:stretch>
            <a:fillRect/>
          </a:stretch>
        </p:blipFill>
        <p:spPr>
          <a:xfrm>
            <a:off x="-570183" y="-6946929"/>
            <a:ext cx="10302185" cy="1380492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If God is in urbanization then at each step in the urbanization process there can be justice.  There are just urbanization progressions.</a:t>
            </a:r>
            <a:endParaRPr lang="en-US" dirty="0"/>
          </a:p>
        </p:txBody>
      </p:sp>
      <p:sp>
        <p:nvSpPr>
          <p:cNvPr id="4" name="Title 3"/>
          <p:cNvSpPr>
            <a:spLocks noGrp="1"/>
          </p:cNvSpPr>
          <p:nvPr>
            <p:ph type="title"/>
          </p:nvPr>
        </p:nvSpPr>
        <p:spPr/>
        <p:txBody>
          <a:bodyPr>
            <a:normAutofit fontScale="90000"/>
          </a:bodyPr>
          <a:lstStyle/>
          <a:p>
            <a:r>
              <a:rPr lang="en-US" dirty="0" smtClean="0"/>
              <a:t>A just urbanization gradient</a:t>
            </a:r>
            <a:endParaRPr lang="en-US" dirty="0"/>
          </a:p>
        </p:txBody>
      </p:sp>
      <p:pic>
        <p:nvPicPr>
          <p:cNvPr id="6" name="Picture Placeholder 5" descr="The Ci16.gif"/>
          <p:cNvPicPr>
            <a:picLocks noGrp="1" noChangeAspect="1"/>
          </p:cNvPicPr>
          <p:nvPr>
            <p:ph type="pic" sz="quarter" idx="13"/>
          </p:nvPr>
        </p:nvPicPr>
        <p:blipFill>
          <a:blip r:embed="rId2"/>
          <a:srcRect l="-8255" r="-8255"/>
          <a:stretch>
            <a:fillRect/>
          </a:stretch>
        </p:blipFill>
        <p:spPr>
          <a:xfrm>
            <a:off x="3278557" y="-1001695"/>
            <a:ext cx="5865444" cy="7859696"/>
          </a:xfrm>
        </p:spPr>
      </p:pic>
      <p:sp>
        <p:nvSpPr>
          <p:cNvPr id="5" name="TextBox 4"/>
          <p:cNvSpPr txBox="1"/>
          <p:nvPr/>
        </p:nvSpPr>
        <p:spPr>
          <a:xfrm>
            <a:off x="609060" y="2306517"/>
            <a:ext cx="3302882" cy="523220"/>
          </a:xfrm>
          <a:prstGeom prst="rect">
            <a:avLst/>
          </a:prstGeom>
          <a:noFill/>
        </p:spPr>
        <p:txBody>
          <a:bodyPr wrap="none" rtlCol="0">
            <a:spAutoFit/>
          </a:bodyPr>
          <a:lstStyle/>
          <a:p>
            <a:r>
              <a:rPr lang="en-US" sz="2800" dirty="0" smtClean="0"/>
              <a:t>Kingdom Alternatives</a:t>
            </a:r>
            <a:endParaRPr lang="en-US" sz="2800" dirty="0"/>
          </a:p>
        </p:txBody>
      </p:sp>
      <p:sp>
        <p:nvSpPr>
          <p:cNvPr id="9" name="Curved Right Arrow 8"/>
          <p:cNvSpPr/>
          <p:nvPr/>
        </p:nvSpPr>
        <p:spPr>
          <a:xfrm>
            <a:off x="3911942" y="867415"/>
            <a:ext cx="657154" cy="1371832"/>
          </a:xfrm>
          <a:prstGeom prst="curvedRightArrow">
            <a:avLst/>
          </a:prstGeom>
          <a:ln/>
        </p:spPr>
        <p:style>
          <a:lnRef idx="1">
            <a:schemeClr val="accent1"/>
          </a:lnRef>
          <a:fillRef idx="3">
            <a:schemeClr val="accent1"/>
          </a:fillRef>
          <a:effectRef idx="2">
            <a:schemeClr val="accent1"/>
          </a:effectRef>
          <a:fontRef idx="minor">
            <a:schemeClr val="lt1"/>
          </a:fontRef>
        </p:style>
      </p:sp>
      <p:sp>
        <p:nvSpPr>
          <p:cNvPr id="10" name="Curved Right Arrow 9"/>
          <p:cNvSpPr/>
          <p:nvPr/>
        </p:nvSpPr>
        <p:spPr>
          <a:xfrm>
            <a:off x="4212860" y="2306517"/>
            <a:ext cx="697051" cy="162640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a:off x="5083569" y="3894616"/>
            <a:ext cx="891622" cy="1728092"/>
          </a:xfrm>
          <a:prstGeom prst="curvedRightArrow">
            <a:avLst/>
          </a:prstGeom>
          <a:ln/>
        </p:spPr>
        <p:style>
          <a:lnRef idx="1">
            <a:schemeClr val="accent1"/>
          </a:lnRef>
          <a:fillRef idx="3">
            <a:schemeClr val="accent1"/>
          </a:fillRef>
          <a:effectRef idx="2">
            <a:schemeClr val="accent1"/>
          </a:effectRef>
          <a:fontRef idx="minor">
            <a:schemeClr val="lt1"/>
          </a:fontRef>
        </p:style>
      </p:sp>
      <p:sp>
        <p:nvSpPr>
          <p:cNvPr id="13" name="TextBox 12"/>
          <p:cNvSpPr txBox="1"/>
          <p:nvPr/>
        </p:nvSpPr>
        <p:spPr>
          <a:xfrm>
            <a:off x="2075454" y="1316612"/>
            <a:ext cx="1478703" cy="369332"/>
          </a:xfrm>
          <a:prstGeom prst="rect">
            <a:avLst/>
          </a:prstGeom>
          <a:noFill/>
        </p:spPr>
        <p:txBody>
          <a:bodyPr wrap="none" rtlCol="0">
            <a:spAutoFit/>
          </a:bodyPr>
          <a:lstStyle/>
          <a:p>
            <a:r>
              <a:rPr lang="en-US" dirty="0" smtClean="0"/>
              <a:t>3-10% margin</a:t>
            </a:r>
            <a:endParaRPr lang="en-US" dirty="0"/>
          </a:p>
        </p:txBody>
      </p:sp>
      <p:sp>
        <p:nvSpPr>
          <p:cNvPr id="14" name="TextBox 13"/>
          <p:cNvSpPr txBox="1"/>
          <p:nvPr/>
        </p:nvSpPr>
        <p:spPr>
          <a:xfrm>
            <a:off x="2581757" y="3082343"/>
            <a:ext cx="1631103" cy="369332"/>
          </a:xfrm>
          <a:prstGeom prst="rect">
            <a:avLst/>
          </a:prstGeom>
          <a:noFill/>
        </p:spPr>
        <p:txBody>
          <a:bodyPr wrap="square" rtlCol="0">
            <a:spAutoFit/>
          </a:bodyPr>
          <a:lstStyle/>
          <a:p>
            <a:r>
              <a:rPr lang="en-US" dirty="0" smtClean="0"/>
              <a:t>3-10% margin</a:t>
            </a:r>
            <a:endParaRPr lang="en-US" dirty="0"/>
          </a:p>
        </p:txBody>
      </p:sp>
      <p:sp>
        <p:nvSpPr>
          <p:cNvPr id="15" name="TextBox 14"/>
          <p:cNvSpPr txBox="1"/>
          <p:nvPr/>
        </p:nvSpPr>
        <p:spPr>
          <a:xfrm>
            <a:off x="3397308" y="4419600"/>
            <a:ext cx="1631103" cy="369332"/>
          </a:xfrm>
          <a:prstGeom prst="rect">
            <a:avLst/>
          </a:prstGeom>
          <a:noFill/>
        </p:spPr>
        <p:txBody>
          <a:bodyPr wrap="square" rtlCol="0">
            <a:spAutoFit/>
          </a:bodyPr>
          <a:lstStyle/>
          <a:p>
            <a:r>
              <a:rPr lang="en-US" dirty="0" smtClean="0"/>
              <a:t>3-10% margin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Placeholder 5" descr="The Ci16.gif"/>
          <p:cNvPicPr>
            <a:picLocks noGrp="1" noChangeAspect="1"/>
          </p:cNvPicPr>
          <p:nvPr>
            <p:ph type="pic" sz="quarter" idx="13"/>
          </p:nvPr>
        </p:nvPicPr>
        <p:blipFill>
          <a:blip r:embed="rId2"/>
          <a:srcRect l="-8255" r="-8255"/>
          <a:stretch>
            <a:fillRect/>
          </a:stretch>
        </p:blipFill>
        <p:spPr>
          <a:xfrm>
            <a:off x="1886449" y="-1001696"/>
            <a:ext cx="7257552" cy="9725121"/>
          </a:xfrm>
        </p:spPr>
      </p:pic>
      <p:pic>
        <p:nvPicPr>
          <p:cNvPr id="17" name="Picture Placeholder 5" descr="The Ci16.gif"/>
          <p:cNvPicPr>
            <a:picLocks noChangeAspect="1"/>
          </p:cNvPicPr>
          <p:nvPr/>
        </p:nvPicPr>
        <p:blipFill>
          <a:blip r:embed="rId2"/>
          <a:srcRect l="-8255" r="-8255"/>
          <a:stretch>
            <a:fillRect/>
          </a:stretch>
        </p:blipFill>
        <p:spPr>
          <a:xfrm>
            <a:off x="-930911" y="-1001696"/>
            <a:ext cx="5119518" cy="9190352"/>
          </a:xfrm>
          <a:prstGeom prst="rect">
            <a:avLst/>
          </a:prstGeom>
        </p:spPr>
      </p:pic>
      <p:sp>
        <p:nvSpPr>
          <p:cNvPr id="3" name="Text Placeholder 2"/>
          <p:cNvSpPr>
            <a:spLocks noGrp="1"/>
          </p:cNvSpPr>
          <p:nvPr>
            <p:ph type="body" sz="half" idx="2"/>
          </p:nvPr>
        </p:nvSpPr>
        <p:spPr/>
        <p:txBody>
          <a:bodyPr/>
          <a:lstStyle/>
          <a:p>
            <a:r>
              <a:rPr lang="en-US" dirty="0" smtClean="0"/>
              <a:t>If God is in urbanization then at each step in the urbanization process there can be justice.  There are just urbanization progressions.</a:t>
            </a:r>
            <a:endParaRPr lang="en-US" dirty="0"/>
          </a:p>
        </p:txBody>
      </p:sp>
      <p:sp>
        <p:nvSpPr>
          <p:cNvPr id="4" name="Title 3"/>
          <p:cNvSpPr>
            <a:spLocks noGrp="1"/>
          </p:cNvSpPr>
          <p:nvPr>
            <p:ph type="title"/>
          </p:nvPr>
        </p:nvSpPr>
        <p:spPr/>
        <p:txBody>
          <a:bodyPr>
            <a:normAutofit fontScale="90000"/>
          </a:bodyPr>
          <a:lstStyle/>
          <a:p>
            <a:r>
              <a:rPr lang="en-US" dirty="0" smtClean="0"/>
              <a:t>A just urbanization gradient</a:t>
            </a:r>
            <a:endParaRPr lang="en-US" dirty="0"/>
          </a:p>
        </p:txBody>
      </p:sp>
      <p:sp>
        <p:nvSpPr>
          <p:cNvPr id="5" name="TextBox 4"/>
          <p:cNvSpPr txBox="1"/>
          <p:nvPr/>
        </p:nvSpPr>
        <p:spPr>
          <a:xfrm>
            <a:off x="5619048" y="0"/>
            <a:ext cx="3302882" cy="2246769"/>
          </a:xfrm>
          <a:prstGeom prst="rect">
            <a:avLst/>
          </a:prstGeom>
          <a:solidFill>
            <a:schemeClr val="bg1"/>
          </a:solidFill>
          <a:effectLst>
            <a:outerShdw blurRad="50800" dist="38100" dir="2700000" algn="tl" rotWithShape="0">
              <a:srgbClr val="000000">
                <a:alpha val="43000"/>
              </a:srgbClr>
            </a:outerShdw>
          </a:effectLst>
        </p:spPr>
        <p:txBody>
          <a:bodyPr wrap="square" rtlCol="0">
            <a:spAutoFit/>
          </a:bodyPr>
          <a:lstStyle/>
          <a:p>
            <a:r>
              <a:rPr lang="en-US" sz="2800" dirty="0" smtClean="0"/>
              <a:t>Kingdom Alternatives</a:t>
            </a:r>
          </a:p>
          <a:p>
            <a:endParaRPr lang="en-US" sz="2800" dirty="0" smtClean="0"/>
          </a:p>
          <a:p>
            <a:r>
              <a:rPr lang="en-US" sz="2800" dirty="0" smtClean="0"/>
              <a:t>Jane Jacobs</a:t>
            </a:r>
          </a:p>
          <a:p>
            <a:endParaRPr lang="en-US" sz="2800" dirty="0"/>
          </a:p>
          <a:p>
            <a:endParaRPr lang="en-US" sz="2800" dirty="0"/>
          </a:p>
        </p:txBody>
      </p:sp>
      <p:sp>
        <p:nvSpPr>
          <p:cNvPr id="9" name="Curved Right Arrow 8"/>
          <p:cNvSpPr/>
          <p:nvPr/>
        </p:nvSpPr>
        <p:spPr>
          <a:xfrm>
            <a:off x="3583365" y="348495"/>
            <a:ext cx="657154" cy="1371832"/>
          </a:xfrm>
          <a:prstGeom prst="curvedRightArrow">
            <a:avLst/>
          </a:prstGeom>
          <a:ln/>
        </p:spPr>
        <p:style>
          <a:lnRef idx="1">
            <a:schemeClr val="accent1"/>
          </a:lnRef>
          <a:fillRef idx="3">
            <a:schemeClr val="accent1"/>
          </a:fillRef>
          <a:effectRef idx="2">
            <a:schemeClr val="accent1"/>
          </a:effectRef>
          <a:fontRef idx="minor">
            <a:schemeClr val="lt1"/>
          </a:fontRef>
        </p:style>
      </p:sp>
      <p:sp>
        <p:nvSpPr>
          <p:cNvPr id="12" name="Left Arrow 11"/>
          <p:cNvSpPr/>
          <p:nvPr/>
        </p:nvSpPr>
        <p:spPr>
          <a:xfrm>
            <a:off x="2343649" y="3932920"/>
            <a:ext cx="184495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rot="21354504">
            <a:off x="1868737" y="2113810"/>
            <a:ext cx="949823"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Multiply 17"/>
          <p:cNvSpPr/>
          <p:nvPr/>
        </p:nvSpPr>
        <p:spPr>
          <a:xfrm>
            <a:off x="1429249" y="4876800"/>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Multiply 18"/>
          <p:cNvSpPr/>
          <p:nvPr/>
        </p:nvSpPr>
        <p:spPr>
          <a:xfrm>
            <a:off x="5919581" y="5284695"/>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 Arrow 19"/>
          <p:cNvSpPr/>
          <p:nvPr/>
        </p:nvSpPr>
        <p:spPr>
          <a:xfrm flipH="1">
            <a:off x="3349987" y="3932920"/>
            <a:ext cx="1278041"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 Arrow 20"/>
          <p:cNvSpPr/>
          <p:nvPr/>
        </p:nvSpPr>
        <p:spPr>
          <a:xfrm rot="21354504" flipH="1">
            <a:off x="2626095" y="2113501"/>
            <a:ext cx="94117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85" y="0"/>
            <a:ext cx="6444688" cy="5640671"/>
          </a:xfrm>
        </p:spPr>
        <p:txBody>
          <a:bodyPr/>
          <a:lstStyle/>
          <a:p>
            <a:pPr>
              <a:buNone/>
            </a:pPr>
            <a:r>
              <a:rPr lang="en-US" b="1" dirty="0" smtClean="0"/>
              <a:t>7. Dualism Theories: Skyscraper as symbol</a:t>
            </a:r>
          </a:p>
          <a:p>
            <a:r>
              <a:rPr lang="en-US" dirty="0" smtClean="0"/>
              <a:t>Initially cities as outposts of industrialization by European empires (agricultural exports &lt; manufacturing tools)</a:t>
            </a:r>
          </a:p>
          <a:p>
            <a:r>
              <a:rPr lang="en-US" dirty="0" smtClean="0"/>
              <a:t>Demonstration effect of manufactured goods made cities dependent by debt mechanisms to Western, Japanese, Global banks, IMF, World Bank</a:t>
            </a:r>
          </a:p>
          <a:p>
            <a:r>
              <a:rPr lang="en-US" dirty="0" smtClean="0"/>
              <a:t>Cities of Power and Wealth in a sea of poverty</a:t>
            </a:r>
          </a:p>
          <a:p>
            <a:r>
              <a:rPr lang="en-US" dirty="0" smtClean="0"/>
              <a:t>Multinational exploitation in the name of law and justice backed by creation of unreal money (leveraging each dollar 40-50 times its worth)</a:t>
            </a:r>
          </a:p>
          <a:p>
            <a:r>
              <a:rPr lang="en-US" dirty="0" smtClean="0"/>
              <a:t>Command centre for international trade</a:t>
            </a:r>
          </a:p>
          <a:p>
            <a:endParaRPr lang="en-US" dirty="0"/>
          </a:p>
        </p:txBody>
      </p:sp>
      <p:sp>
        <p:nvSpPr>
          <p:cNvPr id="3" name="Text Placeholder 2"/>
          <p:cNvSpPr>
            <a:spLocks noGrp="1"/>
          </p:cNvSpPr>
          <p:nvPr>
            <p:ph type="body" sz="half" idx="2"/>
          </p:nvPr>
        </p:nvSpPr>
        <p:spPr/>
        <p:txBody>
          <a:bodyPr/>
          <a:lstStyle/>
          <a:p>
            <a:r>
              <a:rPr lang="en-US" dirty="0" smtClean="0"/>
              <a:t>Skyscrapers</a:t>
            </a:r>
            <a:r>
              <a:rPr lang="en-US" dirty="0" smtClean="0"/>
              <a:t> </a:t>
            </a:r>
          </a:p>
          <a:p>
            <a:r>
              <a:rPr lang="en-US" dirty="0" smtClean="0"/>
              <a:t>Shantytowns</a:t>
            </a:r>
          </a:p>
          <a:p>
            <a:endParaRPr lang="en-US" dirty="0"/>
          </a:p>
        </p:txBody>
      </p:sp>
      <p:sp>
        <p:nvSpPr>
          <p:cNvPr id="4" name="Title 3"/>
          <p:cNvSpPr>
            <a:spLocks noGrp="1"/>
          </p:cNvSpPr>
          <p:nvPr>
            <p:ph type="title"/>
          </p:nvPr>
        </p:nvSpPr>
        <p:spPr/>
        <p:txBody>
          <a:bodyPr>
            <a:normAutofit/>
          </a:bodyPr>
          <a:lstStyle/>
          <a:p>
            <a:r>
              <a:rPr lang="en-US" dirty="0" smtClean="0"/>
              <a:t>Dependency Theories</a:t>
            </a:r>
            <a:endParaRPr lang="en-US" dirty="0"/>
          </a:p>
        </p:txBody>
      </p:sp>
      <p:pic>
        <p:nvPicPr>
          <p:cNvPr id="6" name="Picture Placeholder 5" descr="DSC02272.JPG"/>
          <p:cNvPicPr>
            <a:picLocks noGrp="1" noChangeAspect="1"/>
          </p:cNvPicPr>
          <p:nvPr>
            <p:ph type="pic" sz="quarter" idx="13"/>
          </p:nvPr>
        </p:nvPicPr>
        <p:blipFill>
          <a:blip r:embed="rId2"/>
          <a:srcRect t="-39352" b="-39352"/>
          <a:stretch>
            <a:fillRect/>
          </a:stretch>
        </p:blipFill>
        <p:spPr>
          <a:xfrm>
            <a:off x="6776603" y="1964782"/>
            <a:ext cx="2743200" cy="3675888"/>
          </a:xfrm>
        </p:spPr>
      </p:pic>
      <p:pic>
        <p:nvPicPr>
          <p:cNvPr id="7" name="Picture 6" descr="Kibera.jpg"/>
          <p:cNvPicPr>
            <a:picLocks noChangeAspect="1"/>
          </p:cNvPicPr>
          <p:nvPr/>
        </p:nvPicPr>
        <p:blipFill>
          <a:blip r:embed="rId3"/>
          <a:stretch>
            <a:fillRect/>
          </a:stretch>
        </p:blipFill>
        <p:spPr>
          <a:xfrm>
            <a:off x="5766632" y="4202336"/>
            <a:ext cx="4154890" cy="265566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85" y="428907"/>
            <a:ext cx="6568672" cy="5211763"/>
          </a:xfrm>
        </p:spPr>
        <p:txBody>
          <a:bodyPr/>
          <a:lstStyle/>
          <a:p>
            <a:pPr>
              <a:buNone/>
            </a:pPr>
            <a:r>
              <a:rPr lang="en-US" b="1" dirty="0" smtClean="0"/>
              <a:t>Shantytowns</a:t>
            </a:r>
          </a:p>
          <a:p>
            <a:r>
              <a:rPr lang="en-US" dirty="0" smtClean="0"/>
              <a:t>Slums, </a:t>
            </a:r>
            <a:r>
              <a:rPr lang="en-US" dirty="0" err="1" smtClean="0"/>
              <a:t>bidonvilles</a:t>
            </a:r>
            <a:r>
              <a:rPr lang="en-US" dirty="0" smtClean="0"/>
              <a:t>, favelas, </a:t>
            </a:r>
            <a:r>
              <a:rPr lang="en-US" dirty="0" err="1" smtClean="0"/>
              <a:t>pueblas</a:t>
            </a:r>
            <a:r>
              <a:rPr lang="en-US" dirty="0" smtClean="0"/>
              <a:t> </a:t>
            </a:r>
            <a:r>
              <a:rPr lang="en-US" dirty="0" err="1" smtClean="0"/>
              <a:t>jovenes</a:t>
            </a:r>
            <a:r>
              <a:rPr lang="en-US" dirty="0" smtClean="0"/>
              <a:t>… </a:t>
            </a:r>
          </a:p>
          <a:p>
            <a:endParaRPr lang="en-US" dirty="0" smtClean="0"/>
          </a:p>
          <a:p>
            <a:endParaRPr lang="en-US" dirty="0" smtClean="0"/>
          </a:p>
          <a:p>
            <a:endParaRPr lang="en-US" dirty="0" smtClean="0"/>
          </a:p>
          <a:p>
            <a:r>
              <a:rPr lang="en-US" dirty="0" smtClean="0"/>
              <a:t>40 years behind the slums an exponential growth of street children, HIV/AIDS, Slavery</a:t>
            </a:r>
          </a:p>
          <a:p>
            <a:r>
              <a:rPr lang="en-US" dirty="0" smtClean="0"/>
              <a:t>Once dispossessed where can you go?</a:t>
            </a:r>
            <a:endParaRPr lang="en-US" dirty="0"/>
          </a:p>
        </p:txBody>
      </p:sp>
      <p:sp>
        <p:nvSpPr>
          <p:cNvPr id="3" name="Text Placeholder 2"/>
          <p:cNvSpPr>
            <a:spLocks noGrp="1"/>
          </p:cNvSpPr>
          <p:nvPr>
            <p:ph type="body" sz="half" idx="2"/>
          </p:nvPr>
        </p:nvSpPr>
        <p:spPr/>
        <p:txBody>
          <a:bodyPr/>
          <a:lstStyle/>
          <a:p>
            <a:r>
              <a:rPr lang="en-US" dirty="0" smtClean="0"/>
              <a:t>Skyscrapers</a:t>
            </a:r>
            <a:r>
              <a:rPr lang="en-US" dirty="0" smtClean="0"/>
              <a:t> </a:t>
            </a:r>
          </a:p>
          <a:p>
            <a:r>
              <a:rPr lang="en-US" dirty="0" smtClean="0"/>
              <a:t>Shantytowns</a:t>
            </a:r>
          </a:p>
          <a:p>
            <a:endParaRPr lang="en-US" dirty="0"/>
          </a:p>
        </p:txBody>
      </p:sp>
      <p:sp>
        <p:nvSpPr>
          <p:cNvPr id="4" name="Title 3"/>
          <p:cNvSpPr>
            <a:spLocks noGrp="1"/>
          </p:cNvSpPr>
          <p:nvPr>
            <p:ph type="title"/>
          </p:nvPr>
        </p:nvSpPr>
        <p:spPr/>
        <p:txBody>
          <a:bodyPr>
            <a:normAutofit/>
          </a:bodyPr>
          <a:lstStyle/>
          <a:p>
            <a:r>
              <a:rPr lang="en-US" dirty="0" smtClean="0"/>
              <a:t>Dependency Theories</a:t>
            </a:r>
            <a:endParaRPr lang="en-US" dirty="0"/>
          </a:p>
        </p:txBody>
      </p:sp>
      <p:pic>
        <p:nvPicPr>
          <p:cNvPr id="6" name="Picture Placeholder 5" descr="DSC02272.JPG"/>
          <p:cNvPicPr>
            <a:picLocks noGrp="1" noChangeAspect="1"/>
          </p:cNvPicPr>
          <p:nvPr>
            <p:ph type="pic" sz="quarter" idx="13"/>
          </p:nvPr>
        </p:nvPicPr>
        <p:blipFill>
          <a:blip r:embed="rId2"/>
          <a:srcRect t="-39352" b="-39352"/>
          <a:stretch>
            <a:fillRect/>
          </a:stretch>
        </p:blipFill>
        <p:spPr>
          <a:xfrm>
            <a:off x="6776603" y="1964782"/>
            <a:ext cx="2743200" cy="3675888"/>
          </a:xfrm>
        </p:spPr>
      </p:pic>
      <p:pic>
        <p:nvPicPr>
          <p:cNvPr id="7" name="Picture 6" descr="Kibera.jpg"/>
          <p:cNvPicPr>
            <a:picLocks noChangeAspect="1"/>
          </p:cNvPicPr>
          <p:nvPr/>
        </p:nvPicPr>
        <p:blipFill>
          <a:blip r:embed="rId3"/>
          <a:stretch>
            <a:fillRect/>
          </a:stretch>
        </p:blipFill>
        <p:spPr>
          <a:xfrm>
            <a:off x="5766632" y="4202336"/>
            <a:ext cx="4154890" cy="26556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685800" y="2511188"/>
            <a:ext cx="7523084" cy="3148112"/>
          </a:xfrm>
        </p:spPr>
        <p:txBody>
          <a:bodyPr>
            <a:normAutofit fontScale="85000" lnSpcReduction="10000"/>
          </a:bodyPr>
          <a:lstStyle/>
          <a:p>
            <a:r>
              <a:rPr lang="en-US" dirty="0" smtClean="0"/>
              <a:t>Last century saw the urbanization of the world.</a:t>
            </a:r>
          </a:p>
          <a:p>
            <a:r>
              <a:rPr lang="en-US" dirty="0" smtClean="0"/>
              <a:t>In the last </a:t>
            </a:r>
            <a:r>
              <a:rPr lang="en-US" dirty="0" smtClean="0"/>
              <a:t>decade,</a:t>
            </a:r>
            <a:r>
              <a:rPr lang="en-US" dirty="0" smtClean="0"/>
              <a:t> Cities have morphed </a:t>
            </a:r>
            <a:r>
              <a:rPr lang="en-US" dirty="0" smtClean="0"/>
              <a:t>into the era of Megalopolises and Conurbanisations</a:t>
            </a:r>
            <a:r>
              <a:rPr lang="en-US" dirty="0" smtClean="0"/>
              <a:t>.</a:t>
            </a:r>
          </a:p>
          <a:p>
            <a:r>
              <a:rPr lang="en-US" dirty="0" smtClean="0"/>
              <a:t>The Kingdom has exploded globally</a:t>
            </a:r>
          </a:p>
          <a:p>
            <a:r>
              <a:rPr lang="en-US" dirty="0" smtClean="0"/>
              <a:t>Kingdom principles are deeply affecting economic, political and social structures globally</a:t>
            </a:r>
            <a:endParaRPr lang="en-US" dirty="0" smtClean="0"/>
          </a:p>
          <a:p>
            <a:endParaRPr lang="en-US" dirty="0"/>
          </a:p>
        </p:txBody>
      </p:sp>
      <p:pic>
        <p:nvPicPr>
          <p:cNvPr id="5" name="Picture 4"/>
          <p:cNvPicPr>
            <a:picLocks noChangeAspect="1"/>
          </p:cNvPicPr>
          <p:nvPr/>
        </p:nvPicPr>
        <p:blipFill>
          <a:blip r:embed="rId2"/>
          <a:stretch>
            <a:fillRect/>
          </a:stretch>
        </p:blipFill>
        <p:spPr>
          <a:xfrm>
            <a:off x="0" y="-15875"/>
            <a:ext cx="9121941" cy="180939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42900" y="-381000"/>
            <a:ext cx="9829800" cy="7620000"/>
          </a:xfrm>
          <a:prstGeom prst="rect">
            <a:avLst/>
          </a:prstGeom>
        </p:spPr>
      </p:pic>
      <p:sp>
        <p:nvSpPr>
          <p:cNvPr id="5" name="TextBox 4"/>
          <p:cNvSpPr txBox="1"/>
          <p:nvPr/>
        </p:nvSpPr>
        <p:spPr>
          <a:xfrm>
            <a:off x="0" y="0"/>
            <a:ext cx="3827058" cy="1815882"/>
          </a:xfrm>
          <a:prstGeom prst="rect">
            <a:avLst/>
          </a:prstGeom>
          <a:noFill/>
        </p:spPr>
        <p:txBody>
          <a:bodyPr wrap="square" rtlCol="0">
            <a:spAutoFit/>
          </a:bodyPr>
          <a:lstStyle/>
          <a:p>
            <a:r>
              <a:rPr lang="en-US" sz="2800" dirty="0" smtClean="0"/>
              <a:t>If the Kingdom Determined </a:t>
            </a:r>
            <a:endParaRPr lang="en-US" sz="2800" dirty="0" smtClean="0"/>
          </a:p>
          <a:p>
            <a:r>
              <a:rPr lang="en-US" sz="2800" dirty="0" smtClean="0"/>
              <a:t>Post-Post</a:t>
            </a:r>
            <a:r>
              <a:rPr lang="en-US" sz="2800" dirty="0" smtClean="0"/>
              <a:t>-modern</a:t>
            </a:r>
          </a:p>
          <a:p>
            <a:r>
              <a:rPr lang="en-US" sz="2800" dirty="0" smtClean="0"/>
              <a:t>Culture</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209"/>
          </a:xfrm>
        </p:spPr>
        <p:txBody>
          <a:bodyPr>
            <a:normAutofit/>
          </a:bodyPr>
          <a:lstStyle/>
          <a:p>
            <a:r>
              <a:rPr lang="en-US" sz="2800" b="1" dirty="0" smtClean="0"/>
              <a:t>Biblical Urbanization</a:t>
            </a:r>
            <a:endParaRPr lang="en-US" sz="2800" dirty="0" smtClean="0"/>
          </a:p>
        </p:txBody>
      </p:sp>
      <p:sp>
        <p:nvSpPr>
          <p:cNvPr id="3" name="Content Placeholder 2"/>
          <p:cNvSpPr>
            <a:spLocks noGrp="1"/>
          </p:cNvSpPr>
          <p:nvPr>
            <p:ph idx="1"/>
          </p:nvPr>
        </p:nvSpPr>
        <p:spPr>
          <a:xfrm>
            <a:off x="0" y="971847"/>
            <a:ext cx="9144000" cy="6145312"/>
          </a:xfrm>
        </p:spPr>
        <p:txBody>
          <a:bodyPr>
            <a:normAutofit fontScale="70000" lnSpcReduction="20000"/>
          </a:bodyPr>
          <a:lstStyle/>
          <a:p>
            <a:pPr>
              <a:buNone/>
            </a:pPr>
            <a:r>
              <a:rPr lang="en-US" dirty="0" smtClean="0"/>
              <a:t>As a Christian responding to injustices within the urbanization process, I am affirming some moral views:</a:t>
            </a:r>
          </a:p>
          <a:p>
            <a:r>
              <a:rPr lang="en-US" dirty="0" smtClean="0"/>
              <a:t>1. A transition from a two-level economic and social system to a unitary system is a desirable goal (based on the principle of being our brother’s keeper, of reconciliation between peoples, of the equality of men before God).</a:t>
            </a:r>
            <a:br>
              <a:rPr lang="en-US" dirty="0" smtClean="0"/>
            </a:br>
            <a:r>
              <a:rPr lang="en-US" dirty="0" smtClean="0"/>
              <a:t>2. Modernization is a desirable and Biblical goal (based on the mandate to manage the earth).</a:t>
            </a:r>
            <a:br>
              <a:rPr lang="en-US" dirty="0" smtClean="0"/>
            </a:br>
            <a:r>
              <a:rPr lang="en-US" dirty="0" smtClean="0"/>
              <a:t>3. Urbanization is a desirable goal, for God is a community and seeks community. Scripture begins in a garden but ends in a city. Although there is conflict between the city of Babylon and the city of Jerusalem in the Scriptures, we may still affirm there is a godly pattern of urbanization implied in the Bible.</a:t>
            </a:r>
            <a:br>
              <a:rPr lang="en-US" dirty="0" smtClean="0"/>
            </a:br>
            <a:r>
              <a:rPr lang="en-US" dirty="0" smtClean="0"/>
              <a:t>4. Something similar to a middle-class lifestyle is a just goal (derived from the principle of every family having enough for their needs and development).</a:t>
            </a:r>
            <a:br>
              <a:rPr lang="en-US" dirty="0" smtClean="0"/>
            </a:br>
            <a:r>
              <a:rPr lang="en-US" dirty="0" smtClean="0"/>
              <a:t>5. Each family has the right to own its own land, and to have a place of security.</a:t>
            </a:r>
            <a:br>
              <a:rPr lang="en-US" dirty="0" smtClean="0"/>
            </a:br>
            <a:r>
              <a:rPr lang="en-US" dirty="0" smtClean="0"/>
              <a:t>6. The flow of economic wealth from farm to the city is a result of the fruitfulness of the earth, and a good process, but such a process requires justice at every step.</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Macro-economic development and slums</a:t>
            </a:r>
            <a:r>
              <a:rPr lang="en-US" dirty="0" smtClean="0"/>
              <a:t/>
            </a:r>
            <a:br>
              <a:rPr lang="en-US" dirty="0" smtClean="0"/>
            </a:br>
            <a:endParaRPr lang="en-US" dirty="0"/>
          </a:p>
        </p:txBody>
      </p:sp>
      <p:sp>
        <p:nvSpPr>
          <p:cNvPr id="3" name="Content Placeholder 2"/>
          <p:cNvSpPr>
            <a:spLocks noGrp="1"/>
          </p:cNvSpPr>
          <p:nvPr>
            <p:ph idx="1"/>
          </p:nvPr>
        </p:nvSpPr>
        <p:spPr>
          <a:xfrm>
            <a:off x="259174" y="1062554"/>
            <a:ext cx="8682346" cy="5795446"/>
          </a:xfrm>
        </p:spPr>
        <p:txBody>
          <a:bodyPr>
            <a:normAutofit fontScale="85000" lnSpcReduction="10000"/>
          </a:bodyPr>
          <a:lstStyle/>
          <a:p>
            <a:r>
              <a:rPr lang="en-US" dirty="0" smtClean="0"/>
              <a:t>The consequence of dependency and these processes of modernization is the emergence of slums and squatter areas. </a:t>
            </a:r>
          </a:p>
          <a:p>
            <a:r>
              <a:rPr lang="en-US" dirty="0" smtClean="0"/>
              <a:t>The implications for a ministry to the poor are obvious. One may work extensively for the uplift of the urban poor through spiritual transformation, and this is primary. But the issues of unemployment, macro-level oppression and economic injustice in the fabric of the society must be dealt with at that level for the eventual freedom of the poor from their bondage.</a:t>
            </a:r>
            <a:br>
              <a:rPr lang="en-US" dirty="0" smtClean="0"/>
            </a:br>
            <a:r>
              <a:rPr lang="en-US" dirty="0" smtClean="0"/>
              <a:t>    Thus we may work hard to uplift the poor in the local community and completely fail, for the critical factor in terms of job production is primarily determined by the macro-economic development of the city.</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From </a:t>
            </a:r>
            <a:r>
              <a:rPr lang="en-US" sz="2800" dirty="0" smtClean="0"/>
              <a:t>a New World Order of Oppression &amp; Destruction </a:t>
            </a:r>
            <a:br>
              <a:rPr lang="en-US" sz="2800" dirty="0" smtClean="0"/>
            </a:br>
            <a:r>
              <a:rPr lang="en-US" sz="2800" dirty="0" smtClean="0"/>
              <a:t>to an Alternative Kingdom Order</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Defense of the Marginalized</a:t>
            </a:r>
          </a:p>
          <a:p>
            <a:r>
              <a:rPr lang="en-US" dirty="0" smtClean="0"/>
              <a:t>Affirmation of Cultures, Tribes and </a:t>
            </a:r>
            <a:r>
              <a:rPr lang="en-US" dirty="0" err="1" smtClean="0"/>
              <a:t>localised</a:t>
            </a:r>
            <a:r>
              <a:rPr lang="en-US" dirty="0" smtClean="0"/>
              <a:t> self-sustaining economies</a:t>
            </a:r>
          </a:p>
          <a:p>
            <a:r>
              <a:rPr lang="en-US" dirty="0" smtClean="0"/>
              <a:t>Creation of Public Space for pluralism (as in Egypt, not Libya)</a:t>
            </a:r>
          </a:p>
          <a:p>
            <a:r>
              <a:rPr lang="en-US" dirty="0" smtClean="0"/>
              <a:t>Diffusion of economic, social, political </a:t>
            </a:r>
            <a:r>
              <a:rPr lang="en-US" dirty="0" smtClean="0"/>
              <a:t>power through multiplication of small religious, political and economic </a:t>
            </a:r>
            <a:r>
              <a:rPr lang="en-US" dirty="0" smtClean="0"/>
              <a:t>cooperative systems </a:t>
            </a:r>
            <a:r>
              <a:rPr lang="en-US" dirty="0" err="1" smtClean="0"/>
              <a:t>dijoint</a:t>
            </a:r>
            <a:r>
              <a:rPr lang="en-US" dirty="0" smtClean="0"/>
              <a:t> from the global banking systems</a:t>
            </a:r>
            <a:endParaRPr lang="en-US" dirty="0" smtClean="0"/>
          </a:p>
          <a:p>
            <a:endParaRPr lang="en-US" dirty="0" smtClean="0"/>
          </a:p>
          <a:p>
            <a:endParaRPr lang="en-US" dirty="0"/>
          </a:p>
        </p:txBody>
      </p:sp>
      <p:sp>
        <p:nvSpPr>
          <p:cNvPr id="4" name="TextBox 3"/>
          <p:cNvSpPr txBox="1"/>
          <p:nvPr/>
        </p:nvSpPr>
        <p:spPr>
          <a:xfrm>
            <a:off x="187606" y="86582"/>
            <a:ext cx="8552566" cy="369332"/>
          </a:xfrm>
          <a:prstGeom prst="rect">
            <a:avLst/>
          </a:prstGeom>
          <a:noFill/>
        </p:spPr>
        <p:txBody>
          <a:bodyPr wrap="none" rtlCol="0">
            <a:spAutoFit/>
          </a:bodyPr>
          <a:lstStyle/>
          <a:p>
            <a:r>
              <a:rPr lang="en-US" dirty="0" smtClean="0"/>
              <a:t>Building on Evangelism and </a:t>
            </a:r>
            <a:r>
              <a:rPr lang="en-US" dirty="0" smtClean="0"/>
              <a:t>Revival (for without the </a:t>
            </a:r>
            <a:r>
              <a:rPr lang="en-US" dirty="0" err="1" smtClean="0"/>
              <a:t>chruch</a:t>
            </a:r>
            <a:r>
              <a:rPr lang="en-US" dirty="0" smtClean="0"/>
              <a:t> there is </a:t>
            </a:r>
            <a:r>
              <a:rPr lang="en-US" dirty="0" smtClean="0"/>
              <a:t>people resource base</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146228"/>
            <a:ext cx="8229600" cy="5483302"/>
          </a:xfrm>
        </p:spPr>
        <p:txBody>
          <a:bodyPr>
            <a:normAutofit fontScale="70000" lnSpcReduction="20000"/>
          </a:bodyPr>
          <a:lstStyle/>
          <a:p>
            <a:r>
              <a:rPr lang="en-US" dirty="0"/>
              <a:t>Davis, M. (2006). </a:t>
            </a:r>
            <a:r>
              <a:rPr lang="en-US" i="1" dirty="0"/>
              <a:t>Planet of the Slums</a:t>
            </a:r>
            <a:r>
              <a:rPr lang="en-US" dirty="0"/>
              <a:t>. London and NY, Verso. </a:t>
            </a:r>
          </a:p>
          <a:p>
            <a:r>
              <a:rPr lang="en-US" dirty="0"/>
              <a:t>de Soto, H. (2003). </a:t>
            </a:r>
            <a:r>
              <a:rPr lang="en-US" i="1" dirty="0"/>
              <a:t>The Mystery of Capital: Why Capitalism Triumphs in the West and Fails Everywhere Else</a:t>
            </a:r>
            <a:r>
              <a:rPr lang="en-US" dirty="0"/>
              <a:t>, Basic Books.  </a:t>
            </a:r>
          </a:p>
          <a:p>
            <a:r>
              <a:rPr lang="en-US" dirty="0"/>
              <a:t>Dear, M. J. (2000). </a:t>
            </a:r>
            <a:r>
              <a:rPr lang="en-US" i="1" dirty="0"/>
              <a:t>The Postmodern Urban Condition</a:t>
            </a:r>
            <a:r>
              <a:rPr lang="en-US" dirty="0"/>
              <a:t>. Oxford, Blackwell Publishers.  Global, Urban, Postmodernism,</a:t>
            </a:r>
          </a:p>
          <a:p>
            <a:r>
              <a:rPr lang="en-US" dirty="0"/>
              <a:t>Grigg, V. (2004). </a:t>
            </a:r>
            <a:r>
              <a:rPr lang="en-US" i="1" dirty="0"/>
              <a:t>Cry of the Urban Poor</a:t>
            </a:r>
            <a:r>
              <a:rPr lang="en-US" dirty="0"/>
              <a:t>. London, Authentic Press.  </a:t>
            </a:r>
          </a:p>
          <a:p>
            <a:r>
              <a:rPr lang="en-US" dirty="0" err="1"/>
              <a:t>Mangin</a:t>
            </a:r>
            <a:r>
              <a:rPr lang="en-US" dirty="0"/>
              <a:t>, W. (1967). </a:t>
            </a:r>
            <a:r>
              <a:rPr lang="en-US" i="1" dirty="0"/>
              <a:t>Squatter Settlements in "Cities: Their Origin Growth and Human Impact."</a:t>
            </a:r>
            <a:r>
              <a:rPr lang="en-US" dirty="0"/>
              <a:t>. </a:t>
            </a:r>
          </a:p>
          <a:p>
            <a:r>
              <a:rPr lang="en-US" dirty="0"/>
              <a:t>---, Ed. (1970). </a:t>
            </a:r>
            <a:r>
              <a:rPr lang="en-US" i="1" dirty="0"/>
              <a:t>Peasants in Cities: Readings in Anthropology of Urbanization</a:t>
            </a:r>
            <a:r>
              <a:rPr lang="en-US" dirty="0"/>
              <a:t>. Boston, Houghton </a:t>
            </a:r>
            <a:r>
              <a:rPr lang="en-US" dirty="0" err="1"/>
              <a:t>Mifflen</a:t>
            </a:r>
            <a:r>
              <a:rPr lang="en-US" dirty="0"/>
              <a:t>.  </a:t>
            </a:r>
          </a:p>
          <a:p>
            <a:r>
              <a:rPr lang="en-US" dirty="0"/>
              <a:t>Perlman, J. E. (1976).</a:t>
            </a:r>
            <a:r>
              <a:rPr lang="en-US" i="1" dirty="0"/>
              <a:t> The Myth of Marginality, Urban Poverty and Politics in Rio de </a:t>
            </a:r>
            <a:r>
              <a:rPr lang="en-US" i="1" dirty="0" err="1"/>
              <a:t>Janiero</a:t>
            </a:r>
            <a:r>
              <a:rPr lang="en-US" dirty="0"/>
              <a:t>. Berkeley, Los Angeles, London, University of California Press.  </a:t>
            </a:r>
          </a:p>
          <a:p>
            <a:r>
              <a:rPr lang="en-US" dirty="0" err="1"/>
              <a:t>Soja</a:t>
            </a:r>
            <a:r>
              <a:rPr lang="en-US" dirty="0"/>
              <a:t>, E. (1989/1997). </a:t>
            </a:r>
            <a:r>
              <a:rPr lang="en-US" i="1" dirty="0"/>
              <a:t>Postmodern Geographies: The Reassertion of Space in Critical Social Theory</a:t>
            </a:r>
            <a:r>
              <a:rPr lang="en-US" dirty="0"/>
              <a:t>. London, Verso Books.  </a:t>
            </a:r>
          </a:p>
          <a:p>
            <a:r>
              <a:rPr lang="en-US" dirty="0"/>
              <a:t>Soto, H. D. (1990). </a:t>
            </a:r>
            <a:r>
              <a:rPr lang="en-US" i="1" dirty="0"/>
              <a:t>The other path</a:t>
            </a:r>
            <a:r>
              <a:rPr lang="en-US" dirty="0"/>
              <a:t>. New York, Harper &amp; Row Publishers.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Placeholder 9" descr="Untitled.png"/>
          <p:cNvPicPr>
            <a:picLocks noGrp="1" noChangeAspect="1"/>
          </p:cNvPicPr>
          <p:nvPr>
            <p:ph type="pic" sz="quarter" idx="13"/>
          </p:nvPr>
        </p:nvPicPr>
        <p:blipFill>
          <a:blip r:embed="rId2"/>
          <a:srcRect t="-1762" b="-1762"/>
          <a:stretch>
            <a:fillRect/>
          </a:stretch>
        </p:blipFill>
        <p:spPr>
          <a:xfrm>
            <a:off x="440538" y="737431"/>
            <a:ext cx="2318929" cy="3054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Content Placeholder 34"/>
          <p:cNvSpPr>
            <a:spLocks noGrp="1"/>
          </p:cNvSpPr>
          <p:nvPr>
            <p:ph idx="1"/>
          </p:nvPr>
        </p:nvSpPr>
        <p:spPr/>
        <p:txBody>
          <a:bodyPr>
            <a:normAutofit lnSpcReduction="10000"/>
          </a:bodyPr>
          <a:lstStyle/>
          <a:p>
            <a:r>
              <a:rPr lang="en-NZ" sz="2400" dirty="0" smtClean="0">
                <a:solidFill>
                  <a:schemeClr val="tx1"/>
                </a:solidFill>
              </a:rPr>
              <a:t>Following Christ</a:t>
            </a:r>
            <a:br>
              <a:rPr lang="en-NZ" sz="2400" dirty="0" smtClean="0">
                <a:solidFill>
                  <a:schemeClr val="tx1"/>
                </a:solidFill>
              </a:rPr>
            </a:br>
            <a:r>
              <a:rPr lang="en-NZ" sz="2400" dirty="0" smtClean="0">
                <a:solidFill>
                  <a:schemeClr val="tx1"/>
                </a:solidFill>
              </a:rPr>
              <a:t>Living in the Slums &amp; Favelas of </a:t>
            </a:r>
            <a:br>
              <a:rPr lang="en-NZ" sz="2400" dirty="0" smtClean="0">
                <a:solidFill>
                  <a:schemeClr val="tx1"/>
                </a:solidFill>
              </a:rPr>
            </a:br>
            <a:r>
              <a:rPr lang="en-NZ" sz="2400" dirty="0" smtClean="0">
                <a:solidFill>
                  <a:schemeClr val="tx1"/>
                </a:solidFill>
              </a:rPr>
              <a:t>* Manila, Philippines</a:t>
            </a:r>
            <a:br>
              <a:rPr lang="en-NZ" sz="2400" dirty="0" smtClean="0">
                <a:solidFill>
                  <a:schemeClr val="tx1"/>
                </a:solidFill>
              </a:rPr>
            </a:br>
            <a:r>
              <a:rPr lang="en-NZ" sz="2400" dirty="0" smtClean="0">
                <a:solidFill>
                  <a:schemeClr val="tx1"/>
                </a:solidFill>
              </a:rPr>
              <a:t>* Kolkata, India</a:t>
            </a:r>
            <a:br>
              <a:rPr lang="en-NZ" sz="2400" dirty="0" smtClean="0">
                <a:solidFill>
                  <a:schemeClr val="tx1"/>
                </a:solidFill>
              </a:rPr>
            </a:br>
            <a:r>
              <a:rPr lang="en-NZ" sz="2400" dirty="0" smtClean="0">
                <a:solidFill>
                  <a:schemeClr val="tx1"/>
                </a:solidFill>
              </a:rPr>
              <a:t>* Heli</a:t>
            </a:r>
            <a:r>
              <a:rPr lang="en-US" sz="2400" dirty="0" err="1" smtClean="0">
                <a:solidFill>
                  <a:schemeClr val="tx1"/>
                </a:solidFill>
                <a:ea typeface="Arial" charset="0"/>
                <a:cs typeface="Arial" charset="0"/>
              </a:rPr>
              <a:t>ó</a:t>
            </a:r>
            <a:r>
              <a:rPr lang="en-NZ" sz="2400" dirty="0" smtClean="0">
                <a:solidFill>
                  <a:schemeClr val="tx1"/>
                </a:solidFill>
              </a:rPr>
              <a:t>polis, S</a:t>
            </a:r>
            <a:r>
              <a:rPr lang="en-US" sz="2400" dirty="0" err="1" smtClean="0">
                <a:solidFill>
                  <a:schemeClr val="tx1"/>
                </a:solidFill>
                <a:ea typeface="Arial" charset="0"/>
                <a:cs typeface="Arial" charset="0"/>
              </a:rPr>
              <a:t>ã</a:t>
            </a:r>
            <a:r>
              <a:rPr lang="en-NZ" sz="2400" dirty="0" smtClean="0">
                <a:solidFill>
                  <a:schemeClr val="tx1"/>
                </a:solidFill>
              </a:rPr>
              <a:t>o Paulo </a:t>
            </a:r>
            <a:br>
              <a:rPr lang="en-NZ" sz="2400" dirty="0" smtClean="0">
                <a:solidFill>
                  <a:schemeClr val="tx1"/>
                </a:solidFill>
              </a:rPr>
            </a:br>
            <a:r>
              <a:rPr lang="en-NZ" sz="2400" dirty="0" smtClean="0">
                <a:solidFill>
                  <a:schemeClr val="tx1"/>
                </a:solidFill>
              </a:rPr>
              <a:t>* NW Pasadena, Los Angeles</a:t>
            </a:r>
            <a:br>
              <a:rPr lang="en-NZ" sz="2400" dirty="0" smtClean="0">
                <a:solidFill>
                  <a:schemeClr val="tx1"/>
                </a:solidFill>
              </a:rPr>
            </a:br>
            <a:r>
              <a:rPr lang="en-NZ" sz="2400" dirty="0" smtClean="0">
                <a:solidFill>
                  <a:schemeClr val="tx1"/>
                </a:solidFill>
              </a:rPr>
              <a:t>* Kelston, Auckland </a:t>
            </a:r>
          </a:p>
          <a:p>
            <a:r>
              <a:rPr lang="en-US" sz="2400" dirty="0" smtClean="0">
                <a:solidFill>
                  <a:schemeClr val="tx1"/>
                </a:solidFill>
              </a:rPr>
              <a:t>In answer to prayer, God has </a:t>
            </a:r>
            <a:r>
              <a:rPr lang="en-US" sz="2400" dirty="0" smtClean="0">
                <a:solidFill>
                  <a:schemeClr val="tx1"/>
                </a:solidFill>
              </a:rPr>
              <a:t>given</a:t>
            </a:r>
          </a:p>
          <a:p>
            <a:pPr lvl="1"/>
            <a:r>
              <a:rPr lang="en-US" dirty="0" smtClean="0">
                <a:solidFill>
                  <a:schemeClr val="tx1"/>
                </a:solidFill>
              </a:rPr>
              <a:t>Movements of </a:t>
            </a:r>
            <a:r>
              <a:rPr lang="en-US" dirty="0" smtClean="0">
                <a:solidFill>
                  <a:schemeClr val="tx1"/>
                </a:solidFill>
              </a:rPr>
              <a:t>churches, </a:t>
            </a:r>
            <a:endParaRPr lang="en-US" dirty="0" smtClean="0">
              <a:solidFill>
                <a:schemeClr val="tx1"/>
              </a:solidFill>
            </a:endParaRPr>
          </a:p>
          <a:p>
            <a:pPr lvl="1"/>
            <a:r>
              <a:rPr lang="en-US" dirty="0" smtClean="0">
                <a:solidFill>
                  <a:schemeClr val="tx1"/>
                </a:solidFill>
              </a:rPr>
              <a:t>development </a:t>
            </a:r>
            <a:r>
              <a:rPr lang="en-US" dirty="0" smtClean="0">
                <a:solidFill>
                  <a:schemeClr val="tx1"/>
                </a:solidFill>
              </a:rPr>
              <a:t>agencies, advocacy groups</a:t>
            </a:r>
            <a:endParaRPr lang="en-US" dirty="0" smtClean="0">
              <a:solidFill>
                <a:schemeClr val="tx1"/>
              </a:solidFill>
            </a:endParaRPr>
          </a:p>
          <a:p>
            <a:pPr lvl="1"/>
            <a:r>
              <a:rPr lang="en-US" dirty="0" smtClean="0">
                <a:solidFill>
                  <a:schemeClr val="tx1"/>
                </a:solidFill>
              </a:rPr>
              <a:t>missions </a:t>
            </a:r>
          </a:p>
          <a:p>
            <a:pPr lvl="1"/>
            <a:r>
              <a:rPr lang="en-US" dirty="0" smtClean="0">
                <a:solidFill>
                  <a:schemeClr val="tx1"/>
                </a:solidFill>
              </a:rPr>
              <a:t>global </a:t>
            </a:r>
            <a:r>
              <a:rPr lang="en-US" dirty="0" smtClean="0">
                <a:solidFill>
                  <a:schemeClr val="tx1"/>
                </a:solidFill>
              </a:rPr>
              <a:t>networks which include</a:t>
            </a:r>
            <a:br>
              <a:rPr lang="en-US" dirty="0" smtClean="0">
                <a:solidFill>
                  <a:schemeClr val="tx1"/>
                </a:solidFill>
              </a:rPr>
            </a:br>
            <a:r>
              <a:rPr lang="en-US" dirty="0" smtClean="0">
                <a:solidFill>
                  <a:schemeClr val="tx1"/>
                </a:solidFill>
              </a:rPr>
              <a:t>the</a:t>
            </a:r>
            <a:r>
              <a:rPr lang="en-NZ" dirty="0" smtClean="0">
                <a:solidFill>
                  <a:schemeClr val="tx1"/>
                </a:solidFill>
              </a:rPr>
              <a:t> Alian</a:t>
            </a:r>
            <a:r>
              <a:rPr lang="en-US" dirty="0" err="1" smtClean="0">
                <a:solidFill>
                  <a:schemeClr val="tx1"/>
                </a:solidFill>
                <a:ea typeface="Arial" charset="0"/>
                <a:cs typeface="Arial" charset="0"/>
              </a:rPr>
              <a:t>ç</a:t>
            </a:r>
            <a:r>
              <a:rPr lang="en-NZ" dirty="0" smtClean="0">
                <a:solidFill>
                  <a:schemeClr val="tx1"/>
                </a:solidFill>
              </a:rPr>
              <a:t>a Encarna</a:t>
            </a:r>
            <a:r>
              <a:rPr lang="en-US" dirty="0" err="1" smtClean="0">
                <a:solidFill>
                  <a:schemeClr val="tx1"/>
                </a:solidFill>
                <a:ea typeface="Arial" charset="0"/>
                <a:cs typeface="Arial" charset="0"/>
              </a:rPr>
              <a:t>çã</a:t>
            </a:r>
            <a:r>
              <a:rPr lang="en-NZ" dirty="0" smtClean="0">
                <a:solidFill>
                  <a:schemeClr val="tx1"/>
                </a:solidFill>
              </a:rPr>
              <a:t>o de Lideres de Movimentos entre os Pobres</a:t>
            </a:r>
            <a:endParaRPr lang="en-NZ" dirty="0" smtClean="0">
              <a:solidFill>
                <a:schemeClr val="tx1"/>
              </a:solidFill>
            </a:endParaRPr>
          </a:p>
          <a:p>
            <a:pPr lvl="1"/>
            <a:r>
              <a:rPr lang="en-NZ" dirty="0" smtClean="0">
                <a:solidFill>
                  <a:schemeClr val="tx1"/>
                </a:solidFill>
              </a:rPr>
              <a:t>training </a:t>
            </a:r>
            <a:r>
              <a:rPr lang="en-NZ" dirty="0" smtClean="0">
                <a:solidFill>
                  <a:schemeClr val="tx1"/>
                </a:solidFill>
              </a:rPr>
              <a:t>processes</a:t>
            </a:r>
            <a:endParaRPr lang="en-US" dirty="0"/>
          </a:p>
        </p:txBody>
      </p:sp>
      <p:sp>
        <p:nvSpPr>
          <p:cNvPr id="6" name="Title 5"/>
          <p:cNvSpPr>
            <a:spLocks noGrp="1"/>
          </p:cNvSpPr>
          <p:nvPr>
            <p:ph type="title"/>
          </p:nvPr>
        </p:nvSpPr>
        <p:spPr>
          <a:xfrm>
            <a:off x="6552308" y="-54529"/>
            <a:ext cx="2475395" cy="510988"/>
          </a:xfrm>
        </p:spPr>
        <p:txBody>
          <a:bodyPr>
            <a:normAutofit fontScale="90000"/>
          </a:bodyPr>
          <a:lstStyle/>
          <a:p>
            <a:r>
              <a:rPr lang="en-US" dirty="0" smtClean="0">
                <a:solidFill>
                  <a:schemeClr val="tx1"/>
                </a:solidFill>
              </a:rPr>
              <a:t>1. Personal </a:t>
            </a:r>
            <a:r>
              <a:rPr lang="en-US" dirty="0" smtClean="0">
                <a:solidFill>
                  <a:schemeClr val="tx1"/>
                </a:solidFill>
              </a:rPr>
              <a:t>Pilgrimage</a:t>
            </a:r>
            <a:endParaRPr lang="en-US" dirty="0">
              <a:solidFill>
                <a:schemeClr val="tx1"/>
              </a:solidFill>
            </a:endParaRPr>
          </a:p>
        </p:txBody>
      </p:sp>
      <p:sp>
        <p:nvSpPr>
          <p:cNvPr id="26" name="Rectangle 25"/>
          <p:cNvSpPr/>
          <p:nvPr/>
        </p:nvSpPr>
        <p:spPr>
          <a:xfrm>
            <a:off x="937422" y="842259"/>
            <a:ext cx="1688007" cy="369332"/>
          </a:xfrm>
          <a:prstGeom prst="rect">
            <a:avLst/>
          </a:prstGeom>
        </p:spPr>
        <p:txBody>
          <a:bodyPr wrap="none">
            <a:spAutoFit/>
          </a:bodyPr>
          <a:lstStyle/>
          <a:p>
            <a:r>
              <a:rPr lang="en-US" dirty="0" smtClean="0"/>
              <a:t>Heliopolis, 1988</a:t>
            </a:r>
            <a:endParaRPr lang="en-US" dirty="0"/>
          </a:p>
        </p:txBody>
      </p:sp>
      <p:sp>
        <p:nvSpPr>
          <p:cNvPr id="27" name="TextBox 26"/>
          <p:cNvSpPr txBox="1"/>
          <p:nvPr/>
        </p:nvSpPr>
        <p:spPr>
          <a:xfrm>
            <a:off x="659172" y="5192227"/>
            <a:ext cx="184666" cy="369332"/>
          </a:xfrm>
          <a:prstGeom prst="rect">
            <a:avLst/>
          </a:prstGeom>
          <a:noFill/>
        </p:spPr>
        <p:txBody>
          <a:bodyPr wrap="none" rtlCol="0">
            <a:spAutoFit/>
          </a:bodyPr>
          <a:lstStyle/>
          <a:p>
            <a:endParaRPr lang="en-US" dirty="0"/>
          </a:p>
        </p:txBody>
      </p:sp>
      <p:pic>
        <p:nvPicPr>
          <p:cNvPr id="12" name="Picture 11" descr="1.png"/>
          <p:cNvPicPr>
            <a:picLocks noChangeAspect="1"/>
          </p:cNvPicPr>
          <p:nvPr/>
        </p:nvPicPr>
        <p:blipFill>
          <a:blip r:embed="rId3"/>
          <a:stretch>
            <a:fillRect/>
          </a:stretch>
        </p:blipFill>
        <p:spPr>
          <a:xfrm>
            <a:off x="272144" y="3991484"/>
            <a:ext cx="2727802" cy="2680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Urbanizing God</a:t>
            </a:r>
            <a:endParaRPr lang="en-US" dirty="0"/>
          </a:p>
        </p:txBody>
      </p:sp>
      <p:sp>
        <p:nvSpPr>
          <p:cNvPr id="3" name="Content Placeholder 2"/>
          <p:cNvSpPr>
            <a:spLocks noGrp="1"/>
          </p:cNvSpPr>
          <p:nvPr>
            <p:ph idx="1"/>
          </p:nvPr>
        </p:nvSpPr>
        <p:spPr>
          <a:xfrm>
            <a:off x="457200" y="1600200"/>
            <a:ext cx="4914900" cy="5099065"/>
          </a:xfrm>
        </p:spPr>
        <p:txBody>
          <a:bodyPr>
            <a:normAutofit fontScale="85000" lnSpcReduction="10000"/>
          </a:bodyPr>
          <a:lstStyle/>
          <a:p>
            <a:r>
              <a:rPr lang="en-US" dirty="0" smtClean="0"/>
              <a:t>Scriptures begin in a garden and end in a city</a:t>
            </a:r>
          </a:p>
          <a:p>
            <a:r>
              <a:rPr lang="en-US" dirty="0" smtClean="0"/>
              <a:t>The garden remains in the city</a:t>
            </a:r>
          </a:p>
          <a:p>
            <a:r>
              <a:rPr lang="en-US" dirty="0" smtClean="0"/>
              <a:t>The city is predicted by the nature of God himself –community, communicating, creating, producing, artistic…</a:t>
            </a:r>
          </a:p>
          <a:p>
            <a:r>
              <a:rPr lang="en-US" dirty="0" smtClean="0"/>
              <a:t>The river of the Holy Spirit flows life to the city</a:t>
            </a:r>
          </a:p>
          <a:p>
            <a:r>
              <a:rPr lang="en-US" dirty="0" smtClean="0"/>
              <a:t>Take out the Holy Spirit, and you have deathly cities.</a:t>
            </a:r>
          </a:p>
          <a:p>
            <a:endParaRPr lang="en-US" dirty="0"/>
          </a:p>
        </p:txBody>
      </p:sp>
      <p:pic>
        <p:nvPicPr>
          <p:cNvPr id="4" name="Picture 3"/>
          <p:cNvPicPr>
            <a:picLocks noChangeAspect="1"/>
          </p:cNvPicPr>
          <p:nvPr/>
        </p:nvPicPr>
        <p:blipFill>
          <a:blip r:embed="rId2"/>
          <a:stretch>
            <a:fillRect/>
          </a:stretch>
        </p:blipFill>
        <p:spPr>
          <a:xfrm>
            <a:off x="5372100" y="2349500"/>
            <a:ext cx="3771900" cy="2159000"/>
          </a:xfrm>
          <a:prstGeom prst="rect">
            <a:avLst/>
          </a:prstGeom>
        </p:spPr>
      </p:pic>
      <p:sp>
        <p:nvSpPr>
          <p:cNvPr id="5" name="TextBox 4"/>
          <p:cNvSpPr txBox="1"/>
          <p:nvPr/>
        </p:nvSpPr>
        <p:spPr>
          <a:xfrm>
            <a:off x="673854" y="129580"/>
            <a:ext cx="6822789" cy="369332"/>
          </a:xfrm>
          <a:prstGeom prst="rect">
            <a:avLst/>
          </a:prstGeom>
          <a:noFill/>
        </p:spPr>
        <p:txBody>
          <a:bodyPr wrap="none" rtlCol="0">
            <a:spAutoFit/>
          </a:bodyPr>
          <a:lstStyle/>
          <a:p>
            <a:r>
              <a:rPr lang="en-US" dirty="0" smtClean="0"/>
              <a:t>The beginning of adventures in transformation is in spiritual formation: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Sao Paulo.jpg"/>
          <p:cNvPicPr>
            <a:picLocks noChangeAspect="1"/>
          </p:cNvPicPr>
          <p:nvPr/>
        </p:nvPicPr>
        <p:blipFill>
          <a:blip r:embed="rId2"/>
          <a:stretch>
            <a:fillRect/>
          </a:stretch>
        </p:blipFill>
        <p:spPr>
          <a:xfrm>
            <a:off x="4393825" y="0"/>
            <a:ext cx="4816440" cy="3042050"/>
          </a:xfrm>
          <a:prstGeom prst="rect">
            <a:avLst/>
          </a:prstGeom>
        </p:spPr>
      </p:pic>
      <p:pic>
        <p:nvPicPr>
          <p:cNvPr id="17" name="Picture 16" descr="Sao Paulo Slum.jpg"/>
          <p:cNvPicPr>
            <a:picLocks noChangeAspect="1"/>
          </p:cNvPicPr>
          <p:nvPr/>
        </p:nvPicPr>
        <p:blipFill>
          <a:blip r:embed="rId3"/>
          <a:stretch>
            <a:fillRect/>
          </a:stretch>
        </p:blipFill>
        <p:spPr>
          <a:xfrm>
            <a:off x="-1" y="4088167"/>
            <a:ext cx="4393826" cy="2293529"/>
          </a:xfrm>
          <a:prstGeom prst="rect">
            <a:avLst/>
          </a:prstGeom>
          <a:gradFill flip="none" rotWithShape="1">
            <a:gsLst>
              <a:gs pos="0">
                <a:schemeClr val="accent1">
                  <a:lumMod val="20000"/>
                  <a:lumOff val="80000"/>
                </a:schemeClr>
              </a:gs>
              <a:gs pos="100000">
                <a:schemeClr val="accent1">
                  <a:tint val="50000"/>
                  <a:shade val="100000"/>
                  <a:satMod val="350000"/>
                </a:schemeClr>
              </a:gs>
            </a:gsLst>
            <a:lin ang="0" scaled="1"/>
            <a:tileRect/>
          </a:gradFill>
        </p:spPr>
      </p:pic>
      <p:sp>
        <p:nvSpPr>
          <p:cNvPr id="2" name="Title 1"/>
          <p:cNvSpPr>
            <a:spLocks noGrp="1"/>
          </p:cNvSpPr>
          <p:nvPr>
            <p:ph type="title"/>
          </p:nvPr>
        </p:nvSpPr>
        <p:spPr>
          <a:xfrm>
            <a:off x="1189724" y="274638"/>
            <a:ext cx="7087177" cy="1143000"/>
          </a:xfrm>
          <a:solidFill>
            <a:schemeClr val="tx2">
              <a:lumMod val="40000"/>
              <a:lumOff val="60000"/>
              <a:alpha val="49000"/>
            </a:schemeClr>
          </a:solidFill>
        </p:spPr>
        <p:txBody>
          <a:bodyPr>
            <a:normAutofit fontScale="90000"/>
          </a:bodyPr>
          <a:lstStyle/>
          <a:p>
            <a:r>
              <a:rPr lang="en-US" dirty="0" smtClean="0"/>
              <a:t>4000 year old   </a:t>
            </a:r>
            <a:r>
              <a:rPr lang="en-US" dirty="0" err="1" smtClean="0"/>
              <a:t>Abrahmic</a:t>
            </a:r>
            <a:r>
              <a:rPr lang="en-US" dirty="0" smtClean="0"/>
              <a:t> dream</a:t>
            </a:r>
            <a:br>
              <a:rPr lang="en-US" dirty="0" smtClean="0"/>
            </a:br>
            <a:r>
              <a:rPr lang="en-US" dirty="0" smtClean="0"/>
              <a:t>The Biblical Tale of Two Cities</a:t>
            </a:r>
            <a:endParaRPr lang="en-US" dirty="0"/>
          </a:p>
        </p:txBody>
      </p:sp>
      <p:sp>
        <p:nvSpPr>
          <p:cNvPr id="10" name="TextBox 9"/>
          <p:cNvSpPr txBox="1"/>
          <p:nvPr/>
        </p:nvSpPr>
        <p:spPr>
          <a:xfrm>
            <a:off x="7392271" y="4971846"/>
            <a:ext cx="1751729" cy="923330"/>
          </a:xfrm>
          <a:prstGeom prst="rect">
            <a:avLst/>
          </a:prstGeom>
          <a:noFill/>
        </p:spPr>
        <p:txBody>
          <a:bodyPr wrap="square" rtlCol="0">
            <a:spAutoFit/>
          </a:bodyPr>
          <a:lstStyle/>
          <a:p>
            <a:r>
              <a:rPr lang="en-US" dirty="0" smtClean="0"/>
              <a:t>City of Beauty, </a:t>
            </a:r>
            <a:br>
              <a:rPr lang="en-US" dirty="0" smtClean="0"/>
            </a:br>
            <a:r>
              <a:rPr lang="en-US" dirty="0" smtClean="0"/>
              <a:t>Equality, Love </a:t>
            </a:r>
            <a:br>
              <a:rPr lang="en-US" dirty="0" smtClean="0"/>
            </a:br>
            <a:r>
              <a:rPr lang="en-US" dirty="0" smtClean="0"/>
              <a:t>&amp; Prosperity</a:t>
            </a:r>
            <a:endParaRPr lang="en-US" dirty="0"/>
          </a:p>
        </p:txBody>
      </p:sp>
      <p:sp>
        <p:nvSpPr>
          <p:cNvPr id="14" name="TextBox 13"/>
          <p:cNvSpPr txBox="1"/>
          <p:nvPr/>
        </p:nvSpPr>
        <p:spPr>
          <a:xfrm>
            <a:off x="0" y="4088167"/>
            <a:ext cx="3509074" cy="2062103"/>
          </a:xfrm>
          <a:prstGeom prst="rect">
            <a:avLst/>
          </a:prstGeom>
          <a:solidFill>
            <a:schemeClr val="tx2">
              <a:lumMod val="20000"/>
              <a:lumOff val="80000"/>
              <a:alpha val="26000"/>
            </a:schemeClr>
          </a:solidFill>
        </p:spPr>
        <p:txBody>
          <a:bodyPr wrap="square" rtlCol="0">
            <a:spAutoFit/>
          </a:bodyPr>
          <a:lstStyle/>
          <a:p>
            <a:r>
              <a:rPr lang="en-US" sz="3200" dirty="0" smtClean="0"/>
              <a:t>He looked forward to a city, whose builder and maker was God</a:t>
            </a:r>
            <a:endParaRPr lang="en-US" sz="3200" dirty="0"/>
          </a:p>
        </p:txBody>
      </p:sp>
      <p:graphicFrame>
        <p:nvGraphicFramePr>
          <p:cNvPr id="15" name="Diagram 14"/>
          <p:cNvGraphicFramePr/>
          <p:nvPr/>
        </p:nvGraphicFramePr>
        <p:xfrm>
          <a:off x="1728073" y="1417638"/>
          <a:ext cx="6096000" cy="4964058"/>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6004" y="3228"/>
            <a:ext cx="8229600" cy="1143000"/>
          </a:xfrm>
        </p:spPr>
        <p:txBody>
          <a:bodyPr>
            <a:normAutofit fontScale="90000"/>
          </a:bodyPr>
          <a:lstStyle/>
          <a:p>
            <a:r>
              <a:rPr lang="en-US" dirty="0" smtClean="0"/>
              <a:t>3. Critical </a:t>
            </a:r>
            <a:r>
              <a:rPr lang="en-US" dirty="0" smtClean="0"/>
              <a:t>Progressions: </a:t>
            </a:r>
            <a:r>
              <a:rPr lang="en-US" dirty="0" err="1" smtClean="0"/>
              <a:t>Conurbanism</a:t>
            </a:r>
            <a:endParaRPr lang="en-US" dirty="0"/>
          </a:p>
        </p:txBody>
      </p:sp>
      <p:sp>
        <p:nvSpPr>
          <p:cNvPr id="3" name="Content Placeholder 2"/>
          <p:cNvSpPr>
            <a:spLocks noGrp="1"/>
          </p:cNvSpPr>
          <p:nvPr>
            <p:ph idx="1"/>
          </p:nvPr>
        </p:nvSpPr>
        <p:spPr>
          <a:xfrm>
            <a:off x="457200" y="1146228"/>
            <a:ext cx="8229600" cy="4979936"/>
          </a:xfrm>
        </p:spPr>
        <p:txBody>
          <a:bodyPr>
            <a:normAutofit/>
          </a:bodyPr>
          <a:lstStyle/>
          <a:p>
            <a:pPr>
              <a:buNone/>
            </a:pPr>
            <a:r>
              <a:rPr lang="en-US" dirty="0" smtClean="0"/>
              <a:t>Urbanization is process of city migration and growth.</a:t>
            </a:r>
          </a:p>
          <a:p>
            <a:pPr>
              <a:buNone/>
            </a:pPr>
            <a:r>
              <a:rPr lang="en-US" dirty="0" smtClean="0"/>
              <a:t>Urbanism is the development of city culture</a:t>
            </a:r>
            <a:endParaRPr lang="en-US" dirty="0" smtClean="0"/>
          </a:p>
          <a:p>
            <a:r>
              <a:rPr lang="en-US" dirty="0" smtClean="0"/>
              <a:t>Issues beyond Urbanism: What does		</a:t>
            </a:r>
          </a:p>
          <a:p>
            <a:pPr lvl="1"/>
            <a:r>
              <a:rPr lang="en-US" dirty="0" smtClean="0"/>
              <a:t>1. A post-Postmodern </a:t>
            </a:r>
            <a:r>
              <a:rPr lang="en-US" dirty="0" err="1" smtClean="0"/>
              <a:t>Conurbanism</a:t>
            </a:r>
            <a:r>
              <a:rPr lang="en-US" dirty="0" smtClean="0"/>
              <a:t> look like?</a:t>
            </a:r>
          </a:p>
          <a:p>
            <a:pPr lvl="1"/>
            <a:r>
              <a:rPr lang="en-US" dirty="0" smtClean="0"/>
              <a:t>2. A Kingdom-transformed Megalopolis look like?</a:t>
            </a:r>
            <a:endParaRPr lang="en-US" dirty="0"/>
          </a:p>
        </p:txBody>
      </p:sp>
      <p:pic>
        <p:nvPicPr>
          <p:cNvPr id="4" name="Picture 3"/>
          <p:cNvPicPr>
            <a:picLocks noChangeAspect="1"/>
          </p:cNvPicPr>
          <p:nvPr/>
        </p:nvPicPr>
        <p:blipFill>
          <a:blip r:embed="rId2"/>
          <a:stretch>
            <a:fillRect/>
          </a:stretch>
        </p:blipFill>
        <p:spPr>
          <a:xfrm>
            <a:off x="0" y="5435552"/>
            <a:ext cx="7171157" cy="1422448"/>
          </a:xfrm>
          <a:prstGeom prst="rect">
            <a:avLst/>
          </a:prstGeom>
        </p:spPr>
      </p:pic>
      <p:sp>
        <p:nvSpPr>
          <p:cNvPr id="5" name="TextBox 4"/>
          <p:cNvSpPr txBox="1"/>
          <p:nvPr/>
        </p:nvSpPr>
        <p:spPr>
          <a:xfrm>
            <a:off x="2136572" y="4953275"/>
            <a:ext cx="6759032" cy="461665"/>
          </a:xfrm>
          <a:prstGeom prst="rect">
            <a:avLst/>
          </a:prstGeom>
          <a:noFill/>
        </p:spPr>
        <p:txBody>
          <a:bodyPr wrap="none" rtlCol="0">
            <a:spAutoFit/>
          </a:bodyPr>
          <a:lstStyle/>
          <a:p>
            <a:r>
              <a:rPr lang="en-US" sz="2400" dirty="0" smtClean="0"/>
              <a:t>Our task to bring the city of God into the City of Man</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972"/>
            <a:ext cx="8229600" cy="773668"/>
          </a:xfrm>
        </p:spPr>
        <p:txBody>
          <a:bodyPr>
            <a:normAutofit fontScale="90000"/>
          </a:bodyPr>
          <a:lstStyle/>
          <a:p>
            <a:r>
              <a:rPr lang="en-US" dirty="0" smtClean="0"/>
              <a:t>Emergent Polarizations</a:t>
            </a:r>
            <a:br>
              <a:rPr lang="en-US" dirty="0" smtClean="0"/>
            </a:br>
            <a:r>
              <a:rPr lang="en-US" sz="3556" dirty="0" smtClean="0"/>
              <a:t>Socio-geography of</a:t>
            </a:r>
            <a:r>
              <a:rPr lang="en-US" sz="3556" dirty="0" smtClean="0"/>
              <a:t> Postmodern </a:t>
            </a:r>
            <a:r>
              <a:rPr lang="en-US" sz="3556" dirty="0" smtClean="0"/>
              <a:t>city</a:t>
            </a:r>
            <a:endParaRPr lang="en-US" sz="3556" dirty="0"/>
          </a:p>
        </p:txBody>
      </p:sp>
      <p:sp>
        <p:nvSpPr>
          <p:cNvPr id="3" name="Content Placeholder 2"/>
          <p:cNvSpPr>
            <a:spLocks noGrp="1"/>
          </p:cNvSpPr>
          <p:nvPr>
            <p:ph idx="1"/>
          </p:nvPr>
        </p:nvSpPr>
        <p:spPr/>
        <p:txBody>
          <a:bodyPr/>
          <a:lstStyle/>
          <a:p>
            <a:pPr>
              <a:buNone/>
            </a:pPr>
            <a:r>
              <a:rPr lang="en-US" dirty="0" smtClean="0"/>
              <a:t> </a:t>
            </a:r>
          </a:p>
        </p:txBody>
      </p:sp>
      <p:sp>
        <p:nvSpPr>
          <p:cNvPr id="9" name="TextBox 8"/>
          <p:cNvSpPr txBox="1"/>
          <p:nvPr/>
        </p:nvSpPr>
        <p:spPr>
          <a:xfrm>
            <a:off x="3605995" y="1230868"/>
            <a:ext cx="1723549" cy="369332"/>
          </a:xfrm>
          <a:prstGeom prst="rect">
            <a:avLst/>
          </a:prstGeom>
          <a:noFill/>
        </p:spPr>
        <p:txBody>
          <a:bodyPr wrap="none" rtlCol="0">
            <a:spAutoFit/>
          </a:bodyPr>
          <a:lstStyle/>
          <a:p>
            <a:r>
              <a:rPr lang="en-US" dirty="0" smtClean="0"/>
              <a:t>Two tiered cities</a:t>
            </a:r>
            <a:endParaRPr lang="en-US" dirty="0"/>
          </a:p>
        </p:txBody>
      </p:sp>
      <p:sp>
        <p:nvSpPr>
          <p:cNvPr id="11" name="TextBox 10"/>
          <p:cNvSpPr txBox="1"/>
          <p:nvPr/>
        </p:nvSpPr>
        <p:spPr>
          <a:xfrm>
            <a:off x="7062738" y="4549676"/>
            <a:ext cx="1328008" cy="2308324"/>
          </a:xfrm>
          <a:prstGeom prst="rect">
            <a:avLst/>
          </a:prstGeom>
          <a:noFill/>
        </p:spPr>
        <p:txBody>
          <a:bodyPr wrap="square" rtlCol="0">
            <a:spAutoFit/>
          </a:bodyPr>
          <a:lstStyle/>
          <a:p>
            <a:r>
              <a:rPr lang="en-US" sz="2400" i="1" dirty="0" smtClean="0"/>
              <a:t>Slums</a:t>
            </a:r>
          </a:p>
          <a:p>
            <a:r>
              <a:rPr lang="en-US" sz="2400" i="1" dirty="0" smtClean="0"/>
              <a:t>Trailer parks</a:t>
            </a:r>
          </a:p>
          <a:p>
            <a:r>
              <a:rPr lang="en-US" sz="2400" i="1" dirty="0" smtClean="0"/>
              <a:t>Multi-family</a:t>
            </a:r>
          </a:p>
          <a:p>
            <a:endParaRPr lang="en-US" sz="2400" dirty="0"/>
          </a:p>
        </p:txBody>
      </p:sp>
      <p:sp>
        <p:nvSpPr>
          <p:cNvPr id="12" name="TextBox 11"/>
          <p:cNvSpPr txBox="1"/>
          <p:nvPr/>
        </p:nvSpPr>
        <p:spPr>
          <a:xfrm>
            <a:off x="796479" y="2640645"/>
            <a:ext cx="2177612" cy="461665"/>
          </a:xfrm>
          <a:prstGeom prst="rect">
            <a:avLst/>
          </a:prstGeom>
          <a:noFill/>
        </p:spPr>
        <p:txBody>
          <a:bodyPr wrap="none" rtlCol="0">
            <a:spAutoFit/>
          </a:bodyPr>
          <a:lstStyle/>
          <a:p>
            <a:r>
              <a:rPr lang="en-US" sz="2400" i="1" dirty="0" smtClean="0"/>
              <a:t>Stock Exchange</a:t>
            </a:r>
            <a:endParaRPr lang="en-US" sz="2400" i="1" dirty="0"/>
          </a:p>
        </p:txBody>
      </p:sp>
      <p:sp>
        <p:nvSpPr>
          <p:cNvPr id="13" name="TextBox 12"/>
          <p:cNvSpPr txBox="1"/>
          <p:nvPr/>
        </p:nvSpPr>
        <p:spPr>
          <a:xfrm>
            <a:off x="216838" y="3102310"/>
            <a:ext cx="3001843" cy="461665"/>
          </a:xfrm>
          <a:prstGeom prst="rect">
            <a:avLst/>
          </a:prstGeom>
          <a:noFill/>
        </p:spPr>
        <p:txBody>
          <a:bodyPr wrap="none" rtlCol="0">
            <a:spAutoFit/>
          </a:bodyPr>
          <a:lstStyle/>
          <a:p>
            <a:r>
              <a:rPr lang="en-US" sz="2400" dirty="0" smtClean="0"/>
              <a:t>Culture of megalopolis</a:t>
            </a:r>
            <a:endParaRPr lang="en-US" sz="2400" dirty="0"/>
          </a:p>
        </p:txBody>
      </p:sp>
      <p:sp>
        <p:nvSpPr>
          <p:cNvPr id="14" name="TextBox 13"/>
          <p:cNvSpPr txBox="1"/>
          <p:nvPr/>
        </p:nvSpPr>
        <p:spPr>
          <a:xfrm>
            <a:off x="5715373" y="2756237"/>
            <a:ext cx="3428627" cy="830997"/>
          </a:xfrm>
          <a:prstGeom prst="rect">
            <a:avLst/>
          </a:prstGeom>
          <a:noFill/>
        </p:spPr>
        <p:txBody>
          <a:bodyPr wrap="square" rtlCol="0">
            <a:spAutoFit/>
          </a:bodyPr>
          <a:lstStyle/>
          <a:p>
            <a:r>
              <a:rPr lang="en-US" sz="2400" dirty="0" smtClean="0"/>
              <a:t>Politico-Economic polarization</a:t>
            </a:r>
            <a:endParaRPr lang="en-US" sz="2400" dirty="0"/>
          </a:p>
        </p:txBody>
      </p:sp>
      <p:sp>
        <p:nvSpPr>
          <p:cNvPr id="15" name="TextBox 14"/>
          <p:cNvSpPr txBox="1"/>
          <p:nvPr/>
        </p:nvSpPr>
        <p:spPr>
          <a:xfrm>
            <a:off x="4467770" y="6488668"/>
            <a:ext cx="4783644" cy="369332"/>
          </a:xfrm>
          <a:prstGeom prst="rect">
            <a:avLst/>
          </a:prstGeom>
          <a:noFill/>
        </p:spPr>
        <p:txBody>
          <a:bodyPr wrap="none" rtlCol="0">
            <a:spAutoFit/>
          </a:bodyPr>
          <a:lstStyle/>
          <a:p>
            <a:r>
              <a:rPr lang="en-US" dirty="0" smtClean="0"/>
              <a:t>Expansion of Dear</a:t>
            </a:r>
            <a:r>
              <a:rPr lang="en-US" i="1" dirty="0" smtClean="0"/>
              <a:t>, L.A. as Postmodern Urbanism</a:t>
            </a:r>
            <a:endParaRPr lang="en-US" i="1" dirty="0"/>
          </a:p>
        </p:txBody>
      </p:sp>
      <p:graphicFrame>
        <p:nvGraphicFramePr>
          <p:cNvPr id="16" name="Diagram 15"/>
          <p:cNvGraphicFramePr/>
          <p:nvPr/>
        </p:nvGraphicFramePr>
        <p:xfrm>
          <a:off x="2159818" y="1417638"/>
          <a:ext cx="4494311" cy="470852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5684264" y="4045485"/>
            <a:ext cx="3594917" cy="461665"/>
          </a:xfrm>
          <a:prstGeom prst="rect">
            <a:avLst/>
          </a:prstGeom>
          <a:noFill/>
        </p:spPr>
        <p:txBody>
          <a:bodyPr wrap="none" rtlCol="0">
            <a:spAutoFit/>
          </a:bodyPr>
          <a:lstStyle/>
          <a:p>
            <a:r>
              <a:rPr lang="en-US" sz="2400" i="1" dirty="0" smtClean="0"/>
              <a:t>Informal Migrant Economy</a:t>
            </a:r>
            <a:endParaRPr lang="en-US" sz="2400" i="1" dirty="0"/>
          </a:p>
        </p:txBody>
      </p:sp>
      <p:sp>
        <p:nvSpPr>
          <p:cNvPr id="18" name="Minus 17"/>
          <p:cNvSpPr/>
          <p:nvPr/>
        </p:nvSpPr>
        <p:spPr>
          <a:xfrm>
            <a:off x="2159818" y="5545259"/>
            <a:ext cx="4686082" cy="1495303"/>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Politics of Nature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World</a:t>
            </a:r>
            <a:r>
              <a:rPr lang="en-US" dirty="0" smtClean="0"/>
              <a:t> </a:t>
            </a:r>
            <a:r>
              <a:rPr lang="en-US" dirty="0" err="1" smtClean="0"/>
              <a:t>Conurbanizations</a:t>
            </a:r>
            <a:endParaRPr lang="en-US" dirty="0"/>
          </a:p>
        </p:txBody>
      </p:sp>
      <p:pic>
        <p:nvPicPr>
          <p:cNvPr id="4" name="Content Placeholder 3" descr="DSC02272.JPG"/>
          <p:cNvPicPr>
            <a:picLocks noGrp="1" noChangeAspect="1"/>
          </p:cNvPicPr>
          <p:nvPr>
            <p:ph idx="1"/>
          </p:nvPr>
        </p:nvPicPr>
        <p:blipFill>
          <a:blip r:embed="rId2"/>
          <a:srcRect l="-18187" r="-18187"/>
          <a:stretch>
            <a:fillRect/>
          </a:stretch>
        </p:blipFill>
        <p:spPr>
          <a:xfrm>
            <a:off x="457200" y="1600200"/>
            <a:ext cx="4075211" cy="2241209"/>
          </a:xfrm>
        </p:spPr>
      </p:pic>
      <p:pic>
        <p:nvPicPr>
          <p:cNvPr id="5" name="Picture 4" descr="Kibera.jpg"/>
          <p:cNvPicPr>
            <a:picLocks noChangeAspect="1"/>
          </p:cNvPicPr>
          <p:nvPr/>
        </p:nvPicPr>
        <p:blipFill>
          <a:blip r:embed="rId3"/>
          <a:stretch>
            <a:fillRect/>
          </a:stretch>
        </p:blipFill>
        <p:spPr>
          <a:xfrm>
            <a:off x="5219610" y="3268748"/>
            <a:ext cx="4822719" cy="3082518"/>
          </a:xfrm>
          <a:prstGeom prst="rect">
            <a:avLst/>
          </a:prstGeom>
        </p:spPr>
      </p:pic>
      <p:graphicFrame>
        <p:nvGraphicFramePr>
          <p:cNvPr id="6" name="Diagram 5"/>
          <p:cNvGraphicFramePr/>
          <p:nvPr/>
        </p:nvGraphicFramePr>
        <p:xfrm>
          <a:off x="1858615" y="4319266"/>
          <a:ext cx="4739146" cy="2032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nvGraphicFramePr>
        <p:xfrm>
          <a:off x="944796" y="2441074"/>
          <a:ext cx="6096000" cy="4064000"/>
        </p:xfrm>
        <a:graphic>
          <a:graphicData uri="http://schemas.openxmlformats.org/drawingml/2006/diagram">
            <a:relIds xmlns:dgm="http://schemas.openxmlformats.org/drawingml/2006/diagram" xmlns:r="http://schemas.openxmlformats.org/officeDocument/2006/relationships" r:dm="rId9" r:lo="rId10" r:qs="rId11" r:cs="rId12"/>
          </a:graphicData>
        </a:graphic>
      </p:graphicFrame>
      <p:sp>
        <p:nvSpPr>
          <p:cNvPr id="9" name="TextBox 8"/>
          <p:cNvSpPr txBox="1"/>
          <p:nvPr/>
        </p:nvSpPr>
        <p:spPr>
          <a:xfrm>
            <a:off x="619538" y="5452323"/>
            <a:ext cx="3172663" cy="923330"/>
          </a:xfrm>
          <a:prstGeom prst="rect">
            <a:avLst/>
          </a:prstGeom>
          <a:noFill/>
        </p:spPr>
        <p:txBody>
          <a:bodyPr wrap="none" rtlCol="0">
            <a:spAutoFit/>
          </a:bodyPr>
          <a:lstStyle/>
          <a:p>
            <a:r>
              <a:rPr lang="en-US" dirty="0" smtClean="0"/>
              <a:t>1.3 billion in slums today</a:t>
            </a:r>
          </a:p>
          <a:p>
            <a:r>
              <a:rPr lang="en-US" dirty="0" smtClean="0"/>
              <a:t>2 billion by 2025</a:t>
            </a:r>
          </a:p>
          <a:p>
            <a:r>
              <a:rPr lang="en-US" dirty="0" smtClean="0"/>
              <a:t>All population increase to slums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65" y="1600463"/>
            <a:ext cx="2157685" cy="4706618"/>
          </a:xfrm>
        </p:spPr>
        <p:txBody>
          <a:bodyPr>
            <a:normAutofit fontScale="90000"/>
          </a:bodyPr>
          <a:lstStyle/>
          <a:p>
            <a:r>
              <a:rPr lang="en-US" dirty="0" smtClean="0"/>
              <a:t>Chinese </a:t>
            </a:r>
            <a:r>
              <a:rPr lang="en-US" dirty="0" err="1" smtClean="0"/>
              <a:t>Postmod-ernism</a:t>
            </a:r>
            <a:r>
              <a:rPr lang="en-US" dirty="0" smtClean="0"/>
              <a:t/>
            </a:r>
            <a:br>
              <a:rPr lang="en-US" dirty="0" smtClean="0"/>
            </a:br>
            <a:r>
              <a:rPr lang="en-US" b="1" dirty="0" smtClean="0"/>
              <a:t>Cities Without History</a:t>
            </a:r>
            <a:br>
              <a:rPr lang="en-US" b="1" dirty="0" smtClean="0"/>
            </a:br>
            <a:endParaRPr lang="en-US" dirty="0"/>
          </a:p>
        </p:txBody>
      </p:sp>
      <p:pic>
        <p:nvPicPr>
          <p:cNvPr id="4" name="Picture 3"/>
          <p:cNvPicPr>
            <a:picLocks noChangeAspect="1"/>
          </p:cNvPicPr>
          <p:nvPr/>
        </p:nvPicPr>
        <p:blipFill>
          <a:blip r:embed="rId2"/>
          <a:stretch>
            <a:fillRect/>
          </a:stretch>
        </p:blipFill>
        <p:spPr>
          <a:xfrm>
            <a:off x="2495565" y="1121887"/>
            <a:ext cx="6705600" cy="4584700"/>
          </a:xfrm>
          <a:prstGeom prst="rect">
            <a:avLst/>
          </a:prstGeom>
        </p:spPr>
      </p:pic>
      <p:sp>
        <p:nvSpPr>
          <p:cNvPr id="5" name="TextBox 4"/>
          <p:cNvSpPr txBox="1"/>
          <p:nvPr/>
        </p:nvSpPr>
        <p:spPr>
          <a:xfrm>
            <a:off x="3343347" y="6307080"/>
            <a:ext cx="5703342" cy="369332"/>
          </a:xfrm>
          <a:prstGeom prst="rect">
            <a:avLst/>
          </a:prstGeom>
          <a:noFill/>
        </p:spPr>
        <p:txBody>
          <a:bodyPr wrap="none" rtlCol="0">
            <a:spAutoFit/>
          </a:bodyPr>
          <a:lstStyle/>
          <a:p>
            <a:r>
              <a:rPr lang="en-US" dirty="0" smtClean="0"/>
              <a:t>http://www.archdaily.com/category/urban-design/page/5/</a:t>
            </a:r>
            <a:endParaRPr lang="en-US" dirty="0"/>
          </a:p>
        </p:txBody>
      </p:sp>
      <p:pic>
        <p:nvPicPr>
          <p:cNvPr id="6" name="Picture 5"/>
          <p:cNvPicPr>
            <a:picLocks noChangeAspect="1"/>
          </p:cNvPicPr>
          <p:nvPr/>
        </p:nvPicPr>
        <p:blipFill>
          <a:blip r:embed="rId3"/>
          <a:stretch>
            <a:fillRect/>
          </a:stretch>
        </p:blipFill>
        <p:spPr>
          <a:xfrm>
            <a:off x="5883084" y="4244137"/>
            <a:ext cx="3318081" cy="2062943"/>
          </a:xfrm>
          <a:prstGeom prst="rect">
            <a:avLst/>
          </a:prstGeom>
        </p:spPr>
      </p:pic>
      <p:pic>
        <p:nvPicPr>
          <p:cNvPr id="7" name="Picture 6"/>
          <p:cNvPicPr>
            <a:picLocks noChangeAspect="1"/>
          </p:cNvPicPr>
          <p:nvPr/>
        </p:nvPicPr>
        <p:blipFill>
          <a:blip r:embed="rId4"/>
          <a:stretch>
            <a:fillRect/>
          </a:stretch>
        </p:blipFill>
        <p:spPr>
          <a:xfrm>
            <a:off x="0" y="0"/>
            <a:ext cx="9144000" cy="1813774"/>
          </a:xfrm>
          <a:prstGeom prst="rect">
            <a:avLst/>
          </a:prstGeom>
        </p:spPr>
      </p:pic>
      <p:sp>
        <p:nvSpPr>
          <p:cNvPr id="8" name="TextBox 7"/>
          <p:cNvSpPr txBox="1"/>
          <p:nvPr/>
        </p:nvSpPr>
        <p:spPr>
          <a:xfrm>
            <a:off x="440597" y="6025451"/>
            <a:ext cx="1792829" cy="369332"/>
          </a:xfrm>
          <a:prstGeom prst="rect">
            <a:avLst/>
          </a:prstGeom>
          <a:noFill/>
        </p:spPr>
        <p:txBody>
          <a:bodyPr wrap="none" rtlCol="0">
            <a:spAutoFit/>
          </a:bodyPr>
          <a:lstStyle/>
          <a:p>
            <a:r>
              <a:rPr lang="en-US" dirty="0" smtClean="0">
                <a:hlinkClick r:id="rId5"/>
              </a:rPr>
              <a:t>Chinas new cities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1810</TotalTime>
  <Words>1614</Words>
  <Application>Microsoft Macintosh PowerPoint</Application>
  <PresentationFormat>On-screen Show (4:3)</PresentationFormat>
  <Paragraphs>150</Paragraphs>
  <Slides>24</Slides>
  <Notes>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Urbanization, Postmodern Megalopolises and the Kingdom </vt:lpstr>
      <vt:lpstr> </vt:lpstr>
      <vt:lpstr>1. Personal Pilgrimage</vt:lpstr>
      <vt:lpstr>2. The Urbanizing God</vt:lpstr>
      <vt:lpstr>4000 year old   Abrahmic dream The Biblical Tale of Two Cities</vt:lpstr>
      <vt:lpstr>3. Critical Progressions: Conurbanism</vt:lpstr>
      <vt:lpstr>Emergent Polarizations Socio-geography of Postmodern city</vt:lpstr>
      <vt:lpstr>Third World Conurbanizations</vt:lpstr>
      <vt:lpstr>Chinese Postmod-ernism Cities Without History </vt:lpstr>
      <vt:lpstr> Cities Without History </vt:lpstr>
      <vt:lpstr>4. Urban Economic Disconnect: Informal Economies</vt:lpstr>
      <vt:lpstr>5. Marginalization Theory</vt:lpstr>
      <vt:lpstr>6. structural factors in urban migration</vt:lpstr>
      <vt:lpstr>structural factors in urban migration</vt:lpstr>
      <vt:lpstr>structural factors in urban migration</vt:lpstr>
      <vt:lpstr>A just urbanization gradient</vt:lpstr>
      <vt:lpstr>A just urbanization gradient</vt:lpstr>
      <vt:lpstr>Dependency Theories</vt:lpstr>
      <vt:lpstr>Dependency Theories</vt:lpstr>
      <vt:lpstr>Slide 20</vt:lpstr>
      <vt:lpstr>Biblical Urbanization</vt:lpstr>
      <vt:lpstr>Macro-economic development and slums </vt:lpstr>
      <vt:lpstr>From a New World Order of Oppression &amp; Destruction  to an Alternative Kingdom Order</vt:lpstr>
      <vt:lpstr>References</vt:lpstr>
    </vt:vector>
  </TitlesOfParts>
  <Company>Azusa Pacific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and post-Postmodern Megalopolises</dc:title>
  <dc:creator>Viv Grigg</dc:creator>
  <cp:lastModifiedBy>Viv Grigg</cp:lastModifiedBy>
  <cp:revision>5</cp:revision>
  <cp:lastPrinted>2011-03-10T19:21:12Z</cp:lastPrinted>
  <dcterms:created xsi:type="dcterms:W3CDTF">2011-03-10T00:35:11Z</dcterms:created>
  <dcterms:modified xsi:type="dcterms:W3CDTF">2011-03-11T06:45:54Z</dcterms:modified>
</cp:coreProperties>
</file>