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0" r:id="rId1"/>
  </p:sldMasterIdLst>
  <p:notesMasterIdLst>
    <p:notesMasterId r:id="rId30"/>
  </p:notesMasterIdLst>
  <p:sldIdLst>
    <p:sldId id="256" r:id="rId2"/>
    <p:sldId id="259" r:id="rId3"/>
    <p:sldId id="260" r:id="rId4"/>
    <p:sldId id="267" r:id="rId5"/>
    <p:sldId id="269" r:id="rId6"/>
    <p:sldId id="271" r:id="rId7"/>
    <p:sldId id="283" r:id="rId8"/>
    <p:sldId id="272" r:id="rId9"/>
    <p:sldId id="273" r:id="rId10"/>
    <p:sldId id="274" r:id="rId11"/>
    <p:sldId id="263" r:id="rId12"/>
    <p:sldId id="265" r:id="rId13"/>
    <p:sldId id="262" r:id="rId14"/>
    <p:sldId id="257" r:id="rId15"/>
    <p:sldId id="268" r:id="rId16"/>
    <p:sldId id="275" r:id="rId17"/>
    <p:sldId id="258" r:id="rId18"/>
    <p:sldId id="276" r:id="rId19"/>
    <p:sldId id="277" r:id="rId20"/>
    <p:sldId id="264" r:id="rId21"/>
    <p:sldId id="266" r:id="rId22"/>
    <p:sldId id="278" r:id="rId23"/>
    <p:sldId id="279" r:id="rId24"/>
    <p:sldId id="270" r:id="rId25"/>
    <p:sldId id="280" r:id="rId26"/>
    <p:sldId id="281" r:id="rId27"/>
    <p:sldId id="282" r:id="rId28"/>
    <p:sldId id="26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8"/>
    <p:restoredTop sz="94640"/>
  </p:normalViewPr>
  <p:slideViewPr>
    <p:cSldViewPr snapToGrid="0" snapToObjects="1">
      <p:cViewPr varScale="1">
        <p:scale>
          <a:sx n="87" d="100"/>
          <a:sy n="87" d="100"/>
        </p:scale>
        <p:origin x="100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C613A-8DEE-BB43-8E65-8186F9FA70DB}"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F16199AC-D2FC-DD4F-8A2A-DA0D43F68BCC}">
      <dgm:prSet phldrT="[Text]"/>
      <dgm:spPr/>
      <dgm:t>
        <a:bodyPr/>
        <a:lstStyle/>
        <a:p>
          <a:r>
            <a:rPr lang="en-US" dirty="0" smtClean="0"/>
            <a:t>Transformational Conversation</a:t>
          </a:r>
          <a:endParaRPr lang="en-US" dirty="0"/>
        </a:p>
      </dgm:t>
    </dgm:pt>
    <dgm:pt modelId="{D3A97C78-A4F1-7744-8A0E-B0AB9F6F3D2B}" type="parTrans" cxnId="{871C34CF-8E45-B043-A6BE-F9EA828FAB15}">
      <dgm:prSet/>
      <dgm:spPr/>
      <dgm:t>
        <a:bodyPr/>
        <a:lstStyle/>
        <a:p>
          <a:endParaRPr lang="en-US"/>
        </a:p>
      </dgm:t>
    </dgm:pt>
    <dgm:pt modelId="{D90C53CE-54CA-0748-BC9B-96320F0AE025}" type="sibTrans" cxnId="{871C34CF-8E45-B043-A6BE-F9EA828FAB15}">
      <dgm:prSet/>
      <dgm:spPr/>
      <dgm:t>
        <a:bodyPr/>
        <a:lstStyle/>
        <a:p>
          <a:endParaRPr lang="en-US"/>
        </a:p>
      </dgm:t>
    </dgm:pt>
    <dgm:pt modelId="{23B3DB0C-8781-ED40-8F0C-8FE040F1B5EB}">
      <dgm:prSet phldrT="[Text]"/>
      <dgm:spPr/>
      <dgm:t>
        <a:bodyPr/>
        <a:lstStyle/>
        <a:p>
          <a:r>
            <a:rPr lang="en-US" dirty="0" smtClean="0"/>
            <a:t>Entrance Story</a:t>
          </a:r>
          <a:endParaRPr lang="en-US" dirty="0"/>
        </a:p>
      </dgm:t>
    </dgm:pt>
    <dgm:pt modelId="{2C78F4C9-E9C1-6545-832C-0BCB6E5DD84D}" type="parTrans" cxnId="{BE3F3E20-9573-E842-815B-6843048C6611}">
      <dgm:prSet/>
      <dgm:spPr/>
      <dgm:t>
        <a:bodyPr/>
        <a:lstStyle/>
        <a:p>
          <a:endParaRPr lang="en-US"/>
        </a:p>
      </dgm:t>
    </dgm:pt>
    <dgm:pt modelId="{207FB6EF-7D43-B749-9405-AAE127D4C1C7}" type="sibTrans" cxnId="{BE3F3E20-9573-E842-815B-6843048C6611}">
      <dgm:prSet/>
      <dgm:spPr/>
      <dgm:t>
        <a:bodyPr/>
        <a:lstStyle/>
        <a:p>
          <a:endParaRPr lang="en-US"/>
        </a:p>
      </dgm:t>
    </dgm:pt>
    <dgm:pt modelId="{3AC72180-56CF-0E44-9338-4BC8711070DD}">
      <dgm:prSet phldrT="[Text]"/>
      <dgm:spPr/>
      <dgm:t>
        <a:bodyPr/>
        <a:lstStyle/>
        <a:p>
          <a:r>
            <a:rPr lang="en-US" dirty="0" smtClean="0"/>
            <a:t>Biblical Story</a:t>
          </a:r>
        </a:p>
        <a:p>
          <a:r>
            <a:rPr lang="en-US" dirty="0" smtClean="0"/>
            <a:t>Theology</a:t>
          </a:r>
          <a:endParaRPr lang="en-US" dirty="0"/>
        </a:p>
      </dgm:t>
    </dgm:pt>
    <dgm:pt modelId="{CE47465A-C42C-2940-A671-56865B4CFCBB}" type="parTrans" cxnId="{5DDB725A-956D-2F43-87D9-430D56F42D9F}">
      <dgm:prSet/>
      <dgm:spPr/>
      <dgm:t>
        <a:bodyPr/>
        <a:lstStyle/>
        <a:p>
          <a:endParaRPr lang="en-US"/>
        </a:p>
      </dgm:t>
    </dgm:pt>
    <dgm:pt modelId="{21427698-36DB-C649-A47C-AD10B15E9B03}" type="sibTrans" cxnId="{5DDB725A-956D-2F43-87D9-430D56F42D9F}">
      <dgm:prSet/>
      <dgm:spPr/>
      <dgm:t>
        <a:bodyPr/>
        <a:lstStyle/>
        <a:p>
          <a:endParaRPr lang="en-US"/>
        </a:p>
      </dgm:t>
    </dgm:pt>
    <dgm:pt modelId="{46BC4186-237A-E44F-93F0-8857089C9CD0}">
      <dgm:prSet phldrT="[Text]"/>
      <dgm:spPr/>
      <dgm:t>
        <a:bodyPr/>
        <a:lstStyle/>
        <a:p>
          <a:r>
            <a:rPr lang="en-US" dirty="0" smtClean="0"/>
            <a:t>Development Theories</a:t>
          </a:r>
          <a:endParaRPr lang="en-US" dirty="0"/>
        </a:p>
      </dgm:t>
    </dgm:pt>
    <dgm:pt modelId="{4EC503F0-2E3E-934B-AAF0-129A5E0B68C2}" type="parTrans" cxnId="{2380D4DA-BE3E-394A-AA7B-A53A7FDC4036}">
      <dgm:prSet/>
      <dgm:spPr/>
      <dgm:t>
        <a:bodyPr/>
        <a:lstStyle/>
        <a:p>
          <a:endParaRPr lang="en-US"/>
        </a:p>
      </dgm:t>
    </dgm:pt>
    <dgm:pt modelId="{EB9873E5-41E4-A64D-A957-EFBCDBA2741C}" type="sibTrans" cxnId="{2380D4DA-BE3E-394A-AA7B-A53A7FDC4036}">
      <dgm:prSet/>
      <dgm:spPr/>
      <dgm:t>
        <a:bodyPr/>
        <a:lstStyle/>
        <a:p>
          <a:endParaRPr lang="en-US"/>
        </a:p>
      </dgm:t>
    </dgm:pt>
    <dgm:pt modelId="{E607F4B6-B2AF-7246-A396-0E92983D93CD}" type="pres">
      <dgm:prSet presAssocID="{999C613A-8DEE-BB43-8E65-8186F9FA70DB}" presName="cycle" presStyleCnt="0">
        <dgm:presLayoutVars>
          <dgm:chMax val="1"/>
          <dgm:dir/>
          <dgm:animLvl val="ctr"/>
          <dgm:resizeHandles val="exact"/>
        </dgm:presLayoutVars>
      </dgm:prSet>
      <dgm:spPr/>
      <dgm:t>
        <a:bodyPr/>
        <a:lstStyle/>
        <a:p>
          <a:endParaRPr lang="en-US"/>
        </a:p>
      </dgm:t>
    </dgm:pt>
    <dgm:pt modelId="{B476DBAD-4147-2D46-A2F0-840D76DBEB99}" type="pres">
      <dgm:prSet presAssocID="{F16199AC-D2FC-DD4F-8A2A-DA0D43F68BCC}" presName="centerShape" presStyleLbl="node0" presStyleIdx="0" presStyleCnt="1"/>
      <dgm:spPr/>
      <dgm:t>
        <a:bodyPr/>
        <a:lstStyle/>
        <a:p>
          <a:endParaRPr lang="en-US"/>
        </a:p>
      </dgm:t>
    </dgm:pt>
    <dgm:pt modelId="{315B5849-AF43-6D4B-B063-AA074D832799}" type="pres">
      <dgm:prSet presAssocID="{2C78F4C9-E9C1-6545-832C-0BCB6E5DD84D}" presName="parTrans" presStyleLbl="bgSibTrans2D1" presStyleIdx="0" presStyleCnt="3"/>
      <dgm:spPr/>
      <dgm:t>
        <a:bodyPr/>
        <a:lstStyle/>
        <a:p>
          <a:endParaRPr lang="en-US"/>
        </a:p>
      </dgm:t>
    </dgm:pt>
    <dgm:pt modelId="{3B2EE857-574B-B44F-839F-679CEA33EB59}" type="pres">
      <dgm:prSet presAssocID="{23B3DB0C-8781-ED40-8F0C-8FE040F1B5EB}" presName="node" presStyleLbl="node1" presStyleIdx="0" presStyleCnt="3">
        <dgm:presLayoutVars>
          <dgm:bulletEnabled val="1"/>
        </dgm:presLayoutVars>
      </dgm:prSet>
      <dgm:spPr/>
      <dgm:t>
        <a:bodyPr/>
        <a:lstStyle/>
        <a:p>
          <a:endParaRPr lang="en-US"/>
        </a:p>
      </dgm:t>
    </dgm:pt>
    <dgm:pt modelId="{4F49CD9C-53AC-D44D-B52C-7A7383C6EA45}" type="pres">
      <dgm:prSet presAssocID="{CE47465A-C42C-2940-A671-56865B4CFCBB}" presName="parTrans" presStyleLbl="bgSibTrans2D1" presStyleIdx="1" presStyleCnt="3"/>
      <dgm:spPr/>
      <dgm:t>
        <a:bodyPr/>
        <a:lstStyle/>
        <a:p>
          <a:endParaRPr lang="en-US"/>
        </a:p>
      </dgm:t>
    </dgm:pt>
    <dgm:pt modelId="{D6FFB6A7-A0A4-124A-9385-4A6988A0F8D0}" type="pres">
      <dgm:prSet presAssocID="{3AC72180-56CF-0E44-9338-4BC8711070DD}" presName="node" presStyleLbl="node1" presStyleIdx="1" presStyleCnt="3">
        <dgm:presLayoutVars>
          <dgm:bulletEnabled val="1"/>
        </dgm:presLayoutVars>
      </dgm:prSet>
      <dgm:spPr/>
      <dgm:t>
        <a:bodyPr/>
        <a:lstStyle/>
        <a:p>
          <a:endParaRPr lang="en-US"/>
        </a:p>
      </dgm:t>
    </dgm:pt>
    <dgm:pt modelId="{41136E7B-F053-674A-9A02-82F1486C3207}" type="pres">
      <dgm:prSet presAssocID="{4EC503F0-2E3E-934B-AAF0-129A5E0B68C2}" presName="parTrans" presStyleLbl="bgSibTrans2D1" presStyleIdx="2" presStyleCnt="3"/>
      <dgm:spPr/>
      <dgm:t>
        <a:bodyPr/>
        <a:lstStyle/>
        <a:p>
          <a:endParaRPr lang="en-US"/>
        </a:p>
      </dgm:t>
    </dgm:pt>
    <dgm:pt modelId="{9C3EF743-3265-C543-A8B6-1DDF249036B6}" type="pres">
      <dgm:prSet presAssocID="{46BC4186-237A-E44F-93F0-8857089C9CD0}" presName="node" presStyleLbl="node1" presStyleIdx="2" presStyleCnt="3">
        <dgm:presLayoutVars>
          <dgm:bulletEnabled val="1"/>
        </dgm:presLayoutVars>
      </dgm:prSet>
      <dgm:spPr/>
      <dgm:t>
        <a:bodyPr/>
        <a:lstStyle/>
        <a:p>
          <a:endParaRPr lang="en-US"/>
        </a:p>
      </dgm:t>
    </dgm:pt>
  </dgm:ptLst>
  <dgm:cxnLst>
    <dgm:cxn modelId="{D86AF019-640A-D24B-8B8B-CF5816A2B5ED}" type="presOf" srcId="{F16199AC-D2FC-DD4F-8A2A-DA0D43F68BCC}" destId="{B476DBAD-4147-2D46-A2F0-840D76DBEB99}" srcOrd="0" destOrd="0" presId="urn:microsoft.com/office/officeart/2005/8/layout/radial4"/>
    <dgm:cxn modelId="{41A697CF-C2BB-A44D-9585-4CAEB8C909DA}" type="presOf" srcId="{4EC503F0-2E3E-934B-AAF0-129A5E0B68C2}" destId="{41136E7B-F053-674A-9A02-82F1486C3207}" srcOrd="0" destOrd="0" presId="urn:microsoft.com/office/officeart/2005/8/layout/radial4"/>
    <dgm:cxn modelId="{06B2F98D-FFA9-DA49-BA2D-EC14291BB95A}" type="presOf" srcId="{23B3DB0C-8781-ED40-8F0C-8FE040F1B5EB}" destId="{3B2EE857-574B-B44F-839F-679CEA33EB59}" srcOrd="0" destOrd="0" presId="urn:microsoft.com/office/officeart/2005/8/layout/radial4"/>
    <dgm:cxn modelId="{F378899F-C033-D040-911C-4A4EA115A58A}" type="presOf" srcId="{CE47465A-C42C-2940-A671-56865B4CFCBB}" destId="{4F49CD9C-53AC-D44D-B52C-7A7383C6EA45}" srcOrd="0" destOrd="0" presId="urn:microsoft.com/office/officeart/2005/8/layout/radial4"/>
    <dgm:cxn modelId="{14BC06FB-E142-2845-8F79-CEDB22F38FA3}" type="presOf" srcId="{999C613A-8DEE-BB43-8E65-8186F9FA70DB}" destId="{E607F4B6-B2AF-7246-A396-0E92983D93CD}" srcOrd="0" destOrd="0" presId="urn:microsoft.com/office/officeart/2005/8/layout/radial4"/>
    <dgm:cxn modelId="{BE3F3E20-9573-E842-815B-6843048C6611}" srcId="{F16199AC-D2FC-DD4F-8A2A-DA0D43F68BCC}" destId="{23B3DB0C-8781-ED40-8F0C-8FE040F1B5EB}" srcOrd="0" destOrd="0" parTransId="{2C78F4C9-E9C1-6545-832C-0BCB6E5DD84D}" sibTransId="{207FB6EF-7D43-B749-9405-AAE127D4C1C7}"/>
    <dgm:cxn modelId="{2380D4DA-BE3E-394A-AA7B-A53A7FDC4036}" srcId="{F16199AC-D2FC-DD4F-8A2A-DA0D43F68BCC}" destId="{46BC4186-237A-E44F-93F0-8857089C9CD0}" srcOrd="2" destOrd="0" parTransId="{4EC503F0-2E3E-934B-AAF0-129A5E0B68C2}" sibTransId="{EB9873E5-41E4-A64D-A957-EFBCDBA2741C}"/>
    <dgm:cxn modelId="{30D5E89A-2EE8-3641-B991-DE3D2B519D10}" type="presOf" srcId="{3AC72180-56CF-0E44-9338-4BC8711070DD}" destId="{D6FFB6A7-A0A4-124A-9385-4A6988A0F8D0}" srcOrd="0" destOrd="0" presId="urn:microsoft.com/office/officeart/2005/8/layout/radial4"/>
    <dgm:cxn modelId="{A66FF7A0-E00D-A440-B91F-21339CDEFC2C}" type="presOf" srcId="{2C78F4C9-E9C1-6545-832C-0BCB6E5DD84D}" destId="{315B5849-AF43-6D4B-B063-AA074D832799}" srcOrd="0" destOrd="0" presId="urn:microsoft.com/office/officeart/2005/8/layout/radial4"/>
    <dgm:cxn modelId="{5DDB725A-956D-2F43-87D9-430D56F42D9F}" srcId="{F16199AC-D2FC-DD4F-8A2A-DA0D43F68BCC}" destId="{3AC72180-56CF-0E44-9338-4BC8711070DD}" srcOrd="1" destOrd="0" parTransId="{CE47465A-C42C-2940-A671-56865B4CFCBB}" sibTransId="{21427698-36DB-C649-A47C-AD10B15E9B03}"/>
    <dgm:cxn modelId="{871C34CF-8E45-B043-A6BE-F9EA828FAB15}" srcId="{999C613A-8DEE-BB43-8E65-8186F9FA70DB}" destId="{F16199AC-D2FC-DD4F-8A2A-DA0D43F68BCC}" srcOrd="0" destOrd="0" parTransId="{D3A97C78-A4F1-7744-8A0E-B0AB9F6F3D2B}" sibTransId="{D90C53CE-54CA-0748-BC9B-96320F0AE025}"/>
    <dgm:cxn modelId="{40589440-A13E-7B4F-B64F-3F2ED0E5D1C8}" type="presOf" srcId="{46BC4186-237A-E44F-93F0-8857089C9CD0}" destId="{9C3EF743-3265-C543-A8B6-1DDF249036B6}" srcOrd="0" destOrd="0" presId="urn:microsoft.com/office/officeart/2005/8/layout/radial4"/>
    <dgm:cxn modelId="{A0329403-BD37-3F4A-87D8-0D3CFA25D3B5}" type="presParOf" srcId="{E607F4B6-B2AF-7246-A396-0E92983D93CD}" destId="{B476DBAD-4147-2D46-A2F0-840D76DBEB99}" srcOrd="0" destOrd="0" presId="urn:microsoft.com/office/officeart/2005/8/layout/radial4"/>
    <dgm:cxn modelId="{FC856610-B9FA-5E43-A415-B375DD489133}" type="presParOf" srcId="{E607F4B6-B2AF-7246-A396-0E92983D93CD}" destId="{315B5849-AF43-6D4B-B063-AA074D832799}" srcOrd="1" destOrd="0" presId="urn:microsoft.com/office/officeart/2005/8/layout/radial4"/>
    <dgm:cxn modelId="{682CAC36-9368-994F-9920-A1FF3519ACA7}" type="presParOf" srcId="{E607F4B6-B2AF-7246-A396-0E92983D93CD}" destId="{3B2EE857-574B-B44F-839F-679CEA33EB59}" srcOrd="2" destOrd="0" presId="urn:microsoft.com/office/officeart/2005/8/layout/radial4"/>
    <dgm:cxn modelId="{E984C7B9-D36A-C442-BC0E-4E78B39A82AC}" type="presParOf" srcId="{E607F4B6-B2AF-7246-A396-0E92983D93CD}" destId="{4F49CD9C-53AC-D44D-B52C-7A7383C6EA45}" srcOrd="3" destOrd="0" presId="urn:microsoft.com/office/officeart/2005/8/layout/radial4"/>
    <dgm:cxn modelId="{DEAFFEC2-86B5-1244-9080-746A6D51C9EB}" type="presParOf" srcId="{E607F4B6-B2AF-7246-A396-0E92983D93CD}" destId="{D6FFB6A7-A0A4-124A-9385-4A6988A0F8D0}" srcOrd="4" destOrd="0" presId="urn:microsoft.com/office/officeart/2005/8/layout/radial4"/>
    <dgm:cxn modelId="{8D55429E-571F-524B-B3F4-4026FEE84965}" type="presParOf" srcId="{E607F4B6-B2AF-7246-A396-0E92983D93CD}" destId="{41136E7B-F053-674A-9A02-82F1486C3207}" srcOrd="5" destOrd="0" presId="urn:microsoft.com/office/officeart/2005/8/layout/radial4"/>
    <dgm:cxn modelId="{98E8C7A1-4000-3C45-96B3-0C91E8527C20}" type="presParOf" srcId="{E607F4B6-B2AF-7246-A396-0E92983D93CD}" destId="{9C3EF743-3265-C543-A8B6-1DDF249036B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6DBAD-4147-2D46-A2F0-840D76DBEB99}">
      <dsp:nvSpPr>
        <dsp:cNvPr id="0" name=""/>
        <dsp:cNvSpPr/>
      </dsp:nvSpPr>
      <dsp:spPr>
        <a:xfrm>
          <a:off x="1637687" y="1873043"/>
          <a:ext cx="1510560" cy="1510560"/>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Transformational Conversation</a:t>
          </a:r>
          <a:endParaRPr lang="en-US" sz="1100" kern="1200" dirty="0"/>
        </a:p>
      </dsp:txBody>
      <dsp:txXfrm>
        <a:off x="1858903" y="2094259"/>
        <a:ext cx="1068128" cy="1068128"/>
      </dsp:txXfrm>
    </dsp:sp>
    <dsp:sp modelId="{315B5849-AF43-6D4B-B063-AA074D832799}">
      <dsp:nvSpPr>
        <dsp:cNvPr id="0" name=""/>
        <dsp:cNvSpPr/>
      </dsp:nvSpPr>
      <dsp:spPr>
        <a:xfrm rot="12900000">
          <a:off x="610693" y="1590675"/>
          <a:ext cx="1215547" cy="430509"/>
        </a:xfrm>
        <a:prstGeom prst="leftArrow">
          <a:avLst>
            <a:gd name="adj1" fmla="val 60000"/>
            <a:gd name="adj2" fmla="val 50000"/>
          </a:avLst>
        </a:prstGeom>
        <a:gradFill rotWithShape="0">
          <a:gsLst>
            <a:gs pos="0">
              <a:schemeClr val="accent1">
                <a:tint val="60000"/>
                <a:hueOff val="0"/>
                <a:satOff val="0"/>
                <a:lumOff val="0"/>
                <a:alphaOff val="0"/>
                <a:tint val="96000"/>
                <a:lumMod val="102000"/>
              </a:schemeClr>
            </a:gs>
            <a:gs pos="100000">
              <a:schemeClr val="accent1">
                <a:tint val="6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3B2EE857-574B-B44F-839F-679CEA33EB59}">
      <dsp:nvSpPr>
        <dsp:cNvPr id="0" name=""/>
        <dsp:cNvSpPr/>
      </dsp:nvSpPr>
      <dsp:spPr>
        <a:xfrm>
          <a:off x="3091" y="883312"/>
          <a:ext cx="1435032" cy="1148026"/>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Entrance Story</a:t>
          </a:r>
          <a:endParaRPr lang="en-US" sz="1800" kern="1200" dirty="0"/>
        </a:p>
      </dsp:txBody>
      <dsp:txXfrm>
        <a:off x="36716" y="916937"/>
        <a:ext cx="1367782" cy="1080776"/>
      </dsp:txXfrm>
    </dsp:sp>
    <dsp:sp modelId="{4F49CD9C-53AC-D44D-B52C-7A7383C6EA45}">
      <dsp:nvSpPr>
        <dsp:cNvPr id="0" name=""/>
        <dsp:cNvSpPr/>
      </dsp:nvSpPr>
      <dsp:spPr>
        <a:xfrm rot="16200000">
          <a:off x="1785193" y="979269"/>
          <a:ext cx="1215547" cy="430509"/>
        </a:xfrm>
        <a:prstGeom prst="leftArrow">
          <a:avLst>
            <a:gd name="adj1" fmla="val 60000"/>
            <a:gd name="adj2" fmla="val 50000"/>
          </a:avLst>
        </a:prstGeom>
        <a:gradFill rotWithShape="0">
          <a:gsLst>
            <a:gs pos="0">
              <a:schemeClr val="accent1">
                <a:tint val="60000"/>
                <a:hueOff val="0"/>
                <a:satOff val="0"/>
                <a:lumOff val="0"/>
                <a:alphaOff val="0"/>
                <a:tint val="96000"/>
                <a:lumMod val="102000"/>
              </a:schemeClr>
            </a:gs>
            <a:gs pos="100000">
              <a:schemeClr val="accent1">
                <a:tint val="6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D6FFB6A7-A0A4-124A-9385-4A6988A0F8D0}">
      <dsp:nvSpPr>
        <dsp:cNvPr id="0" name=""/>
        <dsp:cNvSpPr/>
      </dsp:nvSpPr>
      <dsp:spPr>
        <a:xfrm>
          <a:off x="1675451" y="12737"/>
          <a:ext cx="1435032" cy="1148026"/>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Biblical Story</a:t>
          </a:r>
        </a:p>
        <a:p>
          <a:pPr lvl="0" algn="ctr" defTabSz="800100">
            <a:lnSpc>
              <a:spcPct val="90000"/>
            </a:lnSpc>
            <a:spcBef>
              <a:spcPct val="0"/>
            </a:spcBef>
            <a:spcAft>
              <a:spcPct val="35000"/>
            </a:spcAft>
          </a:pPr>
          <a:r>
            <a:rPr lang="en-US" sz="1800" kern="1200" dirty="0" smtClean="0"/>
            <a:t>Theology</a:t>
          </a:r>
          <a:endParaRPr lang="en-US" sz="1800" kern="1200" dirty="0"/>
        </a:p>
      </dsp:txBody>
      <dsp:txXfrm>
        <a:off x="1709076" y="46362"/>
        <a:ext cx="1367782" cy="1080776"/>
      </dsp:txXfrm>
    </dsp:sp>
    <dsp:sp modelId="{41136E7B-F053-674A-9A02-82F1486C3207}">
      <dsp:nvSpPr>
        <dsp:cNvPr id="0" name=""/>
        <dsp:cNvSpPr/>
      </dsp:nvSpPr>
      <dsp:spPr>
        <a:xfrm rot="19500000">
          <a:off x="2959694" y="1590675"/>
          <a:ext cx="1215547" cy="430509"/>
        </a:xfrm>
        <a:prstGeom prst="leftArrow">
          <a:avLst>
            <a:gd name="adj1" fmla="val 60000"/>
            <a:gd name="adj2" fmla="val 50000"/>
          </a:avLst>
        </a:prstGeom>
        <a:gradFill rotWithShape="0">
          <a:gsLst>
            <a:gs pos="0">
              <a:schemeClr val="accent1">
                <a:tint val="60000"/>
                <a:hueOff val="0"/>
                <a:satOff val="0"/>
                <a:lumOff val="0"/>
                <a:alphaOff val="0"/>
                <a:tint val="96000"/>
                <a:lumMod val="102000"/>
              </a:schemeClr>
            </a:gs>
            <a:gs pos="100000">
              <a:schemeClr val="accent1">
                <a:tint val="6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9C3EF743-3265-C543-A8B6-1DDF249036B6}">
      <dsp:nvSpPr>
        <dsp:cNvPr id="0" name=""/>
        <dsp:cNvSpPr/>
      </dsp:nvSpPr>
      <dsp:spPr>
        <a:xfrm>
          <a:off x="3347810" y="883312"/>
          <a:ext cx="1435032" cy="1148026"/>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Development Theories</a:t>
          </a:r>
          <a:endParaRPr lang="en-US" sz="1800" kern="1200" dirty="0"/>
        </a:p>
      </dsp:txBody>
      <dsp:txXfrm>
        <a:off x="3381435" y="916937"/>
        <a:ext cx="1367782" cy="108077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50EBA-4F2A-2940-B542-0E1A31D03D43}" type="datetimeFigureOut">
              <a:rPr lang="en-US" smtClean="0"/>
              <a:t>9/12/17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50A04-3E9A-B14B-A3A9-98D863425EFE}" type="slidenum">
              <a:rPr lang="en-US" smtClean="0"/>
              <a:t>‹#›</a:t>
            </a:fld>
            <a:endParaRPr lang="en-US"/>
          </a:p>
        </p:txBody>
      </p:sp>
    </p:spTree>
    <p:extLst>
      <p:ext uri="{BB962C8B-B14F-4D97-AF65-F5344CB8AC3E}">
        <p14:creationId xmlns:p14="http://schemas.microsoft.com/office/powerpoint/2010/main" val="1370375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B943-3C26-1247-8142-580E981670A3}" type="slidenum">
              <a:rPr lang="en-US" altLang="en-US"/>
              <a:pPr/>
              <a:t>6</a:t>
            </a:fld>
            <a:endParaRPr lang="en-US" altLang="en-US"/>
          </a:p>
        </p:txBody>
      </p:sp>
      <p:sp>
        <p:nvSpPr>
          <p:cNvPr id="14338" name="Rectangle 2"/>
          <p:cNvSpPr>
            <a:spLocks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0663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D9F21-298C-5A43-AA4A-759D1EF2B3A1}" type="slidenum">
              <a:rPr lang="en-US" altLang="en-US"/>
              <a:pPr/>
              <a:t>8</a:t>
            </a:fld>
            <a:endParaRPr lang="en-US" altLang="en-US"/>
          </a:p>
        </p:txBody>
      </p:sp>
      <p:sp>
        <p:nvSpPr>
          <p:cNvPr id="15362" name="Rectangle 2"/>
          <p:cNvSpPr>
            <a:spLocks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634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ACD14-62C7-5F4F-A4DE-2C8F8A1AD662}" type="slidenum">
              <a:rPr lang="en-US" altLang="en-US"/>
              <a:pPr/>
              <a:t>9</a:t>
            </a:fld>
            <a:endParaRPr lang="en-US" altLang="en-US"/>
          </a:p>
        </p:txBody>
      </p:sp>
      <p:sp>
        <p:nvSpPr>
          <p:cNvPr id="16386" name="Rectangle 2"/>
          <p:cNvSpPr>
            <a:spLocks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89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DCF51-5408-B742-9815-088687179820}" type="slidenum">
              <a:rPr lang="en-US" altLang="en-US"/>
              <a:pPr/>
              <a:t>10</a:t>
            </a:fld>
            <a:endParaRPr lang="en-US" altLang="en-US"/>
          </a:p>
        </p:txBody>
      </p:sp>
      <p:sp>
        <p:nvSpPr>
          <p:cNvPr id="17410" name="Rectangle 2"/>
          <p:cNvSpPr>
            <a:spLocks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6507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50A04-3E9A-B14B-A3A9-98D863425EFE}" type="slidenum">
              <a:rPr lang="en-US" smtClean="0"/>
              <a:t>22</a:t>
            </a:fld>
            <a:endParaRPr lang="en-US"/>
          </a:p>
        </p:txBody>
      </p:sp>
    </p:spTree>
    <p:extLst>
      <p:ext uri="{BB962C8B-B14F-4D97-AF65-F5344CB8AC3E}">
        <p14:creationId xmlns:p14="http://schemas.microsoft.com/office/powerpoint/2010/main" val="167193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CAFAF-4F7F-CA43-A3BE-4FEF7A493669}" type="slidenum">
              <a:rPr lang="en-US" altLang="en-US"/>
              <a:pPr/>
              <a:t>23</a:t>
            </a:fld>
            <a:endParaRPr lang="en-US" altLang="en-US"/>
          </a:p>
        </p:txBody>
      </p:sp>
      <p:sp>
        <p:nvSpPr>
          <p:cNvPr id="19458" name="Rectangle 2"/>
          <p:cNvSpPr>
            <a:spLocks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171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9E122-233C-DE4A-8364-8EDDFA5BE6B1}" type="slidenum">
              <a:rPr lang="en-US" altLang="en-US"/>
              <a:pPr/>
              <a:t>25</a:t>
            </a:fld>
            <a:endParaRPr lang="en-US" altLang="en-US"/>
          </a:p>
        </p:txBody>
      </p:sp>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7804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203E1-F4FD-5848-B4F7-343127AB5A90}" type="slidenum">
              <a:rPr lang="en-US" altLang="en-US"/>
              <a:pPr/>
              <a:t>26</a:t>
            </a:fld>
            <a:endParaRPr lang="en-US" altLang="en-US"/>
          </a:p>
        </p:txBody>
      </p:sp>
      <p:sp>
        <p:nvSpPr>
          <p:cNvPr id="21506" name="Rectangle 2"/>
          <p:cNvSpPr>
            <a:spLocks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3817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D5CCF-FBC2-6C40-B7AB-0D3EE8715479}" type="slidenum">
              <a:rPr lang="en-US" altLang="en-US"/>
              <a:pPr/>
              <a:t>27</a:t>
            </a:fld>
            <a:endParaRPr lang="en-US" altLang="en-US"/>
          </a:p>
        </p:txBody>
      </p:sp>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7913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D17772DF-22AC-494A-B8C9-238E8565019D}" type="datetimeFigureOut">
              <a:rPr lang="en-US" smtClean="0"/>
              <a:pPr/>
              <a:t>9/12/17</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0B477608-DF98-C649-9187-9FAF801C85E9}"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590787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772DF-22AC-494A-B8C9-238E8565019D}" type="datetimeFigureOut">
              <a:rPr lang="en-US" smtClean="0"/>
              <a:pPr/>
              <a:t>9/12/17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171562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772DF-22AC-494A-B8C9-238E8565019D}" type="datetimeFigureOut">
              <a:rPr lang="en-US" smtClean="0"/>
              <a:pPr/>
              <a:t>9/12/17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297472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772DF-22AC-494A-B8C9-238E8565019D}" type="datetimeFigureOut">
              <a:rPr lang="en-US" smtClean="0"/>
              <a:pPr/>
              <a:t>9/12/17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283133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772DF-22AC-494A-B8C9-238E8565019D}" type="datetimeFigureOut">
              <a:rPr lang="en-US" smtClean="0"/>
              <a:pPr/>
              <a:t>9/12/17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1951229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772DF-22AC-494A-B8C9-238E8565019D}" type="datetimeFigureOut">
              <a:rPr lang="en-US" smtClean="0"/>
              <a:pPr/>
              <a:t>9/12/17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92273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772DF-22AC-494A-B8C9-238E8565019D}" type="datetimeFigureOut">
              <a:rPr lang="en-US" smtClean="0"/>
              <a:pPr/>
              <a:t>9/12/17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357739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772DF-22AC-494A-B8C9-238E8565019D}" type="datetimeFigureOut">
              <a:rPr lang="en-US" smtClean="0"/>
              <a:pPr/>
              <a:t>9/12/17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1727048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772DF-22AC-494A-B8C9-238E8565019D}" type="datetimeFigureOut">
              <a:rPr lang="en-US" smtClean="0"/>
              <a:pPr/>
              <a:t>9/12/17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111762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84138" y="6242050"/>
            <a:ext cx="587375" cy="488950"/>
          </a:xfrm>
        </p:spPr>
        <p:txBody>
          <a:bodyPr/>
          <a:lstStyle>
            <a:lvl1pPr>
              <a:defRPr smtClean="0"/>
            </a:lvl1pPr>
          </a:lstStyle>
          <a:p>
            <a:fld id="{947354AB-51BF-DE4B-8BBF-56C1FE00078D}" type="slidenum">
              <a:rPr lang="en-US"/>
              <a:pPr/>
              <a:t>‹#›</a:t>
            </a:fld>
            <a:endParaRPr lang="en-US"/>
          </a:p>
        </p:txBody>
      </p:sp>
    </p:spTree>
    <p:extLst>
      <p:ext uri="{BB962C8B-B14F-4D97-AF65-F5344CB8AC3E}">
        <p14:creationId xmlns:p14="http://schemas.microsoft.com/office/powerpoint/2010/main" val="195526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D17772DF-22AC-494A-B8C9-238E8565019D}" type="datetimeFigureOut">
              <a:rPr lang="en-US" smtClean="0"/>
              <a:pPr/>
              <a:t>9/12/17</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154298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772DF-22AC-494A-B8C9-238E8565019D}" type="datetimeFigureOut">
              <a:rPr lang="en-US" smtClean="0"/>
              <a:pPr/>
              <a:t>9/12/17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203468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7772DF-22AC-494A-B8C9-238E8565019D}" type="datetimeFigureOut">
              <a:rPr lang="en-US" smtClean="0"/>
              <a:pPr/>
              <a:t>9/12/17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34040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7772DF-22AC-494A-B8C9-238E8565019D}" type="datetimeFigureOut">
              <a:rPr lang="en-US" smtClean="0"/>
              <a:pPr/>
              <a:t>9/12/17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35633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7772DF-22AC-494A-B8C9-238E8565019D}" type="datetimeFigureOut">
              <a:rPr lang="en-US" smtClean="0"/>
              <a:pPr/>
              <a:t>9/12/17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170857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772DF-22AC-494A-B8C9-238E8565019D}" type="datetimeFigureOut">
              <a:rPr lang="en-US" smtClean="0"/>
              <a:pPr/>
              <a:t>9/12/17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202181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772DF-22AC-494A-B8C9-238E8565019D}" type="datetimeFigureOut">
              <a:rPr lang="en-US" smtClean="0"/>
              <a:pPr/>
              <a:t>9/12/17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94890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772DF-22AC-494A-B8C9-238E8565019D}" type="datetimeFigureOut">
              <a:rPr lang="en-US" smtClean="0"/>
              <a:pPr/>
              <a:t>9/12/17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477608-DF98-C649-9187-9FAF801C85E9}" type="slidenum">
              <a:rPr lang="en-US" smtClean="0"/>
              <a:pPr/>
              <a:t>‹#›</a:t>
            </a:fld>
            <a:endParaRPr lang="en-US"/>
          </a:p>
        </p:txBody>
      </p:sp>
    </p:spTree>
    <p:extLst>
      <p:ext uri="{BB962C8B-B14F-4D97-AF65-F5344CB8AC3E}">
        <p14:creationId xmlns:p14="http://schemas.microsoft.com/office/powerpoint/2010/main" val="10676469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17772DF-22AC-494A-B8C9-238E8565019D}" type="datetimeFigureOut">
              <a:rPr lang="en-US" smtClean="0"/>
              <a:pPr/>
              <a:t>9/12/17</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477608-DF98-C649-9187-9FAF801C85E9}" type="slidenum">
              <a:rPr lang="en-US" smtClean="0"/>
              <a:pPr/>
              <a:t>‹#›</a:t>
            </a:fld>
            <a:endParaRPr lang="en-US"/>
          </a:p>
        </p:txBody>
      </p:sp>
    </p:spTree>
    <p:extLst>
      <p:ext uri="{BB962C8B-B14F-4D97-AF65-F5344CB8AC3E}">
        <p14:creationId xmlns:p14="http://schemas.microsoft.com/office/powerpoint/2010/main" val="192621567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3" Type="http://schemas.openxmlformats.org/officeDocument/2006/relationships/hyperlink" Target="http://www.urbanleaders.org/500writings/000readings/BruceGraham/12-17Pages55-73ExodusBruceGRah.pdf"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hyperlink" Target="http://vizedhtmlcontent.next.ecollege.com/CurrentCourse/000readings/Bellingham/BellinghamExodus2.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Taking a Slave People to Become the People of God</a:t>
            </a:r>
            <a:endParaRPr lang="en-US" dirty="0"/>
          </a:p>
        </p:txBody>
      </p:sp>
      <p:sp>
        <p:nvSpPr>
          <p:cNvPr id="3" name="Subtitle 2"/>
          <p:cNvSpPr>
            <a:spLocks noGrp="1"/>
          </p:cNvSpPr>
          <p:nvPr>
            <p:ph type="subTitle" idx="1"/>
          </p:nvPr>
        </p:nvSpPr>
        <p:spPr>
          <a:xfrm>
            <a:off x="1107186" y="3642518"/>
            <a:ext cx="3297174" cy="1923190"/>
          </a:xfrm>
        </p:spPr>
        <p:txBody>
          <a:bodyPr>
            <a:normAutofit fontScale="92500" lnSpcReduction="20000"/>
          </a:bodyPr>
          <a:lstStyle/>
          <a:p>
            <a:r>
              <a:rPr lang="en-US" sz="2400" dirty="0" smtClean="0"/>
              <a:t>Reflections from Exodus on Nation </a:t>
            </a:r>
            <a:r>
              <a:rPr lang="en-US" sz="2400" dirty="0" smtClean="0"/>
              <a:t>Building</a:t>
            </a:r>
          </a:p>
          <a:p>
            <a:endParaRPr lang="en-US" sz="2400" dirty="0"/>
          </a:p>
          <a:p>
            <a:r>
              <a:rPr lang="en-US" sz="2400" dirty="0" smtClean="0"/>
              <a:t>Viv Grigg and </a:t>
            </a:r>
          </a:p>
          <a:p>
            <a:r>
              <a:rPr lang="en-US" sz="2400" dirty="0" smtClean="0"/>
              <a:t>Kevin Young</a:t>
            </a:r>
            <a:endParaRPr lang="en-US" sz="2400" dirty="0"/>
          </a:p>
        </p:txBody>
      </p:sp>
      <p:pic>
        <p:nvPicPr>
          <p:cNvPr id="4" name="Picture 3" descr="riverhouses.jpg"/>
          <p:cNvPicPr>
            <a:picLocks noChangeAspect="1"/>
          </p:cNvPicPr>
          <p:nvPr/>
        </p:nvPicPr>
        <p:blipFill>
          <a:blip r:embed="rId2"/>
          <a:stretch>
            <a:fillRect/>
          </a:stretch>
        </p:blipFill>
        <p:spPr>
          <a:xfrm>
            <a:off x="4579620" y="3799621"/>
            <a:ext cx="4282440" cy="29291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The </a:t>
            </a:r>
            <a:r>
              <a:rPr lang="en-US" altLang="en-US" dirty="0" smtClean="0"/>
              <a:t>gospel for an oppressed people: A God who cares about oppression</a:t>
            </a:r>
            <a:endParaRPr lang="en-US" altLang="en-US" dirty="0"/>
          </a:p>
        </p:txBody>
      </p:sp>
      <p:sp>
        <p:nvSpPr>
          <p:cNvPr id="11267" name="Rectangle 3"/>
          <p:cNvSpPr>
            <a:spLocks noGrp="1" noChangeArrowheads="1"/>
          </p:cNvSpPr>
          <p:nvPr>
            <p:ph idx="1"/>
          </p:nvPr>
        </p:nvSpPr>
        <p:spPr/>
        <p:txBody>
          <a:bodyPr>
            <a:normAutofit lnSpcReduction="10000"/>
          </a:bodyPr>
          <a:lstStyle/>
          <a:p>
            <a:pPr>
              <a:lnSpc>
                <a:spcPct val="90000"/>
              </a:lnSpc>
            </a:pPr>
            <a:r>
              <a:rPr lang="en-US" altLang="en-US" sz="2400">
                <a:latin typeface="Arial" charset="0"/>
              </a:rPr>
              <a:t>William Dyrness describes these events (crying out) as part of the process, or "dialogical history" in which Israel came to know God through call and response (56). </a:t>
            </a:r>
          </a:p>
          <a:p>
            <a:pPr>
              <a:lnSpc>
                <a:spcPct val="90000"/>
              </a:lnSpc>
            </a:pPr>
            <a:r>
              <a:rPr lang="en-US" altLang="en-US" sz="2400">
                <a:latin typeface="Arial" charset="0"/>
              </a:rPr>
              <a:t>This idea is further reinforced as God calls Israel his "firstborn" (4:22-23). </a:t>
            </a:r>
          </a:p>
          <a:p>
            <a:pPr>
              <a:lnSpc>
                <a:spcPct val="90000"/>
              </a:lnSpc>
            </a:pPr>
            <a:r>
              <a:rPr lang="en-US" altLang="en-US" sz="2400">
                <a:latin typeface="Arial" charset="0"/>
              </a:rPr>
              <a:t>So, at least two forms of relationships emerge:</a:t>
            </a:r>
          </a:p>
          <a:p>
            <a:pPr>
              <a:lnSpc>
                <a:spcPct val="90000"/>
              </a:lnSpc>
              <a:buFontTx/>
              <a:buNone/>
            </a:pPr>
            <a:r>
              <a:rPr lang="en-US" altLang="en-US" sz="2400">
                <a:latin typeface="Arial" charset="0"/>
              </a:rPr>
              <a:t>		Kinship: Father-son </a:t>
            </a:r>
          </a:p>
          <a:p>
            <a:pPr>
              <a:lnSpc>
                <a:spcPct val="90000"/>
              </a:lnSpc>
              <a:buFontTx/>
              <a:buNone/>
            </a:pPr>
            <a:r>
              <a:rPr lang="en-US" altLang="en-US" sz="2400">
                <a:latin typeface="Arial" charset="0"/>
              </a:rPr>
              <a:t>		Covenantal: Suzerainty-beneficiary.</a:t>
            </a:r>
            <a:r>
              <a:rPr lang="en-US" altLang="en-US" sz="2400">
                <a:latin typeface="Times New Roman" charset="0"/>
              </a:rPr>
              <a:t> </a:t>
            </a:r>
          </a:p>
        </p:txBody>
      </p:sp>
    </p:spTree>
    <p:extLst>
      <p:ext uri="{BB962C8B-B14F-4D97-AF65-F5344CB8AC3E}">
        <p14:creationId xmlns:p14="http://schemas.microsoft.com/office/powerpoint/2010/main" val="1024097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Response to Oppression</a:t>
            </a:r>
            <a:endParaRPr lang="en-US" dirty="0"/>
          </a:p>
        </p:txBody>
      </p:sp>
      <p:sp>
        <p:nvSpPr>
          <p:cNvPr id="3" name="Content Placeholder 2"/>
          <p:cNvSpPr>
            <a:spLocks noGrp="1"/>
          </p:cNvSpPr>
          <p:nvPr>
            <p:ph idx="1"/>
          </p:nvPr>
        </p:nvSpPr>
        <p:spPr/>
        <p:txBody>
          <a:bodyPr>
            <a:normAutofit/>
          </a:bodyPr>
          <a:lstStyle/>
          <a:p>
            <a:r>
              <a:rPr lang="en-US" sz="2400" dirty="0" smtClean="0"/>
              <a:t>Review Hanks article.  What did you learn about the Biblical perspective on oppression?</a:t>
            </a:r>
          </a:p>
          <a:p>
            <a:r>
              <a:rPr lang="en-US" sz="2400" dirty="0" smtClean="0"/>
              <a:t>Is it a major Biblical theology theme? Or is it this simply an imposition of Latin categories on the scriptures?</a:t>
            </a:r>
          </a:p>
          <a:p>
            <a:r>
              <a:rPr lang="en-US" sz="2400" dirty="0" smtClean="0"/>
              <a:t>How does reading the Bible with the eyes of being one of the oppressed affect how we read?</a:t>
            </a:r>
            <a:endParaRPr lang="en-US" sz="2400" dirty="0"/>
          </a:p>
        </p:txBody>
      </p:sp>
      <p:pic>
        <p:nvPicPr>
          <p:cNvPr id="5" name="Picture 4" descr="sloldman.jpg"/>
          <p:cNvPicPr>
            <a:picLocks noChangeAspect="1"/>
          </p:cNvPicPr>
          <p:nvPr/>
        </p:nvPicPr>
        <p:blipFill>
          <a:blip r:embed="rId2"/>
          <a:stretch>
            <a:fillRect/>
          </a:stretch>
        </p:blipFill>
        <p:spPr>
          <a:xfrm>
            <a:off x="6051" y="4881796"/>
            <a:ext cx="1359498" cy="197620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EXEGESIS: Oppression </a:t>
            </a:r>
            <a:r>
              <a:rPr lang="en-US" dirty="0" smtClean="0"/>
              <a:t>in the Scriptures (Hanks)</a:t>
            </a:r>
            <a:endParaRPr lang="en-US" dirty="0"/>
          </a:p>
        </p:txBody>
      </p:sp>
      <p:sp>
        <p:nvSpPr>
          <p:cNvPr id="3" name="Content Placeholder 2"/>
          <p:cNvSpPr>
            <a:spLocks noGrp="1"/>
          </p:cNvSpPr>
          <p:nvPr>
            <p:ph idx="1"/>
          </p:nvPr>
        </p:nvSpPr>
        <p:spPr>
          <a:xfrm>
            <a:off x="658813" y="2103540"/>
            <a:ext cx="7824787" cy="4418754"/>
          </a:xfrm>
        </p:spPr>
        <p:txBody>
          <a:bodyPr numCol="2">
            <a:normAutofit lnSpcReduction="10000"/>
          </a:bodyPr>
          <a:lstStyle/>
          <a:p>
            <a:pPr marL="457200" indent="-457200">
              <a:buFont typeface="Wingdings" charset="2"/>
              <a:buAutoNum type="arabicPlain"/>
            </a:pPr>
            <a:r>
              <a:rPr lang="en-US" sz="2400" dirty="0" smtClean="0"/>
              <a:t>Oppression meaning injustice – ‘</a:t>
            </a:r>
            <a:r>
              <a:rPr lang="en-US" sz="2400" dirty="0" err="1" smtClean="0"/>
              <a:t>ashak</a:t>
            </a:r>
            <a:endParaRPr lang="en-US" sz="2400" dirty="0" smtClean="0"/>
          </a:p>
          <a:p>
            <a:pPr marL="457200" indent="-457200">
              <a:buFont typeface="Wingdings" charset="2"/>
              <a:buAutoNum type="arabicPlain"/>
            </a:pPr>
            <a:r>
              <a:rPr lang="en-US" sz="2400" dirty="0" smtClean="0"/>
              <a:t>Oppression enslaves – </a:t>
            </a:r>
            <a:r>
              <a:rPr lang="en-US" sz="2400" dirty="0" err="1" smtClean="0"/>
              <a:t>yanah</a:t>
            </a:r>
            <a:endParaRPr lang="en-US" sz="2400" dirty="0" smtClean="0"/>
          </a:p>
          <a:p>
            <a:pPr marL="457200" indent="-457200">
              <a:buFont typeface="Wingdings" charset="2"/>
              <a:buAutoNum type="arabicPlain"/>
            </a:pPr>
            <a:r>
              <a:rPr lang="en-US" sz="2400" dirty="0" smtClean="0"/>
              <a:t>Oppression animalizes – </a:t>
            </a:r>
            <a:r>
              <a:rPr lang="en-US" sz="2400" dirty="0" err="1" smtClean="0"/>
              <a:t>nagas</a:t>
            </a:r>
            <a:endParaRPr lang="en-US" sz="2400" dirty="0" smtClean="0"/>
          </a:p>
          <a:p>
            <a:pPr marL="457200" indent="-457200">
              <a:buFont typeface="Wingdings" charset="2"/>
              <a:buAutoNum type="arabicPlain"/>
            </a:pPr>
            <a:r>
              <a:rPr lang="en-US" sz="2400" dirty="0" smtClean="0"/>
              <a:t>The pain that the oppressed feel – </a:t>
            </a:r>
            <a:r>
              <a:rPr lang="en-US" sz="2400" dirty="0" err="1" smtClean="0"/>
              <a:t>lahats</a:t>
            </a:r>
            <a:endParaRPr lang="en-US" sz="2400" dirty="0" smtClean="0"/>
          </a:p>
          <a:p>
            <a:pPr marL="457200" indent="-457200">
              <a:buFont typeface="Wingdings" charset="2"/>
              <a:buAutoNum type="arabicPlain"/>
            </a:pPr>
            <a:r>
              <a:rPr lang="en-US" sz="2400" dirty="0" smtClean="0"/>
              <a:t>Oppression crushes – </a:t>
            </a:r>
            <a:r>
              <a:rPr lang="en-US" sz="2400" dirty="0" err="1" smtClean="0"/>
              <a:t>ratsats</a:t>
            </a:r>
            <a:endParaRPr lang="en-US" sz="2400" dirty="0" smtClean="0"/>
          </a:p>
          <a:p>
            <a:pPr marL="457200" indent="-457200">
              <a:buFont typeface="Wingdings" charset="2"/>
              <a:buAutoNum type="arabicPlain"/>
            </a:pPr>
            <a:r>
              <a:rPr lang="en-US" sz="2400" dirty="0" smtClean="0"/>
              <a:t>Oppression kills- </a:t>
            </a:r>
            <a:r>
              <a:rPr lang="en-US" sz="2400" dirty="0" err="1" smtClean="0"/>
              <a:t>daka</a:t>
            </a:r>
            <a:r>
              <a:rPr lang="en-US" sz="2400" dirty="0" smtClean="0"/>
              <a:t>’</a:t>
            </a:r>
          </a:p>
          <a:p>
            <a:pPr marL="457200" indent="-457200">
              <a:buFont typeface="Wingdings" charset="2"/>
              <a:buAutoNum type="arabicPlain"/>
            </a:pPr>
            <a:r>
              <a:rPr lang="en-US" sz="2400" dirty="0" smtClean="0"/>
              <a:t>Oppression humiliates –’</a:t>
            </a:r>
            <a:r>
              <a:rPr lang="en-US" sz="2400" dirty="0" err="1" smtClean="0"/>
              <a:t>anah</a:t>
            </a:r>
            <a:endParaRPr lang="en-US" sz="2400" dirty="0" smtClean="0"/>
          </a:p>
          <a:p>
            <a:pPr marL="457200" indent="-457200">
              <a:buFont typeface="Wingdings" charset="2"/>
              <a:buAutoNum type="arabicPlain"/>
            </a:pPr>
            <a:r>
              <a:rPr lang="en-US" sz="2400" dirty="0" smtClean="0"/>
              <a:t>Oppression expresses enmity – tsar, </a:t>
            </a:r>
            <a:r>
              <a:rPr lang="en-US" sz="2400" dirty="0" err="1" smtClean="0"/>
              <a:t>tsarar</a:t>
            </a:r>
            <a:endParaRPr lang="en-US" sz="2400" dirty="0" smtClean="0"/>
          </a:p>
          <a:p>
            <a:pPr marL="457200" indent="-457200">
              <a:buFont typeface="Wingdings" charset="2"/>
              <a:buAutoNum type="arabicPlain"/>
            </a:pPr>
            <a:r>
              <a:rPr lang="en-US" sz="2400" dirty="0" smtClean="0"/>
              <a:t>Oppression impoverishes – ‘tsar, ‘</a:t>
            </a:r>
            <a:r>
              <a:rPr lang="en-US" sz="2400" dirty="0" err="1" smtClean="0"/>
              <a:t>tsarah</a:t>
            </a:r>
            <a:endParaRPr lang="en-US" sz="2400" dirty="0" smtClean="0"/>
          </a:p>
          <a:p>
            <a:pPr marL="457200" indent="-457200">
              <a:buFont typeface="Wingdings" charset="2"/>
              <a:buAutoNum type="arabicPlain"/>
            </a:pPr>
            <a:r>
              <a:rPr lang="en-US" sz="2400" dirty="0" smtClean="0"/>
              <a:t>Oppression besieges - </a:t>
            </a:r>
            <a:r>
              <a:rPr lang="en-US" sz="2400" dirty="0" err="1" smtClean="0"/>
              <a:t>tsuq</a:t>
            </a:r>
            <a:r>
              <a:rPr lang="en-US" sz="2400" dirty="0" smtClean="0"/>
              <a:t>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17292"/>
          </a:xfrm>
        </p:spPr>
        <p:txBody>
          <a:bodyPr>
            <a:normAutofit fontScale="90000"/>
          </a:bodyPr>
          <a:lstStyle/>
          <a:p>
            <a:r>
              <a:rPr lang="en-US" dirty="0" smtClean="0"/>
              <a:t>THEOLOGICAL INTERPRETION: Liberation</a:t>
            </a:r>
            <a:endParaRPr lang="en-US" dirty="0"/>
          </a:p>
        </p:txBody>
      </p:sp>
      <p:sp>
        <p:nvSpPr>
          <p:cNvPr id="3" name="Content Placeholder 2"/>
          <p:cNvSpPr>
            <a:spLocks noGrp="1"/>
          </p:cNvSpPr>
          <p:nvPr>
            <p:ph idx="1"/>
          </p:nvPr>
        </p:nvSpPr>
        <p:spPr>
          <a:xfrm>
            <a:off x="943897" y="1373545"/>
            <a:ext cx="7919004" cy="5201667"/>
          </a:xfrm>
        </p:spPr>
        <p:txBody>
          <a:bodyPr>
            <a:normAutofit fontScale="92500" lnSpcReduction="20000"/>
          </a:bodyPr>
          <a:lstStyle/>
          <a:p>
            <a:pPr>
              <a:buNone/>
            </a:pPr>
            <a:r>
              <a:rPr lang="en-US" dirty="0" smtClean="0"/>
              <a:t>Is liberation a key Biblical theme? Reflect on the following: </a:t>
            </a:r>
          </a:p>
          <a:p>
            <a:pPr lvl="1"/>
            <a:r>
              <a:rPr lang="en-US" dirty="0" smtClean="0"/>
              <a:t>The Exodus</a:t>
            </a:r>
          </a:p>
          <a:p>
            <a:pPr lvl="1"/>
            <a:r>
              <a:rPr lang="en-US" dirty="0" smtClean="0"/>
              <a:t>Luke 4:18</a:t>
            </a:r>
          </a:p>
          <a:p>
            <a:pPr lvl="1"/>
            <a:r>
              <a:rPr lang="en-US" dirty="0" smtClean="0"/>
              <a:t>Leviticus 23</a:t>
            </a:r>
          </a:p>
          <a:p>
            <a:pPr lvl="1"/>
            <a:r>
              <a:rPr lang="en-US" dirty="0" smtClean="0"/>
              <a:t>II </a:t>
            </a:r>
            <a:r>
              <a:rPr lang="en-US" dirty="0" err="1" smtClean="0"/>
              <a:t>Cor</a:t>
            </a:r>
            <a:r>
              <a:rPr lang="en-US" dirty="0" smtClean="0"/>
              <a:t> 3: 17</a:t>
            </a:r>
          </a:p>
          <a:p>
            <a:pPr>
              <a:buNone/>
            </a:pPr>
            <a:r>
              <a:rPr lang="en-US" dirty="0" smtClean="0"/>
              <a:t>Liberation theology is a cluster of Catholic theologies that introduced Marxist analytical tools into theology, and Marxist political economy categories of solutions to issues of oppression.  </a:t>
            </a:r>
          </a:p>
          <a:p>
            <a:pPr lvl="1">
              <a:buFont typeface="Wingdings" charset="2"/>
              <a:buChar char="§"/>
            </a:pPr>
            <a:r>
              <a:rPr lang="en-US" dirty="0" smtClean="0"/>
              <a:t>Is the Biblical view of liberation the same as that of Liberation Theology</a:t>
            </a:r>
            <a:r>
              <a:rPr lang="en-US" dirty="0" smtClean="0"/>
              <a:t>? Evangelicals tend to disagree with this approach. </a:t>
            </a:r>
            <a:endParaRPr lang="en-US" dirty="0" smtClean="0"/>
          </a:p>
          <a:p>
            <a:pPr lvl="2">
              <a:buFont typeface="Wingdings" charset="2"/>
              <a:buChar char="§"/>
            </a:pPr>
            <a:r>
              <a:rPr lang="en-US" dirty="0" smtClean="0"/>
              <a:t>What is the meaning of history? Is the Kingdom of God on earth the same as the rule of the proletariat over a classless egalitarian society?</a:t>
            </a:r>
          </a:p>
          <a:p>
            <a:pPr lvl="2">
              <a:buFont typeface="Wingdings" charset="2"/>
              <a:buChar char="§"/>
            </a:pPr>
            <a:r>
              <a:rPr lang="en-US" dirty="0" smtClean="0"/>
              <a:t>Does an overarching single analysis of society as class conflict apply in complex multicultural mega-cities?</a:t>
            </a:r>
          </a:p>
          <a:p>
            <a:pPr lvl="2">
              <a:buFont typeface="Wingdings" charset="2"/>
              <a:buChar char="§"/>
            </a:pPr>
            <a:r>
              <a:rPr lang="en-US" dirty="0" smtClean="0"/>
              <a:t>Determinism: is life determined by political economy or spirituality</a:t>
            </a:r>
            <a:r>
              <a:rPr lang="en-US" dirty="0" smtClean="0"/>
              <a:t>?</a:t>
            </a:r>
          </a:p>
          <a:p>
            <a:pPr lvl="2">
              <a:buFont typeface="Wingdings" charset="2"/>
              <a:buChar char="§"/>
            </a:pPr>
            <a:r>
              <a:rPr lang="en-US" dirty="0" smtClean="0"/>
              <a:t>So what is a Biblical approach to liberation?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5250426" y="147484"/>
            <a:ext cx="3436373" cy="1757516"/>
          </a:xfrm>
        </p:spPr>
        <p:txBody>
          <a:bodyPr>
            <a:normAutofit fontScale="90000"/>
          </a:bodyPr>
          <a:lstStyle/>
          <a:p>
            <a:r>
              <a:rPr lang="en-US" sz="3200" dirty="0" smtClean="0"/>
              <a:t>ACTION: Creating </a:t>
            </a:r>
            <a:r>
              <a:rPr lang="en-US" sz="3200" dirty="0"/>
              <a:t>a People of God from a </a:t>
            </a:r>
            <a:r>
              <a:rPr lang="en-US" sz="3200" dirty="0" smtClean="0"/>
              <a:t>Oppressed </a:t>
            </a:r>
            <a:r>
              <a:rPr lang="en-US" sz="3200" dirty="0"/>
              <a:t>People</a:t>
            </a:r>
          </a:p>
        </p:txBody>
      </p:sp>
      <p:sp>
        <p:nvSpPr>
          <p:cNvPr id="17411" name="Rectangle 3"/>
          <p:cNvSpPr>
            <a:spLocks noGrp="1" noChangeArrowheads="1"/>
          </p:cNvSpPr>
          <p:nvPr>
            <p:ph type="body" sz="half" idx="1"/>
          </p:nvPr>
        </p:nvSpPr>
        <p:spPr>
          <a:xfrm>
            <a:off x="870155" y="762000"/>
            <a:ext cx="3878826" cy="5992761"/>
          </a:xfrm>
        </p:spPr>
        <p:txBody>
          <a:bodyPr>
            <a:normAutofit/>
          </a:bodyPr>
          <a:lstStyle/>
          <a:p>
            <a:r>
              <a:rPr lang="en-US" sz="2000" dirty="0" smtClean="0"/>
              <a:t>The People’s Conversation: The </a:t>
            </a:r>
            <a:r>
              <a:rPr lang="en-US" sz="2000" dirty="0"/>
              <a:t>Nature of Our People</a:t>
            </a:r>
          </a:p>
          <a:p>
            <a:pPr lvl="1"/>
            <a:r>
              <a:rPr lang="en-US" sz="1800" dirty="0"/>
              <a:t>oppressed</a:t>
            </a:r>
          </a:p>
          <a:p>
            <a:pPr lvl="1"/>
            <a:r>
              <a:rPr lang="en-US" sz="1800" dirty="0"/>
              <a:t>harassed </a:t>
            </a:r>
          </a:p>
          <a:p>
            <a:pPr lvl="1"/>
            <a:r>
              <a:rPr lang="en-US" sz="1800" dirty="0"/>
              <a:t>downtrodden</a:t>
            </a:r>
          </a:p>
          <a:p>
            <a:pPr lvl="1"/>
            <a:r>
              <a:rPr lang="en-US" sz="1800" dirty="0"/>
              <a:t>bowed down</a:t>
            </a:r>
          </a:p>
          <a:p>
            <a:r>
              <a:rPr lang="en-US" sz="2000" dirty="0" smtClean="0"/>
              <a:t>One Action Response: A </a:t>
            </a:r>
            <a:r>
              <a:rPr lang="en-US" sz="2000" dirty="0"/>
              <a:t>Model: </a:t>
            </a:r>
            <a:r>
              <a:rPr lang="en-US" sz="2000" dirty="0" err="1"/>
              <a:t>Lilok</a:t>
            </a:r>
            <a:r>
              <a:rPr lang="en-US" sz="2000" dirty="0"/>
              <a:t> Urban Poor Pastor’s Training in Manila</a:t>
            </a:r>
          </a:p>
          <a:p>
            <a:pPr lvl="1"/>
            <a:r>
              <a:rPr lang="en-US" sz="1800" dirty="0"/>
              <a:t>From destitution to dignity</a:t>
            </a:r>
          </a:p>
          <a:p>
            <a:pPr lvl="1"/>
            <a:r>
              <a:rPr lang="en-US" sz="1800" dirty="0"/>
              <a:t>From nonentity to identity</a:t>
            </a:r>
          </a:p>
          <a:p>
            <a:pPr lvl="1"/>
            <a:r>
              <a:rPr lang="en-US" sz="1800" dirty="0"/>
              <a:t>Releasing people from small boxes to creativity</a:t>
            </a:r>
          </a:p>
          <a:p>
            <a:pPr lvl="1"/>
            <a:r>
              <a:rPr lang="en-US" sz="1800" dirty="0"/>
              <a:t>Identifying giftedness</a:t>
            </a:r>
          </a:p>
        </p:txBody>
      </p:sp>
      <p:pic>
        <p:nvPicPr>
          <p:cNvPr id="18436" name="Picture 4" desc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863" y="2733674"/>
            <a:ext cx="4257675" cy="2981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and Divine Action Intertwined</a:t>
            </a:r>
            <a:endParaRPr lang="en-US" dirty="0"/>
          </a:p>
        </p:txBody>
      </p:sp>
      <p:sp>
        <p:nvSpPr>
          <p:cNvPr id="3" name="Text Placeholder 2"/>
          <p:cNvSpPr>
            <a:spLocks noGrp="1"/>
          </p:cNvSpPr>
          <p:nvPr>
            <p:ph type="body" sz="half" idx="1"/>
          </p:nvPr>
        </p:nvSpPr>
        <p:spPr>
          <a:xfrm>
            <a:off x="838200" y="2362200"/>
            <a:ext cx="5686586" cy="3724275"/>
          </a:xfrm>
        </p:spPr>
        <p:txBody>
          <a:bodyPr>
            <a:normAutofit fontScale="92500" lnSpcReduction="20000"/>
          </a:bodyPr>
          <a:lstStyle/>
          <a:p>
            <a:pPr lvl="0"/>
            <a:r>
              <a:rPr lang="en-US" dirty="0" smtClean="0"/>
              <a:t>When Dr. Martin Luther King was in court appealing against racial discrimination in the United States in the early 1960's, a Supreme Court decision was handed to the magistrate who announced to the court that bus segregation was illegal. A black man, stood up and </a:t>
            </a:r>
            <a:r>
              <a:rPr lang="en-US" dirty="0" err="1" smtClean="0"/>
              <a:t>shouted,“God</a:t>
            </a:r>
            <a:r>
              <a:rPr lang="en-US" dirty="0" smtClean="0"/>
              <a:t> Almighty has spoken from Washington D.C.!” There was no doubt in his mind that God had rescued them! In the celebration that followed huge crowds of blacks sang, “Free at last, free at last! Praise God Almighty, we are free at last!”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Leadership within oppression: The Biblical Conversation</a:t>
            </a:r>
            <a:endParaRPr lang="en-US" dirty="0"/>
          </a:p>
        </p:txBody>
      </p:sp>
      <p:sp>
        <p:nvSpPr>
          <p:cNvPr id="3" name="Text Placeholder 2"/>
          <p:cNvSpPr>
            <a:spLocks noGrp="1"/>
          </p:cNvSpPr>
          <p:nvPr>
            <p:ph type="body" sz="half" idx="1"/>
          </p:nvPr>
        </p:nvSpPr>
        <p:spPr>
          <a:xfrm>
            <a:off x="762000" y="1905000"/>
            <a:ext cx="3846513" cy="4181475"/>
          </a:xfrm>
        </p:spPr>
        <p:txBody>
          <a:bodyPr>
            <a:normAutofit fontScale="70000" lnSpcReduction="20000"/>
          </a:bodyPr>
          <a:lstStyle/>
          <a:p>
            <a:pPr algn="ctr">
              <a:buFontTx/>
              <a:buNone/>
            </a:pPr>
            <a:r>
              <a:rPr lang="en-US" altLang="en-US" noProof="1">
                <a:solidFill>
                  <a:srgbClr val="000000"/>
                </a:solidFill>
                <a:latin typeface="Helvetica" charset="0"/>
              </a:rPr>
              <a:t>The Call of Moses</a:t>
            </a:r>
            <a:endParaRPr lang="en-US" altLang="en-US" noProof="1">
              <a:solidFill>
                <a:srgbClr val="000000"/>
              </a:solidFill>
              <a:latin typeface="Times New Roman" charset="0"/>
            </a:endParaRPr>
          </a:p>
          <a:p>
            <a:r>
              <a:rPr lang="en-US" altLang="en-US" noProof="1">
                <a:solidFill>
                  <a:srgbClr val="000000"/>
                </a:solidFill>
                <a:latin typeface="Helvetica" charset="0"/>
              </a:rPr>
              <a:t>Moses was a type of missionary: </a:t>
            </a:r>
            <a:endParaRPr lang="en-US" altLang="en-US" noProof="1">
              <a:solidFill>
                <a:srgbClr val="000000"/>
              </a:solidFill>
              <a:latin typeface="Times New Roman" charset="0"/>
            </a:endParaRPr>
          </a:p>
          <a:p>
            <a:r>
              <a:rPr lang="en-US" altLang="en-US" noProof="1">
                <a:solidFill>
                  <a:srgbClr val="000000"/>
                </a:solidFill>
                <a:latin typeface="Helvetica" charset="0"/>
              </a:rPr>
              <a:t>Well suited to transform Egypt based on his bicultural identity. </a:t>
            </a:r>
          </a:p>
          <a:p>
            <a:r>
              <a:rPr lang="en-US" altLang="en-US" noProof="1">
                <a:solidFill>
                  <a:srgbClr val="000000"/>
                </a:solidFill>
                <a:latin typeface="Helvetica" charset="0"/>
              </a:rPr>
              <a:t>After hearing from God he moved to fulfill his own interpretation of God's mission enterprise for Israel. </a:t>
            </a:r>
          </a:p>
          <a:p>
            <a:r>
              <a:rPr lang="en-US" altLang="en-US" noProof="1">
                <a:solidFill>
                  <a:srgbClr val="000000"/>
                </a:solidFill>
                <a:latin typeface="Helvetica" charset="0"/>
              </a:rPr>
              <a:t>Although he struggles to find the most appropriate way to embody the message of God, the point is that the message is to be embodied. </a:t>
            </a:r>
          </a:p>
          <a:p>
            <a:r>
              <a:rPr lang="en-US" altLang="en-US" noProof="1">
                <a:solidFill>
                  <a:srgbClr val="000000"/>
                </a:solidFill>
                <a:latin typeface="Helvetica" charset="0"/>
              </a:rPr>
              <a:t>Incarnational engagement is what God expected.</a:t>
            </a:r>
            <a:endParaRPr lang="en-US" dirty="0"/>
          </a:p>
        </p:txBody>
      </p:sp>
      <p:pic>
        <p:nvPicPr>
          <p:cNvPr id="5" name="Picture 5" descr="INDB02"/>
          <p:cNvPicPr>
            <a:picLocks noGrp="1" noChangeAspect="1" noChangeArrowheads="1"/>
          </p:cNvPicPr>
          <p:nvPr>
            <p:ph sz="half" idx="2"/>
          </p:nvPr>
        </p:nvPicPr>
        <p:blipFill>
          <a:blip r:embed="rId2"/>
          <a:stretch>
            <a:fillRect/>
          </a:stretch>
        </p:blipFill>
        <p:spPr>
          <a:xfrm>
            <a:off x="4760913" y="2967567"/>
            <a:ext cx="3770312" cy="2513541"/>
          </a:xfrm>
          <a:noFill/>
          <a:ln/>
        </p:spPr>
      </p:pic>
    </p:spTree>
    <p:extLst>
      <p:ext uri="{BB962C8B-B14F-4D97-AF65-F5344CB8AC3E}">
        <p14:creationId xmlns:p14="http://schemas.microsoft.com/office/powerpoint/2010/main" val="2050749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normAutofit/>
          </a:bodyPr>
          <a:lstStyle/>
          <a:p>
            <a:r>
              <a:rPr lang="en-US" sz="3200" dirty="0"/>
              <a:t>21</a:t>
            </a:r>
            <a:r>
              <a:rPr lang="en-US" sz="3200" baseline="30000" dirty="0"/>
              <a:t>st</a:t>
            </a:r>
            <a:r>
              <a:rPr lang="en-US" sz="3200" dirty="0"/>
              <a:t> C Action: </a:t>
            </a:r>
            <a:r>
              <a:rPr lang="en-US" sz="3200" dirty="0" smtClean="0"/>
              <a:t> The </a:t>
            </a:r>
            <a:r>
              <a:rPr lang="en-US" sz="3200" dirty="0"/>
              <a:t>Focus of the Leader</a:t>
            </a:r>
            <a:br>
              <a:rPr lang="en-US" sz="3200" dirty="0"/>
            </a:br>
            <a:r>
              <a:rPr lang="en-US" sz="3200" dirty="0" smtClean="0"/>
              <a:t>Changing </a:t>
            </a:r>
            <a:r>
              <a:rPr lang="en-US" sz="3200" dirty="0"/>
              <a:t>the Spirit</a:t>
            </a:r>
            <a:r>
              <a:rPr lang="en-US" sz="3200" dirty="0" smtClean="0"/>
              <a:t> and </a:t>
            </a:r>
            <a:r>
              <a:rPr lang="en-US" sz="3200" dirty="0"/>
              <a:t>Mindset</a:t>
            </a:r>
          </a:p>
        </p:txBody>
      </p:sp>
      <p:sp>
        <p:nvSpPr>
          <p:cNvPr id="20483" name="Rectangle 3"/>
          <p:cNvSpPr>
            <a:spLocks noGrp="1" noChangeArrowheads="1"/>
          </p:cNvSpPr>
          <p:nvPr>
            <p:ph idx="1"/>
          </p:nvPr>
        </p:nvSpPr>
        <p:spPr/>
        <p:txBody>
          <a:bodyPr>
            <a:normAutofit fontScale="92500" lnSpcReduction="10000"/>
          </a:bodyPr>
          <a:lstStyle/>
          <a:p>
            <a:pPr>
              <a:lnSpc>
                <a:spcPct val="90000"/>
              </a:lnSpc>
            </a:pPr>
            <a:r>
              <a:rPr lang="en-US" dirty="0"/>
              <a:t>The Church</a:t>
            </a:r>
            <a:r>
              <a:rPr lang="en-US" dirty="0" smtClean="0"/>
              <a:t> is </a:t>
            </a:r>
            <a:r>
              <a:rPr lang="en-US" dirty="0"/>
              <a:t>Context of Social Change</a:t>
            </a:r>
            <a:endParaRPr lang="en-US" dirty="0" smtClean="0"/>
          </a:p>
          <a:p>
            <a:pPr>
              <a:lnSpc>
                <a:spcPct val="90000"/>
              </a:lnSpc>
            </a:pPr>
            <a:r>
              <a:rPr lang="en-US" dirty="0" err="1" smtClean="0"/>
              <a:t>Mazeways</a:t>
            </a:r>
            <a:r>
              <a:rPr lang="en-US" dirty="0" smtClean="0"/>
              <a:t> of the Mind: Alternative cultural enclaves within the Culture </a:t>
            </a:r>
            <a:r>
              <a:rPr lang="en-US" dirty="0"/>
              <a:t>of Poverty</a:t>
            </a:r>
          </a:p>
          <a:p>
            <a:pPr>
              <a:lnSpc>
                <a:spcPct val="90000"/>
              </a:lnSpc>
            </a:pPr>
            <a:r>
              <a:rPr lang="en-US" dirty="0"/>
              <a:t>In the course of the history of their struggle, the Indian </a:t>
            </a:r>
            <a:r>
              <a:rPr lang="en-US" dirty="0" err="1"/>
              <a:t>Dalits</a:t>
            </a:r>
            <a:r>
              <a:rPr lang="en-US" dirty="0"/>
              <a:t> (outcastes) raised four domination issues:</a:t>
            </a:r>
          </a:p>
          <a:p>
            <a:pPr lvl="1">
              <a:lnSpc>
                <a:spcPct val="90000"/>
              </a:lnSpc>
            </a:pPr>
            <a:r>
              <a:rPr lang="en-US" dirty="0" err="1"/>
              <a:t>Izat</a:t>
            </a:r>
            <a:r>
              <a:rPr lang="en-US" dirty="0"/>
              <a:t> – dignity</a:t>
            </a:r>
          </a:p>
          <a:p>
            <a:pPr lvl="1">
              <a:lnSpc>
                <a:spcPct val="90000"/>
              </a:lnSpc>
            </a:pPr>
            <a:r>
              <a:rPr lang="en-US" dirty="0" err="1"/>
              <a:t>Rajsatta</a:t>
            </a:r>
            <a:r>
              <a:rPr lang="en-US" dirty="0"/>
              <a:t> – power</a:t>
            </a:r>
          </a:p>
          <a:p>
            <a:pPr lvl="1">
              <a:lnSpc>
                <a:spcPct val="90000"/>
              </a:lnSpc>
            </a:pPr>
            <a:r>
              <a:rPr lang="en-US" dirty="0" err="1"/>
              <a:t>Mazduri</a:t>
            </a:r>
            <a:r>
              <a:rPr lang="en-US" dirty="0"/>
              <a:t> – wages</a:t>
            </a:r>
          </a:p>
          <a:p>
            <a:pPr lvl="1">
              <a:lnSpc>
                <a:spcPct val="90000"/>
              </a:lnSpc>
            </a:pPr>
            <a:r>
              <a:rPr lang="en-US" dirty="0" err="1"/>
              <a:t>Zamin</a:t>
            </a:r>
            <a:r>
              <a:rPr lang="en-US" dirty="0"/>
              <a:t> - land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III. THEOLOGICAL CONVERSATION: POWER ENCOUNTER</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altLang="en-US" noProof="1" smtClean="0">
                <a:solidFill>
                  <a:srgbClr val="000000"/>
                </a:solidFill>
                <a:latin typeface="Helvetica" charset="0"/>
              </a:rPr>
              <a:t>The Biblical Conversation indicates that God is the One shifting the Locus of Power</a:t>
            </a:r>
          </a:p>
          <a:p>
            <a:r>
              <a:rPr lang="en-US" altLang="en-US" noProof="1" smtClean="0">
                <a:solidFill>
                  <a:srgbClr val="000000"/>
                </a:solidFill>
                <a:latin typeface="Helvetica" charset="0"/>
              </a:rPr>
              <a:t>The </a:t>
            </a:r>
            <a:r>
              <a:rPr lang="en-US" altLang="en-US" noProof="1">
                <a:solidFill>
                  <a:srgbClr val="000000"/>
                </a:solidFill>
                <a:latin typeface="Helvetica" charset="0"/>
              </a:rPr>
              <a:t>"I Am" statements of God are indicators and reminders of God's abiding presence for his people.  </a:t>
            </a:r>
            <a:endParaRPr lang="en-US" altLang="en-US" noProof="1">
              <a:solidFill>
                <a:srgbClr val="000000"/>
              </a:solidFill>
              <a:latin typeface="Times New Roman" charset="0"/>
            </a:endParaRPr>
          </a:p>
          <a:p>
            <a:r>
              <a:rPr lang="en-US" altLang="en-US" noProof="1">
                <a:solidFill>
                  <a:srgbClr val="000000"/>
                </a:solidFill>
                <a:latin typeface="Helvetica" charset="0"/>
              </a:rPr>
              <a:t>God insisted on an intimate and personal relationship that is bound and expressed in corporate forms of worship and remembrance (</a:t>
            </a:r>
            <a:r>
              <a:rPr lang="en-US" altLang="en-US" sz="1800" noProof="1">
                <a:solidFill>
                  <a:srgbClr val="000000"/>
                </a:solidFill>
                <a:latin typeface="Helvetica" charset="0"/>
              </a:rPr>
              <a:t>“I am the God of your father, Abraham, Isaac and Jacob” Ex. 3:6</a:t>
            </a:r>
            <a:r>
              <a:rPr lang="en-US" altLang="en-US" noProof="1">
                <a:solidFill>
                  <a:srgbClr val="000000"/>
                </a:solidFill>
                <a:latin typeface="Helvetica" charset="0"/>
              </a:rPr>
              <a:t>). </a:t>
            </a:r>
          </a:p>
          <a:p>
            <a:r>
              <a:rPr lang="en-US" altLang="en-US" noProof="1">
                <a:solidFill>
                  <a:srgbClr val="000000"/>
                </a:solidFill>
                <a:latin typeface="Helvetica" charset="0"/>
              </a:rPr>
              <a:t>The Golden Calf incident served as an indication of God's disapproval of syncretistic forms of worship.   </a:t>
            </a:r>
            <a:endParaRPr lang="en-US" altLang="en-US" noProof="1">
              <a:solidFill>
                <a:srgbClr val="000000"/>
              </a:solidFill>
              <a:latin typeface="Times New Roman" charset="0"/>
            </a:endParaRPr>
          </a:p>
          <a:p>
            <a:r>
              <a:rPr lang="en-US" altLang="en-US" noProof="1">
                <a:solidFill>
                  <a:srgbClr val="000000"/>
                </a:solidFill>
                <a:latin typeface="Helvetica" charset="0"/>
              </a:rPr>
              <a:t>Moses experiences a series of power encounters (Egyptian magicians and 10 plagues). </a:t>
            </a:r>
            <a:endParaRPr lang="en-US" altLang="en-US" noProof="1">
              <a:solidFill>
                <a:srgbClr val="000000"/>
              </a:solidFill>
              <a:latin typeface="Times New Roman" charset="0"/>
            </a:endParaRPr>
          </a:p>
          <a:p>
            <a:endParaRPr lang="en-US" dirty="0"/>
          </a:p>
        </p:txBody>
      </p:sp>
    </p:spTree>
    <p:extLst>
      <p:ext uri="{BB962C8B-B14F-4D97-AF65-F5344CB8AC3E}">
        <p14:creationId xmlns:p14="http://schemas.microsoft.com/office/powerpoint/2010/main" val="1281719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All God’s Action?</a:t>
            </a:r>
            <a:endParaRPr lang="en-US" dirty="0"/>
          </a:p>
        </p:txBody>
      </p:sp>
      <p:sp>
        <p:nvSpPr>
          <p:cNvPr id="3" name="Content Placeholder 2"/>
          <p:cNvSpPr>
            <a:spLocks noGrp="1"/>
          </p:cNvSpPr>
          <p:nvPr>
            <p:ph idx="1"/>
          </p:nvPr>
        </p:nvSpPr>
        <p:spPr/>
        <p:txBody>
          <a:bodyPr>
            <a:normAutofit fontScale="85000" lnSpcReduction="10000"/>
          </a:bodyPr>
          <a:lstStyle/>
          <a:p>
            <a:r>
              <a:rPr lang="en-US" altLang="en-US" noProof="1">
                <a:solidFill>
                  <a:srgbClr val="000000"/>
                </a:solidFill>
                <a:latin typeface="Helvetica" charset="0"/>
              </a:rPr>
              <a:t>God displayed his superiority over local powers.</a:t>
            </a:r>
            <a:endParaRPr lang="en-US" altLang="en-US" noProof="1">
              <a:solidFill>
                <a:srgbClr val="000000"/>
              </a:solidFill>
              <a:latin typeface="Times New Roman" charset="0"/>
            </a:endParaRPr>
          </a:p>
          <a:p>
            <a:r>
              <a:rPr lang="en-US" altLang="en-US" noProof="1">
                <a:solidFill>
                  <a:srgbClr val="000000"/>
                </a:solidFill>
                <a:latin typeface="Helvetica" charset="0"/>
              </a:rPr>
              <a:t>The theme of God's superiority over chaos in Genesis is carried over as God's displays his superior power over local deities and nations themselves.  </a:t>
            </a:r>
          </a:p>
          <a:p>
            <a:r>
              <a:rPr lang="en-US" altLang="en-US" noProof="1">
                <a:solidFill>
                  <a:srgbClr val="000000"/>
                </a:solidFill>
                <a:latin typeface="Helvetica" charset="0"/>
              </a:rPr>
              <a:t>He effectively disarms Egypt's power by destroying its army.</a:t>
            </a:r>
          </a:p>
          <a:p>
            <a:r>
              <a:rPr lang="en-US" altLang="en-US" noProof="1">
                <a:solidFill>
                  <a:srgbClr val="000000"/>
                </a:solidFill>
                <a:latin typeface="Helvetica" charset="0"/>
              </a:rPr>
              <a:t>Enthronement Psalms carry themes of disarming powers (breaking the bow of the enemy, destroying leviathan, rahab, deep, dark, etc.).  </a:t>
            </a:r>
          </a:p>
          <a:p>
            <a:r>
              <a:rPr lang="en-US" altLang="en-US" noProof="1">
                <a:solidFill>
                  <a:srgbClr val="000000"/>
                </a:solidFill>
                <a:latin typeface="Helvetica" charset="0"/>
              </a:rPr>
              <a:t>Here and now or eschatological or both?   </a:t>
            </a:r>
            <a:endParaRPr lang="en-US" altLang="en-US" sz="1600" dirty="0">
              <a:latin typeface="Times New Roman" charset="0"/>
            </a:endParaRPr>
          </a:p>
          <a:p>
            <a:endParaRPr lang="en-US" dirty="0"/>
          </a:p>
        </p:txBody>
      </p:sp>
    </p:spTree>
    <p:extLst>
      <p:ext uri="{BB962C8B-B14F-4D97-AF65-F5344CB8AC3E}">
        <p14:creationId xmlns:p14="http://schemas.microsoft.com/office/powerpoint/2010/main" val="936953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860360"/>
          </a:xfrm>
        </p:spPr>
        <p:txBody>
          <a:bodyPr>
            <a:normAutofit fontScale="90000"/>
          </a:bodyPr>
          <a:lstStyle/>
          <a:p>
            <a:r>
              <a:rPr lang="en-US" dirty="0" smtClean="0"/>
              <a:t>The Hermeneutic Approach APPLIED TO EXODUS</a:t>
            </a:r>
            <a:endParaRPr lang="en-US" dirty="0"/>
          </a:p>
        </p:txBody>
      </p:sp>
      <p:sp>
        <p:nvSpPr>
          <p:cNvPr id="3" name="Content Placeholder 2"/>
          <p:cNvSpPr>
            <a:spLocks noGrp="1"/>
          </p:cNvSpPr>
          <p:nvPr>
            <p:ph idx="1"/>
          </p:nvPr>
        </p:nvSpPr>
        <p:spPr>
          <a:xfrm>
            <a:off x="658813" y="1982663"/>
            <a:ext cx="3383675" cy="4538439"/>
          </a:xfrm>
        </p:spPr>
        <p:txBody>
          <a:bodyPr>
            <a:noAutofit/>
          </a:bodyPr>
          <a:lstStyle/>
          <a:p>
            <a:r>
              <a:rPr lang="en-US" dirty="0" smtClean="0"/>
              <a:t>How do we connect the Transformational Conversation?</a:t>
            </a:r>
          </a:p>
          <a:p>
            <a:pPr marL="739775" lvl="1" indent="-457200">
              <a:buFont typeface="+mj-lt"/>
              <a:buAutoNum type="alphaLcPeriod"/>
            </a:pPr>
            <a:r>
              <a:rPr lang="en-US" sz="2000" dirty="0" smtClean="0"/>
              <a:t>Utilize the </a:t>
            </a:r>
            <a:r>
              <a:rPr lang="en-US" sz="2000" dirty="0" smtClean="0"/>
              <a:t>Bible </a:t>
            </a:r>
            <a:r>
              <a:rPr lang="en-US" sz="2000" dirty="0" smtClean="0"/>
              <a:t>to serve nation-building aims?</a:t>
            </a:r>
          </a:p>
          <a:p>
            <a:pPr marL="739775" lvl="1" indent="-457200">
              <a:buFont typeface="+mj-lt"/>
              <a:buAutoNum type="alphaLcPeriod"/>
            </a:pPr>
            <a:r>
              <a:rPr lang="en-US" sz="2000" dirty="0" smtClean="0"/>
              <a:t>Utilize the Biblical to critique nation-building aims?</a:t>
            </a:r>
          </a:p>
          <a:p>
            <a:pPr marL="739775" lvl="1" indent="-457200">
              <a:buFont typeface="+mj-lt"/>
              <a:buAutoNum type="alphaLcPeriod"/>
            </a:pPr>
            <a:r>
              <a:rPr lang="en-US" sz="2000" dirty="0" smtClean="0"/>
              <a:t>Utilize the Biblical to seek to determine a Biblical approach to nation Building?</a:t>
            </a:r>
          </a:p>
          <a:p>
            <a:pPr marL="739775" lvl="1" indent="-457200">
              <a:buFont typeface="+mj-lt"/>
              <a:buAutoNum type="alphaLcPeriod"/>
            </a:pPr>
            <a:r>
              <a:rPr lang="en-US" sz="2000" dirty="0" smtClean="0"/>
              <a:t>All of the above</a:t>
            </a:r>
            <a:endParaRPr lang="en-US" sz="2000" dirty="0"/>
          </a:p>
        </p:txBody>
      </p:sp>
      <p:graphicFrame>
        <p:nvGraphicFramePr>
          <p:cNvPr id="10" name="Diagram 9"/>
          <p:cNvGraphicFramePr/>
          <p:nvPr>
            <p:extLst>
              <p:ext uri="{D42A27DB-BD31-4B8C-83A1-F6EECF244321}">
                <p14:modId xmlns:p14="http://schemas.microsoft.com/office/powerpoint/2010/main" val="1396636920"/>
              </p:ext>
            </p:extLst>
          </p:nvPr>
        </p:nvGraphicFramePr>
        <p:xfrm>
          <a:off x="4042487" y="2772229"/>
          <a:ext cx="4785935" cy="3396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Organization</a:t>
            </a:r>
            <a:endParaRPr lang="en-US" dirty="0"/>
          </a:p>
        </p:txBody>
      </p:sp>
      <p:sp>
        <p:nvSpPr>
          <p:cNvPr id="3" name="Content Placeholder 2"/>
          <p:cNvSpPr>
            <a:spLocks noGrp="1"/>
          </p:cNvSpPr>
          <p:nvPr>
            <p:ph idx="1"/>
          </p:nvPr>
        </p:nvSpPr>
        <p:spPr>
          <a:xfrm>
            <a:off x="658813" y="2286000"/>
            <a:ext cx="7824787" cy="3840163"/>
          </a:xfrm>
        </p:spPr>
        <p:txBody>
          <a:bodyPr>
            <a:normAutofit fontScale="85000" lnSpcReduction="20000"/>
          </a:bodyPr>
          <a:lstStyle/>
          <a:p>
            <a:r>
              <a:rPr lang="en-US" sz="2400" dirty="0" smtClean="0"/>
              <a:t>Community organizing is a discipline developed by Saul </a:t>
            </a:r>
            <a:r>
              <a:rPr lang="en-US" sz="2400" dirty="0" err="1" smtClean="0"/>
              <a:t>Alinsky</a:t>
            </a:r>
            <a:r>
              <a:rPr lang="en-US" sz="2400" dirty="0" smtClean="0"/>
              <a:t>, a secular Jew who utilized the book of Nehemiah in helping the poor of Chicago to match the power of the people against the power of oppression.  Linthicum has sought to bring this into evangelical thinking and action.</a:t>
            </a:r>
          </a:p>
          <a:p>
            <a:r>
              <a:rPr lang="en-US" sz="2400" dirty="0" smtClean="0"/>
              <a:t>Review Linthicum’s summary</a:t>
            </a:r>
          </a:p>
          <a:p>
            <a:r>
              <a:rPr lang="en-US" sz="2400" dirty="0" smtClean="0"/>
              <a:t>How does the church empower the poor? Or how to be proximately with the church of the poor?  Church to, for or with the community.  The people have to empower themselves.  The church can join with them in this process</a:t>
            </a:r>
          </a:p>
          <a:p>
            <a:r>
              <a:rPr lang="en-US" sz="2400" dirty="0" smtClean="0"/>
              <a:t>Is this approach in line with the </a:t>
            </a:r>
            <a:r>
              <a:rPr lang="en-US" sz="2400" dirty="0" smtClean="0"/>
              <a:t>Exodus </a:t>
            </a:r>
            <a:r>
              <a:rPr lang="en-US" sz="2400" dirty="0" smtClean="0"/>
              <a:t>models?</a:t>
            </a:r>
          </a:p>
          <a:p>
            <a:r>
              <a:rPr lang="en-US" sz="2400" dirty="0" smtClean="0"/>
              <a:t>Click to next slide when done</a:t>
            </a:r>
            <a:endParaRPr lang="en-US" sz="2400" dirty="0"/>
          </a:p>
        </p:txBody>
      </p:sp>
      <p:sp>
        <p:nvSpPr>
          <p:cNvPr id="4" name="Action Button: Forward or Next 3">
            <a:hlinkClick r:id="" action="ppaction://hlinkshowjump?jump=nextslide" highlightClick="1"/>
          </p:cNvPr>
          <p:cNvSpPr/>
          <p:nvPr/>
        </p:nvSpPr>
        <p:spPr>
          <a:xfrm>
            <a:off x="8241748" y="6126162"/>
            <a:ext cx="763059" cy="73183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21</a:t>
            </a:r>
            <a:r>
              <a:rPr lang="en-US" baseline="30000" dirty="0" smtClean="0"/>
              <a:t>st</a:t>
            </a:r>
            <a:r>
              <a:rPr lang="en-US" dirty="0" smtClean="0"/>
              <a:t> C Action: HUMAN Power Organization: 5 </a:t>
            </a:r>
            <a:r>
              <a:rPr lang="en-US" dirty="0" smtClean="0"/>
              <a:t>Steps of Community Organizing</a:t>
            </a:r>
            <a:endParaRPr lang="en-US" dirty="0"/>
          </a:p>
        </p:txBody>
      </p:sp>
      <p:sp>
        <p:nvSpPr>
          <p:cNvPr id="3" name="Content Placeholder 2"/>
          <p:cNvSpPr>
            <a:spLocks noGrp="1"/>
          </p:cNvSpPr>
          <p:nvPr>
            <p:ph idx="1"/>
          </p:nvPr>
        </p:nvSpPr>
        <p:spPr>
          <a:xfrm>
            <a:off x="2285999" y="2286000"/>
            <a:ext cx="6629813" cy="4302443"/>
          </a:xfrm>
        </p:spPr>
        <p:txBody>
          <a:bodyPr/>
          <a:lstStyle/>
          <a:p>
            <a:r>
              <a:rPr lang="en-US" sz="2400" dirty="0" smtClean="0"/>
              <a:t>Networking</a:t>
            </a:r>
          </a:p>
          <a:p>
            <a:r>
              <a:rPr lang="en-US" sz="2400" dirty="0" smtClean="0"/>
              <a:t>Coalition building</a:t>
            </a:r>
          </a:p>
          <a:p>
            <a:r>
              <a:rPr lang="en-US" sz="2400" dirty="0" smtClean="0"/>
              <a:t>Reflection-Action Cycle</a:t>
            </a:r>
          </a:p>
          <a:p>
            <a:r>
              <a:rPr lang="en-US" sz="2400" dirty="0" smtClean="0"/>
              <a:t>Leadership Empowerment</a:t>
            </a:r>
          </a:p>
          <a:p>
            <a:r>
              <a:rPr lang="en-US" sz="2400" dirty="0" smtClean="0"/>
              <a:t>Birth of Community</a:t>
            </a:r>
          </a:p>
          <a:p>
            <a:endParaRPr lang="en-US" sz="2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SUPERNATURAL ECONOMICS</a:t>
            </a:r>
            <a:endParaRPr lang="en-US" dirty="0"/>
          </a:p>
        </p:txBody>
      </p:sp>
      <p:sp>
        <p:nvSpPr>
          <p:cNvPr id="3" name="Content Placeholder 2"/>
          <p:cNvSpPr>
            <a:spLocks noGrp="1"/>
          </p:cNvSpPr>
          <p:nvPr>
            <p:ph idx="1"/>
          </p:nvPr>
        </p:nvSpPr>
        <p:spPr/>
        <p:txBody>
          <a:bodyPr/>
          <a:lstStyle/>
          <a:p>
            <a:r>
              <a:rPr lang="en-US" altLang="en-US" noProof="1">
                <a:solidFill>
                  <a:srgbClr val="000000"/>
                </a:solidFill>
                <a:latin typeface="Helvetica" charset="0"/>
              </a:rPr>
              <a:t>God carried Israel through a harsh desert without supplies in order to evoke praise.</a:t>
            </a:r>
            <a:endParaRPr lang="en-US" altLang="en-US" noProof="1">
              <a:solidFill>
                <a:srgbClr val="000000"/>
              </a:solidFill>
              <a:latin typeface="Times New Roman" charset="0"/>
            </a:endParaRPr>
          </a:p>
          <a:p>
            <a:r>
              <a:rPr lang="en-US" altLang="en-US" noProof="1">
                <a:solidFill>
                  <a:srgbClr val="000000"/>
                </a:solidFill>
                <a:latin typeface="Helvetica" charset="0"/>
              </a:rPr>
              <a:t>In the grand narrative, a people who were bound and powerless in slavery were liberated, becoming a nation of their own. </a:t>
            </a:r>
          </a:p>
          <a:p>
            <a:r>
              <a:rPr lang="en-US" altLang="en-US" noProof="1">
                <a:solidFill>
                  <a:srgbClr val="000000"/>
                </a:solidFill>
                <a:latin typeface="Helvetica" charset="0"/>
              </a:rPr>
              <a:t>The central idea is that God acts. </a:t>
            </a:r>
            <a:endParaRPr lang="en-US" altLang="en-US" noProof="1">
              <a:solidFill>
                <a:srgbClr val="000000"/>
              </a:solidFill>
              <a:latin typeface="Times New Roman" charset="0"/>
            </a:endParaRPr>
          </a:p>
          <a:p>
            <a:endParaRPr lang="en-US" dirty="0"/>
          </a:p>
        </p:txBody>
      </p:sp>
    </p:spTree>
    <p:extLst>
      <p:ext uri="{BB962C8B-B14F-4D97-AF65-F5344CB8AC3E}">
        <p14:creationId xmlns:p14="http://schemas.microsoft.com/office/powerpoint/2010/main" val="452425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ltLang="en-US"/>
              <a:t>The Exodus and the Law</a:t>
            </a:r>
          </a:p>
        </p:txBody>
      </p:sp>
      <p:sp>
        <p:nvSpPr>
          <p:cNvPr id="1027" name="Rectangle 3"/>
          <p:cNvSpPr>
            <a:spLocks noGrp="1" noChangeArrowheads="1"/>
          </p:cNvSpPr>
          <p:nvPr>
            <p:ph idx="1"/>
          </p:nvPr>
        </p:nvSpPr>
        <p:spPr/>
        <p:txBody>
          <a:bodyPr/>
          <a:lstStyle/>
          <a:p>
            <a:pPr>
              <a:lnSpc>
                <a:spcPct val="90000"/>
              </a:lnSpc>
              <a:buFontTx/>
              <a:buNone/>
            </a:pPr>
            <a:r>
              <a:rPr lang="en-US" altLang="en-US"/>
              <a:t>God created a new nation in view of all other nations (Lev. 26:45).</a:t>
            </a:r>
          </a:p>
          <a:p>
            <a:pPr>
              <a:lnSpc>
                <a:spcPct val="90000"/>
              </a:lnSpc>
              <a:buFontTx/>
              <a:buNone/>
            </a:pPr>
            <a:r>
              <a:rPr lang="en-US" altLang="en-US"/>
              <a:t>Although we read that God “brought Israel out” (Ex. 3:10), it does not mean that Israel was passive.</a:t>
            </a:r>
          </a:p>
          <a:p>
            <a:pPr>
              <a:lnSpc>
                <a:spcPct val="90000"/>
              </a:lnSpc>
            </a:pPr>
            <a:r>
              <a:rPr lang="en-US" altLang="en-US"/>
              <a:t>Laws were enacted on Mt. Sinai to create and sustain an equitable society.</a:t>
            </a:r>
          </a:p>
          <a:p>
            <a:pPr>
              <a:lnSpc>
                <a:spcPct val="90000"/>
              </a:lnSpc>
            </a:pPr>
            <a:r>
              <a:rPr lang="en-US" altLang="en-US"/>
              <a:t>Wealth was redistributed. </a:t>
            </a:r>
          </a:p>
          <a:p>
            <a:pPr>
              <a:lnSpc>
                <a:spcPct val="90000"/>
              </a:lnSpc>
              <a:buFontTx/>
              <a:buNone/>
            </a:pPr>
            <a:endParaRPr lang="en-US" altLang="en-US"/>
          </a:p>
        </p:txBody>
      </p:sp>
    </p:spTree>
    <p:extLst>
      <p:ext uri="{BB962C8B-B14F-4D97-AF65-F5344CB8AC3E}">
        <p14:creationId xmlns:p14="http://schemas.microsoft.com/office/powerpoint/2010/main" val="2041634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500"/>
                                        <p:tgtEl>
                                          <p:spTgt spid="1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500"/>
                                        <p:tgtEl>
                                          <p:spTgt spid="1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500"/>
                                        <p:tgtEl>
                                          <p:spTgt spid="1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 Organized the People around values and Laws</a:t>
            </a:r>
            <a:endParaRPr lang="en-US" dirty="0"/>
          </a:p>
        </p:txBody>
      </p:sp>
      <p:sp>
        <p:nvSpPr>
          <p:cNvPr id="4" name="Rectangle 3"/>
          <p:cNvSpPr txBox="1">
            <a:spLocks noChangeArrowheads="1"/>
          </p:cNvSpPr>
          <p:nvPr/>
        </p:nvSpPr>
        <p:spPr>
          <a:xfrm>
            <a:off x="914400" y="1905000"/>
            <a:ext cx="7543800" cy="41148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Tx/>
              <a:buNone/>
            </a:pPr>
            <a:r>
              <a:rPr lang="en-US" altLang="en-US" sz="2400" dirty="0" smtClean="0"/>
              <a:t>Israel’s Law provided not for survival of the fittest, but for protection of the weaker members of the community:</a:t>
            </a:r>
          </a:p>
          <a:p>
            <a:r>
              <a:rPr lang="en-US" altLang="en-US" sz="2400" dirty="0" smtClean="0"/>
              <a:t>Blind and Deaf (Dt. 27:18)</a:t>
            </a:r>
          </a:p>
          <a:p>
            <a:r>
              <a:rPr lang="en-US" altLang="en-US" sz="2400" dirty="0" smtClean="0"/>
              <a:t>Widows and Orphans (Dt. 27:17-22)</a:t>
            </a:r>
          </a:p>
          <a:p>
            <a:r>
              <a:rPr lang="en-US" altLang="en-US" sz="2400" dirty="0" smtClean="0"/>
              <a:t>The Foreigner (Dt. 27:17, Ex 23:6)</a:t>
            </a:r>
          </a:p>
          <a:p>
            <a:r>
              <a:rPr lang="en-US" altLang="en-US" sz="2400" dirty="0" smtClean="0"/>
              <a:t>The Poor (Dt. 15:7-11, Ex. 23:6)</a:t>
            </a:r>
          </a:p>
          <a:p>
            <a:r>
              <a:rPr lang="en-US" altLang="en-US" sz="2400" dirty="0" smtClean="0"/>
              <a:t>The Debtor (Dt. 15: 12-18)</a:t>
            </a:r>
          </a:p>
          <a:p>
            <a:r>
              <a:rPr lang="en-US" altLang="en-US" sz="2400" dirty="0" smtClean="0"/>
              <a:t>Those Born Slaves (Ex. 23:12)</a:t>
            </a:r>
            <a:endParaRPr lang="en-US" altLang="en-US" sz="2400" dirty="0"/>
          </a:p>
        </p:txBody>
      </p:sp>
    </p:spTree>
    <p:extLst>
      <p:ext uri="{BB962C8B-B14F-4D97-AF65-F5344CB8AC3E}">
        <p14:creationId xmlns:p14="http://schemas.microsoft.com/office/powerpoint/2010/main" val="55539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The Exodus and the </a:t>
            </a:r>
            <a:r>
              <a:rPr lang="en-US" altLang="en-US" dirty="0" smtClean="0"/>
              <a:t>Poor Laws</a:t>
            </a:r>
            <a:endParaRPr lang="en-US" altLang="en-US" dirty="0"/>
          </a:p>
        </p:txBody>
      </p:sp>
      <p:sp>
        <p:nvSpPr>
          <p:cNvPr id="7171" name="Rectangle 3"/>
          <p:cNvSpPr>
            <a:spLocks noGrp="1" noChangeArrowheads="1"/>
          </p:cNvSpPr>
          <p:nvPr>
            <p:ph idx="1"/>
          </p:nvPr>
        </p:nvSpPr>
        <p:spPr/>
        <p:txBody>
          <a:bodyPr>
            <a:normAutofit/>
          </a:bodyPr>
          <a:lstStyle/>
          <a:p>
            <a:pPr>
              <a:lnSpc>
                <a:spcPct val="90000"/>
              </a:lnSpc>
              <a:buFontTx/>
              <a:buNone/>
            </a:pPr>
            <a:r>
              <a:rPr lang="en-US" altLang="en-US" sz="2400"/>
              <a:t>Wealth was to be redistributed by sharing tithes with the poorest in the land (Dt. 26:12-15).</a:t>
            </a:r>
          </a:p>
          <a:p>
            <a:pPr>
              <a:lnSpc>
                <a:spcPct val="90000"/>
              </a:lnSpc>
            </a:pPr>
            <a:r>
              <a:rPr lang="en-US" altLang="en-US" sz="2400"/>
              <a:t>Land owners were to leave crops for gleaning (Lev. 19:9)</a:t>
            </a:r>
          </a:p>
          <a:p>
            <a:pPr>
              <a:lnSpc>
                <a:spcPct val="90000"/>
              </a:lnSpc>
            </a:pPr>
            <a:r>
              <a:rPr lang="en-US" altLang="en-US" sz="2400"/>
              <a:t>The practice of charging interest to the poor was to cease (Ex. 22:25, Lev. 25:35-37, Dt. 23:20).</a:t>
            </a:r>
          </a:p>
          <a:p>
            <a:pPr>
              <a:lnSpc>
                <a:spcPct val="90000"/>
              </a:lnSpc>
            </a:pPr>
            <a:r>
              <a:rPr lang="en-US" altLang="en-US" sz="2400"/>
              <a:t>Cancellation of personal debts every seven years (Dt. 15:1-11).</a:t>
            </a:r>
          </a:p>
          <a:p>
            <a:pPr>
              <a:lnSpc>
                <a:spcPct val="90000"/>
              </a:lnSpc>
            </a:pPr>
            <a:r>
              <a:rPr lang="en-US" altLang="en-US" sz="2400"/>
              <a:t>The return of land every 50 years (Lev. 25:8-55).</a:t>
            </a:r>
          </a:p>
        </p:txBody>
      </p:sp>
    </p:spTree>
    <p:extLst>
      <p:ext uri="{BB962C8B-B14F-4D97-AF65-F5344CB8AC3E}">
        <p14:creationId xmlns:p14="http://schemas.microsoft.com/office/powerpoint/2010/main" val="102446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The Exodus and the Law</a:t>
            </a:r>
          </a:p>
        </p:txBody>
      </p:sp>
      <p:sp>
        <p:nvSpPr>
          <p:cNvPr id="6147" name="Rectangle 3"/>
          <p:cNvSpPr>
            <a:spLocks noGrp="1" noChangeArrowheads="1"/>
          </p:cNvSpPr>
          <p:nvPr>
            <p:ph idx="1"/>
          </p:nvPr>
        </p:nvSpPr>
        <p:spPr/>
        <p:txBody>
          <a:bodyPr/>
          <a:lstStyle/>
          <a:p>
            <a:pPr>
              <a:lnSpc>
                <a:spcPct val="90000"/>
              </a:lnSpc>
              <a:buFontTx/>
              <a:buNone/>
            </a:pPr>
            <a:r>
              <a:rPr lang="en-US" altLang="en-US" sz="2400"/>
              <a:t>The aim was to eliminate poverty (Deut. 15:4).</a:t>
            </a:r>
          </a:p>
          <a:p>
            <a:pPr>
              <a:lnSpc>
                <a:spcPct val="90000"/>
              </a:lnSpc>
              <a:buFontTx/>
              <a:buNone/>
            </a:pPr>
            <a:endParaRPr lang="en-US" altLang="en-US" sz="2400"/>
          </a:p>
          <a:p>
            <a:pPr>
              <a:lnSpc>
                <a:spcPct val="90000"/>
              </a:lnSpc>
              <a:buFontTx/>
              <a:buNone/>
            </a:pPr>
            <a:r>
              <a:rPr lang="en-US" altLang="en-US" sz="2400"/>
              <a:t>However, Moses (and Jesus) noted that the poor will always be with us (Dt. 15:10, Matt. 26:11).</a:t>
            </a:r>
          </a:p>
          <a:p>
            <a:pPr>
              <a:lnSpc>
                <a:spcPct val="90000"/>
              </a:lnSpc>
              <a:buFontTx/>
              <a:buNone/>
            </a:pPr>
            <a:endParaRPr lang="en-US" altLang="en-US" sz="2400"/>
          </a:p>
          <a:p>
            <a:pPr>
              <a:lnSpc>
                <a:spcPct val="90000"/>
              </a:lnSpc>
              <a:buFontTx/>
              <a:buNone/>
            </a:pPr>
            <a:r>
              <a:rPr lang="en-US" altLang="en-US" sz="2400"/>
              <a:t>How can the poor be involved in shaping their own destinies?</a:t>
            </a:r>
          </a:p>
        </p:txBody>
      </p:sp>
    </p:spTree>
    <p:extLst>
      <p:ext uri="{BB962C8B-B14F-4D97-AF65-F5344CB8AC3E}">
        <p14:creationId xmlns:p14="http://schemas.microsoft.com/office/powerpoint/2010/main" val="1388231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fade">
                                      <p:cBhvr>
                                        <p:cTn id="1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The Exodus and the Law</a:t>
            </a:r>
          </a:p>
        </p:txBody>
      </p:sp>
      <p:sp>
        <p:nvSpPr>
          <p:cNvPr id="30723" name="Rectangle 3"/>
          <p:cNvSpPr>
            <a:spLocks noGrp="1" noChangeArrowheads="1"/>
          </p:cNvSpPr>
          <p:nvPr>
            <p:ph idx="1"/>
          </p:nvPr>
        </p:nvSpPr>
        <p:spPr/>
        <p:txBody>
          <a:bodyPr>
            <a:normAutofit lnSpcReduction="10000"/>
          </a:bodyPr>
          <a:lstStyle/>
          <a:p>
            <a:pPr>
              <a:lnSpc>
                <a:spcPct val="90000"/>
              </a:lnSpc>
              <a:buFontTx/>
              <a:buNone/>
            </a:pPr>
            <a:r>
              <a:rPr lang="en-US" altLang="en-US" sz="2400"/>
              <a:t>The Law’s special function was not to restrict honest initiative, but to limit arbitrary power and class based benefits:</a:t>
            </a:r>
          </a:p>
          <a:p>
            <a:pPr>
              <a:lnSpc>
                <a:spcPct val="90000"/>
              </a:lnSpc>
              <a:buFontTx/>
              <a:buNone/>
            </a:pPr>
            <a:r>
              <a:rPr lang="en-US" altLang="en-US" sz="2400"/>
              <a:t> </a:t>
            </a:r>
          </a:p>
          <a:p>
            <a:pPr>
              <a:lnSpc>
                <a:spcPct val="90000"/>
              </a:lnSpc>
            </a:pPr>
            <a:r>
              <a:rPr lang="en-US" altLang="en-US" sz="2400"/>
              <a:t>Ex. 12:49 “The same law applies to both the native born and the foreigner among you.” </a:t>
            </a:r>
          </a:p>
          <a:p>
            <a:pPr>
              <a:lnSpc>
                <a:spcPct val="90000"/>
              </a:lnSpc>
            </a:pPr>
            <a:r>
              <a:rPr lang="en-US" altLang="en-US" sz="2400"/>
              <a:t>Dt. 16:18 “Appoint judges and officials for each of your tribes in every town the Lord your God is giving you, and they shall judge the people fairly.”</a:t>
            </a:r>
          </a:p>
        </p:txBody>
      </p:sp>
    </p:spTree>
    <p:extLst>
      <p:ext uri="{BB962C8B-B14F-4D97-AF65-F5344CB8AC3E}">
        <p14:creationId xmlns:p14="http://schemas.microsoft.com/office/powerpoint/2010/main" val="1214035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5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fade">
                                      <p:cBhvr>
                                        <p:cTn id="22"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636245"/>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855405" y="1239865"/>
            <a:ext cx="8126363" cy="5439904"/>
          </a:xfrm>
        </p:spPr>
        <p:txBody>
          <a:bodyPr>
            <a:normAutofit lnSpcReduction="10000"/>
          </a:bodyPr>
          <a:lstStyle/>
          <a:p>
            <a:r>
              <a:rPr lang="en-US" sz="1900" dirty="0" smtClean="0"/>
              <a:t>Bellingham, G. R. (1987).  </a:t>
            </a:r>
            <a:r>
              <a:rPr lang="en-US" sz="1900" dirty="0" smtClean="0">
                <a:hlinkClick r:id="rId2"/>
              </a:rPr>
              <a:t>The Exodus Event: Liberation Then and Now</a:t>
            </a:r>
            <a:r>
              <a:rPr lang="en-US" sz="1900" dirty="0" smtClean="0"/>
              <a:t> . </a:t>
            </a:r>
            <a:r>
              <a:rPr lang="en-US" sz="1900" i="1" dirty="0" smtClean="0"/>
              <a:t>A Biblical Approach to Social Transformation.</a:t>
            </a:r>
            <a:r>
              <a:rPr lang="en-US" sz="1900" dirty="0" smtClean="0"/>
              <a:t> Philadelphia, Eastern Baptist Seminary </a:t>
            </a:r>
          </a:p>
          <a:p>
            <a:r>
              <a:rPr lang="en-US" sz="1900" dirty="0" smtClean="0"/>
              <a:t>Dyrness, W. (1998). </a:t>
            </a:r>
            <a:r>
              <a:rPr lang="en-US" sz="1900" i="1" dirty="0" smtClean="0"/>
              <a:t> Let the earth rejoice! A Biblical theology of holistic mission</a:t>
            </a:r>
            <a:r>
              <a:rPr lang="en-US" sz="1900" dirty="0" smtClean="0"/>
              <a:t>. Pasadena: </a:t>
            </a:r>
            <a:r>
              <a:rPr lang="en-US" sz="1900" dirty="0" err="1" smtClean="0"/>
              <a:t>Wipf</a:t>
            </a:r>
            <a:r>
              <a:rPr lang="en-US" sz="1900" dirty="0" smtClean="0"/>
              <a:t> and Stock.  Chaps 5,6.</a:t>
            </a:r>
          </a:p>
          <a:p>
            <a:r>
              <a:rPr lang="en-US" sz="1900" dirty="0" err="1" smtClean="0"/>
              <a:t>Glasser</a:t>
            </a:r>
            <a:r>
              <a:rPr lang="en-US" sz="1900" dirty="0" smtClean="0"/>
              <a:t>, A., Charles van </a:t>
            </a:r>
            <a:r>
              <a:rPr lang="en-US" sz="1900" dirty="0" err="1" smtClean="0"/>
              <a:t>Engen</a:t>
            </a:r>
            <a:r>
              <a:rPr lang="en-US" sz="1900" dirty="0" smtClean="0"/>
              <a:t>, et al. (2003). God Rules Over Egypt and Covenants with God’s People. </a:t>
            </a:r>
            <a:r>
              <a:rPr lang="en-US" sz="1900" i="1" dirty="0" smtClean="0"/>
              <a:t>Announcing the Kingdom</a:t>
            </a:r>
            <a:r>
              <a:rPr lang="en-US" sz="1900" dirty="0" smtClean="0"/>
              <a:t>. Grand Rapids, MI, Baker Academic.  Chap 5</a:t>
            </a:r>
          </a:p>
          <a:p>
            <a:r>
              <a:rPr lang="en-US" sz="1900" dirty="0" err="1" smtClean="0"/>
              <a:t>Glasser</a:t>
            </a:r>
            <a:r>
              <a:rPr lang="en-US" sz="1900" dirty="0" smtClean="0"/>
              <a:t>, A., Charles van </a:t>
            </a:r>
            <a:r>
              <a:rPr lang="en-US" sz="1900" dirty="0" err="1" smtClean="0"/>
              <a:t>Engen</a:t>
            </a:r>
            <a:r>
              <a:rPr lang="en-US" sz="1900" dirty="0" smtClean="0"/>
              <a:t>, et al. (2003). God forms a nation of people belonging to God. </a:t>
            </a:r>
            <a:r>
              <a:rPr lang="en-US" sz="1900" i="1" dirty="0" smtClean="0"/>
              <a:t>Announcing the Kingdom</a:t>
            </a:r>
            <a:r>
              <a:rPr lang="en-US" sz="1900" dirty="0" smtClean="0"/>
              <a:t>. Grand Rapids, MI, Baker Academic.  Chap 6.</a:t>
            </a:r>
          </a:p>
          <a:p>
            <a:r>
              <a:rPr lang="en-US" sz="1900" dirty="0" smtClean="0"/>
              <a:t>Graham, Bruce. </a:t>
            </a:r>
            <a:r>
              <a:rPr lang="en-US" sz="1900" dirty="0" smtClean="0">
                <a:hlinkClick r:id="rId3"/>
              </a:rPr>
              <a:t>Becoming a Participant in God’s Story Among the Nations:– I Will Be Your God–the Exodus</a:t>
            </a:r>
            <a:endParaRPr lang="en-US" sz="1900" dirty="0" smtClean="0"/>
          </a:p>
          <a:p>
            <a:r>
              <a:rPr lang="en-US" sz="1900" dirty="0" smtClean="0"/>
              <a:t>Hanks</a:t>
            </a:r>
            <a:r>
              <a:rPr lang="en-US" sz="1900" dirty="0" smtClean="0"/>
              <a:t>, Thomas. (1984). </a:t>
            </a:r>
            <a:r>
              <a:rPr lang="en-US" sz="1900" dirty="0" smtClean="0">
                <a:hlinkClick r:id="rId4" invalidUrl="http://vizedhtmlcontent.next.ecollege.com/CurrentCourse/01 Patriarchs/OTvocabOppr.html"/>
              </a:rPr>
              <a:t>Basic Old Testament vocabulary of oppression</a:t>
            </a:r>
            <a:r>
              <a:rPr lang="en-US" sz="1900" dirty="0" smtClean="0"/>
              <a:t>. </a:t>
            </a:r>
            <a:r>
              <a:rPr lang="en-US" sz="1900" i="1" dirty="0" smtClean="0"/>
              <a:t>God so loved the third world.</a:t>
            </a:r>
            <a:r>
              <a:rPr lang="en-US" sz="1900" dirty="0" smtClean="0"/>
              <a:t> </a:t>
            </a:r>
            <a:r>
              <a:rPr lang="en-US" sz="1900" dirty="0" err="1" smtClean="0"/>
              <a:t>Maryknoll</a:t>
            </a:r>
            <a:r>
              <a:rPr lang="en-US" sz="1900" dirty="0" smtClean="0"/>
              <a:t>, </a:t>
            </a:r>
            <a:r>
              <a:rPr lang="en-US" sz="1900" dirty="0" err="1" smtClean="0"/>
              <a:t>Orbis</a:t>
            </a:r>
            <a:r>
              <a:rPr lang="en-US" sz="1900" dirty="0" smtClean="0"/>
              <a:t> Books. </a:t>
            </a:r>
          </a:p>
          <a:p>
            <a:pPr lvl="1"/>
            <a:r>
              <a:rPr lang="en-US" sz="1900" dirty="0" smtClean="0"/>
              <a:t>Linthicum, R. C. (1991).  </a:t>
            </a:r>
            <a:r>
              <a:rPr lang="en-US" sz="1900" dirty="0" smtClean="0">
                <a:hlinkClick r:id="rId5" invalidUrl="http://vizedhtmlcontent.next.ecollege.com/CurrentCourse/000readings/Linthicum-Empowering the Poor.pdf"/>
              </a:rPr>
              <a:t>Empowerment Through Community Organization Empowering the Poor</a:t>
            </a:r>
            <a:r>
              <a:rPr lang="en-US" sz="1900" dirty="0" smtClean="0"/>
              <a:t>. Monrovia, CA. MARC: 21-30.</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Biblical Story</a:t>
            </a:r>
            <a:endParaRPr lang="en-US" dirty="0"/>
          </a:p>
        </p:txBody>
      </p:sp>
      <p:sp>
        <p:nvSpPr>
          <p:cNvPr id="3" name="Content Placeholder 2"/>
          <p:cNvSpPr>
            <a:spLocks noGrp="1"/>
          </p:cNvSpPr>
          <p:nvPr>
            <p:ph idx="1"/>
          </p:nvPr>
        </p:nvSpPr>
        <p:spPr>
          <a:xfrm>
            <a:off x="834953" y="1897623"/>
            <a:ext cx="6850690" cy="4164656"/>
          </a:xfrm>
        </p:spPr>
        <p:txBody>
          <a:bodyPr>
            <a:normAutofit fontScale="92500" lnSpcReduction="10000"/>
          </a:bodyPr>
          <a:lstStyle/>
          <a:p>
            <a:pPr>
              <a:buNone/>
            </a:pPr>
            <a:r>
              <a:rPr lang="en-US" dirty="0" smtClean="0"/>
              <a:t>Hermeneutic Approach: The Biblical Story</a:t>
            </a:r>
          </a:p>
          <a:p>
            <a:r>
              <a:rPr lang="en-US" dirty="0" smtClean="0"/>
              <a:t>The story itself</a:t>
            </a:r>
          </a:p>
          <a:p>
            <a:r>
              <a:rPr lang="en-US" dirty="0" smtClean="0"/>
              <a:t>Then the principles</a:t>
            </a:r>
          </a:p>
          <a:p>
            <a:pPr>
              <a:buNone/>
            </a:pPr>
            <a:r>
              <a:rPr lang="en-US" dirty="0" smtClean="0"/>
              <a:t>Follow Bruce Graham’s model and diagrams and tell the story of the key elements of the story of liberation from Egypt and entering the promised land in 5 minutes.</a:t>
            </a:r>
          </a:p>
          <a:p>
            <a:pPr>
              <a:buNone/>
            </a:pPr>
            <a:endParaRPr lang="en-US" dirty="0" smtClean="0"/>
          </a:p>
          <a:p>
            <a:pPr>
              <a:buNone/>
            </a:pPr>
            <a:r>
              <a:rPr lang="en-US" dirty="0" smtClean="0"/>
              <a:t>Throughout this Video take notes.  Pause now and </a:t>
            </a:r>
            <a:endParaRPr lang="en-US" dirty="0" smtClean="0"/>
          </a:p>
          <a:p>
            <a:pPr>
              <a:buNone/>
            </a:pPr>
            <a:r>
              <a:rPr lang="en-US" dirty="0" smtClean="0"/>
              <a:t>Click to </a:t>
            </a:r>
            <a:r>
              <a:rPr lang="en-US" dirty="0" smtClean="0"/>
              <a:t>Restart When </a:t>
            </a:r>
            <a:r>
              <a:rPr lang="en-US" dirty="0" smtClean="0"/>
              <a:t>Done Telling </a:t>
            </a:r>
            <a:r>
              <a:rPr lang="en-US" dirty="0" smtClean="0"/>
              <a:t>Story to see two other peoples’ versions </a:t>
            </a:r>
            <a:endParaRPr lang="en-US" dirty="0"/>
          </a:p>
        </p:txBody>
      </p:sp>
      <p:sp>
        <p:nvSpPr>
          <p:cNvPr id="6" name="Action Button: Forward or Next 5">
            <a:hlinkClick r:id="" action="ppaction://hlinkshowjump?jump=nextslide" highlightClick="1"/>
          </p:cNvPr>
          <p:cNvSpPr/>
          <p:nvPr/>
        </p:nvSpPr>
        <p:spPr>
          <a:xfrm>
            <a:off x="8202903" y="5865925"/>
            <a:ext cx="561395" cy="584731"/>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0"/>
            <a:ext cx="8485187" cy="1323041"/>
          </a:xfrm>
        </p:spPr>
        <p:txBody>
          <a:bodyPr/>
          <a:lstStyle/>
          <a:p>
            <a:r>
              <a:rPr lang="en-US" dirty="0" smtClean="0"/>
              <a:t>Conversation between the Exodus and Nation Builders</a:t>
            </a:r>
            <a:endParaRPr lang="en-US" dirty="0"/>
          </a:p>
        </p:txBody>
      </p:sp>
      <p:pic>
        <p:nvPicPr>
          <p:cNvPr id="7" name="Picture 6" descr="Diagrampage9BruceGRah.jpg"/>
          <p:cNvPicPr>
            <a:picLocks noChangeAspect="1"/>
          </p:cNvPicPr>
          <p:nvPr/>
        </p:nvPicPr>
        <p:blipFill>
          <a:blip r:embed="rId2"/>
          <a:stretch>
            <a:fillRect/>
          </a:stretch>
        </p:blipFill>
        <p:spPr>
          <a:xfrm>
            <a:off x="1120877" y="1642971"/>
            <a:ext cx="8023123" cy="521503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766915"/>
          </a:xfrm>
        </p:spPr>
        <p:txBody>
          <a:bodyPr/>
          <a:lstStyle/>
          <a:p>
            <a:r>
              <a:rPr lang="en-US" dirty="0" smtClean="0"/>
              <a:t>Another Version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2646" y="1769806"/>
            <a:ext cx="7745782" cy="5088194"/>
          </a:xfrm>
        </p:spPr>
      </p:pic>
    </p:spTree>
    <p:extLst>
      <p:ext uri="{BB962C8B-B14F-4D97-AF65-F5344CB8AC3E}">
        <p14:creationId xmlns:p14="http://schemas.microsoft.com/office/powerpoint/2010/main" val="665078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The Entrance Story to The </a:t>
            </a:r>
            <a:r>
              <a:rPr lang="en-US" altLang="en-US" dirty="0"/>
              <a:t>Exodus </a:t>
            </a:r>
            <a:r>
              <a:rPr lang="en-US" altLang="en-US" dirty="0" smtClean="0"/>
              <a:t>Conversation</a:t>
            </a:r>
            <a:endParaRPr lang="en-US" altLang="en-US" dirty="0"/>
          </a:p>
        </p:txBody>
      </p:sp>
      <p:sp>
        <p:nvSpPr>
          <p:cNvPr id="8195" name="Rectangle 3"/>
          <p:cNvSpPr>
            <a:spLocks noGrp="1" noChangeArrowheads="1"/>
          </p:cNvSpPr>
          <p:nvPr>
            <p:ph idx="1"/>
          </p:nvPr>
        </p:nvSpPr>
        <p:spPr/>
        <p:txBody>
          <a:bodyPr>
            <a:normAutofit fontScale="92500"/>
          </a:bodyPr>
          <a:lstStyle/>
          <a:p>
            <a:r>
              <a:rPr altLang="en-US" sz="2400" noProof="1">
                <a:solidFill>
                  <a:srgbClr val="000000"/>
                </a:solidFill>
                <a:latin typeface="Helvetica" charset="0"/>
              </a:rPr>
              <a:t>As we enter the book of Exodus Egypt takes on a different nature. </a:t>
            </a:r>
          </a:p>
          <a:p>
            <a:r>
              <a:rPr altLang="en-US" sz="2400" noProof="1">
                <a:solidFill>
                  <a:srgbClr val="000000"/>
                </a:solidFill>
                <a:latin typeface="Helvetica" charset="0"/>
              </a:rPr>
              <a:t>It provided salvation and hope for Joseph's family and Israel.</a:t>
            </a:r>
          </a:p>
          <a:p>
            <a:r>
              <a:rPr altLang="en-US" sz="2400" noProof="1">
                <a:solidFill>
                  <a:srgbClr val="000000"/>
                </a:solidFill>
                <a:latin typeface="Helvetica" charset="0"/>
              </a:rPr>
              <a:t>After Joseph’s death, the insider movement also died.</a:t>
            </a:r>
          </a:p>
          <a:p>
            <a:r>
              <a:rPr altLang="en-US" sz="2400" noProof="1">
                <a:solidFill>
                  <a:srgbClr val="000000"/>
                </a:solidFill>
                <a:latin typeface="Helvetica" charset="0"/>
              </a:rPr>
              <a:t>The mode of Joseph's wisdom and his personal convictions toward morality and personal ethics were countercultural in Egyptian society. </a:t>
            </a:r>
            <a:endParaRPr lang="en-US" altLang="en-US" sz="2400"/>
          </a:p>
        </p:txBody>
      </p:sp>
    </p:spTree>
    <p:extLst>
      <p:ext uri="{BB962C8B-B14F-4D97-AF65-F5344CB8AC3E}">
        <p14:creationId xmlns:p14="http://schemas.microsoft.com/office/powerpoint/2010/main" val="141418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THEMES IN EXODUS</a:t>
            </a:r>
            <a:endParaRPr lang="en-US" dirty="0"/>
          </a:p>
        </p:txBody>
      </p:sp>
      <p:sp>
        <p:nvSpPr>
          <p:cNvPr id="3" name="Content Placeholder 2"/>
          <p:cNvSpPr>
            <a:spLocks noGrp="1"/>
          </p:cNvSpPr>
          <p:nvPr>
            <p:ph idx="1"/>
          </p:nvPr>
        </p:nvSpPr>
        <p:spPr>
          <a:xfrm>
            <a:off x="982133" y="1740310"/>
            <a:ext cx="7704667" cy="4259506"/>
          </a:xfrm>
        </p:spPr>
        <p:txBody>
          <a:bodyPr>
            <a:normAutofit fontScale="92500" lnSpcReduction="10000"/>
          </a:bodyPr>
          <a:lstStyle/>
          <a:p>
            <a:pPr marL="0" indent="0">
              <a:buNone/>
            </a:pPr>
            <a:r>
              <a:rPr lang="en-US" dirty="0" smtClean="0"/>
              <a:t>We will cluster  our discussion of this book around four conversation themes, looking at the aspects of a transformational conversations approaches: starting with entrance story, examining the Biblical data, reflecting on theological approaches, identifying some cultural, sociological and economic conversations, touching on some action responses that grow from these transformational conversations</a:t>
            </a:r>
            <a:r>
              <a:rPr lang="mr-IN" dirty="0" smtClean="0"/>
              <a:t>…</a:t>
            </a:r>
            <a:r>
              <a:rPr lang="en-US" dirty="0" smtClean="0"/>
              <a:t> </a:t>
            </a:r>
          </a:p>
          <a:p>
            <a:r>
              <a:rPr lang="en-US" dirty="0" smtClean="0"/>
              <a:t>I. ENSLAVEMENT AND LIBERATION</a:t>
            </a:r>
          </a:p>
          <a:p>
            <a:r>
              <a:rPr lang="en-US" dirty="0" smtClean="0"/>
              <a:t>II. LEADERSHIP WITHIN OPPRESSION</a:t>
            </a:r>
          </a:p>
          <a:p>
            <a:r>
              <a:rPr lang="en-US" dirty="0" smtClean="0"/>
              <a:t>III. POWER ENCOUNTER</a:t>
            </a:r>
          </a:p>
          <a:p>
            <a:r>
              <a:rPr lang="en-US" dirty="0" smtClean="0"/>
              <a:t>IV. SUPERNATURAL ECONOMICS</a:t>
            </a:r>
            <a:endParaRPr lang="en-US" dirty="0"/>
          </a:p>
        </p:txBody>
      </p:sp>
    </p:spTree>
    <p:extLst>
      <p:ext uri="{BB962C8B-B14F-4D97-AF65-F5344CB8AC3E}">
        <p14:creationId xmlns:p14="http://schemas.microsoft.com/office/powerpoint/2010/main" val="393393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1. The Story of Enslavement and Liberation of a People</a:t>
            </a:r>
            <a:endParaRPr lang="en-US" altLang="en-US" dirty="0"/>
          </a:p>
        </p:txBody>
      </p:sp>
      <p:sp>
        <p:nvSpPr>
          <p:cNvPr id="9219" name="Rectangle 3"/>
          <p:cNvSpPr>
            <a:spLocks noGrp="1" noChangeArrowheads="1"/>
          </p:cNvSpPr>
          <p:nvPr>
            <p:ph idx="1"/>
          </p:nvPr>
        </p:nvSpPr>
        <p:spPr/>
        <p:txBody>
          <a:bodyPr/>
          <a:lstStyle/>
          <a:p>
            <a:pPr>
              <a:lnSpc>
                <a:spcPct val="90000"/>
              </a:lnSpc>
            </a:pPr>
            <a:r>
              <a:rPr altLang="en-US" sz="2400" noProof="1">
                <a:solidFill>
                  <a:srgbClr val="000000"/>
                </a:solidFill>
                <a:latin typeface="Helvetica" charset="0"/>
              </a:rPr>
              <a:t>God required Israel to be "a peculiar people unto God”. </a:t>
            </a:r>
          </a:p>
          <a:p>
            <a:pPr>
              <a:lnSpc>
                <a:spcPct val="90000"/>
              </a:lnSpc>
            </a:pPr>
            <a:r>
              <a:rPr altLang="en-US" sz="2400" noProof="1">
                <a:solidFill>
                  <a:srgbClr val="000000"/>
                </a:solidFill>
                <a:latin typeface="Helvetica" charset="0"/>
              </a:rPr>
              <a:t>Joseph created the social tension to fulfill God’s request. </a:t>
            </a:r>
          </a:p>
          <a:p>
            <a:r>
              <a:rPr altLang="en-US" sz="2400" noProof="1" smtClean="0">
                <a:solidFill>
                  <a:srgbClr val="000000"/>
                </a:solidFill>
                <a:latin typeface="Helvetica" charset="0"/>
              </a:rPr>
              <a:t>Israel </a:t>
            </a:r>
            <a:r>
              <a:rPr altLang="en-US" sz="2400" noProof="1">
                <a:solidFill>
                  <a:srgbClr val="000000"/>
                </a:solidFill>
                <a:latin typeface="Helvetica" charset="0"/>
              </a:rPr>
              <a:t>was oppressed (work was made unnecessarily difficult).</a:t>
            </a:r>
            <a:endParaRPr altLang="en-US" sz="2400" noProof="1">
              <a:solidFill>
                <a:srgbClr val="000000"/>
              </a:solidFill>
              <a:latin typeface="Times New Roman" charset="0"/>
            </a:endParaRPr>
          </a:p>
          <a:p>
            <a:r>
              <a:rPr altLang="en-US" sz="2400" noProof="1">
                <a:solidFill>
                  <a:srgbClr val="000000"/>
                </a:solidFill>
                <a:latin typeface="Helvetica" charset="0"/>
              </a:rPr>
              <a:t>Israel was limited in their ability to increase in number and power (by killing off their male children)</a:t>
            </a:r>
            <a:endParaRPr lang="en-US" altLang="en-US" sz="2000" dirty="0">
              <a:solidFill>
                <a:srgbClr val="000000"/>
              </a:solidFill>
              <a:latin typeface="Helvetica" charset="0"/>
            </a:endParaRPr>
          </a:p>
        </p:txBody>
      </p:sp>
    </p:spTree>
    <p:extLst>
      <p:ext uri="{BB962C8B-B14F-4D97-AF65-F5344CB8AC3E}">
        <p14:creationId xmlns:p14="http://schemas.microsoft.com/office/powerpoint/2010/main" val="1698386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Theological Reflections:  The Responsive God of Exodus</a:t>
            </a:r>
            <a:endParaRPr lang="en-US" altLang="en-US" dirty="0"/>
          </a:p>
        </p:txBody>
      </p:sp>
      <p:sp>
        <p:nvSpPr>
          <p:cNvPr id="10243" name="Rectangle 3"/>
          <p:cNvSpPr>
            <a:spLocks noGrp="1" noChangeArrowheads="1"/>
          </p:cNvSpPr>
          <p:nvPr>
            <p:ph idx="1"/>
          </p:nvPr>
        </p:nvSpPr>
        <p:spPr/>
        <p:txBody>
          <a:bodyPr>
            <a:normAutofit fontScale="92500" lnSpcReduction="20000"/>
          </a:bodyPr>
          <a:lstStyle/>
          <a:p>
            <a:r>
              <a:rPr lang="en-US" altLang="en-US" sz="2400">
                <a:latin typeface="Arial" charset="0"/>
              </a:rPr>
              <a:t>In Ex. 2:23 a new theme emerges revealing God's concern for the oppressed: “Israel cried out”. </a:t>
            </a:r>
          </a:p>
          <a:p>
            <a:r>
              <a:rPr lang="en-US" altLang="en-US" sz="2400">
                <a:latin typeface="Arial" charset="0"/>
              </a:rPr>
              <a:t>Crying out to God becomes a recurring theme throughout scripture. </a:t>
            </a:r>
          </a:p>
          <a:p>
            <a:r>
              <a:rPr lang="en-US" altLang="en-US" sz="2400">
                <a:latin typeface="Arial" charset="0"/>
              </a:rPr>
              <a:t>Jesus joins the lament on the cross, crying out his Father (Ps. 22). Illustrating Christ's solidarity with the oppressed and powerless. </a:t>
            </a:r>
          </a:p>
          <a:p>
            <a:r>
              <a:rPr lang="en-US" altLang="en-US" sz="2400">
                <a:latin typeface="Arial" charset="0"/>
              </a:rPr>
              <a:t>Expressions of grief, pain and sorrow are powerful gestures that evoke a response from God, both then and now.</a:t>
            </a:r>
            <a:r>
              <a:rPr lang="en-US" altLang="en-US" sz="2400">
                <a:latin typeface="Times New Roman" charset="0"/>
              </a:rPr>
              <a:t> </a:t>
            </a:r>
          </a:p>
        </p:txBody>
      </p:sp>
    </p:spTree>
    <p:extLst>
      <p:ext uri="{BB962C8B-B14F-4D97-AF65-F5344CB8AC3E}">
        <p14:creationId xmlns:p14="http://schemas.microsoft.com/office/powerpoint/2010/main" val="1577624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515</TotalTime>
  <Words>1859</Words>
  <Application>Microsoft Macintosh PowerPoint</Application>
  <PresentationFormat>On-screen Show (4:3)</PresentationFormat>
  <Paragraphs>184</Paragraphs>
  <Slides>28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Corbel</vt:lpstr>
      <vt:lpstr>Mangal</vt:lpstr>
      <vt:lpstr>Wingdings</vt:lpstr>
      <vt:lpstr>Arial</vt:lpstr>
      <vt:lpstr>Helvetica</vt:lpstr>
      <vt:lpstr>Times New Roman</vt:lpstr>
      <vt:lpstr>Parallax</vt:lpstr>
      <vt:lpstr>Taking a Slave People to Become the People of God</vt:lpstr>
      <vt:lpstr>The Hermeneutic Approach APPLIED TO EXODUS</vt:lpstr>
      <vt:lpstr>The Biblical Story</vt:lpstr>
      <vt:lpstr>Conversation between the Exodus and Nation Builders</vt:lpstr>
      <vt:lpstr>Another Version</vt:lpstr>
      <vt:lpstr>The Entrance Story to The Exodus Conversation</vt:lpstr>
      <vt:lpstr>FOUR THEMES IN EXODUS</vt:lpstr>
      <vt:lpstr>1. The Story of Enslavement and Liberation of a People</vt:lpstr>
      <vt:lpstr>Theological Reflections:  The Responsive God of Exodus</vt:lpstr>
      <vt:lpstr>The gospel for an oppressed people: A God who cares about oppression</vt:lpstr>
      <vt:lpstr>GOD’S Response to Oppression</vt:lpstr>
      <vt:lpstr>EXEGESIS: Oppression in the Scriptures (Hanks)</vt:lpstr>
      <vt:lpstr>THEOLOGICAL INTERPRETION: Liberation</vt:lpstr>
      <vt:lpstr>ACTION: Creating a People of God from a Oppressed People</vt:lpstr>
      <vt:lpstr>Human and Divine Action Intertwined</vt:lpstr>
      <vt:lpstr>II. Leadership within oppression: The Biblical Conversation</vt:lpstr>
      <vt:lpstr>21st C Action:  The Focus of the Leader Changing the Spirit and Mindset</vt:lpstr>
      <vt:lpstr>III. THEOLOGICAL CONVERSATION: POWER ENCOUNTER</vt:lpstr>
      <vt:lpstr>Is it All God’s Action?</vt:lpstr>
      <vt:lpstr>Community Organization</vt:lpstr>
      <vt:lpstr>21st C Action: HUMAN Power Organization: 5 Steps of Community Organizing</vt:lpstr>
      <vt:lpstr>IV. SUPERNATURAL ECONOMICS</vt:lpstr>
      <vt:lpstr>The Exodus and the Law</vt:lpstr>
      <vt:lpstr>Moses Organized the People around values and Laws</vt:lpstr>
      <vt:lpstr>The Exodus and the Poor Laws</vt:lpstr>
      <vt:lpstr>The Exodus and the Law</vt:lpstr>
      <vt:lpstr>The Exodus and the Law</vt:lpstr>
      <vt:lpstr>References</vt:lpstr>
    </vt:vector>
  </TitlesOfParts>
  <Company>Azusa Pacific University</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a Slave People to Become the People of God</dc:title>
  <dc:creator>Viv Grigg</dc:creator>
  <cp:lastModifiedBy>Viv Grigg</cp:lastModifiedBy>
  <cp:revision>18</cp:revision>
  <dcterms:created xsi:type="dcterms:W3CDTF">2011-09-21T15:06:11Z</dcterms:created>
  <dcterms:modified xsi:type="dcterms:W3CDTF">2017-09-13T02:03:52Z</dcterms:modified>
</cp:coreProperties>
</file>